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3" r:id="rId5"/>
    <p:sldId id="268" r:id="rId6"/>
    <p:sldId id="265" r:id="rId7"/>
    <p:sldId id="269" r:id="rId8"/>
    <p:sldId id="275" r:id="rId9"/>
    <p:sldId id="267" r:id="rId10"/>
    <p:sldId id="264" r:id="rId11"/>
    <p:sldId id="273" r:id="rId12"/>
    <p:sldId id="272" r:id="rId13"/>
    <p:sldId id="271" r:id="rId14"/>
    <p:sldId id="26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Microsoft Office User" initials="Office [2]" lastIdx="1" clrIdx="0"/>
  <p:cmAuthor id="4" name="Microsoft Office User" initials="Office [3]" lastIdx="1" clrIdx="1"/>
  <p:cmAuthor id="5" name="Microsoft Office User" initials="Office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2799" autoAdjust="0"/>
  </p:normalViewPr>
  <p:slideViewPr>
    <p:cSldViewPr snapToGrid="0">
      <p:cViewPr varScale="1">
        <p:scale>
          <a:sx n="75" d="100"/>
          <a:sy n="75" d="100"/>
        </p:scale>
        <p:origin x="974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5ABC4-6A75-415D-A28F-5BF4AFABDD6D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DECB5-516F-40E3-9334-C0BEF7CFE359}">
      <dgm:prSet phldrT="[Text]"/>
      <dgm:spPr/>
      <dgm:t>
        <a:bodyPr/>
        <a:lstStyle/>
        <a:p>
          <a:r>
            <a:rPr lang="en-US" dirty="0"/>
            <a:t>High quality events</a:t>
          </a:r>
        </a:p>
      </dgm:t>
    </dgm:pt>
    <dgm:pt modelId="{A0E519CF-3BC1-478C-961F-8717620E10ED}" type="parTrans" cxnId="{57EEB492-2980-435B-9444-2B6B3653D831}">
      <dgm:prSet/>
      <dgm:spPr/>
      <dgm:t>
        <a:bodyPr/>
        <a:lstStyle/>
        <a:p>
          <a:endParaRPr lang="en-US"/>
        </a:p>
      </dgm:t>
    </dgm:pt>
    <dgm:pt modelId="{9B442F29-456E-4E18-BD0C-82C11A00166F}" type="sibTrans" cxnId="{57EEB492-2980-435B-9444-2B6B3653D831}">
      <dgm:prSet/>
      <dgm:spPr>
        <a:ln w="63500"/>
      </dgm:spPr>
      <dgm:t>
        <a:bodyPr/>
        <a:lstStyle/>
        <a:p>
          <a:endParaRPr lang="en-US"/>
        </a:p>
      </dgm:t>
    </dgm:pt>
    <dgm:pt modelId="{2E8EB30C-B0BC-4E77-95C6-20DE62C499CE}">
      <dgm:prSet phldrT="[Text]"/>
      <dgm:spPr/>
      <dgm:t>
        <a:bodyPr/>
        <a:lstStyle/>
        <a:p>
          <a:r>
            <a:rPr lang="en-US" dirty="0"/>
            <a:t>Increase brand value</a:t>
          </a:r>
        </a:p>
      </dgm:t>
    </dgm:pt>
    <dgm:pt modelId="{27FF0225-2352-473C-A755-835F708F16E4}" type="parTrans" cxnId="{EC732286-D13F-4B7A-9D70-FA1BE201A5D0}">
      <dgm:prSet/>
      <dgm:spPr/>
      <dgm:t>
        <a:bodyPr/>
        <a:lstStyle/>
        <a:p>
          <a:endParaRPr lang="en-US"/>
        </a:p>
      </dgm:t>
    </dgm:pt>
    <dgm:pt modelId="{DA2C5CE4-3F81-4A88-B663-1D7C8151E973}" type="sibTrans" cxnId="{EC732286-D13F-4B7A-9D70-FA1BE201A5D0}">
      <dgm:prSet/>
      <dgm:spPr>
        <a:ln w="63500"/>
      </dgm:spPr>
      <dgm:t>
        <a:bodyPr/>
        <a:lstStyle/>
        <a:p>
          <a:endParaRPr lang="en-US"/>
        </a:p>
      </dgm:t>
    </dgm:pt>
    <dgm:pt modelId="{CE156955-E608-41FA-A93A-6311BF6DE83F}">
      <dgm:prSet phldrT="[Text]"/>
      <dgm:spPr/>
      <dgm:t>
        <a:bodyPr/>
        <a:lstStyle/>
        <a:p>
          <a:r>
            <a:rPr lang="en-US" dirty="0"/>
            <a:t>Attract talented volunteers</a:t>
          </a:r>
        </a:p>
      </dgm:t>
    </dgm:pt>
    <dgm:pt modelId="{B1F89DDE-5DA7-4B31-B1AD-06EDFEC66AEF}" type="parTrans" cxnId="{9887B4F8-5CC0-4CC5-9F3D-F44AEB9A48BE}">
      <dgm:prSet/>
      <dgm:spPr/>
      <dgm:t>
        <a:bodyPr/>
        <a:lstStyle/>
        <a:p>
          <a:endParaRPr lang="en-US"/>
        </a:p>
      </dgm:t>
    </dgm:pt>
    <dgm:pt modelId="{2259BBF1-D3A0-4092-9C76-C2E2E19EC75C}" type="sibTrans" cxnId="{9887B4F8-5CC0-4CC5-9F3D-F44AEB9A48BE}">
      <dgm:prSet/>
      <dgm:spPr>
        <a:ln w="63500"/>
      </dgm:spPr>
      <dgm:t>
        <a:bodyPr/>
        <a:lstStyle/>
        <a:p>
          <a:endParaRPr lang="en-US"/>
        </a:p>
      </dgm:t>
    </dgm:pt>
    <dgm:pt modelId="{E2AAC45D-160D-436B-9E52-39183F08B14F}" type="pres">
      <dgm:prSet presAssocID="{88E5ABC4-6A75-415D-A28F-5BF4AFABDD6D}" presName="cycle" presStyleCnt="0">
        <dgm:presLayoutVars>
          <dgm:dir/>
          <dgm:resizeHandles val="exact"/>
        </dgm:presLayoutVars>
      </dgm:prSet>
      <dgm:spPr/>
    </dgm:pt>
    <dgm:pt modelId="{0CB6393B-BAD6-4E8B-9F2D-FD1981DE3A5C}" type="pres">
      <dgm:prSet presAssocID="{389DECB5-516F-40E3-9334-C0BEF7CFE359}" presName="node" presStyleLbl="node1" presStyleIdx="0" presStyleCnt="3">
        <dgm:presLayoutVars>
          <dgm:bulletEnabled val="1"/>
        </dgm:presLayoutVars>
      </dgm:prSet>
      <dgm:spPr/>
    </dgm:pt>
    <dgm:pt modelId="{D1E6782E-60F2-4CDC-B14F-F5A290F99113}" type="pres">
      <dgm:prSet presAssocID="{389DECB5-516F-40E3-9334-C0BEF7CFE359}" presName="spNode" presStyleCnt="0"/>
      <dgm:spPr/>
    </dgm:pt>
    <dgm:pt modelId="{8FF21167-EA11-4150-9D8F-924D44AECBF4}" type="pres">
      <dgm:prSet presAssocID="{9B442F29-456E-4E18-BD0C-82C11A00166F}" presName="sibTrans" presStyleLbl="sibTrans1D1" presStyleIdx="0" presStyleCnt="3"/>
      <dgm:spPr/>
    </dgm:pt>
    <dgm:pt modelId="{7E479101-76A1-4168-98A9-27F77089628F}" type="pres">
      <dgm:prSet presAssocID="{2E8EB30C-B0BC-4E77-95C6-20DE62C499CE}" presName="node" presStyleLbl="node1" presStyleIdx="1" presStyleCnt="3">
        <dgm:presLayoutVars>
          <dgm:bulletEnabled val="1"/>
        </dgm:presLayoutVars>
      </dgm:prSet>
      <dgm:spPr/>
    </dgm:pt>
    <dgm:pt modelId="{47C8007A-A26F-4580-A663-15AEA35DBC53}" type="pres">
      <dgm:prSet presAssocID="{2E8EB30C-B0BC-4E77-95C6-20DE62C499CE}" presName="spNode" presStyleCnt="0"/>
      <dgm:spPr/>
    </dgm:pt>
    <dgm:pt modelId="{3572BE40-BEF1-4083-A6EE-9F6ABE718374}" type="pres">
      <dgm:prSet presAssocID="{DA2C5CE4-3F81-4A88-B663-1D7C8151E973}" presName="sibTrans" presStyleLbl="sibTrans1D1" presStyleIdx="1" presStyleCnt="3"/>
      <dgm:spPr/>
    </dgm:pt>
    <dgm:pt modelId="{45547335-0585-4CBA-BE79-B6D35E7FB3B7}" type="pres">
      <dgm:prSet presAssocID="{CE156955-E608-41FA-A93A-6311BF6DE83F}" presName="node" presStyleLbl="node1" presStyleIdx="2" presStyleCnt="3">
        <dgm:presLayoutVars>
          <dgm:bulletEnabled val="1"/>
        </dgm:presLayoutVars>
      </dgm:prSet>
      <dgm:spPr/>
    </dgm:pt>
    <dgm:pt modelId="{BF93F08B-5BCA-4DCF-A231-7F314F6F1A0D}" type="pres">
      <dgm:prSet presAssocID="{CE156955-E608-41FA-A93A-6311BF6DE83F}" presName="spNode" presStyleCnt="0"/>
      <dgm:spPr/>
    </dgm:pt>
    <dgm:pt modelId="{F8A08AD9-14EB-4463-8DDD-9C53DF76A304}" type="pres">
      <dgm:prSet presAssocID="{2259BBF1-D3A0-4092-9C76-C2E2E19EC75C}" presName="sibTrans" presStyleLbl="sibTrans1D1" presStyleIdx="2" presStyleCnt="3"/>
      <dgm:spPr/>
    </dgm:pt>
  </dgm:ptLst>
  <dgm:cxnLst>
    <dgm:cxn modelId="{D7747018-C288-463B-B6A6-214C864761C1}" type="presOf" srcId="{2259BBF1-D3A0-4092-9C76-C2E2E19EC75C}" destId="{F8A08AD9-14EB-4463-8DDD-9C53DF76A304}" srcOrd="0" destOrd="0" presId="urn:microsoft.com/office/officeart/2005/8/layout/cycle5"/>
    <dgm:cxn modelId="{46F1DA3E-B1EB-49A5-91F7-86B68AEDAF2F}" type="presOf" srcId="{CE156955-E608-41FA-A93A-6311BF6DE83F}" destId="{45547335-0585-4CBA-BE79-B6D35E7FB3B7}" srcOrd="0" destOrd="0" presId="urn:microsoft.com/office/officeart/2005/8/layout/cycle5"/>
    <dgm:cxn modelId="{F5D96347-0FAB-4D3A-ABB8-E39DBB0CC9AC}" type="presOf" srcId="{389DECB5-516F-40E3-9334-C0BEF7CFE359}" destId="{0CB6393B-BAD6-4E8B-9F2D-FD1981DE3A5C}" srcOrd="0" destOrd="0" presId="urn:microsoft.com/office/officeart/2005/8/layout/cycle5"/>
    <dgm:cxn modelId="{EC732286-D13F-4B7A-9D70-FA1BE201A5D0}" srcId="{88E5ABC4-6A75-415D-A28F-5BF4AFABDD6D}" destId="{2E8EB30C-B0BC-4E77-95C6-20DE62C499CE}" srcOrd="1" destOrd="0" parTransId="{27FF0225-2352-473C-A755-835F708F16E4}" sibTransId="{DA2C5CE4-3F81-4A88-B663-1D7C8151E973}"/>
    <dgm:cxn modelId="{57EEB492-2980-435B-9444-2B6B3653D831}" srcId="{88E5ABC4-6A75-415D-A28F-5BF4AFABDD6D}" destId="{389DECB5-516F-40E3-9334-C0BEF7CFE359}" srcOrd="0" destOrd="0" parTransId="{A0E519CF-3BC1-478C-961F-8717620E10ED}" sibTransId="{9B442F29-456E-4E18-BD0C-82C11A00166F}"/>
    <dgm:cxn modelId="{FF4CCA9E-8D72-48CF-8527-BE4FA0F15450}" type="presOf" srcId="{9B442F29-456E-4E18-BD0C-82C11A00166F}" destId="{8FF21167-EA11-4150-9D8F-924D44AECBF4}" srcOrd="0" destOrd="0" presId="urn:microsoft.com/office/officeart/2005/8/layout/cycle5"/>
    <dgm:cxn modelId="{53CC8FBA-16F6-430F-8040-41F96E7D486A}" type="presOf" srcId="{2E8EB30C-B0BC-4E77-95C6-20DE62C499CE}" destId="{7E479101-76A1-4168-98A9-27F77089628F}" srcOrd="0" destOrd="0" presId="urn:microsoft.com/office/officeart/2005/8/layout/cycle5"/>
    <dgm:cxn modelId="{C53C01BC-6D83-4947-84C9-2F39290EB678}" type="presOf" srcId="{DA2C5CE4-3F81-4A88-B663-1D7C8151E973}" destId="{3572BE40-BEF1-4083-A6EE-9F6ABE718374}" srcOrd="0" destOrd="0" presId="urn:microsoft.com/office/officeart/2005/8/layout/cycle5"/>
    <dgm:cxn modelId="{9887B4F8-5CC0-4CC5-9F3D-F44AEB9A48BE}" srcId="{88E5ABC4-6A75-415D-A28F-5BF4AFABDD6D}" destId="{CE156955-E608-41FA-A93A-6311BF6DE83F}" srcOrd="2" destOrd="0" parTransId="{B1F89DDE-5DA7-4B31-B1AD-06EDFEC66AEF}" sibTransId="{2259BBF1-D3A0-4092-9C76-C2E2E19EC75C}"/>
    <dgm:cxn modelId="{25AD67FA-6B06-4921-A318-C3BB50FCCACE}" type="presOf" srcId="{88E5ABC4-6A75-415D-A28F-5BF4AFABDD6D}" destId="{E2AAC45D-160D-436B-9E52-39183F08B14F}" srcOrd="0" destOrd="0" presId="urn:microsoft.com/office/officeart/2005/8/layout/cycle5"/>
    <dgm:cxn modelId="{2198EF89-5AB3-4D18-9375-938819541838}" type="presParOf" srcId="{E2AAC45D-160D-436B-9E52-39183F08B14F}" destId="{0CB6393B-BAD6-4E8B-9F2D-FD1981DE3A5C}" srcOrd="0" destOrd="0" presId="urn:microsoft.com/office/officeart/2005/8/layout/cycle5"/>
    <dgm:cxn modelId="{A5A90B8E-3F05-4FEE-84C5-B52D80E7583C}" type="presParOf" srcId="{E2AAC45D-160D-436B-9E52-39183F08B14F}" destId="{D1E6782E-60F2-4CDC-B14F-F5A290F99113}" srcOrd="1" destOrd="0" presId="urn:microsoft.com/office/officeart/2005/8/layout/cycle5"/>
    <dgm:cxn modelId="{73C0C39C-AD47-4FB0-AE2D-99F41C5A864B}" type="presParOf" srcId="{E2AAC45D-160D-436B-9E52-39183F08B14F}" destId="{8FF21167-EA11-4150-9D8F-924D44AECBF4}" srcOrd="2" destOrd="0" presId="urn:microsoft.com/office/officeart/2005/8/layout/cycle5"/>
    <dgm:cxn modelId="{7D822425-6318-4299-AE64-230FEAB3DBB2}" type="presParOf" srcId="{E2AAC45D-160D-436B-9E52-39183F08B14F}" destId="{7E479101-76A1-4168-98A9-27F77089628F}" srcOrd="3" destOrd="0" presId="urn:microsoft.com/office/officeart/2005/8/layout/cycle5"/>
    <dgm:cxn modelId="{E79BEB5F-0AC1-40AB-877D-BB3A10EB8076}" type="presParOf" srcId="{E2AAC45D-160D-436B-9E52-39183F08B14F}" destId="{47C8007A-A26F-4580-A663-15AEA35DBC53}" srcOrd="4" destOrd="0" presId="urn:microsoft.com/office/officeart/2005/8/layout/cycle5"/>
    <dgm:cxn modelId="{A21B061A-7646-4FF2-8AB8-8BDDFBE9467D}" type="presParOf" srcId="{E2AAC45D-160D-436B-9E52-39183F08B14F}" destId="{3572BE40-BEF1-4083-A6EE-9F6ABE718374}" srcOrd="5" destOrd="0" presId="urn:microsoft.com/office/officeart/2005/8/layout/cycle5"/>
    <dgm:cxn modelId="{D56F2A7D-A940-4628-B1F8-2FB7E51A6079}" type="presParOf" srcId="{E2AAC45D-160D-436B-9E52-39183F08B14F}" destId="{45547335-0585-4CBA-BE79-B6D35E7FB3B7}" srcOrd="6" destOrd="0" presId="urn:microsoft.com/office/officeart/2005/8/layout/cycle5"/>
    <dgm:cxn modelId="{36C9897E-98F0-48B8-81CE-74BE5E6C515A}" type="presParOf" srcId="{E2AAC45D-160D-436B-9E52-39183F08B14F}" destId="{BF93F08B-5BCA-4DCF-A231-7F314F6F1A0D}" srcOrd="7" destOrd="0" presId="urn:microsoft.com/office/officeart/2005/8/layout/cycle5"/>
    <dgm:cxn modelId="{92F4BEF2-07D3-4051-8C73-F8B8AB686F8D}" type="presParOf" srcId="{E2AAC45D-160D-436B-9E52-39183F08B14F}" destId="{F8A08AD9-14EB-4463-8DDD-9C53DF76A30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6393B-BAD6-4E8B-9F2D-FD1981DE3A5C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 quality events</a:t>
          </a:r>
        </a:p>
      </dsp:txBody>
      <dsp:txXfrm>
        <a:off x="2900613" y="80662"/>
        <a:ext cx="2326773" cy="1457220"/>
      </dsp:txXfrm>
    </dsp:sp>
    <dsp:sp modelId="{8FF21167-EA11-4150-9D8F-924D44AECBF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9101-76A1-4168-98A9-27F77089628F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Increase brand value</a:t>
          </a:r>
        </a:p>
      </dsp:txBody>
      <dsp:txXfrm>
        <a:off x="4766651" y="3312736"/>
        <a:ext cx="2326773" cy="1457220"/>
      </dsp:txXfrm>
    </dsp:sp>
    <dsp:sp modelId="{3572BE40-BEF1-4083-A6EE-9F6ABE71837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47335-0585-4CBA-BE79-B6D35E7FB3B7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Attract talented volunteers</a:t>
          </a:r>
        </a:p>
      </dsp:txBody>
      <dsp:txXfrm>
        <a:off x="1034574" y="3312736"/>
        <a:ext cx="2326773" cy="1457220"/>
      </dsp:txXfrm>
    </dsp:sp>
    <dsp:sp modelId="{F8A08AD9-14EB-4463-8DDD-9C53DF76A30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C1BF9-6883-4076-9332-7EEA4195D42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8DDE-2557-4284-A319-99D195BFD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8DDE-2557-4284-A319-99D195BFD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8DDE-2557-4284-A319-99D195BFD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62D4-5DD5-1441-A093-8EF5773AF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4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62D4-5DD5-1441-A093-8EF5773AF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9179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6807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28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1862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621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3132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5055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7329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41248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0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32278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60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0139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86014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2532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4732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51939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4854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777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34859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89399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40506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20499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01215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MSD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May 2017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31324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60101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234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8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0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45920"/>
            <a:ext cx="10515600" cy="3943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0650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8129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5525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7931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XAGiqk_FTusvWiohN8w1_ndoSleOT3wJ0xXTPAu9FI8/edit?usp=shari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R3 YP Plan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</a:t>
            </a:fld>
            <a:endParaRPr lang="en-US"/>
          </a:p>
        </p:txBody>
      </p:sp>
      <p:pic>
        <p:nvPicPr>
          <p:cNvPr id="5" name="slide7">
            <a:extLst>
              <a:ext uri="{FF2B5EF4-FFF2-40B4-BE49-F238E27FC236}">
                <a16:creationId xmlns:a16="http://schemas.microsoft.com/office/drawing/2014/main" id="{7627E451-6161-4753-9DE0-15B5DB1DC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0" r="25937" b="11143"/>
          <a:stretch/>
        </p:blipFill>
        <p:spPr>
          <a:xfrm>
            <a:off x="5605525" y="226523"/>
            <a:ext cx="6270736" cy="40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10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Plan 2021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9A6D5-8ECC-4718-9291-69E558829E68}"/>
              </a:ext>
            </a:extLst>
          </p:cNvPr>
          <p:cNvSpPr txBox="1">
            <a:spLocks/>
          </p:cNvSpPr>
          <p:nvPr/>
        </p:nvSpPr>
        <p:spPr>
          <a:xfrm>
            <a:off x="412898" y="1109517"/>
            <a:ext cx="11400729" cy="4514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All of 2020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R3 SYP – East Coast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STEP – 1 Event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YP Blog / Podcast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Succession Plan (7 in core team – transition to 2022)</a:t>
            </a:r>
          </a:p>
          <a:p>
            <a:pPr marL="457189" lvl="1" indent="0">
              <a:lnSpc>
                <a:spcPct val="100000"/>
              </a:lnSpc>
              <a:spcBef>
                <a:spcPts val="375"/>
              </a:spcBef>
              <a:buNone/>
            </a:pP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271728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9A6D5-8ECC-4718-9291-69E558829E68}"/>
              </a:ext>
            </a:extLst>
          </p:cNvPr>
          <p:cNvSpPr txBox="1">
            <a:spLocks/>
          </p:cNvSpPr>
          <p:nvPr/>
        </p:nvSpPr>
        <p:spPr>
          <a:xfrm>
            <a:off x="412898" y="1109517"/>
            <a:ext cx="11400729" cy="4514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Where and how should YP be positioned</a:t>
            </a:r>
          </a:p>
          <a:p>
            <a:pPr lvl="2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Committee –voting /</a:t>
            </a:r>
            <a:r>
              <a:rPr lang="en-US" altLang="en-US" sz="2667" dirty="0" err="1"/>
              <a:t>adhoc</a:t>
            </a:r>
            <a:r>
              <a:rPr lang="en-US" altLang="en-US" sz="2667" dirty="0"/>
              <a:t> – Op manual?</a:t>
            </a:r>
          </a:p>
          <a:p>
            <a:pPr lvl="2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Liaisons to other committees (SAC/ </a:t>
            </a:r>
            <a:r>
              <a:rPr lang="en-US" altLang="en-US" sz="2667" dirty="0" err="1"/>
              <a:t>Conferences+SEC</a:t>
            </a:r>
            <a:r>
              <a:rPr lang="en-US" altLang="en-US" sz="2667" dirty="0"/>
              <a:t>)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>
                <a:hlinkClick r:id="rId2"/>
              </a:rPr>
              <a:t>Strategic plan for further discussion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Activities + ideas to look at for 2021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194128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502E-7C1E-47FF-AD60-6BD38F70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back – R3 Planning meeting Dec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76353-9D26-44CB-A663-0B36E331C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906760" cy="37925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Panel/Meet-Up hosted at SEC by ENCS YPs – Mary Allen +Bill M+ Greg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YP Sub-</a:t>
            </a:r>
            <a:r>
              <a:rPr lang="en-US" dirty="0" err="1"/>
              <a:t>commitee</a:t>
            </a:r>
            <a:r>
              <a:rPr lang="en-US" dirty="0"/>
              <a:t> – Mary Allen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Mentoring – Bill </a:t>
            </a:r>
            <a:r>
              <a:rPr lang="en-US" dirty="0" err="1"/>
              <a:t>Ratcliff+Dave</a:t>
            </a:r>
            <a:r>
              <a:rPr lang="en-US" dirty="0"/>
              <a:t> with YP leader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Charles – ask to be put in the loop SEC – by Pat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Same person to be liaison to SAC as liaison to SEC20 - Pat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IEEExtreme mentoring for students – same SAC liaison - Jim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4CD3D-1920-4C4B-A751-3234495421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 YP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7" y="1390844"/>
            <a:ext cx="12134096" cy="39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0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84960" y="1125274"/>
            <a:ext cx="2651760" cy="3568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762" y="259247"/>
            <a:ext cx="10515600" cy="553336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E9ED20-B242-4047-8DE1-AF3F40C6B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0480" y="1863092"/>
            <a:ext cx="3418367" cy="3792538"/>
          </a:xfrm>
        </p:spPr>
        <p:txBody>
          <a:bodyPr/>
          <a:lstStyle/>
          <a:p>
            <a:r>
              <a:rPr lang="en-US" dirty="0"/>
              <a:t>Total YPs in R3 – 5607</a:t>
            </a:r>
          </a:p>
          <a:p>
            <a:r>
              <a:rPr lang="en-US" dirty="0"/>
              <a:t>11 AGs</a:t>
            </a:r>
          </a:p>
          <a:p>
            <a:r>
              <a:rPr lang="en-US" dirty="0"/>
              <a:t>Serving 2882  members</a:t>
            </a:r>
          </a:p>
          <a:p>
            <a:r>
              <a:rPr lang="en-US" dirty="0"/>
              <a:t>~50% unserved by AGs</a:t>
            </a:r>
          </a:p>
          <a:p>
            <a:r>
              <a:rPr lang="en-US" dirty="0"/>
              <a:t>30 events</a:t>
            </a:r>
          </a:p>
          <a:p>
            <a:r>
              <a:rPr lang="en-US" dirty="0"/>
              <a:t>3 events per year</a:t>
            </a:r>
          </a:p>
          <a:p>
            <a:r>
              <a:rPr lang="en-US" dirty="0"/>
              <a:t>~5 AGs on probation for 2020 from total 11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249C605-8E53-4E1B-BC51-87D5DFBF495F}"/>
              </a:ext>
            </a:extLst>
          </p:cNvPr>
          <p:cNvSpPr txBox="1">
            <a:spLocks/>
          </p:cNvSpPr>
          <p:nvPr/>
        </p:nvSpPr>
        <p:spPr>
          <a:xfrm>
            <a:off x="5439058" y="1125273"/>
            <a:ext cx="2651760" cy="356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4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80EA7EE-62EE-49AB-A265-55BEACB5E506}"/>
              </a:ext>
            </a:extLst>
          </p:cNvPr>
          <p:cNvSpPr txBox="1">
            <a:spLocks/>
          </p:cNvSpPr>
          <p:nvPr/>
        </p:nvSpPr>
        <p:spPr>
          <a:xfrm>
            <a:off x="5296818" y="1863092"/>
            <a:ext cx="3532222" cy="379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YPs in R3 – 5215</a:t>
            </a:r>
          </a:p>
          <a:p>
            <a:r>
              <a:rPr lang="en-US" dirty="0"/>
              <a:t>12 AGs</a:t>
            </a:r>
          </a:p>
          <a:p>
            <a:r>
              <a:rPr lang="en-US" dirty="0"/>
              <a:t>Serving 2844  members</a:t>
            </a:r>
          </a:p>
          <a:p>
            <a:r>
              <a:rPr lang="en-US" dirty="0"/>
              <a:t>~50% unserved by AGs</a:t>
            </a:r>
          </a:p>
          <a:p>
            <a:r>
              <a:rPr lang="en-US" dirty="0"/>
              <a:t>24 events</a:t>
            </a:r>
          </a:p>
          <a:p>
            <a:r>
              <a:rPr lang="en-US" dirty="0"/>
              <a:t>2 events per year</a:t>
            </a:r>
          </a:p>
          <a:p>
            <a:r>
              <a:rPr lang="en-US" dirty="0"/>
              <a:t>0 AGs on probation for 2021 – Only Region in IEEE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0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B9AF60A-F0A6-4E7D-9066-D8325A62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R3 – YP 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93950E-141C-4EC9-A4B4-62A2DA265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91" y="1371600"/>
            <a:ext cx="9646418" cy="438912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13762" y="6205392"/>
            <a:ext cx="648879" cy="365125"/>
          </a:xfrm>
        </p:spPr>
        <p:txBody>
          <a:bodyPr anchor="ctr">
            <a:normAutofit/>
          </a:bodyPr>
          <a:lstStyle/>
          <a:p>
            <a:pPr defTabSz="1219170">
              <a:spcAft>
                <a:spcPts val="600"/>
              </a:spcAft>
              <a:defRPr/>
            </a:pPr>
            <a:fld id="{3DD97BEB-BAEF-0344-9D5C-EC73E478698A}" type="slidenum">
              <a:rPr lang="en-US" smtClean="0"/>
              <a:pPr defTabSz="1219170"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Plan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171798"/>
            <a:ext cx="10350500" cy="451440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Revitalization – Bring 2 AGs back to active status – </a:t>
            </a:r>
            <a:r>
              <a:rPr lang="en-US" altLang="en-US" sz="2667" b="1" dirty="0"/>
              <a:t>All active – One pending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Quarterly webinar - </a:t>
            </a:r>
            <a:r>
              <a:rPr lang="en-US" altLang="en-US" sz="2667" b="1" dirty="0"/>
              <a:t>2 Webinar series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Annual Town hall – </a:t>
            </a:r>
            <a:r>
              <a:rPr lang="en-US" altLang="en-US" sz="2667" b="1" dirty="0"/>
              <a:t>3 Town Halls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YP Presence at SoutheastCon - </a:t>
            </a:r>
            <a:r>
              <a:rPr lang="en-US" altLang="en-US" sz="2667" b="1" dirty="0"/>
              <a:t>IEEE Enlightenment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Award – 2 awards – </a:t>
            </a:r>
            <a:r>
              <a:rPr lang="en-US" altLang="en-US" sz="2667" b="1" dirty="0"/>
              <a:t>1 YP Award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Website-blog/Listserv – </a:t>
            </a:r>
            <a:r>
              <a:rPr lang="en-US" altLang="en-US" sz="2667" b="1" dirty="0"/>
              <a:t>Listserv -50, Website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b="1" dirty="0"/>
              <a:t>Facebook – </a:t>
            </a:r>
            <a:r>
              <a:rPr lang="en-US" altLang="en-US" sz="2667" b="1" dirty="0" err="1"/>
              <a:t>Linkedin</a:t>
            </a:r>
            <a:endParaRPr lang="en-US" altLang="en-US" sz="2667" b="1" dirty="0"/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 team of 7 volunteers taking roles in the region 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Mentoring Program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RS 2021 funding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375"/>
              </a:spcBef>
            </a:pPr>
            <a:endParaRPr lang="en-US" altLang="en-US" sz="266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>
                <a:latin typeface="Calibri" panose="020F0502020204030204"/>
              </a:rPr>
              <a:pPr defTabSz="1219170">
                <a:defRPr/>
              </a:pPr>
              <a:t>5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366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62" y="287483"/>
            <a:ext cx="10840038" cy="553336"/>
          </a:xfrm>
        </p:spPr>
        <p:txBody>
          <a:bodyPr/>
          <a:lstStyle/>
          <a:p>
            <a:r>
              <a:rPr lang="en-US" dirty="0"/>
              <a:t>Potential Ambitious Addons to the Operational Plan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6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CFCD8F7-6303-42AA-BC10-A7DE2250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19814"/>
              </p:ext>
            </p:extLst>
          </p:nvPr>
        </p:nvGraphicFramePr>
        <p:xfrm>
          <a:off x="513762" y="804717"/>
          <a:ext cx="11304181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26">
                  <a:extLst>
                    <a:ext uri="{9D8B030D-6E8A-4147-A177-3AD203B41FA5}">
                      <a16:colId xmlns:a16="http://schemas.microsoft.com/office/drawing/2014/main" val="2283263399"/>
                    </a:ext>
                  </a:extLst>
                </a:gridCol>
                <a:gridCol w="2611474">
                  <a:extLst>
                    <a:ext uri="{9D8B030D-6E8A-4147-A177-3AD203B41FA5}">
                      <a16:colId xmlns:a16="http://schemas.microsoft.com/office/drawing/2014/main" val="1018643427"/>
                    </a:ext>
                  </a:extLst>
                </a:gridCol>
                <a:gridCol w="2385828">
                  <a:extLst>
                    <a:ext uri="{9D8B030D-6E8A-4147-A177-3AD203B41FA5}">
                      <a16:colId xmlns:a16="http://schemas.microsoft.com/office/drawing/2014/main" val="3302945284"/>
                    </a:ext>
                  </a:extLst>
                </a:gridCol>
                <a:gridCol w="2223091">
                  <a:extLst>
                    <a:ext uri="{9D8B030D-6E8A-4147-A177-3AD203B41FA5}">
                      <a16:colId xmlns:a16="http://schemas.microsoft.com/office/drawing/2014/main" val="1844878990"/>
                    </a:ext>
                  </a:extLst>
                </a:gridCol>
                <a:gridCol w="3444062">
                  <a:extLst>
                    <a:ext uri="{9D8B030D-6E8A-4147-A177-3AD203B41FA5}">
                      <a16:colId xmlns:a16="http://schemas.microsoft.com/office/drawing/2014/main" val="2531182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Requirements/effort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Town hall with Region Director, President Elect and IEEE-USA President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SSC WebEx |</a:t>
                      </a:r>
                      <a:r>
                        <a:rPr lang="en-US" b="1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Brand, Governance 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0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Mentoring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mentors to 10 mentees pilot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Collabratec , 1 volunteer $ 250 |</a:t>
                      </a:r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Membership benefits | </a:t>
                      </a:r>
                      <a:r>
                        <a:rPr lang="en-US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1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YP Event – SoutheastCon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Entrepreneurship, leadership, communication  and networking – ½ day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volunteer, coordination with Conference committee, fund $500 |</a:t>
                      </a:r>
                      <a:r>
                        <a:rPr lang="en-US" b="1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Membership benefits, Brand</a:t>
                      </a:r>
                    </a:p>
                    <a:p>
                      <a:r>
                        <a:rPr lang="en-US" dirty="0"/>
                        <a:t>Will not be enough to attract new participants to SC20, could be organized with local YP AG, Increase Student transition and retention by 5% |</a:t>
                      </a:r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35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R10 - 8 SYP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at least one R3 leader to R8 and R10 SYW Congresses in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volunteers, fund $ 2500-3500 |</a:t>
                      </a:r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Volunteer training, succession planning |</a:t>
                      </a:r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26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 SYPWLM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day Congress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member core team |</a:t>
                      </a:r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Brand, strong member benefits, succession planning, negative – Risk |</a:t>
                      </a:r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71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93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58205"/>
              </p:ext>
            </p:extLst>
          </p:nvPr>
        </p:nvGraphicFramePr>
        <p:xfrm>
          <a:off x="452414" y="223074"/>
          <a:ext cx="2697479" cy="6400800"/>
        </p:xfrm>
        <a:graphic>
          <a:graphicData uri="http://schemas.openxmlformats.org/drawingml/2006/table">
            <a:tbl>
              <a:tblPr/>
              <a:tblGrid>
                <a:gridCol w="1980313">
                  <a:extLst>
                    <a:ext uri="{9D8B030D-6E8A-4147-A177-3AD203B41FA5}">
                      <a16:colId xmlns:a16="http://schemas.microsoft.com/office/drawing/2014/main" val="2442156462"/>
                    </a:ext>
                  </a:extLst>
                </a:gridCol>
                <a:gridCol w="717166">
                  <a:extLst>
                    <a:ext uri="{9D8B030D-6E8A-4147-A177-3AD203B41FA5}">
                      <a16:colId xmlns:a16="http://schemas.microsoft.com/office/drawing/2014/main" val="2038305057"/>
                    </a:ext>
                  </a:extLst>
                </a:gridCol>
              </a:tblGrid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04765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North Carolina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2,135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8392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 West Coast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1,140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65357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Orlando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0764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East Tennessee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8528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Huntsville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2554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36663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Central Tennessee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8222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Richmond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0737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48183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Central Virginia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05192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Virginia Mountain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52299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Hampton Roads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6146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Miami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18403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3792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Palm Beach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9253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Gainesville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7641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69458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Melbourne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4733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Memphis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1025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Broward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0819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Lexington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43562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9845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3594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Coastal South Carolina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640835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Louisville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2909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Jacksonville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67189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Tallahassee Area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69914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F88DC602-7915-42D1-ADC0-0ECD8BFEF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97224"/>
              </p:ext>
            </p:extLst>
          </p:nvPr>
        </p:nvGraphicFramePr>
        <p:xfrm>
          <a:off x="4486939" y="1561163"/>
          <a:ext cx="717609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10">
                  <a:extLst>
                    <a:ext uri="{9D8B030D-6E8A-4147-A177-3AD203B41FA5}">
                      <a16:colId xmlns:a16="http://schemas.microsoft.com/office/drawing/2014/main" val="2283263399"/>
                    </a:ext>
                  </a:extLst>
                </a:gridCol>
                <a:gridCol w="1625877">
                  <a:extLst>
                    <a:ext uri="{9D8B030D-6E8A-4147-A177-3AD203B41FA5}">
                      <a16:colId xmlns:a16="http://schemas.microsoft.com/office/drawing/2014/main" val="1018643427"/>
                    </a:ext>
                  </a:extLst>
                </a:gridCol>
                <a:gridCol w="1485392">
                  <a:extLst>
                    <a:ext uri="{9D8B030D-6E8A-4147-A177-3AD203B41FA5}">
                      <a16:colId xmlns:a16="http://schemas.microsoft.com/office/drawing/2014/main" val="3302945284"/>
                    </a:ext>
                  </a:extLst>
                </a:gridCol>
                <a:gridCol w="1540911">
                  <a:extLst>
                    <a:ext uri="{9D8B030D-6E8A-4147-A177-3AD203B41FA5}">
                      <a16:colId xmlns:a16="http://schemas.microsoft.com/office/drawing/2014/main" val="1844878990"/>
                    </a:ext>
                  </a:extLst>
                </a:gridCol>
                <a:gridCol w="1987401">
                  <a:extLst>
                    <a:ext uri="{9D8B030D-6E8A-4147-A177-3AD203B41FA5}">
                      <a16:colId xmlns:a16="http://schemas.microsoft.com/office/drawing/2014/main" val="2531182734"/>
                    </a:ext>
                  </a:extLst>
                </a:gridCol>
              </a:tblGrid>
              <a:tr h="356394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Requirements/effort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4130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new YP 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potential new YP AGs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Volunteer – Target </a:t>
                      </a:r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2 annually </a:t>
                      </a:r>
                      <a:r>
                        <a:rPr lang="en-US" dirty="0"/>
                        <a:t>|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member benefits |</a:t>
                      </a:r>
                      <a:r>
                        <a:rPr lang="en-US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00665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Revitalization – Maintain all 11 YPs in active status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volunteer |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Volunteer training, succession planning | 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1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1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>
                <a:latin typeface="Calibri" panose="020F0502020204030204"/>
              </a:rPr>
              <a:pPr defTabSz="1219170">
                <a:defRPr/>
              </a:pPr>
              <a:t>8</a:t>
            </a:fld>
            <a:endParaRPr lang="en-US">
              <a:latin typeface="Calibri" panose="020F050202020403020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F4296F-75AF-42E6-99F8-CE2734AD4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0805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137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9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44150"/>
              </p:ext>
            </p:extLst>
          </p:nvPr>
        </p:nvGraphicFramePr>
        <p:xfrm>
          <a:off x="617538" y="1177925"/>
          <a:ext cx="1169035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3" imgW="11673782" imgH="4152890" progId="Excel.Sheet.12">
                  <p:embed/>
                </p:oleObj>
              </mc:Choice>
              <mc:Fallback>
                <p:oleObj name="Worksheet" r:id="rId3" imgW="11673782" imgH="4152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538" y="1177925"/>
                        <a:ext cx="11690350" cy="414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04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ieee-xplore-challenge.org/" TargetMode="External"/></Relationships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 smtClean="0">
            <a:solidFill>
              <a:srgbClr val="69BE28"/>
            </a:solidFill>
            <a:cs typeface="Arial" panose="020B0604020202020204" pitchFamily="34" charset="0"/>
            <a:hlinkClick xmlns:r="http://schemas.openxmlformats.org/officeDocument/2006/relationships" r:id="rId1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23F5D09B71D4C99B18D103288CEA4" ma:contentTypeVersion="11" ma:contentTypeDescription="Create a new document." ma:contentTypeScope="" ma:versionID="9192bf131ad5002282502cc9c7d69d08">
  <xsd:schema xmlns:xsd="http://www.w3.org/2001/XMLSchema" xmlns:xs="http://www.w3.org/2001/XMLSchema" xmlns:p="http://schemas.microsoft.com/office/2006/metadata/properties" xmlns:ns3="7f69bb13-2677-46c9-a0d9-fec494ad0ecf" xmlns:ns4="cba76019-f2e2-4ae3-9534-d5cae451f41c" targetNamespace="http://schemas.microsoft.com/office/2006/metadata/properties" ma:root="true" ma:fieldsID="62250dca83e7914a67a7fc845f5098c3" ns3:_="" ns4:_="">
    <xsd:import namespace="7f69bb13-2677-46c9-a0d9-fec494ad0ecf"/>
    <xsd:import namespace="cba76019-f2e2-4ae3-9534-d5cae451f4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9bb13-2677-46c9-a0d9-fec494ad0e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76019-f2e2-4ae3-9534-d5cae451f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40D6C-2587-4C3A-9C00-ADC233C877A4}">
  <ds:schemaRefs>
    <ds:schemaRef ds:uri="cba76019-f2e2-4ae3-9534-d5cae451f41c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7f69bb13-2677-46c9-a0d9-fec494ad0ec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76947B-8706-475A-885F-6B90AC7001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0B90B-B6A2-427C-9676-506BC6603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9bb13-2677-46c9-a0d9-fec494ad0ecf"/>
    <ds:schemaRef ds:uri="cba76019-f2e2-4ae3-9534-d5cae451f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655</Words>
  <Application>Microsoft Office PowerPoint</Application>
  <PresentationFormat>Widescreen</PresentationFormat>
  <Paragraphs>175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LucidaGrande</vt:lpstr>
      <vt:lpstr>Wingdings</vt:lpstr>
      <vt:lpstr>Theme 1</vt:lpstr>
      <vt:lpstr>Microsoft Excel Worksheet</vt:lpstr>
      <vt:lpstr>IEEE R3 YP Plan 2021</vt:lpstr>
      <vt:lpstr>R3 YP </vt:lpstr>
      <vt:lpstr>Current Status</vt:lpstr>
      <vt:lpstr>R3 – YP AG</vt:lpstr>
      <vt:lpstr>Operational Plan 2020</vt:lpstr>
      <vt:lpstr>Potential Ambitious Addons to the Operational Plan 2020</vt:lpstr>
      <vt:lpstr>PowerPoint Presentation</vt:lpstr>
      <vt:lpstr>Strategy</vt:lpstr>
      <vt:lpstr>Prioritization</vt:lpstr>
      <vt:lpstr>Operational Plan 2021</vt:lpstr>
      <vt:lpstr>Discussion</vt:lpstr>
      <vt:lpstr>Feed back – R3 Planning meeting Dec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R3 YP Plan 2021</dc:title>
  <dc:creator>Hasala I Dharmawardena</dc:creator>
  <cp:lastModifiedBy>Hasala I Dharmawardena</cp:lastModifiedBy>
  <cp:revision>10</cp:revision>
  <dcterms:created xsi:type="dcterms:W3CDTF">2020-12-05T00:44:05Z</dcterms:created>
  <dcterms:modified xsi:type="dcterms:W3CDTF">2020-12-05T01:40:30Z</dcterms:modified>
</cp:coreProperties>
</file>