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64" r:id="rId5"/>
    <p:sldId id="261" r:id="rId6"/>
    <p:sldId id="263" r:id="rId7"/>
    <p:sldId id="260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E7276-0B5D-C642-A99B-7C94536758AA}" type="slidenum">
              <a:rPr lang="en-US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E764D-F86E-451B-B4C0-F21F709C9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444" y="2929387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3 Section Growth (Track 2)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F7A212-5972-420F-A7B0-BBE2B4CAC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E3F3-80E2-4A08-A3BD-D902335A2A66}"/>
              </a:ext>
            </a:extLst>
          </p:cNvPr>
          <p:cNvSpPr txBox="1"/>
          <p:nvPr/>
        </p:nvSpPr>
        <p:spPr>
          <a:xfrm>
            <a:off x="849330" y="3470746"/>
            <a:ext cx="776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A1"/>
                </a:solidFill>
              </a:rPr>
              <a:t>Eric Grigorian, Director-Elect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- </a:t>
            </a:r>
            <a:r>
              <a:rPr lang="en-US" sz="2800" b="1" u="none" strike="noStrike" dirty="0">
                <a:effectLst/>
                <a:latin typeface="+mn-lt"/>
              </a:rPr>
              <a:t>Track 2: Section 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– Friday 4/1/2022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D4D4C4-3273-4C3E-B7C4-C67EFFA2A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52790"/>
              </p:ext>
            </p:extLst>
          </p:nvPr>
        </p:nvGraphicFramePr>
        <p:xfrm>
          <a:off x="936000" y="1119552"/>
          <a:ext cx="7531200" cy="309741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1570">
                  <a:extLst>
                    <a:ext uri="{9D8B030D-6E8A-4147-A177-3AD203B41FA5}">
                      <a16:colId xmlns:a16="http://schemas.microsoft.com/office/drawing/2014/main" val="1729447260"/>
                    </a:ext>
                  </a:extLst>
                </a:gridCol>
                <a:gridCol w="836473">
                  <a:extLst>
                    <a:ext uri="{9D8B030D-6E8A-4147-A177-3AD203B41FA5}">
                      <a16:colId xmlns:a16="http://schemas.microsoft.com/office/drawing/2014/main" val="423768437"/>
                    </a:ext>
                  </a:extLst>
                </a:gridCol>
                <a:gridCol w="3039577">
                  <a:extLst>
                    <a:ext uri="{9D8B030D-6E8A-4147-A177-3AD203B41FA5}">
                      <a16:colId xmlns:a16="http://schemas.microsoft.com/office/drawing/2014/main" val="179873027"/>
                    </a:ext>
                  </a:extLst>
                </a:gridCol>
                <a:gridCol w="733386">
                  <a:extLst>
                    <a:ext uri="{9D8B030D-6E8A-4147-A177-3AD203B41FA5}">
                      <a16:colId xmlns:a16="http://schemas.microsoft.com/office/drawing/2014/main" val="1272458143"/>
                    </a:ext>
                  </a:extLst>
                </a:gridCol>
                <a:gridCol w="1390194">
                  <a:extLst>
                    <a:ext uri="{9D8B030D-6E8A-4147-A177-3AD203B41FA5}">
                      <a16:colId xmlns:a16="http://schemas.microsoft.com/office/drawing/2014/main" val="410555197"/>
                    </a:ext>
                  </a:extLst>
                </a:gridCol>
              </a:tblGrid>
              <a:tr h="19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8:00 AM – 12:00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Track 2: Section Growth, Part 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extLst>
                  <a:ext uri="{0D108BD9-81ED-4DB2-BD59-A6C34878D82A}">
                    <a16:rowId xmlns:a16="http://schemas.microsoft.com/office/drawing/2014/main" val="2720298636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8:00AM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Welcome and Introductions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Grigorian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02665457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8:15AM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Section Growth Intro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Grigorian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5300619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8:20AM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Converting from Bylaws to Ops Manual (2023)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Green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25983731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8:45AM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Use of Member Information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Green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342300318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9:15AM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MGA Update/IEEE 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Gostin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76493851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10:00AM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Break/MOVE tour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24403415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10:15AM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Advanced OU Analytics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Lord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64286554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10:55AM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Beyond your Section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Gostin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87602289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11:10AM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Engagement: Projects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Jones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04601707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11:40AM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Recognizing contributions - Awards program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Lorenco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836329770"/>
                  </a:ext>
                </a:extLst>
              </a:tr>
              <a:tr h="150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12:00PM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60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Lunch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20941185"/>
                  </a:ext>
                </a:extLst>
              </a:tr>
              <a:tr h="148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1:00 - 4:00 PM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Track 2: Section Growth, Part 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63303390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1:00PM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Engagement: Industry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Guendert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507181535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1:30PM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Engagement: Conferences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Ackerman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445817136"/>
                  </a:ext>
                </a:extLst>
              </a:tr>
              <a:tr h="142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1:55PM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Engagement: Professional Development Events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Fillion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171867148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2:15PM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Break/MOVE tour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35746566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2:30PM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Engagement: Technical Events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Syed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2558030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2:55PM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Engagement: Hybrid Events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Lord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903067386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3:20PM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Managing Finances with NextGen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Pennisi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340666546"/>
                  </a:ext>
                </a:extLst>
              </a:tr>
              <a:tr h="150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3:55PM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Section Growth Wrap-Up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Grigorian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Conv 203A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b"/>
                </a:tc>
                <a:extLst>
                  <a:ext uri="{0D108BD9-81ED-4DB2-BD59-A6C34878D82A}">
                    <a16:rowId xmlns:a16="http://schemas.microsoft.com/office/drawing/2014/main" val="2338043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– Friday 4/1/2022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AD1C2F-2F36-49C1-8FC5-ECBEDF586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00448"/>
              </p:ext>
            </p:extLst>
          </p:nvPr>
        </p:nvGraphicFramePr>
        <p:xfrm>
          <a:off x="936000" y="1119552"/>
          <a:ext cx="7531200" cy="163244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1570">
                  <a:extLst>
                    <a:ext uri="{9D8B030D-6E8A-4147-A177-3AD203B41FA5}">
                      <a16:colId xmlns:a16="http://schemas.microsoft.com/office/drawing/2014/main" val="1729447260"/>
                    </a:ext>
                  </a:extLst>
                </a:gridCol>
                <a:gridCol w="836473">
                  <a:extLst>
                    <a:ext uri="{9D8B030D-6E8A-4147-A177-3AD203B41FA5}">
                      <a16:colId xmlns:a16="http://schemas.microsoft.com/office/drawing/2014/main" val="423768437"/>
                    </a:ext>
                  </a:extLst>
                </a:gridCol>
                <a:gridCol w="2945557">
                  <a:extLst>
                    <a:ext uri="{9D8B030D-6E8A-4147-A177-3AD203B41FA5}">
                      <a16:colId xmlns:a16="http://schemas.microsoft.com/office/drawing/2014/main" val="179873027"/>
                    </a:ext>
                  </a:extLst>
                </a:gridCol>
                <a:gridCol w="950400">
                  <a:extLst>
                    <a:ext uri="{9D8B030D-6E8A-4147-A177-3AD203B41FA5}">
                      <a16:colId xmlns:a16="http://schemas.microsoft.com/office/drawing/2014/main" val="1272458143"/>
                    </a:ext>
                  </a:extLst>
                </a:gridCol>
                <a:gridCol w="1267200">
                  <a:extLst>
                    <a:ext uri="{9D8B030D-6E8A-4147-A177-3AD203B41FA5}">
                      <a16:colId xmlns:a16="http://schemas.microsoft.com/office/drawing/2014/main" val="410555197"/>
                    </a:ext>
                  </a:extLst>
                </a:gridCol>
              </a:tblGrid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Break/MOVE Tour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Randall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65457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Support Committee meeting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201D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00619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Meetings: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83731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1 Meeting (NC &amp; VA)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Imanian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201D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300318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2 Meeting (GA &amp; SC)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Williams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202B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493851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3 Meeting (FL)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Ortega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203A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403415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4 Meeting (KY &amp; TN)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Kuban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203B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86554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5 Meeting (AL, MS, &amp; Jamaica)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02289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Chairs meet with Director &amp; Director Elect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Brunasso/Grigorian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01707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 </a:t>
                      </a:r>
                      <a:r>
                        <a:rPr lang="en-US" sz="10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Secour</a:t>
                      </a:r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I-III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6329770"/>
                  </a:ext>
                </a:extLst>
              </a:tr>
              <a:tr h="15035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YP Roundtable (informal)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Jubilee (Hotel)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4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8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3886-18BF-4DD0-BFB0-B91FFBAC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Pre-Cautions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85AA-9A60-45AD-9019-F0336956E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428" y="1151891"/>
            <a:ext cx="8771571" cy="2957513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The health and safety of the conference attendees remains our top priority. The 2022 organizing committee continues to monitor the impact of COVID-19, as well as updates and recommendations from public health officials, federal, state, and local authorities.  We will adhere to all local guidelines and hotel-specific standards in order to host the event safely and effectively.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900" b="1" i="0" dirty="0">
                <a:effectLst/>
                <a:latin typeface="Arial" panose="020B0604020202020204" pitchFamily="34" charset="0"/>
              </a:rPr>
              <a:t>Increased Sanitization for Your Safety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The Renaissance Mobile Riverview Plaza Hotel will follow all best practices and protocols as established within Marriott’s – Commitment to Clean program to ensure you enjoy a safe and clean environment during your time at the event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Hand sanitizing products are available throughout the event space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Sanitizing wipes will be provided in every room for speaker use at the podium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Audio-visual equipment such as keyboards, laser pointers, and mics will be wiped down with sanitizer wipes between each session and at regular intervals throughout the day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9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900" b="1" i="0" dirty="0">
                <a:effectLst/>
                <a:latin typeface="Arial" panose="020B0604020202020204" pitchFamily="34" charset="0"/>
              </a:rPr>
              <a:t>What You Can Do to Help Onsite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The U.S. Centers for Disease Control (CDC) recommends these everyday actions to help prevent the spread of any respiratory virus, including COVID-19: 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Consider wearing a mask, however, masks are not required. Vaccinated or not, wearing a mask in indoor public spaces can help protect you and everyone close to you.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Wash your hands frequently with soap and water for 20 seconds or use an alcohol-based hand sanitizer.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Cover coughs and sneezes with a tissue, then throw the tissue away.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Avoid touching your eyes, nose, and mouth with unwashed hands.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Practice social distancing between yourself and anyone who is coughing or sneezing.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Discourage physical greetings like handshakes, high fives, fist or elbow bumps, and hugs.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Avoid close contact with people who are sick.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b="0" i="0" dirty="0">
                <a:effectLst/>
                <a:latin typeface="Arial" panose="020B0604020202020204" pitchFamily="34" charset="0"/>
              </a:rPr>
              <a:t>Follow the U.S. Centers for Disease Control and Prevention’s (CDC) guidelines to prevent the spread of infectious diseases at the event.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</a:rPr>
              <a:t>If you show any potential symptoms during the conference, please isolate and stay in your room.  We will miss you greatly, </a:t>
            </a:r>
            <a:r>
              <a:rPr lang="en-US" sz="900" b="0" i="0" dirty="0">
                <a:effectLst/>
                <a:latin typeface="Arial" panose="020B0604020202020204" pitchFamily="34" charset="0"/>
              </a:rPr>
              <a:t>but for your recovery, your colleagues’ safety, and the health of everyone that you may come into contact with, please take the necessary precautions.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5ECA1-8E46-40AE-B86D-5CD5766D22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Health and Safety Information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F63FE-0B1D-48C7-8AF0-B5B47E47D6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7E412-D813-4B13-BBEB-70955FF2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600" y="43298"/>
            <a:ext cx="1540800" cy="11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- </a:t>
            </a:r>
            <a:r>
              <a:rPr lang="en-US" sz="2800" b="1" u="none" strike="noStrike" dirty="0">
                <a:effectLst/>
                <a:latin typeface="+mn-lt"/>
              </a:rPr>
              <a:t>Region Support of Your Section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– Saturday 4/2/2022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074D7F4-E035-F04D-B83A-CFAC758BEF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D61B72-2DB6-4363-84C1-81ED9F19B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92843"/>
              </p:ext>
            </p:extLst>
          </p:nvPr>
        </p:nvGraphicFramePr>
        <p:xfrm>
          <a:off x="936000" y="1119552"/>
          <a:ext cx="7531200" cy="32816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1570">
                  <a:extLst>
                    <a:ext uri="{9D8B030D-6E8A-4147-A177-3AD203B41FA5}">
                      <a16:colId xmlns:a16="http://schemas.microsoft.com/office/drawing/2014/main" val="1729447260"/>
                    </a:ext>
                  </a:extLst>
                </a:gridCol>
                <a:gridCol w="836473">
                  <a:extLst>
                    <a:ext uri="{9D8B030D-6E8A-4147-A177-3AD203B41FA5}">
                      <a16:colId xmlns:a16="http://schemas.microsoft.com/office/drawing/2014/main" val="423768437"/>
                    </a:ext>
                  </a:extLst>
                </a:gridCol>
                <a:gridCol w="2952757">
                  <a:extLst>
                    <a:ext uri="{9D8B030D-6E8A-4147-A177-3AD203B41FA5}">
                      <a16:colId xmlns:a16="http://schemas.microsoft.com/office/drawing/2014/main" val="179873027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127245814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555197"/>
                    </a:ext>
                  </a:extLst>
                </a:gridCol>
              </a:tblGrid>
              <a:tr h="1692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8:00 AM – 12:00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Region Support of Your Section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65" marR="6265" marT="6265" marB="0" anchor="ctr"/>
                </a:tc>
                <a:extLst>
                  <a:ext uri="{0D108BD9-81ED-4DB2-BD59-A6C34878D82A}">
                    <a16:rowId xmlns:a16="http://schemas.microsoft.com/office/drawing/2014/main" val="2297136882"/>
                  </a:ext>
                </a:extLst>
              </a:tr>
              <a:tr h="16924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8:00AM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Intro: Committee Reports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Grigorian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298636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8:10AM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Awards and Recognition Committee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665457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8:30AM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 Communications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Dillard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0619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9:05AM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Conference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Ackerman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83731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9:25AM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Pennisi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300318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9:45AM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 Support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93851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10:05AM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403415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Nominations &amp; Appointments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Gostin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286554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Audit Committee / Edu Activities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Wickramamayake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02289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Activities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Fillion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01707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11:20AM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Operations and Support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6329770"/>
                  </a:ext>
                </a:extLst>
              </a:tr>
              <a:tr h="15035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11:40AM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Activities Committee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Bailey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41185"/>
                  </a:ext>
                </a:extLst>
              </a:tr>
              <a:tr h="14882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12:00PM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03390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Report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E Randall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7181535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1:20PM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IEEE-USA President-Elect Candidates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Conrad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5817136"/>
                  </a:ext>
                </a:extLst>
              </a:tr>
              <a:tr h="142507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2:05PM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 for Automatic Website Updates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Hopkins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867148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2:35PM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IEEE-USA Overview &amp; Policy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Conrad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746566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3:05PM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endParaRPr lang="en-US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8030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3:20PM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Deeper Dive Breakouts Overview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Brunasso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067386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Report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E Randall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0666546"/>
                  </a:ext>
                </a:extLst>
              </a:tr>
              <a:tr h="15035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1:20PM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IEEE-USA President-Elect Candidates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Conrad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 204AB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8043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6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8AF4-302C-4080-BEE4-5A9FB961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- </a:t>
            </a:r>
            <a:r>
              <a:rPr lang="en-US" sz="2800" b="1" u="none" strike="noStrike" dirty="0">
                <a:effectLst/>
                <a:latin typeface="+mn-lt"/>
              </a:rPr>
              <a:t>Region Support of Your Section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AC875-60C2-4979-9A11-2F450B257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Region 3 Meeting – Saturday 4/2/2022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1661-AF2A-4506-94C0-C01E66DC0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>
              <a:defRPr/>
            </a:pPr>
            <a:fld id="{2074D7F4-E035-F04D-B83A-CFAC758BEF6D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316C5A-BF52-4219-BF6F-DF56D848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33314"/>
              </p:ext>
            </p:extLst>
          </p:nvPr>
        </p:nvGraphicFramePr>
        <p:xfrm>
          <a:off x="927780" y="1207668"/>
          <a:ext cx="7531200" cy="28306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1570">
                  <a:extLst>
                    <a:ext uri="{9D8B030D-6E8A-4147-A177-3AD203B41FA5}">
                      <a16:colId xmlns:a16="http://schemas.microsoft.com/office/drawing/2014/main" val="1729447260"/>
                    </a:ext>
                  </a:extLst>
                </a:gridCol>
                <a:gridCol w="836473">
                  <a:extLst>
                    <a:ext uri="{9D8B030D-6E8A-4147-A177-3AD203B41FA5}">
                      <a16:colId xmlns:a16="http://schemas.microsoft.com/office/drawing/2014/main" val="423768437"/>
                    </a:ext>
                  </a:extLst>
                </a:gridCol>
                <a:gridCol w="2952757">
                  <a:extLst>
                    <a:ext uri="{9D8B030D-6E8A-4147-A177-3AD203B41FA5}">
                      <a16:colId xmlns:a16="http://schemas.microsoft.com/office/drawing/2014/main" val="179873027"/>
                    </a:ext>
                  </a:extLst>
                </a:gridCol>
                <a:gridCol w="986400">
                  <a:extLst>
                    <a:ext uri="{9D8B030D-6E8A-4147-A177-3AD203B41FA5}">
                      <a16:colId xmlns:a16="http://schemas.microsoft.com/office/drawing/2014/main" val="127245814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0555197"/>
                    </a:ext>
                  </a:extLst>
                </a:gridCol>
              </a:tblGrid>
              <a:tr h="1692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3:30PM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1 Breakouts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298636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Running Section Projects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204AB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65457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Hosting a Conference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Ackerman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202B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00619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Senior Member Roundup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203A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83731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NextGen Tips and Tricks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Pennisi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203B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300318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Move to another Breakout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493851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4:05PM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2 Breakouts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4034153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Professional Development Events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204AB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86554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Hosting a Conference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Ackerman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202B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02289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Senior Member Roundup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203A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017072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NextGen Tips and Tricks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Pennisi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203B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6329770"/>
                  </a:ext>
                </a:extLst>
              </a:tr>
              <a:tr h="150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4:35PM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Move to another Breakout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41185"/>
                  </a:ext>
                </a:extLst>
              </a:tr>
              <a:tr h="148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4:40PM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3 Breakouts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033900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Professional Development Events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Filliion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204AB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181535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Hosting a Conference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Ackerman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202B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5817136"/>
                  </a:ext>
                </a:extLst>
              </a:tr>
              <a:tr h="142507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Senior Member Roundup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203A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67148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NextGen Tips and Tricks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Pennisi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 203B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465669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5:10PM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of Session, Break before Banquet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80301"/>
                  </a:ext>
                </a:extLst>
              </a:tr>
              <a:tr h="131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6:00PM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Banquet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Bon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Secour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I-III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06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8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Grigorian, egrigorian@ieee.org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1072</Words>
  <Application>Microsoft Office PowerPoint</Application>
  <PresentationFormat>On-screen Show (16:9)</PresentationFormat>
  <Paragraphs>344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Theme 1</vt:lpstr>
      <vt:lpstr>Region 3 Section Growth (Track 2)</vt:lpstr>
      <vt:lpstr>Agenda - Track 2: Section Growth</vt:lpstr>
      <vt:lpstr>Agenda</vt:lpstr>
      <vt:lpstr>COVID Pre-Cautions</vt:lpstr>
      <vt:lpstr>Agenda - Region Support of Your Section</vt:lpstr>
      <vt:lpstr>Agenda - Region Support of Your Section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41</cp:revision>
  <dcterms:created xsi:type="dcterms:W3CDTF">2016-10-24T19:53:01Z</dcterms:created>
  <dcterms:modified xsi:type="dcterms:W3CDTF">2022-03-31T15:29:44Z</dcterms:modified>
</cp:coreProperties>
</file>