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8" r:id="rId1"/>
  </p:sldMasterIdLst>
  <p:notesMasterIdLst>
    <p:notesMasterId r:id="rId13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59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A1"/>
    <a:srgbClr val="CC0033"/>
    <a:srgbClr val="E37222"/>
    <a:srgbClr val="FDC82F"/>
    <a:srgbClr val="69BE28"/>
    <a:srgbClr val="008542"/>
    <a:srgbClr val="6B1F73"/>
    <a:srgbClr val="009FDA"/>
    <a:srgbClr val="0B5172"/>
    <a:srgbClr val="66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25"/>
    <p:restoredTop sz="94658"/>
  </p:normalViewPr>
  <p:slideViewPr>
    <p:cSldViewPr snapToGrid="0" snapToObjects="1">
      <p:cViewPr varScale="1">
        <p:scale>
          <a:sx n="70" d="100"/>
          <a:sy n="70" d="100"/>
        </p:scale>
        <p:origin x="78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28D45-CD78-E946-97C3-593DC6155472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362D4-5DD5-1441-A093-8EF5773AF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80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3.emf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7F685F9-37D1-4063-996F-BDB0F1360352}"/>
              </a:ext>
            </a:extLst>
          </p:cNvPr>
          <p:cNvGrpSpPr/>
          <p:nvPr userDrawn="1"/>
        </p:nvGrpSpPr>
        <p:grpSpPr>
          <a:xfrm>
            <a:off x="-9144" y="-15568"/>
            <a:ext cx="9230676" cy="5159067"/>
            <a:chOff x="-9144" y="-15568"/>
            <a:chExt cx="9230676" cy="5159067"/>
          </a:xfrm>
        </p:grpSpPr>
        <p:pic>
          <p:nvPicPr>
            <p:cNvPr id="4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144" y="-15568"/>
              <a:ext cx="9167813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4132520"/>
              <a:ext cx="9144000" cy="101097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4420"/>
            <a:stretch/>
          </p:blipFill>
          <p:spPr>
            <a:xfrm rot="10800000">
              <a:off x="0" y="-7994"/>
              <a:ext cx="9144000" cy="84942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144" y="619632"/>
              <a:ext cx="1456944" cy="241401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72"/>
            <a:stretch/>
          </p:blipFill>
          <p:spPr>
            <a:xfrm>
              <a:off x="1469066" y="619632"/>
              <a:ext cx="1944624" cy="224329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674"/>
            <a:stretch/>
          </p:blipFill>
          <p:spPr>
            <a:xfrm>
              <a:off x="3412131" y="619632"/>
              <a:ext cx="2365248" cy="205977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72"/>
            <a:stretch/>
          </p:blipFill>
          <p:spPr>
            <a:xfrm>
              <a:off x="5766746" y="619632"/>
              <a:ext cx="1956816" cy="224329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1916" y="619632"/>
              <a:ext cx="1499616" cy="241401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4345" y="2925636"/>
            <a:ext cx="7772400" cy="522983"/>
          </a:xfrm>
        </p:spPr>
        <p:txBody>
          <a:bodyPr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9330" y="3993966"/>
            <a:ext cx="7772400" cy="396821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April 1-3, 2022</a:t>
            </a:r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4351867" y="4724950"/>
            <a:ext cx="485775" cy="273844"/>
          </a:xfrm>
        </p:spPr>
        <p:txBody>
          <a:bodyPr/>
          <a:lstStyle>
            <a:lvl1pPr algn="ctr">
              <a:defRPr sz="1200"/>
            </a:lvl1pPr>
          </a:lstStyle>
          <a:p>
            <a:pPr algn="ctr">
              <a:defRPr/>
            </a:pPr>
            <a:fld id="{AC251CC7-68DB-DC4E-AEB5-860FF6F56E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BED871-04D2-4540-A23E-3D9F0FF176CF}"/>
              </a:ext>
            </a:extLst>
          </p:cNvPr>
          <p:cNvSpPr txBox="1"/>
          <p:nvPr userDrawn="1"/>
        </p:nvSpPr>
        <p:spPr>
          <a:xfrm>
            <a:off x="1524000" y="327332"/>
            <a:ext cx="6373091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300" b="1" i="0" kern="1200" dirty="0">
                <a:solidFill>
                  <a:srgbClr val="0066A1"/>
                </a:solidFill>
                <a:latin typeface="Calibri" charset="0"/>
                <a:cs typeface="Calibri" charset="0"/>
              </a:rPr>
              <a:t>IEEE Region 3 SoutheastCon 2022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276A1B8-F1A8-4711-A2BB-C8AB03EE81E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677" y="4577542"/>
            <a:ext cx="851610" cy="47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03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430" y="401239"/>
            <a:ext cx="7886700" cy="4155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32430" y="1322915"/>
            <a:ext cx="7886700" cy="2957513"/>
          </a:xfrm>
        </p:spPr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732430" y="835982"/>
            <a:ext cx="7886700" cy="288994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5"/>
          <p:cNvSpPr>
            <a:spLocks noGrp="1"/>
          </p:cNvSpPr>
          <p:nvPr>
            <p:ph type="sldNum" sz="quarter" idx="18"/>
          </p:nvPr>
        </p:nvSpPr>
        <p:spPr>
          <a:xfrm>
            <a:off x="4329112" y="4742261"/>
            <a:ext cx="485775" cy="273844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622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030" y="416719"/>
            <a:ext cx="7886700" cy="4155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750030" y="1369219"/>
            <a:ext cx="3886200" cy="284440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750530" y="1369219"/>
            <a:ext cx="3886200" cy="284440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750030" y="829647"/>
            <a:ext cx="7886700" cy="288994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25"/>
          <p:cNvSpPr>
            <a:spLocks noGrp="1"/>
          </p:cNvSpPr>
          <p:nvPr>
            <p:ph type="sldNum" sz="quarter" idx="18"/>
          </p:nvPr>
        </p:nvSpPr>
        <p:spPr>
          <a:xfrm>
            <a:off x="4393342" y="4747866"/>
            <a:ext cx="485775" cy="273844"/>
          </a:xfrm>
        </p:spPr>
        <p:txBody>
          <a:bodyPr/>
          <a:lstStyle>
            <a:lvl1pPr algn="ctr">
              <a:defRPr sz="1200"/>
            </a:lvl1pPr>
          </a:lstStyle>
          <a:p>
            <a:pPr algn="ctr">
              <a:defRPr/>
            </a:pPr>
            <a:fld id="{2074D7F4-E035-F04D-B83A-CFAC758BEF6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464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7995"/>
            <a:ext cx="91678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689"/>
          <a:stretch/>
        </p:blipFill>
        <p:spPr>
          <a:xfrm>
            <a:off x="0" y="3841750"/>
            <a:ext cx="9144000" cy="1301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420"/>
          <a:stretch/>
        </p:blipFill>
        <p:spPr>
          <a:xfrm rot="10800000">
            <a:off x="0" y="-7994"/>
            <a:ext cx="9144000" cy="849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84614" y="2453210"/>
            <a:ext cx="7886700" cy="620819"/>
          </a:xfrm>
        </p:spPr>
        <p:txBody>
          <a:bodyPr>
            <a:normAutofit/>
          </a:bodyPr>
          <a:lstStyle>
            <a:lvl1pPr>
              <a:defRPr sz="3300" i="0"/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84614" y="3096761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Name, email</a:t>
            </a:r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10"/>
          </p:nvPr>
        </p:nvSpPr>
        <p:spPr>
          <a:xfrm>
            <a:off x="4329112" y="4727953"/>
            <a:ext cx="485775" cy="273844"/>
          </a:xfrm>
        </p:spPr>
        <p:txBody>
          <a:bodyPr/>
          <a:lstStyle>
            <a:lvl1pPr algn="ctr">
              <a:defRPr sz="1200"/>
            </a:lvl1pPr>
          </a:lstStyle>
          <a:p>
            <a:pPr algn="ctr">
              <a:defRPr/>
            </a:pPr>
            <a:fld id="{FAFECC55-8F5B-0744-8CCA-2517E57F8A8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390326-C270-44F8-B48C-166D8F4D3D50}"/>
              </a:ext>
            </a:extLst>
          </p:cNvPr>
          <p:cNvSpPr txBox="1"/>
          <p:nvPr userDrawn="1"/>
        </p:nvSpPr>
        <p:spPr>
          <a:xfrm>
            <a:off x="0" y="4458586"/>
            <a:ext cx="3118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SoutheastCon 2022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Mobile, Alabama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8580B4-B91B-44A9-B76F-4533D8F8414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677" y="4577542"/>
            <a:ext cx="851610" cy="47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650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46697"/>
            <a:ext cx="9144000" cy="10032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420"/>
          <a:stretch/>
        </p:blipFill>
        <p:spPr>
          <a:xfrm rot="10800000">
            <a:off x="0" y="-7994"/>
            <a:ext cx="9144000" cy="849425"/>
          </a:xfrm>
          <a:prstGeom prst="rect">
            <a:avLst/>
          </a:prstGeom>
        </p:spPr>
      </p:pic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732430" y="396137"/>
            <a:ext cx="7886700" cy="415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Topic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2430" y="106246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 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4432892" y="4744339"/>
            <a:ext cx="4857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bg1"/>
                </a:solidFill>
                <a:latin typeface="+mn-lt"/>
              </a:defRPr>
            </a:lvl1pPr>
          </a:lstStyle>
          <a:p>
            <a:pPr algn="ctr">
              <a:defRPr/>
            </a:pPr>
            <a:fld id="{7EE57CC8-2C6B-0043-BC89-144897F54AB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1065EB-BCBF-4368-9F1A-8B73D94C737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677" y="4577542"/>
            <a:ext cx="851610" cy="4792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90AA78-52CE-4926-8123-B21AE805566D}"/>
              </a:ext>
            </a:extLst>
          </p:cNvPr>
          <p:cNvSpPr txBox="1"/>
          <p:nvPr userDrawn="1"/>
        </p:nvSpPr>
        <p:spPr>
          <a:xfrm>
            <a:off x="0" y="4458586"/>
            <a:ext cx="3118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SoutheastCon 2022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Mobile, Alabama</a:t>
            </a:r>
          </a:p>
        </p:txBody>
      </p:sp>
    </p:spTree>
    <p:extLst>
      <p:ext uri="{BB962C8B-B14F-4D97-AF65-F5344CB8AC3E}">
        <p14:creationId xmlns:p14="http://schemas.microsoft.com/office/powerpoint/2010/main" val="2406250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9pPr>
    </p:titleStyle>
    <p:bodyStyle>
      <a:lvl1pPr marL="171450" indent="-17145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Clr>
          <a:srgbClr val="0066A1"/>
        </a:buClr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0066A1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0066A1"/>
        </a:buClr>
        <a:buSzPct val="85000"/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0066A1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0066A1"/>
        </a:buClr>
        <a:buFont typeface="Wingdings" panose="05000000000000000000" pitchFamily="2" charset="2"/>
        <a:buChar char="ü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Roles of Section / Chapter Officers 101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824345" y="3591867"/>
            <a:ext cx="7772400" cy="396821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/>
              <a:t>Kristin Bing (but 90% of slide credit goes to Charles Lord)</a:t>
            </a:r>
          </a:p>
          <a:p>
            <a:r>
              <a:rPr lang="en-US" sz="9600" dirty="0"/>
              <a:t>April 1-3, 2022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86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Do’s and Don’ts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DO – thank people for what they do! Awards are important, as are just saying “Thanks!”</a:t>
            </a:r>
          </a:p>
          <a:p>
            <a:r>
              <a:rPr lang="en-US" dirty="0"/>
              <a:t>DO – read and follow the IEEE Code of Ethics</a:t>
            </a:r>
          </a:p>
          <a:p>
            <a:r>
              <a:rPr lang="en-US" dirty="0"/>
              <a:t>DO – make use of the Center for Leadership Excellence</a:t>
            </a:r>
          </a:p>
          <a:p>
            <a:r>
              <a:rPr lang="en-US" dirty="0"/>
              <a:t>DO – take any certification requested by IEEE (such as conflict of interest, etc)</a:t>
            </a:r>
          </a:p>
          <a:p>
            <a:r>
              <a:rPr lang="en-US" dirty="0"/>
              <a:t>DO – turn in reports on time. With </a:t>
            </a:r>
            <a:r>
              <a:rPr lang="en-US" dirty="0" err="1"/>
              <a:t>vTools</a:t>
            </a:r>
            <a:r>
              <a:rPr lang="en-US" dirty="0"/>
              <a:t> it is EASY!</a:t>
            </a:r>
          </a:p>
          <a:p>
            <a:r>
              <a:rPr lang="en-US" dirty="0"/>
              <a:t>DON’T – micromanage. Be a mentor, a coach, a friend – but let others learn to do things</a:t>
            </a:r>
          </a:p>
          <a:p>
            <a:r>
              <a:rPr lang="en-US" dirty="0"/>
              <a:t>DON’T – overpromise, or allow other volunteers to take on too much. </a:t>
            </a:r>
          </a:p>
          <a:p>
            <a:r>
              <a:rPr lang="en-US" dirty="0"/>
              <a:t>DON’T – ever </a:t>
            </a:r>
            <a:r>
              <a:rPr lang="en-US" dirty="0" err="1"/>
              <a:t>ever</a:t>
            </a:r>
            <a:r>
              <a:rPr lang="en-US" dirty="0"/>
              <a:t> </a:t>
            </a:r>
            <a:r>
              <a:rPr lang="en-US" dirty="0" err="1"/>
              <a:t>ever</a:t>
            </a:r>
            <a:r>
              <a:rPr lang="en-US" dirty="0"/>
              <a:t> write yourself a check. This is one reason the Chair is a signer.</a:t>
            </a:r>
          </a:p>
          <a:p>
            <a:r>
              <a:rPr lang="en-US" dirty="0"/>
              <a:t>DO – have fun!</a:t>
            </a:r>
          </a:p>
          <a:p>
            <a:r>
              <a:rPr lang="en-US" dirty="0"/>
              <a:t>DO – get others excited! Be the reason others volunteer!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15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76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We’re All in this Together!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050" y="1370013"/>
            <a:ext cx="3790950" cy="2843212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32430" y="1322915"/>
            <a:ext cx="4914744" cy="2957513"/>
          </a:xfrm>
        </p:spPr>
        <p:txBody>
          <a:bodyPr/>
          <a:lstStyle/>
          <a:p>
            <a:r>
              <a:rPr lang="en-US" sz="2000" dirty="0"/>
              <a:t>Nowhere is teamwork more important than in a volunteer organization!</a:t>
            </a:r>
          </a:p>
          <a:p>
            <a:r>
              <a:rPr lang="en-US" sz="2000" dirty="0"/>
              <a:t>There are many roles to fill, and the more ‘senior’ your position (e.g. Chair), the more your responsibility to assure that we have few ‘committees of one’</a:t>
            </a:r>
          </a:p>
          <a:p>
            <a:r>
              <a:rPr lang="en-US" sz="2000" dirty="0"/>
              <a:t>I’m going to go over the typical roles in an IEEE Section or Chapter – some people may perform more than one of these</a:t>
            </a:r>
          </a:p>
        </p:txBody>
      </p:sp>
    </p:spTree>
    <p:extLst>
      <p:ext uri="{BB962C8B-B14F-4D97-AF65-F5344CB8AC3E}">
        <p14:creationId xmlns:p14="http://schemas.microsoft.com/office/powerpoint/2010/main" val="3786967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I’m A Section Chair, I . . .</a:t>
            </a:r>
          </a:p>
        </p:txBody>
      </p:sp>
      <p:sp>
        <p:nvSpPr>
          <p:cNvPr id="783363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en-US" sz="2000" dirty="0"/>
              <a:t>Know all about:  Bylaws; Policies &amp; Procedures; MGA Operations Manual</a:t>
            </a:r>
          </a:p>
          <a:p>
            <a:r>
              <a:rPr lang="en-US" altLang="en-US" sz="2000" dirty="0"/>
              <a:t>Chair meetings</a:t>
            </a:r>
          </a:p>
          <a:p>
            <a:r>
              <a:rPr lang="en-US" altLang="en-US" sz="2000" dirty="0"/>
              <a:t>Work with ExCom, Committee Chairs, Chapter and Affinity Group Chairs to support activities</a:t>
            </a:r>
          </a:p>
          <a:p>
            <a:r>
              <a:rPr lang="en-US" altLang="en-US" sz="2000" dirty="0"/>
              <a:t>Represent Section @ Region meetings (like right now!)</a:t>
            </a:r>
          </a:p>
          <a:p>
            <a:r>
              <a:rPr lang="en-US" altLang="en-US" sz="2000" dirty="0"/>
              <a:t>Represent Section @ Area / Council meetings (like this afternoon!)</a:t>
            </a:r>
          </a:p>
          <a:p>
            <a:r>
              <a:rPr lang="en-US" altLang="en-US" sz="2000" dirty="0"/>
              <a:t>Am a signer on bank account – backup for treasurer!</a:t>
            </a:r>
          </a:p>
          <a:p>
            <a:r>
              <a:rPr lang="en-US" altLang="en-US" sz="2000" dirty="0"/>
              <a:t>Help set the ‘tone’ for your section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507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700"/>
              <a:t>I’m a Section Vice Chair, I . . . </a:t>
            </a:r>
            <a:endParaRPr lang="en-US" altLang="en-US"/>
          </a:p>
        </p:txBody>
      </p:sp>
      <p:sp>
        <p:nvSpPr>
          <p:cNvPr id="784387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en-US" dirty="0"/>
              <a:t>Chair meetings in absence of Chair</a:t>
            </a:r>
          </a:p>
          <a:p>
            <a:r>
              <a:rPr lang="en-US" altLang="en-US" dirty="0"/>
              <a:t>Am familiar with the policies relating to the activity of the Section and subunits, including bylaws, policy &amp; procedures, MGA Operations Manual</a:t>
            </a:r>
          </a:p>
          <a:p>
            <a:r>
              <a:rPr lang="en-US" altLang="en-US" dirty="0"/>
              <a:t>Assume additional authority or activity as designated by Chair</a:t>
            </a:r>
          </a:p>
          <a:p>
            <a:r>
              <a:rPr lang="en-US" altLang="en-US" dirty="0"/>
              <a:t>Traditionally, the VC may also serve as the program chair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360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700"/>
              <a:t>I’m a Section Treasurer, I . . .</a:t>
            </a:r>
            <a:r>
              <a:rPr lang="en-US" altLang="en-US"/>
              <a:t> </a:t>
            </a:r>
          </a:p>
        </p:txBody>
      </p:sp>
      <p:sp>
        <p:nvSpPr>
          <p:cNvPr id="785411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732430" y="1144190"/>
            <a:ext cx="7886700" cy="2957513"/>
          </a:xfrm>
        </p:spPr>
        <p:txBody>
          <a:bodyPr/>
          <a:lstStyle/>
          <a:p>
            <a:r>
              <a:rPr lang="en-US" altLang="en-US" sz="2100" dirty="0"/>
              <a:t>Prepare the annual budget</a:t>
            </a:r>
          </a:p>
          <a:p>
            <a:r>
              <a:rPr lang="en-US" altLang="en-US" sz="2100" dirty="0"/>
              <a:t>Record all financial activity </a:t>
            </a:r>
          </a:p>
          <a:p>
            <a:pPr lvl="1"/>
            <a:r>
              <a:rPr lang="en-US" altLang="en-US" sz="1700" dirty="0"/>
              <a:t>Review </a:t>
            </a:r>
            <a:r>
              <a:rPr lang="en-US" altLang="en-US" sz="1700" dirty="0" err="1"/>
              <a:t>NextGen</a:t>
            </a:r>
            <a:r>
              <a:rPr lang="en-US" altLang="en-US" sz="1700" dirty="0"/>
              <a:t> tutorial from Brian Conant</a:t>
            </a:r>
          </a:p>
          <a:p>
            <a:r>
              <a:rPr lang="en-US" altLang="en-US" sz="2100" dirty="0"/>
              <a:t>Reconcile bank statements/activity</a:t>
            </a:r>
          </a:p>
          <a:p>
            <a:r>
              <a:rPr lang="en-US" altLang="en-US" sz="2100" dirty="0"/>
              <a:t>Report status of unit’s finances to the Section ExCom on a regular basis</a:t>
            </a:r>
          </a:p>
          <a:p>
            <a:r>
              <a:rPr lang="en-US" altLang="en-US" sz="2100" dirty="0"/>
              <a:t>Prepare and submit Annual Financial Report </a:t>
            </a:r>
          </a:p>
          <a:p>
            <a:r>
              <a:rPr lang="en-US" altLang="en-US" sz="2100" dirty="0"/>
              <a:t>Signer on bank account</a:t>
            </a:r>
          </a:p>
          <a:p>
            <a:r>
              <a:rPr lang="en-US" altLang="en-US" sz="2100" dirty="0"/>
              <a:t>Write checks as authorized by the ExCom and budget***</a:t>
            </a:r>
            <a:endParaRPr lang="en-US" alt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38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700"/>
              <a:t>I’m A Section Secretary, I . . . </a:t>
            </a:r>
            <a:endParaRPr lang="en-US" altLang="en-US"/>
          </a:p>
        </p:txBody>
      </p:sp>
      <p:sp>
        <p:nvSpPr>
          <p:cNvPr id="786435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en-US" dirty="0"/>
              <a:t>Record minutes of ExCom and other Section meetings</a:t>
            </a:r>
          </a:p>
          <a:p>
            <a:r>
              <a:rPr lang="en-US" altLang="en-US" dirty="0"/>
              <a:t>Handle all correspondence</a:t>
            </a:r>
          </a:p>
          <a:p>
            <a:r>
              <a:rPr lang="en-US" altLang="en-US" dirty="0"/>
              <a:t>Distribute meeting notices</a:t>
            </a:r>
          </a:p>
          <a:p>
            <a:r>
              <a:rPr lang="en-US" altLang="en-US" dirty="0"/>
              <a:t>Maintain Section records</a:t>
            </a:r>
          </a:p>
          <a:p>
            <a:r>
              <a:rPr lang="en-US" altLang="en-US" dirty="0"/>
              <a:t>Submit officer and meeting reporting, including officer changes during the year, in </a:t>
            </a:r>
            <a:r>
              <a:rPr lang="en-US" altLang="en-US" dirty="0" err="1"/>
              <a:t>vtools</a:t>
            </a:r>
            <a:r>
              <a:rPr lang="en-US" altLang="en-US" dirty="0"/>
              <a:t> officer reporting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44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700"/>
              <a:t>I’m a Chapter Chair, I . .</a:t>
            </a:r>
            <a:r>
              <a:rPr lang="en-US" altLang="en-US"/>
              <a:t> .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en-US" sz="2100" dirty="0"/>
              <a:t>Preside at Chapter ExCom and other mtgs..</a:t>
            </a:r>
          </a:p>
          <a:p>
            <a:r>
              <a:rPr lang="en-US" altLang="en-US" sz="2100" dirty="0"/>
              <a:t>Work with other Chapter officers to determine program of activities for Chapter</a:t>
            </a:r>
          </a:p>
          <a:p>
            <a:r>
              <a:rPr lang="en-US" altLang="en-US" sz="2100" dirty="0"/>
              <a:t>Represent Chapter at Section ExCom mtgs.. and Society-sponsored mtgs..</a:t>
            </a:r>
          </a:p>
          <a:p>
            <a:r>
              <a:rPr lang="en-US" altLang="en-US" sz="2100" dirty="0"/>
              <a:t>Familiar with Section bylaws, policies &amp; procedures, MGA Operations Manual, and any Society requirements for activity</a:t>
            </a:r>
          </a:p>
          <a:p>
            <a:r>
              <a:rPr lang="en-US" altLang="en-US" sz="2100" dirty="0"/>
              <a:t>Submit or insure submission of required reporting to Section</a:t>
            </a:r>
            <a:endParaRPr lang="en-US" alt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294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Does your Section have a . . .</a:t>
            </a:r>
          </a:p>
        </p:txBody>
      </p:sp>
      <p:sp>
        <p:nvSpPr>
          <p:cNvPr id="788483" name="Rectangle 1027"/>
          <p:cNvSpPr>
            <a:spLocks noGrp="1" noChangeArrowheads="1"/>
          </p:cNvSpPr>
          <p:nvPr>
            <p:ph type="body" sz="quarter" idx="13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altLang="en-US" dirty="0"/>
              <a:t>Educational Activities Chair – talk to </a:t>
            </a:r>
            <a:r>
              <a:rPr lang="en-US" altLang="en-US" dirty="0" err="1"/>
              <a:t>Damith</a:t>
            </a:r>
            <a:r>
              <a:rPr lang="en-US" altLang="en-US" dirty="0"/>
              <a:t> </a:t>
            </a:r>
            <a:r>
              <a:rPr lang="en-US" altLang="en-US" dirty="0" err="1"/>
              <a:t>Wickramamayake</a:t>
            </a:r>
            <a:endParaRPr lang="en-US" altLang="en-US" dirty="0"/>
          </a:p>
          <a:p>
            <a:r>
              <a:rPr lang="en-US" altLang="en-US" dirty="0"/>
              <a:t>Professional Activities Chair – talk to David </a:t>
            </a:r>
            <a:r>
              <a:rPr lang="en-US" altLang="en-US"/>
              <a:t>Fillion</a:t>
            </a:r>
          </a:p>
          <a:p>
            <a:r>
              <a:rPr lang="en-US" altLang="en-US" dirty="0"/>
              <a:t>Student Activities Chair – talk to Bailey </a:t>
            </a:r>
            <a:r>
              <a:rPr lang="en-US" altLang="en-US" dirty="0" err="1"/>
              <a:t>Heyman</a:t>
            </a:r>
            <a:endParaRPr lang="en-US" altLang="en-US" dirty="0"/>
          </a:p>
          <a:p>
            <a:r>
              <a:rPr lang="en-US" altLang="en-US" dirty="0"/>
              <a:t>Awards &amp; Recognition Chair – talk to Nelson Lourenco</a:t>
            </a:r>
          </a:p>
          <a:p>
            <a:r>
              <a:rPr lang="en-US" altLang="en-US" dirty="0"/>
              <a:t>Member Development Chair – talk to </a:t>
            </a:r>
            <a:r>
              <a:rPr lang="en-US" altLang="en-US" dirty="0" err="1"/>
              <a:t>Sharlene</a:t>
            </a:r>
            <a:r>
              <a:rPr lang="en-US" altLang="en-US" dirty="0"/>
              <a:t> Brown</a:t>
            </a:r>
          </a:p>
          <a:p>
            <a:r>
              <a:rPr lang="en-US" altLang="en-US" dirty="0"/>
              <a:t>Historian (can be rolled in with other position)</a:t>
            </a:r>
          </a:p>
          <a:p>
            <a:r>
              <a:rPr lang="en-US" altLang="en-US" dirty="0"/>
              <a:t>Newsletter Editor – talk to Bill Labelle</a:t>
            </a:r>
          </a:p>
          <a:p>
            <a:r>
              <a:rPr lang="en-US" altLang="en-US" dirty="0"/>
              <a:t>Webmaster – talk to Lucas Sweet and Stephen Hopkins</a:t>
            </a:r>
          </a:p>
          <a:p>
            <a:r>
              <a:rPr lang="en-US" altLang="en-US" dirty="0"/>
              <a:t>OU Analytics guru (formerly “SAMIEEE Recipient”) – talk to Charles Lord </a:t>
            </a:r>
          </a:p>
          <a:p>
            <a:r>
              <a:rPr lang="en-US" altLang="en-US" dirty="0"/>
              <a:t>Social Media – talk to Sonya Dillard</a:t>
            </a:r>
          </a:p>
          <a:p>
            <a:r>
              <a:rPr lang="en-US" altLang="en-US" dirty="0"/>
              <a:t>Women in Engineering Affinity Group Chair – talk to Evelyn </a:t>
            </a:r>
            <a:r>
              <a:rPr lang="en-US" altLang="en-US" dirty="0" err="1"/>
              <a:t>Licona</a:t>
            </a:r>
            <a:endParaRPr lang="en-US" altLang="en-US" dirty="0"/>
          </a:p>
          <a:p>
            <a:r>
              <a:rPr lang="en-US" altLang="en-US" dirty="0"/>
              <a:t>Life Member Affinity Group Chair – talk to Claude Pitts</a:t>
            </a:r>
          </a:p>
          <a:p>
            <a:r>
              <a:rPr lang="en-US" altLang="en-US" dirty="0"/>
              <a:t>Young Professional Affinity Group Chair – talk to Eric Cramer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098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Beware of the Hats!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8300" y="1762125"/>
            <a:ext cx="2425700" cy="2057400"/>
          </a:xfrm>
        </p:spPr>
      </p:pic>
      <p:sp>
        <p:nvSpPr>
          <p:cNvPr id="9" name="TextBox 8"/>
          <p:cNvSpPr txBox="1"/>
          <p:nvPr/>
        </p:nvSpPr>
        <p:spPr>
          <a:xfrm>
            <a:off x="1660690" y="3840212"/>
            <a:ext cx="2911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BE ENTHUSIASTIC!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dirty="0"/>
              <a:t>Many of us tend to take on too many duties, or ‘wear too many hats’!</a:t>
            </a:r>
          </a:p>
          <a:p>
            <a:r>
              <a:rPr lang="en-US" sz="2000" dirty="0"/>
              <a:t>Sometimes it is inevitable, especially in small sections</a:t>
            </a:r>
          </a:p>
          <a:p>
            <a:r>
              <a:rPr lang="en-US" sz="2000" dirty="0"/>
              <a:t>Get more volunteers active.  Give ‘micro-jobs’</a:t>
            </a:r>
          </a:p>
          <a:p>
            <a:pPr lvl="1"/>
            <a:r>
              <a:rPr lang="en-US" sz="1800" dirty="0"/>
              <a:t>Arrange a meeting space for one meeting</a:t>
            </a:r>
          </a:p>
          <a:p>
            <a:pPr lvl="1"/>
            <a:r>
              <a:rPr lang="en-US" sz="1800" dirty="0"/>
              <a:t>Arrange a speaker</a:t>
            </a:r>
          </a:p>
          <a:p>
            <a:pPr lvl="1"/>
            <a:r>
              <a:rPr lang="en-US" sz="1800" dirty="0"/>
              <a:t>Pick up refreshments</a:t>
            </a:r>
          </a:p>
          <a:p>
            <a:r>
              <a:rPr lang="en-US" sz="2000" dirty="0"/>
              <a:t>The best way to invoke passion and enthusiasm for volunteering?</a:t>
            </a:r>
          </a:p>
        </p:txBody>
      </p:sp>
    </p:spTree>
    <p:extLst>
      <p:ext uri="{BB962C8B-B14F-4D97-AF65-F5344CB8AC3E}">
        <p14:creationId xmlns:p14="http://schemas.microsoft.com/office/powerpoint/2010/main" val="4027828374"/>
      </p:ext>
    </p:extLst>
  </p:cSld>
  <p:clrMapOvr>
    <a:masterClrMapping/>
  </p:clrMapOvr>
</p:sld>
</file>

<file path=ppt/theme/theme1.xml><?xml version="1.0" encoding="utf-8"?>
<a:theme xmlns:a="http://schemas.openxmlformats.org/drawingml/2006/main" name="1_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DCI-113_Branded_PPT_Template_A_Final_Widescreen" id="{2B2320A0-BABA-6E46-9112-D4C65338AB7A}" vid="{40670B04-4569-4F42-AF77-90BC701BCF9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16-DCI-113_Branded_PPT_Template_B_Final_FullScreen</Template>
  <TotalTime>0</TotalTime>
  <Words>766</Words>
  <Application>Microsoft Office PowerPoint</Application>
  <PresentationFormat>On-screen Show (16:9)</PresentationFormat>
  <Paragraphs>79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Copperplate Gothic Bold</vt:lpstr>
      <vt:lpstr>Courier New</vt:lpstr>
      <vt:lpstr>Wingdings</vt:lpstr>
      <vt:lpstr>1_Theme 1</vt:lpstr>
      <vt:lpstr>Roles of Section / Chapter Officers 101</vt:lpstr>
      <vt:lpstr>We’re All in this Together!</vt:lpstr>
      <vt:lpstr>I’m A Section Chair, I . . .</vt:lpstr>
      <vt:lpstr>I’m a Section Vice Chair, I . . . </vt:lpstr>
      <vt:lpstr>I’m a Section Treasurer, I . . . </vt:lpstr>
      <vt:lpstr>I’m A Section Secretary, I . . . </vt:lpstr>
      <vt:lpstr>I’m a Chapter Chair, I . . .</vt:lpstr>
      <vt:lpstr>Does your Section have a . . .</vt:lpstr>
      <vt:lpstr>Beware of the Hats!</vt:lpstr>
      <vt:lpstr>Some Do’s and Don’ts 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2022-03-30T00:48:26Z</dcterms:created>
  <dcterms:modified xsi:type="dcterms:W3CDTF">2022-03-31T03:34:06Z</dcterms:modified>
</cp:coreProperties>
</file>