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A1"/>
    <a:srgbClr val="CC9933"/>
    <a:srgbClr val="69BE28"/>
    <a:srgbClr val="CC0033"/>
    <a:srgbClr val="E37222"/>
    <a:srgbClr val="FDC82F"/>
    <a:srgbClr val="008542"/>
    <a:srgbClr val="6B1F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71" autoAdjust="0"/>
    <p:restoredTop sz="94658"/>
  </p:normalViewPr>
  <p:slideViewPr>
    <p:cSldViewPr snapToGrid="0" snapToObjects="1">
      <p:cViewPr varScale="1">
        <p:scale>
          <a:sx n="70" d="100"/>
          <a:sy n="70" d="100"/>
        </p:scale>
        <p:origin x="926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023BE5-6F4A-AA4B-B824-207CCA2379FB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DF0F5D0-75A2-EB4A-A7E9-A758E72A60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9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847F98-B33E-DD4A-9419-3BADF2C49B83}" type="datetimeFigureOut">
              <a:rPr lang="en-US"/>
              <a:pPr>
                <a:defRPr/>
              </a:pPr>
              <a:t>3/31/2022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3D2F53E-EFEB-B34D-BC95-854A908D6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35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Others: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Eric Grigorian, Sonya Dillard, and Jim Anderson  on Jim’s Humanitarian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Activities Committee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Don Wright, a Past Pres of the Standards Association</a:t>
            </a:r>
          </a:p>
          <a:p>
            <a:endParaRPr lang="en-US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362D4-5DD5-1441-A093-8EF5773AF7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50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 Opt 1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7F685F9-37D1-4063-996F-BDB0F1360352}"/>
              </a:ext>
            </a:extLst>
          </p:cNvPr>
          <p:cNvGrpSpPr/>
          <p:nvPr userDrawn="1"/>
        </p:nvGrpSpPr>
        <p:grpSpPr>
          <a:xfrm>
            <a:off x="-9144" y="-15568"/>
            <a:ext cx="9230676" cy="5159067"/>
            <a:chOff x="-9144" y="-15568"/>
            <a:chExt cx="9230676" cy="5159067"/>
          </a:xfrm>
        </p:grpSpPr>
        <p:pic>
          <p:nvPicPr>
            <p:cNvPr id="4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44" y="-15568"/>
              <a:ext cx="9167813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395" r="1408" b="14036"/>
            <a:stretch/>
          </p:blipFill>
          <p:spPr>
            <a:xfrm>
              <a:off x="0" y="4132520"/>
              <a:ext cx="9144000" cy="101097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2627" r="1408" b="48293"/>
            <a:stretch/>
          </p:blipFill>
          <p:spPr>
            <a:xfrm rot="10800000">
              <a:off x="0" y="-7994"/>
              <a:ext cx="9144000" cy="849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144" y="619632"/>
              <a:ext cx="1456944" cy="2414016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1469066" y="619632"/>
              <a:ext cx="1944624" cy="224329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674"/>
            <a:stretch/>
          </p:blipFill>
          <p:spPr>
            <a:xfrm>
              <a:off x="3412131" y="619632"/>
              <a:ext cx="2365248" cy="205977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2"/>
            <a:stretch/>
          </p:blipFill>
          <p:spPr>
            <a:xfrm>
              <a:off x="5766746" y="619632"/>
              <a:ext cx="1956816" cy="224329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21916" y="619632"/>
              <a:ext cx="1499616" cy="241401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4345" y="2925636"/>
            <a:ext cx="7772400" cy="522983"/>
          </a:xfrm>
        </p:spPr>
        <p:txBody>
          <a:bodyPr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49330" y="3993966"/>
            <a:ext cx="7772400" cy="396821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rgbClr val="0066A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April 1-3, 2022</a:t>
            </a:r>
          </a:p>
        </p:txBody>
      </p:sp>
      <p:sp>
        <p:nvSpPr>
          <p:cNvPr id="13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4351867" y="4724950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AC251CC7-68DB-DC4E-AEB5-860FF6F56E6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ED871-04D2-4540-A23E-3D9F0FF176CF}"/>
              </a:ext>
            </a:extLst>
          </p:cNvPr>
          <p:cNvSpPr txBox="1"/>
          <p:nvPr userDrawn="1"/>
        </p:nvSpPr>
        <p:spPr>
          <a:xfrm>
            <a:off x="1524000" y="327332"/>
            <a:ext cx="6373091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300" b="1" i="0" kern="1200" dirty="0">
                <a:solidFill>
                  <a:srgbClr val="0066A1"/>
                </a:solidFill>
                <a:latin typeface="Calibri" charset="0"/>
                <a:cs typeface="Calibri" charset="0"/>
              </a:rPr>
              <a:t>IEEE Region 3 SoutheastCon 2022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276A1B8-F1A8-4711-A2BB-C8AB03EE81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1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30" y="40123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732430" y="1322915"/>
            <a:ext cx="7886700" cy="2957513"/>
          </a:xfrm>
        </p:spPr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32430" y="835982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29112" y="4742261"/>
            <a:ext cx="485775" cy="273844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29E6A85-E58A-B74F-BF6B-8BF4953AF1C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386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030" y="416719"/>
            <a:ext cx="7886700" cy="41552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7500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750530" y="1369219"/>
            <a:ext cx="3886200" cy="2844404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750030" y="829647"/>
            <a:ext cx="7886700" cy="288994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25"/>
          <p:cNvSpPr>
            <a:spLocks noGrp="1"/>
          </p:cNvSpPr>
          <p:nvPr>
            <p:ph type="sldNum" sz="quarter" idx="18"/>
          </p:nvPr>
        </p:nvSpPr>
        <p:spPr>
          <a:xfrm>
            <a:off x="4393342" y="4747866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2074D7F4-E035-F04D-B83A-CFAC758BEF6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193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Title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7995"/>
            <a:ext cx="9167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14036"/>
          <a:stretch/>
        </p:blipFill>
        <p:spPr>
          <a:xfrm>
            <a:off x="0" y="3841750"/>
            <a:ext cx="9144000" cy="130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614" y="2453210"/>
            <a:ext cx="7886700" cy="620819"/>
          </a:xfrm>
        </p:spPr>
        <p:txBody>
          <a:bodyPr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84614" y="3096761"/>
            <a:ext cx="7886700" cy="504338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email</a:t>
            </a:r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0"/>
          </p:nvPr>
        </p:nvSpPr>
        <p:spPr>
          <a:xfrm>
            <a:off x="4329112" y="4727953"/>
            <a:ext cx="485775" cy="273844"/>
          </a:xfrm>
        </p:spPr>
        <p:txBody>
          <a:bodyPr/>
          <a:lstStyle>
            <a:lvl1pPr algn="ctr">
              <a:defRPr sz="1200"/>
            </a:lvl1pPr>
          </a:lstStyle>
          <a:p>
            <a:pPr algn="ctr">
              <a:defRPr/>
            </a:pPr>
            <a:fld id="{FAFECC55-8F5B-0744-8CCA-2517E57F8A8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390326-C270-44F8-B48C-166D8F4D3D50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8580B4-B91B-44A9-B76F-4533D8F8414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1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8650" y="1369219"/>
            <a:ext cx="7886700" cy="295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rm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250687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17136"/>
            <a:ext cx="7886700" cy="415002"/>
          </a:xfr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628650" y="1369218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628650" y="3535051"/>
            <a:ext cx="4970872" cy="678571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712643" y="1369219"/>
            <a:ext cx="2802707" cy="2844404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191357" y="4517122"/>
            <a:ext cx="486659" cy="273844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628650" y="829648"/>
            <a:ext cx="7886700" cy="26763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1906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54" r="1408" b="14036"/>
          <a:stretch/>
        </p:blipFill>
        <p:spPr>
          <a:xfrm>
            <a:off x="0" y="4146697"/>
            <a:ext cx="9144000" cy="10032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27" r="1408" b="48293"/>
          <a:stretch/>
        </p:blipFill>
        <p:spPr>
          <a:xfrm rot="10800000">
            <a:off x="0" y="-7994"/>
            <a:ext cx="9144000" cy="849425"/>
          </a:xfrm>
          <a:prstGeom prst="rect">
            <a:avLst/>
          </a:prstGeom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732430" y="396137"/>
            <a:ext cx="7886700" cy="415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Topic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2430" y="106246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4432892" y="4744339"/>
            <a:ext cx="4857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 smtClean="0">
                <a:solidFill>
                  <a:schemeClr val="bg1"/>
                </a:solidFill>
                <a:latin typeface="+mn-lt"/>
              </a:defRPr>
            </a:lvl1pPr>
          </a:lstStyle>
          <a:p>
            <a:pPr algn="ctr">
              <a:defRPr/>
            </a:pPr>
            <a:fld id="{7EE57CC8-2C6B-0043-BC89-144897F54A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1065EB-BCBF-4368-9F1A-8B73D94C737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8677" y="4577542"/>
            <a:ext cx="851610" cy="4792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90AA78-52CE-4926-8123-B21AE805566D}"/>
              </a:ext>
            </a:extLst>
          </p:cNvPr>
          <p:cNvSpPr txBox="1"/>
          <p:nvPr userDrawn="1"/>
        </p:nvSpPr>
        <p:spPr>
          <a:xfrm>
            <a:off x="0" y="4458586"/>
            <a:ext cx="3118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SoutheastCon 2022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Mobile, Alabama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90" r:id="rId2"/>
    <p:sldLayoutId id="2147483691" r:id="rId3"/>
    <p:sldLayoutId id="2147483705" r:id="rId4"/>
    <p:sldLayoutId id="2147483743" r:id="rId5"/>
    <p:sldLayoutId id="2147483744" r:id="rId6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550" b="1">
          <a:solidFill>
            <a:srgbClr val="0066A1"/>
          </a:solidFill>
          <a:latin typeface="Calibri" charset="0"/>
          <a:ea typeface="Calibri" charset="0"/>
          <a:cs typeface="Calibri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Clr>
          <a:srgbClr val="0066A1"/>
        </a:buClr>
        <a:buFont typeface="Wingdings" panose="05000000000000000000" pitchFamily="2" charset="2"/>
        <a:buChar char="ü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gostin@ieee.or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ctrTitle"/>
          </p:nvPr>
        </p:nvSpPr>
        <p:spPr>
          <a:xfrm>
            <a:off x="685800" y="2686050"/>
            <a:ext cx="7772400" cy="9749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Beyond Your Section</a:t>
            </a:r>
            <a:br>
              <a:rPr lang="en-US" dirty="0"/>
            </a:br>
            <a:r>
              <a:rPr lang="en-US" dirty="0"/>
              <a:t>1 April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A26F442C-85F7-4B96-A2D6-68284274A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682341"/>
            <a:ext cx="7772400" cy="712247"/>
          </a:xfrm>
        </p:spPr>
        <p:txBody>
          <a:bodyPr>
            <a:noAutofit/>
          </a:bodyPr>
          <a:lstStyle/>
          <a:p>
            <a:pPr>
              <a:lnSpc>
                <a:spcPct val="50000"/>
              </a:lnSpc>
            </a:pPr>
            <a:r>
              <a:rPr lang="en-US" sz="1500" dirty="0">
                <a:solidFill>
                  <a:srgbClr val="0066A1"/>
                </a:solidFill>
              </a:rPr>
              <a:t>Jill Gostin, IEEE-Vice President Elect, MGA</a:t>
            </a:r>
          </a:p>
          <a:p>
            <a:pPr>
              <a:lnSpc>
                <a:spcPct val="50000"/>
              </a:lnSpc>
            </a:pPr>
            <a:r>
              <a:rPr lang="en-US" sz="1500" dirty="0">
                <a:solidFill>
                  <a:srgbClr val="0066A1"/>
                </a:solidFill>
                <a:hlinkClick r:id="rId2"/>
              </a:rPr>
              <a:t>jgostin@ieee.org</a:t>
            </a:r>
            <a:endParaRPr lang="en-US" sz="1500" dirty="0">
              <a:solidFill>
                <a:srgbClr val="0066A1"/>
              </a:solidFill>
            </a:endParaRPr>
          </a:p>
          <a:p>
            <a:pPr>
              <a:lnSpc>
                <a:spcPct val="50000"/>
              </a:lnSpc>
            </a:pPr>
            <a:r>
              <a:rPr lang="en-US" sz="1500" dirty="0">
                <a:solidFill>
                  <a:srgbClr val="0066A1"/>
                </a:solidFill>
              </a:rPr>
              <a:t>IEEE Region 3 </a:t>
            </a:r>
            <a:r>
              <a:rPr lang="en-US" sz="1500" dirty="0" err="1">
                <a:solidFill>
                  <a:srgbClr val="0066A1"/>
                </a:solidFill>
              </a:rPr>
              <a:t>SoutheastCon</a:t>
            </a:r>
            <a:r>
              <a:rPr lang="en-US" sz="1500" dirty="0">
                <a:solidFill>
                  <a:srgbClr val="0066A1"/>
                </a:solidFill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3687019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Why</a:t>
            </a:r>
            <a:r>
              <a:rPr lang="en-US" sz="2400" dirty="0"/>
              <a:t> Should I Become More Involved?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What</a:t>
            </a:r>
            <a:r>
              <a:rPr lang="en-US" sz="2400" dirty="0"/>
              <a:t> Can I Do Beyond My Section?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Who</a:t>
            </a:r>
            <a:r>
              <a:rPr lang="en-US" sz="2400" dirty="0"/>
              <a:t> is Already Involved In Other Parts of IEEE?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How</a:t>
            </a:r>
            <a:r>
              <a:rPr lang="en-US" sz="2400" dirty="0"/>
              <a:t> Can I Become More Involved?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Where</a:t>
            </a:r>
            <a:r>
              <a:rPr lang="en-US" sz="2400" dirty="0"/>
              <a:t> Can I Be Involved?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When</a:t>
            </a:r>
            <a:r>
              <a:rPr lang="en-US" sz="2400" dirty="0"/>
              <a:t> Can I Get Started?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3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Why</a:t>
            </a:r>
            <a:r>
              <a:rPr lang="en-US" sz="2800" dirty="0"/>
              <a:t> Should I Become More Involved?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40040" y="1369218"/>
            <a:ext cx="4970872" cy="216583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Expand your network</a:t>
            </a:r>
          </a:p>
          <a:p>
            <a:r>
              <a:rPr lang="en-US" dirty="0"/>
              <a:t>Increase your technical knowledge</a:t>
            </a:r>
          </a:p>
          <a:p>
            <a:r>
              <a:rPr lang="en-US" dirty="0"/>
              <a:t>Get involved in Humanitarian Outreach</a:t>
            </a:r>
          </a:p>
          <a:p>
            <a:r>
              <a:rPr lang="en-US" dirty="0"/>
              <a:t>Influence the next generation through STEM</a:t>
            </a:r>
          </a:p>
          <a:p>
            <a:r>
              <a:rPr lang="en-US" dirty="0"/>
              <a:t>Mentor others</a:t>
            </a:r>
          </a:p>
          <a:p>
            <a:r>
              <a:rPr lang="en-US" dirty="0"/>
              <a:t>Get leadership experience for your resume / performance review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40040" y="3535051"/>
            <a:ext cx="4970872" cy="678571"/>
          </a:xfrm>
        </p:spPr>
        <p:txBody>
          <a:bodyPr/>
          <a:lstStyle/>
          <a:p>
            <a:r>
              <a:rPr lang="en-US" dirty="0"/>
              <a:t>Becoming involved can benefit you, your employer, and the community around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When the time is right…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41" y="1097280"/>
            <a:ext cx="3145609" cy="13454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10" y="2535766"/>
            <a:ext cx="2261052" cy="150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35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What</a:t>
            </a:r>
            <a:r>
              <a:rPr lang="en-US" sz="2800" dirty="0"/>
              <a:t> Can I Do Beyond My Section?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0980" y="1303295"/>
            <a:ext cx="5241658" cy="266540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Serve on committees - can evolve into Elected and Appointed leadership roles</a:t>
            </a:r>
          </a:p>
          <a:p>
            <a:r>
              <a:rPr lang="en-US" dirty="0"/>
              <a:t>Educational Activities involvement</a:t>
            </a:r>
          </a:p>
          <a:p>
            <a:r>
              <a:rPr lang="en-US" dirty="0"/>
              <a:t>Standards</a:t>
            </a:r>
          </a:p>
          <a:p>
            <a:r>
              <a:rPr lang="en-US" dirty="0"/>
              <a:t>Public Policy</a:t>
            </a:r>
          </a:p>
          <a:p>
            <a:r>
              <a:rPr lang="en-US" dirty="0"/>
              <a:t>Publications</a:t>
            </a:r>
          </a:p>
          <a:p>
            <a:r>
              <a:rPr lang="en-US" dirty="0"/>
              <a:t>Conferences</a:t>
            </a:r>
          </a:p>
          <a:p>
            <a:r>
              <a:rPr lang="en-US" dirty="0"/>
              <a:t>Membership Activities/Committees</a:t>
            </a:r>
          </a:p>
          <a:p>
            <a:r>
              <a:rPr lang="en-US" dirty="0"/>
              <a:t>Technical Activities – Societies, Councils, Technical Committees or Communities</a:t>
            </a:r>
          </a:p>
          <a:p>
            <a:r>
              <a:rPr lang="en-US" dirty="0"/>
              <a:t>Humanitarian and STEM Outreach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193375" y="3985589"/>
            <a:ext cx="6439803" cy="678571"/>
          </a:xfrm>
        </p:spPr>
        <p:txBody>
          <a:bodyPr/>
          <a:lstStyle/>
          <a:p>
            <a:pPr algn="ctr"/>
            <a:r>
              <a:rPr lang="en-US" dirty="0"/>
              <a:t>There are many options for involvement; you can find one that suits your passion and your availability!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Depends on your interests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704" y="1659466"/>
            <a:ext cx="3664295" cy="19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35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Who</a:t>
            </a:r>
            <a:r>
              <a:rPr lang="en-US" sz="2800" dirty="0"/>
              <a:t> Has Been Involved In Other Parts of IEEE?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-1044" y="1076722"/>
            <a:ext cx="5438818" cy="2830155"/>
          </a:xfr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1400" dirty="0"/>
              <a:t>Mary Ellen Randall, VP MGA, MOVE, IEEE </a:t>
            </a:r>
            <a:r>
              <a:rPr lang="en-US" sz="1400" dirty="0" err="1"/>
              <a:t>BoD</a:t>
            </a:r>
            <a:r>
              <a:rPr lang="en-US" sz="1400" dirty="0"/>
              <a:t>, </a:t>
            </a:r>
            <a:r>
              <a:rPr lang="en-US" sz="1400" b="1" dirty="0"/>
              <a:t>IEEE Treasurer 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Dave Green, IEEE Foundation board, </a:t>
            </a:r>
            <a:r>
              <a:rPr lang="en-US" sz="1400" b="1" dirty="0"/>
              <a:t>multiple Committees</a:t>
            </a:r>
            <a:r>
              <a:rPr lang="en-US" sz="1400" dirty="0"/>
              <a:t>, IEEE </a:t>
            </a:r>
            <a:r>
              <a:rPr lang="en-US" sz="1400" dirty="0" err="1"/>
              <a:t>BoD</a:t>
            </a:r>
            <a:endParaRPr lang="en-US" sz="1400" dirty="0"/>
          </a:p>
          <a:p>
            <a:pPr>
              <a:spcBef>
                <a:spcPts val="400"/>
              </a:spcBef>
            </a:pPr>
            <a:r>
              <a:rPr lang="en-US" sz="1400" dirty="0"/>
              <a:t>Jim Conrad, IEEE-USA Pres, </a:t>
            </a:r>
            <a:r>
              <a:rPr lang="en-US" sz="1400" b="1" dirty="0"/>
              <a:t>HKN President</a:t>
            </a:r>
            <a:r>
              <a:rPr lang="en-US" sz="1400" dirty="0"/>
              <a:t>, IEEE </a:t>
            </a:r>
            <a:r>
              <a:rPr lang="en-US" sz="1400" dirty="0" err="1"/>
              <a:t>BoD</a:t>
            </a:r>
            <a:r>
              <a:rPr lang="en-US" sz="1400" dirty="0"/>
              <a:t>, </a:t>
            </a:r>
            <a:r>
              <a:rPr lang="en-US" sz="1400" b="1" dirty="0"/>
              <a:t>Pub Services and Products Board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Kathy Land, </a:t>
            </a:r>
            <a:r>
              <a:rPr lang="en-US" sz="1400" b="1" dirty="0"/>
              <a:t>Past President IEEE, multiple committees</a:t>
            </a:r>
            <a:r>
              <a:rPr lang="en-US" sz="1400" dirty="0"/>
              <a:t>, VP TAB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Jill Gostin, </a:t>
            </a:r>
            <a:r>
              <a:rPr lang="en-US" sz="1400" b="1" dirty="0"/>
              <a:t>IEEE VP-Elect MGA, MGA Vice Chair</a:t>
            </a:r>
            <a:r>
              <a:rPr lang="en-US" sz="1400" dirty="0"/>
              <a:t>, </a:t>
            </a:r>
            <a:r>
              <a:rPr lang="en-US" sz="1400" b="1" dirty="0"/>
              <a:t>Computer Society </a:t>
            </a:r>
            <a:r>
              <a:rPr lang="en-US" sz="1400" b="1" dirty="0" err="1"/>
              <a:t>Merwin</a:t>
            </a:r>
            <a:r>
              <a:rPr lang="en-US" sz="1400" b="1" dirty="0"/>
              <a:t> Award Chair</a:t>
            </a:r>
            <a:r>
              <a:rPr lang="en-US" sz="1400" dirty="0"/>
              <a:t>, Computer Society </a:t>
            </a:r>
            <a:r>
              <a:rPr lang="en-US" sz="1400" dirty="0" err="1"/>
              <a:t>BoG</a:t>
            </a:r>
            <a:r>
              <a:rPr lang="en-US" sz="1400" dirty="0"/>
              <a:t>, VP Sensors Council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Theresa Brunasso, </a:t>
            </a:r>
            <a:r>
              <a:rPr lang="en-US" sz="1400" b="1" dirty="0"/>
              <a:t>R3 Director, IEEE </a:t>
            </a:r>
            <a:r>
              <a:rPr lang="en-US" sz="1400" b="1" dirty="0" err="1"/>
              <a:t>BoD</a:t>
            </a:r>
            <a:r>
              <a:rPr lang="en-US" sz="1400" b="1" dirty="0"/>
              <a:t>, MGA Board, IEEE-USA Board, IEEE Conferences Committee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Kristin Bing, </a:t>
            </a:r>
            <a:r>
              <a:rPr lang="en-US" sz="1400" b="1" dirty="0"/>
              <a:t>Aerospace and Electronic Systems Society Radar Systems Panel</a:t>
            </a:r>
          </a:p>
          <a:p>
            <a:pPr>
              <a:spcBef>
                <a:spcPts val="400"/>
              </a:spcBef>
            </a:pPr>
            <a:r>
              <a:rPr lang="en-US" sz="1400" dirty="0"/>
              <a:t>Gregg Vaughn, IEEE </a:t>
            </a:r>
            <a:r>
              <a:rPr lang="en-US" sz="1400" dirty="0" err="1"/>
              <a:t>BoD</a:t>
            </a:r>
            <a:r>
              <a:rPr lang="en-US" sz="1400" dirty="0"/>
              <a:t>, IEEE Audit Chair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58364" y="3943402"/>
            <a:ext cx="4970872" cy="333853"/>
          </a:xfrm>
        </p:spPr>
        <p:txBody>
          <a:bodyPr/>
          <a:lstStyle/>
          <a:p>
            <a:r>
              <a:rPr lang="en-US" dirty="0"/>
              <a:t>Feel free to reach out for assistance!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1400" dirty="0"/>
              <a:t>A Small Sample (current positions bolded)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452065" y="800007"/>
            <a:ext cx="3881558" cy="3746557"/>
            <a:chOff x="4925433" y="904603"/>
            <a:chExt cx="4282547" cy="393923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46179" y="2155905"/>
              <a:ext cx="1517080" cy="1225334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79959" y="1201929"/>
              <a:ext cx="1812253" cy="135919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1003" y="904603"/>
              <a:ext cx="1210377" cy="121037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80" y="2561119"/>
              <a:ext cx="1828800" cy="1219200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25433" y="2120189"/>
              <a:ext cx="1249460" cy="128881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291608" y="3293468"/>
              <a:ext cx="1087572" cy="15503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148125" y="904603"/>
              <a:ext cx="1218841" cy="12188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48125" y="3293468"/>
              <a:ext cx="1158699" cy="15427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6235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How</a:t>
            </a:r>
            <a:r>
              <a:rPr lang="en-US" sz="2800" dirty="0"/>
              <a:t> Can I Become More Involved?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Talk to those on the previous slide</a:t>
            </a:r>
          </a:p>
          <a:p>
            <a:r>
              <a:rPr lang="en-US" dirty="0"/>
              <a:t>Review IEEE Committee descriptions</a:t>
            </a:r>
          </a:p>
          <a:p>
            <a:r>
              <a:rPr lang="en-US" dirty="0"/>
              <a:t>Review IEEE Position descriptions</a:t>
            </a:r>
          </a:p>
          <a:p>
            <a:r>
              <a:rPr lang="en-US" dirty="0"/>
              <a:t>Nominate yourself or ask someone to nominate you</a:t>
            </a:r>
          </a:p>
          <a:p>
            <a:r>
              <a:rPr lang="en-US" dirty="0"/>
              <a:t>Go to a meeting; talk with those involved</a:t>
            </a:r>
          </a:p>
          <a:p>
            <a:r>
              <a:rPr lang="en-US" dirty="0"/>
              <a:t>Contact leaders of groups you are interested in</a:t>
            </a:r>
          </a:p>
          <a:p>
            <a:r>
              <a:rPr lang="en-US" dirty="0"/>
              <a:t>Check out the Volunteer Portal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50" y="3800193"/>
            <a:ext cx="6116924" cy="67857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The key is to let someone know that you are interested and want to help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Take the first step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9522" y="1164487"/>
            <a:ext cx="3453309" cy="23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51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Where</a:t>
            </a:r>
            <a:r>
              <a:rPr lang="en-US" sz="2800" dirty="0"/>
              <a:t> Can I Be Involved?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Locally – e.g., a Society’s conference near you</a:t>
            </a:r>
          </a:p>
          <a:p>
            <a:r>
              <a:rPr lang="en-US" sz="1800" dirty="0"/>
              <a:t>Regionally – Be a Region 3 volunteer; plus often Societies and other IEEE groups have Region positions</a:t>
            </a:r>
          </a:p>
          <a:p>
            <a:r>
              <a:rPr lang="en-US" sz="1800" dirty="0"/>
              <a:t>USA – Especially if you are interested in Policy! </a:t>
            </a:r>
          </a:p>
          <a:p>
            <a:r>
              <a:rPr lang="en-US" sz="1800" dirty="0"/>
              <a:t>World-wide – Humanitarian outreach, conferences, Committee and Board meetings</a:t>
            </a:r>
          </a:p>
          <a:p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8650" y="3737476"/>
            <a:ext cx="4970872" cy="678571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Where you can be involved will change over time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8650" y="832138"/>
            <a:ext cx="7886700" cy="267632"/>
          </a:xfrm>
        </p:spPr>
        <p:txBody>
          <a:bodyPr/>
          <a:lstStyle/>
          <a:p>
            <a:r>
              <a:rPr lang="en-US" dirty="0"/>
              <a:t>Many options!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643" y="487280"/>
            <a:ext cx="2460870" cy="36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58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When</a:t>
            </a:r>
            <a:r>
              <a:rPr lang="en-US" sz="2800" dirty="0"/>
              <a:t> Can I Get Started?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/>
              <a:t>For many positions, it takes time</a:t>
            </a:r>
          </a:p>
          <a:p>
            <a:r>
              <a:rPr lang="en-US" sz="1800" dirty="0"/>
              <a:t>The earlier you start putting your name out there, the better</a:t>
            </a:r>
          </a:p>
          <a:p>
            <a:r>
              <a:rPr lang="en-US" sz="1800" dirty="0"/>
              <a:t>Ask questions all along the way</a:t>
            </a:r>
          </a:p>
          <a:p>
            <a:r>
              <a:rPr lang="en-US" sz="1800" dirty="0"/>
              <a:t>You can begin a long-term plan for where you want to be in the future</a:t>
            </a:r>
          </a:p>
          <a:p>
            <a:r>
              <a:rPr lang="en-US" sz="1800" dirty="0"/>
              <a:t>Start today!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1040479" y="3718844"/>
            <a:ext cx="6746511" cy="678571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Did I say today?? Yes, today – just let me know what you’re interested in. I’ll find a way to help you get started.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Today!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654550"/>
            <a:ext cx="485775" cy="273050"/>
          </a:xfrm>
        </p:spPr>
        <p:txBody>
          <a:bodyPr/>
          <a:lstStyle/>
          <a:p>
            <a:fld id="{3DD97BEB-BAEF-0344-9D5C-EC73E478698A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4306" y="832138"/>
            <a:ext cx="3133725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882865" y="1531462"/>
            <a:ext cx="3045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Bahnschrift" panose="020B0502040204020203" pitchFamily="34" charset="0"/>
              </a:rPr>
              <a:t>T </a:t>
            </a:r>
            <a:r>
              <a:rPr lang="en-US" sz="4800" b="1" dirty="0">
                <a:latin typeface="Castellar" panose="020A0402060406010301" pitchFamily="18" charset="0"/>
              </a:rPr>
              <a:t>O</a:t>
            </a:r>
            <a:r>
              <a:rPr lang="en-US" sz="4800" dirty="0">
                <a:latin typeface="Castellar" panose="020A0402060406010301" pitchFamily="18" charset="0"/>
              </a:rPr>
              <a:t> </a:t>
            </a:r>
            <a:r>
              <a:rPr lang="en-US" sz="4800" dirty="0">
                <a:solidFill>
                  <a:srgbClr val="6B1F73"/>
                </a:solidFill>
                <a:latin typeface="Bauhaus 93" panose="04030905020B02020C02" pitchFamily="82" charset="0"/>
              </a:rPr>
              <a:t>D </a:t>
            </a:r>
            <a:r>
              <a:rPr lang="en-US" sz="4800" dirty="0">
                <a:solidFill>
                  <a:srgbClr val="0070C0"/>
                </a:solidFill>
                <a:latin typeface="Ravie" panose="04040805050809020602" pitchFamily="82" charset="0"/>
              </a:rPr>
              <a:t>A </a:t>
            </a:r>
            <a:r>
              <a:rPr lang="en-US" sz="5400" b="1" dirty="0">
                <a:solidFill>
                  <a:srgbClr val="FFFF00"/>
                </a:solidFill>
                <a:latin typeface="Playbill" panose="040506030A0602020202" pitchFamily="82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3578483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Jill Gostin, jgostin@ieee.org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521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-DCI-113_Branded_PPT_Template_A_Final_Widescreen" id="{2B2320A0-BABA-6E46-9112-D4C65338AB7A}" vid="{40670B04-4569-4F42-AF77-90BC701BCF9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16-DCI-113_Branded_PPT_Template_A_Final_Widescreen</Template>
  <TotalTime>161</TotalTime>
  <Words>610</Words>
  <Application>Microsoft Office PowerPoint</Application>
  <PresentationFormat>On-screen Show (16:9)</PresentationFormat>
  <Paragraphs>85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Bahnschrift</vt:lpstr>
      <vt:lpstr>Bauhaus 93</vt:lpstr>
      <vt:lpstr>Calibri</vt:lpstr>
      <vt:lpstr>Castellar</vt:lpstr>
      <vt:lpstr>Courier New</vt:lpstr>
      <vt:lpstr>Playbill</vt:lpstr>
      <vt:lpstr>Ravie</vt:lpstr>
      <vt:lpstr>Wingdings</vt:lpstr>
      <vt:lpstr>Theme 1</vt:lpstr>
      <vt:lpstr>Beyond Your Section 1 April 2022</vt:lpstr>
      <vt:lpstr>Outline</vt:lpstr>
      <vt:lpstr>Why Should I Become More Involved?</vt:lpstr>
      <vt:lpstr>What Can I Do Beyond My Section?</vt:lpstr>
      <vt:lpstr>Who Has Been Involved In Other Parts of IEEE?</vt:lpstr>
      <vt:lpstr>How Can I Become More Involved?</vt:lpstr>
      <vt:lpstr>Where Can I Be Involved?</vt:lpstr>
      <vt:lpstr>When Can I Get Started?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Donohoe, Pat</cp:lastModifiedBy>
  <cp:revision>40</cp:revision>
  <dcterms:created xsi:type="dcterms:W3CDTF">2016-10-24T19:53:01Z</dcterms:created>
  <dcterms:modified xsi:type="dcterms:W3CDTF">2022-04-01T02:37:16Z</dcterms:modified>
</cp:coreProperties>
</file>