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6" r:id="rId2"/>
    <p:sldId id="297" r:id="rId3"/>
    <p:sldId id="298" r:id="rId4"/>
    <p:sldId id="299" r:id="rId5"/>
    <p:sldId id="327" r:id="rId6"/>
    <p:sldId id="301" r:id="rId7"/>
    <p:sldId id="324" r:id="rId8"/>
    <p:sldId id="304" r:id="rId9"/>
    <p:sldId id="325" r:id="rId10"/>
    <p:sldId id="303" r:id="rId11"/>
    <p:sldId id="286" r:id="rId12"/>
    <p:sldId id="271" r:id="rId13"/>
    <p:sldId id="272" r:id="rId14"/>
    <p:sldId id="261" r:id="rId15"/>
    <p:sldId id="305" r:id="rId16"/>
    <p:sldId id="313" r:id="rId17"/>
    <p:sldId id="314" r:id="rId18"/>
    <p:sldId id="315" r:id="rId19"/>
    <p:sldId id="316" r:id="rId20"/>
    <p:sldId id="317" r:id="rId21"/>
    <p:sldId id="318" r:id="rId22"/>
    <p:sldId id="319" r:id="rId23"/>
    <p:sldId id="320" r:id="rId24"/>
    <p:sldId id="321" r:id="rId25"/>
    <p:sldId id="322" r:id="rId26"/>
    <p:sldId id="306" r:id="rId27"/>
    <p:sldId id="260" r:id="rId28"/>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1"/>
    <a:srgbClr val="CC9933"/>
    <a:srgbClr val="69BE28"/>
    <a:srgbClr val="CC0033"/>
    <a:srgbClr val="E37222"/>
    <a:srgbClr val="FDC82F"/>
    <a:srgbClr val="008542"/>
    <a:srgbClr val="6B1F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69" autoAdjust="0"/>
    <p:restoredTop sz="94694"/>
  </p:normalViewPr>
  <p:slideViewPr>
    <p:cSldViewPr snapToGrid="0" snapToObjects="1">
      <p:cViewPr varScale="1">
        <p:scale>
          <a:sx n="65" d="100"/>
          <a:sy n="65" d="100"/>
        </p:scale>
        <p:origin x="52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2023BE5-6F4A-AA4B-B824-207CCA2379FB}" type="datetimeFigureOut">
              <a:rPr lang="en-US"/>
              <a:pPr>
                <a:defRPr/>
              </a:pPr>
              <a:t>3/31/2022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BDF0F5D0-75A2-EB4A-A7E9-A758E72A6085}" type="slidenum">
              <a:rPr lang="en-US"/>
              <a:pPr>
                <a:defRPr/>
              </a:pPr>
              <a:t>‹#›</a:t>
            </a:fld>
            <a:endParaRPr lang="en-US"/>
          </a:p>
        </p:txBody>
      </p:sp>
    </p:spTree>
    <p:extLst>
      <p:ext uri="{BB962C8B-B14F-4D97-AF65-F5344CB8AC3E}">
        <p14:creationId xmlns:p14="http://schemas.microsoft.com/office/powerpoint/2010/main" val="1937509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D847F98-B33E-DD4A-9419-3BADF2C49B83}" type="datetimeFigureOut">
              <a:rPr lang="en-US"/>
              <a:pPr>
                <a:defRPr/>
              </a:pPr>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3D2F53E-EFEB-B34D-BC95-854A908D6382}" type="slidenum">
              <a:rPr lang="en-US"/>
              <a:pPr>
                <a:defRPr/>
              </a:pPr>
              <a:t>‹#›</a:t>
            </a:fld>
            <a:endParaRPr lang="en-US"/>
          </a:p>
        </p:txBody>
      </p:sp>
    </p:spTree>
    <p:extLst>
      <p:ext uri="{BB962C8B-B14F-4D97-AF65-F5344CB8AC3E}">
        <p14:creationId xmlns:p14="http://schemas.microsoft.com/office/powerpoint/2010/main" val="4521355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ga.ieee.org/resources-operations/volunteer-tools/samieee/11-operations/318-ou-analytics-training-materia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IEEE_OU_Analytics_-_</a:t>
            </a:r>
            <a:r>
              <a:rPr lang="en-US" dirty="0" err="1"/>
              <a:t>Introduction.pptx</a:t>
            </a:r>
            <a:r>
              <a:rPr lang="en-US" dirty="0"/>
              <a:t> on </a:t>
            </a:r>
            <a:r>
              <a:rPr lang="en-US" sz="1200" b="0" i="0" kern="1200" dirty="0">
                <a:solidFill>
                  <a:schemeClr val="tx1"/>
                </a:solidFill>
                <a:effectLst/>
                <a:latin typeface="+mn-lt"/>
                <a:ea typeface="+mn-ea"/>
                <a:cs typeface="+mn-cs"/>
                <a:hlinkClick r:id="rId3"/>
              </a:rPr>
              <a:t>https://mga.ieee.org/resources-operations/volunteer-tools/samieee/11-operations/318-ou-analytics-training-materials</a:t>
            </a:r>
            <a:endParaRPr lang="en-US" dirty="0"/>
          </a:p>
        </p:txBody>
      </p:sp>
      <p:sp>
        <p:nvSpPr>
          <p:cNvPr id="4" name="Slide Number Placeholder 3"/>
          <p:cNvSpPr>
            <a:spLocks noGrp="1"/>
          </p:cNvSpPr>
          <p:nvPr>
            <p:ph type="sldNum" sz="quarter" idx="5"/>
          </p:nvPr>
        </p:nvSpPr>
        <p:spPr/>
        <p:txBody>
          <a:bodyPr/>
          <a:lstStyle/>
          <a:p>
            <a:pPr>
              <a:defRPr/>
            </a:pPr>
            <a:fld id="{33D2F53E-EFEB-B34D-BC95-854A908D6382}" type="slidenum">
              <a:rPr lang="en-US" smtClean="0"/>
              <a:pPr>
                <a:defRPr/>
              </a:pPr>
              <a:t>10</a:t>
            </a:fld>
            <a:endParaRPr lang="en-US"/>
          </a:p>
        </p:txBody>
      </p:sp>
    </p:spTree>
    <p:extLst>
      <p:ext uri="{BB962C8B-B14F-4D97-AF65-F5344CB8AC3E}">
        <p14:creationId xmlns:p14="http://schemas.microsoft.com/office/powerpoint/2010/main" val="24147722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7F685F9-37D1-4063-996F-BDB0F1360352}"/>
              </a:ext>
            </a:extLst>
          </p:cNvPr>
          <p:cNvGrpSpPr/>
          <p:nvPr userDrawn="1"/>
        </p:nvGrpSpPr>
        <p:grpSpPr>
          <a:xfrm>
            <a:off x="-9144" y="-15568"/>
            <a:ext cx="9230676" cy="5159067"/>
            <a:chOff x="-9144" y="-15568"/>
            <a:chExt cx="9230676" cy="5159067"/>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 y="-15568"/>
              <a:ext cx="91678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9395" r="1408" b="14036"/>
            <a:stretch/>
          </p:blipFill>
          <p:spPr>
            <a:xfrm>
              <a:off x="0" y="4132520"/>
              <a:ext cx="9144000" cy="1010979"/>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t="-12627" r="1408" b="48293"/>
            <a:stretch/>
          </p:blipFill>
          <p:spPr>
            <a:xfrm rot="10800000">
              <a:off x="0" y="-7994"/>
              <a:ext cx="9144000" cy="849425"/>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44" y="619632"/>
              <a:ext cx="1456944" cy="2414016"/>
            </a:xfrm>
            <a:prstGeom prst="rect">
              <a:avLst/>
            </a:prstGeom>
          </p:spPr>
        </p:pic>
        <p:pic>
          <p:nvPicPr>
            <p:cNvPr id="18" name="Picture 17"/>
            <p:cNvPicPr>
              <a:picLocks noChangeAspect="1"/>
            </p:cNvPicPr>
            <p:nvPr userDrawn="1"/>
          </p:nvPicPr>
          <p:blipFill rotWithShape="1">
            <a:blip r:embed="rId5">
              <a:extLst>
                <a:ext uri="{28A0092B-C50C-407E-A947-70E740481C1C}">
                  <a14:useLocalDpi xmlns:a14="http://schemas.microsoft.com/office/drawing/2010/main" val="0"/>
                </a:ext>
              </a:extLst>
            </a:blip>
            <a:srcRect b="7072"/>
            <a:stretch/>
          </p:blipFill>
          <p:spPr>
            <a:xfrm>
              <a:off x="1469066" y="619632"/>
              <a:ext cx="1944624" cy="2243298"/>
            </a:xfrm>
            <a:prstGeom prst="rect">
              <a:avLst/>
            </a:prstGeom>
          </p:spPr>
        </p:pic>
        <p:pic>
          <p:nvPicPr>
            <p:cNvPr id="19" name="Picture 18"/>
            <p:cNvPicPr>
              <a:picLocks noChangeAspect="1"/>
            </p:cNvPicPr>
            <p:nvPr userDrawn="1"/>
          </p:nvPicPr>
          <p:blipFill rotWithShape="1">
            <a:blip r:embed="rId6">
              <a:extLst>
                <a:ext uri="{28A0092B-C50C-407E-A947-70E740481C1C}">
                  <a14:useLocalDpi xmlns:a14="http://schemas.microsoft.com/office/drawing/2010/main" val="0"/>
                </a:ext>
              </a:extLst>
            </a:blip>
            <a:srcRect b="14674"/>
            <a:stretch/>
          </p:blipFill>
          <p:spPr>
            <a:xfrm>
              <a:off x="3412131" y="619632"/>
              <a:ext cx="2365248" cy="2059773"/>
            </a:xfrm>
            <a:prstGeom prst="rect">
              <a:avLst/>
            </a:prstGeom>
          </p:spPr>
        </p:pic>
        <p:pic>
          <p:nvPicPr>
            <p:cNvPr id="20" name="Picture 19"/>
            <p:cNvPicPr>
              <a:picLocks noChangeAspect="1"/>
            </p:cNvPicPr>
            <p:nvPr userDrawn="1"/>
          </p:nvPicPr>
          <p:blipFill rotWithShape="1">
            <a:blip r:embed="rId7">
              <a:extLst>
                <a:ext uri="{28A0092B-C50C-407E-A947-70E740481C1C}">
                  <a14:useLocalDpi xmlns:a14="http://schemas.microsoft.com/office/drawing/2010/main" val="0"/>
                </a:ext>
              </a:extLst>
            </a:blip>
            <a:srcRect b="7072"/>
            <a:stretch/>
          </p:blipFill>
          <p:spPr>
            <a:xfrm>
              <a:off x="5766746" y="619632"/>
              <a:ext cx="1956816" cy="2243298"/>
            </a:xfrm>
            <a:prstGeom prst="rect">
              <a:avLst/>
            </a:prstGeom>
          </p:spPr>
        </p:pic>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21916" y="619632"/>
              <a:ext cx="1499616" cy="2414016"/>
            </a:xfrm>
            <a:prstGeom prst="rect">
              <a:avLst/>
            </a:prstGeom>
          </p:spPr>
        </p:pic>
      </p:grpSp>
      <p:sp>
        <p:nvSpPr>
          <p:cNvPr id="2" name="Title 1"/>
          <p:cNvSpPr>
            <a:spLocks noGrp="1"/>
          </p:cNvSpPr>
          <p:nvPr>
            <p:ph type="ctrTitle" hasCustomPrompt="1"/>
          </p:nvPr>
        </p:nvSpPr>
        <p:spPr>
          <a:xfrm>
            <a:off x="824345" y="2925636"/>
            <a:ext cx="7772400" cy="522983"/>
          </a:xfrm>
        </p:spPr>
        <p:txBody>
          <a:bodyPr>
            <a:normAutofit/>
          </a:bodyPr>
          <a:lstStyle>
            <a:lvl1pPr algn="l">
              <a:defRPr sz="3300" i="0">
                <a:solidFill>
                  <a:srgbClr val="0066A1"/>
                </a:solidFill>
              </a:defRPr>
            </a:lvl1pPr>
          </a:lstStyle>
          <a:p>
            <a:r>
              <a:rPr lang="en-US" dirty="0"/>
              <a:t>Title</a:t>
            </a:r>
          </a:p>
        </p:txBody>
      </p:sp>
      <p:sp>
        <p:nvSpPr>
          <p:cNvPr id="3" name="Subtitle 2"/>
          <p:cNvSpPr>
            <a:spLocks noGrp="1"/>
          </p:cNvSpPr>
          <p:nvPr>
            <p:ph type="subTitle" idx="1" hasCustomPrompt="1"/>
          </p:nvPr>
        </p:nvSpPr>
        <p:spPr>
          <a:xfrm>
            <a:off x="849330" y="3993966"/>
            <a:ext cx="7772400" cy="396821"/>
          </a:xfrm>
        </p:spPr>
        <p:txBody>
          <a:bodyPr>
            <a:normAutofit/>
          </a:bodyPr>
          <a:lstStyle>
            <a:lvl1pPr marL="0" indent="0" algn="l">
              <a:buNone/>
              <a:defRPr sz="2100" b="1" i="1">
                <a:solidFill>
                  <a:srgbClr val="0066A1"/>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April 1-3, 2022</a:t>
            </a:r>
          </a:p>
        </p:txBody>
      </p:sp>
      <p:sp>
        <p:nvSpPr>
          <p:cNvPr id="13" name="Slide Number Placeholder 9"/>
          <p:cNvSpPr>
            <a:spLocks noGrp="1"/>
          </p:cNvSpPr>
          <p:nvPr>
            <p:ph type="sldNum" sz="quarter" idx="10"/>
          </p:nvPr>
        </p:nvSpPr>
        <p:spPr>
          <a:xfrm>
            <a:off x="4351867" y="4724950"/>
            <a:ext cx="485775" cy="273844"/>
          </a:xfrm>
        </p:spPr>
        <p:txBody>
          <a:bodyPr/>
          <a:lstStyle>
            <a:lvl1pPr algn="ctr">
              <a:defRPr sz="1200"/>
            </a:lvl1pPr>
          </a:lstStyle>
          <a:p>
            <a:pPr algn="ctr">
              <a:defRPr/>
            </a:pPr>
            <a:fld id="{AC251CC7-68DB-DC4E-AEB5-860FF6F56E64}" type="slidenum">
              <a:rPr lang="en-US" smtClean="0"/>
              <a:pPr>
                <a:defRPr/>
              </a:pPr>
              <a:t>‹#›</a:t>
            </a:fld>
            <a:endParaRPr lang="en-US" dirty="0"/>
          </a:p>
        </p:txBody>
      </p:sp>
      <p:sp>
        <p:nvSpPr>
          <p:cNvPr id="12" name="TextBox 11">
            <a:extLst>
              <a:ext uri="{FF2B5EF4-FFF2-40B4-BE49-F238E27FC236}">
                <a16:creationId xmlns:a16="http://schemas.microsoft.com/office/drawing/2014/main" id="{02BED871-04D2-4540-A23E-3D9F0FF176CF}"/>
              </a:ext>
            </a:extLst>
          </p:cNvPr>
          <p:cNvSpPr txBox="1"/>
          <p:nvPr userDrawn="1"/>
        </p:nvSpPr>
        <p:spPr>
          <a:xfrm>
            <a:off x="1524000" y="327332"/>
            <a:ext cx="6373091" cy="549381"/>
          </a:xfrm>
          <a:prstGeom prst="rect">
            <a:avLst/>
          </a:prstGeom>
          <a:noFill/>
        </p:spPr>
        <p:txBody>
          <a:bodyPr wrap="square" rtlCol="0">
            <a:spAutoFit/>
          </a:bodyPr>
          <a:lstStyle/>
          <a:p>
            <a:pPr algn="l" rtl="0" eaLnBrk="1" fontAlgn="base" hangingPunct="1">
              <a:lnSpc>
                <a:spcPct val="90000"/>
              </a:lnSpc>
              <a:spcBef>
                <a:spcPct val="0"/>
              </a:spcBef>
              <a:spcAft>
                <a:spcPct val="0"/>
              </a:spcAft>
            </a:pPr>
            <a:r>
              <a:rPr lang="en-US" sz="3300" b="1" i="0" kern="1200" dirty="0">
                <a:solidFill>
                  <a:srgbClr val="0066A1"/>
                </a:solidFill>
                <a:latin typeface="Calibri" charset="0"/>
                <a:cs typeface="Calibri" charset="0"/>
              </a:rPr>
              <a:t>IEEE Region 3 SoutheastCon 2022</a:t>
            </a:r>
          </a:p>
        </p:txBody>
      </p:sp>
      <p:pic>
        <p:nvPicPr>
          <p:cNvPr id="22" name="Picture 21">
            <a:extLst>
              <a:ext uri="{FF2B5EF4-FFF2-40B4-BE49-F238E27FC236}">
                <a16:creationId xmlns:a16="http://schemas.microsoft.com/office/drawing/2014/main" id="{D276A1B8-F1A8-4711-A2BB-C8AB03EE81E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058677" y="4577542"/>
            <a:ext cx="851610" cy="479278"/>
          </a:xfrm>
          <a:prstGeom prst="rect">
            <a:avLst/>
          </a:prstGeom>
        </p:spPr>
      </p:pic>
    </p:spTree>
    <p:extLst>
      <p:ext uri="{BB962C8B-B14F-4D97-AF65-F5344CB8AC3E}">
        <p14:creationId xmlns:p14="http://schemas.microsoft.com/office/powerpoint/2010/main" val="525917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369219"/>
            <a:ext cx="3886200" cy="2844563"/>
          </a:xfrm>
        </p:spPr>
        <p:txBody>
          <a:bodyPr/>
          <a:lstStyle>
            <a:lvl1pPr marL="0" indent="0">
              <a:buNone/>
              <a:defRPr sz="900" i="1"/>
            </a:lvl1pPr>
          </a:lstStyle>
          <a:p>
            <a:pPr lvl="0"/>
            <a:r>
              <a:rPr lang="en-US" dirty="0"/>
              <a:t>Insert Object</a:t>
            </a:r>
          </a:p>
        </p:txBody>
      </p:sp>
      <p:sp>
        <p:nvSpPr>
          <p:cNvPr id="14" name="Text Placeholder 13"/>
          <p:cNvSpPr>
            <a:spLocks noGrp="1"/>
          </p:cNvSpPr>
          <p:nvPr>
            <p:ph type="body" sz="quarter" idx="13"/>
          </p:nvPr>
        </p:nvSpPr>
        <p:spPr>
          <a:xfrm>
            <a:off x="628650" y="1369219"/>
            <a:ext cx="3886200" cy="284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829648"/>
            <a:ext cx="7886700" cy="267632"/>
          </a:xfrm>
        </p:spPr>
        <p:txBody>
          <a:bodyPr>
            <a:no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569723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6535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88886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147565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a:xfrm>
            <a:off x="732430" y="401239"/>
            <a:ext cx="7886700" cy="415529"/>
          </a:xfrm>
        </p:spPr>
        <p:txBody>
          <a:bodyPr/>
          <a:lstStyle/>
          <a:p>
            <a:r>
              <a:rPr lang="en-US" dirty="0"/>
              <a:t>Click to edit Master title style</a:t>
            </a:r>
          </a:p>
        </p:txBody>
      </p:sp>
      <p:sp>
        <p:nvSpPr>
          <p:cNvPr id="10" name="Text Placeholder 9"/>
          <p:cNvSpPr>
            <a:spLocks noGrp="1"/>
          </p:cNvSpPr>
          <p:nvPr>
            <p:ph type="body" sz="quarter" idx="13"/>
          </p:nvPr>
        </p:nvSpPr>
        <p:spPr>
          <a:xfrm>
            <a:off x="732430" y="1322915"/>
            <a:ext cx="7886700" cy="2957513"/>
          </a:xfr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Text Placeholder 3"/>
          <p:cNvSpPr>
            <a:spLocks noGrp="1"/>
          </p:cNvSpPr>
          <p:nvPr>
            <p:ph type="body" sz="quarter" idx="17"/>
          </p:nvPr>
        </p:nvSpPr>
        <p:spPr>
          <a:xfrm>
            <a:off x="732430" y="835982"/>
            <a:ext cx="7886700" cy="288994"/>
          </a:xfrm>
        </p:spPr>
        <p:txBody>
          <a:bodyPr>
            <a:normAutofit/>
          </a:bodyPr>
          <a:lstStyle>
            <a:lvl1pPr marL="0" indent="0">
              <a:buNone/>
              <a:defRPr sz="1800" b="1" i="1">
                <a:solidFill>
                  <a:schemeClr val="accent1">
                    <a:lumMod val="75000"/>
                  </a:schemeClr>
                </a:solidFill>
              </a:defRPr>
            </a:lvl1pPr>
          </a:lstStyle>
          <a:p>
            <a:pPr lvl="0"/>
            <a:r>
              <a:rPr lang="en-US" dirty="0"/>
              <a:t>Click to edit Master text styles</a:t>
            </a:r>
          </a:p>
        </p:txBody>
      </p:sp>
      <p:sp>
        <p:nvSpPr>
          <p:cNvPr id="5" name="Slide Number Placeholder 25"/>
          <p:cNvSpPr>
            <a:spLocks noGrp="1"/>
          </p:cNvSpPr>
          <p:nvPr>
            <p:ph type="sldNum" sz="quarter" idx="18"/>
          </p:nvPr>
        </p:nvSpPr>
        <p:spPr>
          <a:xfrm>
            <a:off x="4329112" y="4742261"/>
            <a:ext cx="485775" cy="273844"/>
          </a:xfrm>
        </p:spPr>
        <p:txBody>
          <a:bodyPr/>
          <a:lstStyle>
            <a:lvl1pPr>
              <a:defRPr sz="1200"/>
            </a:lvl1pPr>
          </a:lstStyle>
          <a:p>
            <a:pPr>
              <a:defRPr/>
            </a:pPr>
            <a:fld id="{A29E6A85-E58A-B74F-BF6B-8BF4953AF1CE}" type="slidenum">
              <a:rPr lang="en-US" smtClean="0"/>
              <a:pPr>
                <a:defRPr/>
              </a:pPr>
              <a:t>‹#›</a:t>
            </a:fld>
            <a:endParaRPr lang="en-US" dirty="0"/>
          </a:p>
        </p:txBody>
      </p:sp>
    </p:spTree>
    <p:extLst>
      <p:ext uri="{BB962C8B-B14F-4D97-AF65-F5344CB8AC3E}">
        <p14:creationId xmlns:p14="http://schemas.microsoft.com/office/powerpoint/2010/main" val="161338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750030" y="416719"/>
            <a:ext cx="7886700" cy="415529"/>
          </a:xfrm>
        </p:spPr>
        <p:txBody>
          <a:bodyPr/>
          <a:lstStyle/>
          <a:p>
            <a:r>
              <a:rPr lang="en-US" dirty="0"/>
              <a:t>Click to edit Master title style</a:t>
            </a:r>
          </a:p>
        </p:txBody>
      </p:sp>
      <p:sp>
        <p:nvSpPr>
          <p:cNvPr id="14" name="Text Placeholder 13"/>
          <p:cNvSpPr>
            <a:spLocks noGrp="1"/>
          </p:cNvSpPr>
          <p:nvPr>
            <p:ph type="body" sz="quarter" idx="13"/>
          </p:nvPr>
        </p:nvSpPr>
        <p:spPr>
          <a:xfrm>
            <a:off x="750030" y="1369219"/>
            <a:ext cx="3886200" cy="2844404"/>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750530" y="1369219"/>
            <a:ext cx="3886200" cy="2844404"/>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7"/>
          </p:nvPr>
        </p:nvSpPr>
        <p:spPr>
          <a:xfrm>
            <a:off x="750030" y="829647"/>
            <a:ext cx="7886700" cy="288994"/>
          </a:xfrm>
        </p:spPr>
        <p:txBody>
          <a:bodyPr>
            <a:normAutofit/>
          </a:bodyPr>
          <a:lstStyle>
            <a:lvl1pPr marL="0" indent="0">
              <a:buNone/>
              <a:defRPr sz="1800" b="1" i="1">
                <a:solidFill>
                  <a:schemeClr val="accent1">
                    <a:lumMod val="75000"/>
                  </a:schemeClr>
                </a:solidFill>
              </a:defRPr>
            </a:lvl1pPr>
          </a:lstStyle>
          <a:p>
            <a:pPr lvl="0"/>
            <a:r>
              <a:rPr lang="en-US" dirty="0"/>
              <a:t>Click to edit Master text styles</a:t>
            </a:r>
          </a:p>
        </p:txBody>
      </p:sp>
      <p:sp>
        <p:nvSpPr>
          <p:cNvPr id="6" name="Slide Number Placeholder 25"/>
          <p:cNvSpPr>
            <a:spLocks noGrp="1"/>
          </p:cNvSpPr>
          <p:nvPr>
            <p:ph type="sldNum" sz="quarter" idx="18"/>
          </p:nvPr>
        </p:nvSpPr>
        <p:spPr>
          <a:xfrm>
            <a:off x="4393342" y="4747866"/>
            <a:ext cx="485775" cy="273844"/>
          </a:xfrm>
        </p:spPr>
        <p:txBody>
          <a:bodyPr/>
          <a:lstStyle>
            <a:lvl1pPr algn="ctr">
              <a:defRPr sz="1200"/>
            </a:lvl1pPr>
          </a:lstStyle>
          <a:p>
            <a:pPr algn="ctr">
              <a:defRPr/>
            </a:pPr>
            <a:fld id="{2074D7F4-E035-F04D-B83A-CFAC758BEF6D}" type="slidenum">
              <a:rPr lang="en-US" smtClean="0"/>
              <a:pPr>
                <a:defRPr/>
              </a:pPr>
              <a:t>‹#›</a:t>
            </a:fld>
            <a:endParaRPr lang="en-US" dirty="0"/>
          </a:p>
        </p:txBody>
      </p:sp>
    </p:spTree>
    <p:extLst>
      <p:ext uri="{BB962C8B-B14F-4D97-AF65-F5344CB8AC3E}">
        <p14:creationId xmlns:p14="http://schemas.microsoft.com/office/powerpoint/2010/main" val="205819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7995"/>
            <a:ext cx="91678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12627" r="1408" b="14036"/>
          <a:stretch/>
        </p:blipFill>
        <p:spPr>
          <a:xfrm>
            <a:off x="0" y="3841750"/>
            <a:ext cx="9144000" cy="130175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12627" r="1408" b="48293"/>
          <a:stretch/>
        </p:blipFill>
        <p:spPr>
          <a:xfrm rot="10800000">
            <a:off x="0" y="-7994"/>
            <a:ext cx="9144000" cy="849425"/>
          </a:xfrm>
          <a:prstGeom prst="rect">
            <a:avLst/>
          </a:prstGeom>
        </p:spPr>
      </p:pic>
      <p:sp>
        <p:nvSpPr>
          <p:cNvPr id="2" name="Title 1"/>
          <p:cNvSpPr>
            <a:spLocks noGrp="1"/>
          </p:cNvSpPr>
          <p:nvPr>
            <p:ph type="title" hasCustomPrompt="1"/>
          </p:nvPr>
        </p:nvSpPr>
        <p:spPr>
          <a:xfrm>
            <a:off x="1084614" y="2453210"/>
            <a:ext cx="7886700" cy="620819"/>
          </a:xfrm>
        </p:spPr>
        <p:txBody>
          <a:bodyPr>
            <a:normAutofit/>
          </a:bodyPr>
          <a:lstStyle>
            <a:lvl1pPr>
              <a:defRPr sz="3300" i="0"/>
            </a:lvl1pPr>
          </a:lstStyle>
          <a:p>
            <a:r>
              <a:rPr lang="en-US" dirty="0"/>
              <a:t>Thank you!</a:t>
            </a:r>
          </a:p>
        </p:txBody>
      </p:sp>
      <p:sp>
        <p:nvSpPr>
          <p:cNvPr id="3" name="Text Placeholder 2"/>
          <p:cNvSpPr>
            <a:spLocks noGrp="1"/>
          </p:cNvSpPr>
          <p:nvPr>
            <p:ph type="body" idx="1" hasCustomPrompt="1"/>
          </p:nvPr>
        </p:nvSpPr>
        <p:spPr>
          <a:xfrm>
            <a:off x="1084614" y="3096761"/>
            <a:ext cx="7886700" cy="504338"/>
          </a:xfrm>
        </p:spPr>
        <p:txBody>
          <a:bodyPr>
            <a:normAutofit/>
          </a:bodyPr>
          <a:lstStyle>
            <a:lvl1pPr marL="0" indent="0">
              <a:buNone/>
              <a:defRPr sz="2100" b="1" i="1">
                <a:solidFill>
                  <a:schemeClr val="accent1">
                    <a:lumMod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en-US" dirty="0"/>
              <a:t>Name, email</a:t>
            </a:r>
          </a:p>
        </p:txBody>
      </p:sp>
      <p:sp>
        <p:nvSpPr>
          <p:cNvPr id="8" name="Slide Number Placeholder 13"/>
          <p:cNvSpPr>
            <a:spLocks noGrp="1"/>
          </p:cNvSpPr>
          <p:nvPr>
            <p:ph type="sldNum" sz="quarter" idx="10"/>
          </p:nvPr>
        </p:nvSpPr>
        <p:spPr>
          <a:xfrm>
            <a:off x="4329112" y="4727953"/>
            <a:ext cx="485775" cy="273844"/>
          </a:xfrm>
        </p:spPr>
        <p:txBody>
          <a:bodyPr/>
          <a:lstStyle>
            <a:lvl1pPr algn="ctr">
              <a:defRPr sz="1200"/>
            </a:lvl1pPr>
          </a:lstStyle>
          <a:p>
            <a:pPr algn="ctr">
              <a:defRPr/>
            </a:pPr>
            <a:fld id="{FAFECC55-8F5B-0744-8CCA-2517E57F8A8B}" type="slidenum">
              <a:rPr lang="en-US" smtClean="0"/>
              <a:pPr>
                <a:defRPr/>
              </a:pPr>
              <a:t>‹#›</a:t>
            </a:fld>
            <a:endParaRPr lang="en-US" dirty="0"/>
          </a:p>
        </p:txBody>
      </p:sp>
      <p:sp>
        <p:nvSpPr>
          <p:cNvPr id="14" name="TextBox 13">
            <a:extLst>
              <a:ext uri="{FF2B5EF4-FFF2-40B4-BE49-F238E27FC236}">
                <a16:creationId xmlns:a16="http://schemas.microsoft.com/office/drawing/2014/main" id="{C7390326-C270-44F8-B48C-166D8F4D3D50}"/>
              </a:ext>
            </a:extLst>
          </p:cNvPr>
          <p:cNvSpPr txBox="1"/>
          <p:nvPr userDrawn="1"/>
        </p:nvSpPr>
        <p:spPr>
          <a:xfrm>
            <a:off x="0" y="4458586"/>
            <a:ext cx="3118884" cy="707886"/>
          </a:xfrm>
          <a:prstGeom prst="rect">
            <a:avLst/>
          </a:prstGeom>
          <a:noFill/>
        </p:spPr>
        <p:txBody>
          <a:bodyPr wrap="square" rtlCol="0">
            <a:spAutoFit/>
          </a:bodyPr>
          <a:lstStyle/>
          <a:p>
            <a:r>
              <a:rPr lang="en-US" sz="2000" b="1" dirty="0">
                <a:solidFill>
                  <a:schemeClr val="bg1"/>
                </a:solidFill>
              </a:rPr>
              <a:t>SoutheastCon 2022</a:t>
            </a:r>
          </a:p>
          <a:p>
            <a:r>
              <a:rPr lang="en-US" sz="2000" b="1" dirty="0">
                <a:solidFill>
                  <a:schemeClr val="bg1"/>
                </a:solidFill>
              </a:rPr>
              <a:t>Mobile, Alabama</a:t>
            </a:r>
          </a:p>
        </p:txBody>
      </p:sp>
      <p:pic>
        <p:nvPicPr>
          <p:cNvPr id="12" name="Picture 11">
            <a:extLst>
              <a:ext uri="{FF2B5EF4-FFF2-40B4-BE49-F238E27FC236}">
                <a16:creationId xmlns:a16="http://schemas.microsoft.com/office/drawing/2014/main" id="{A18580B4-B91B-44A9-B76F-4533D8F841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58677" y="4577542"/>
            <a:ext cx="851610" cy="479278"/>
          </a:xfrm>
          <a:prstGeom prst="rect">
            <a:avLst/>
          </a:prstGeom>
        </p:spPr>
      </p:pic>
    </p:spTree>
    <p:extLst>
      <p:ext uri="{BB962C8B-B14F-4D97-AF65-F5344CB8AC3E}">
        <p14:creationId xmlns:p14="http://schemas.microsoft.com/office/powerpoint/2010/main" val="141881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23984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810665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75200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34600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369219"/>
            <a:ext cx="7886700" cy="2957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829648"/>
            <a:ext cx="7886700" cy="267632"/>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59252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5">
            <a:extLst>
              <a:ext uri="{28A0092B-C50C-407E-A947-70E740481C1C}">
                <a14:useLocalDpi xmlns:a14="http://schemas.microsoft.com/office/drawing/2010/main" val="0"/>
              </a:ext>
            </a:extLst>
          </a:blip>
          <a:srcRect t="10754" r="1408" b="14036"/>
          <a:stretch/>
        </p:blipFill>
        <p:spPr>
          <a:xfrm>
            <a:off x="0" y="4146697"/>
            <a:ext cx="9144000" cy="1003261"/>
          </a:xfrm>
          <a:prstGeom prst="rect">
            <a:avLst/>
          </a:prstGeom>
        </p:spPr>
      </p:pic>
      <p:pic>
        <p:nvPicPr>
          <p:cNvPr id="11" name="Picture 10"/>
          <p:cNvPicPr>
            <a:picLocks noChangeAspect="1"/>
          </p:cNvPicPr>
          <p:nvPr userDrawn="1"/>
        </p:nvPicPr>
        <p:blipFill rotWithShape="1">
          <a:blip r:embed="rId15">
            <a:extLst>
              <a:ext uri="{28A0092B-C50C-407E-A947-70E740481C1C}">
                <a14:useLocalDpi xmlns:a14="http://schemas.microsoft.com/office/drawing/2010/main" val="0"/>
              </a:ext>
            </a:extLst>
          </a:blip>
          <a:srcRect t="-12627" r="1408" b="48293"/>
          <a:stretch/>
        </p:blipFill>
        <p:spPr>
          <a:xfrm rot="10800000">
            <a:off x="0" y="-7994"/>
            <a:ext cx="9144000" cy="849425"/>
          </a:xfrm>
          <a:prstGeom prst="rect">
            <a:avLst/>
          </a:prstGeom>
        </p:spPr>
      </p:pic>
      <p:sp>
        <p:nvSpPr>
          <p:cNvPr id="1029" name="Title Placeholder 1"/>
          <p:cNvSpPr>
            <a:spLocks noGrp="1"/>
          </p:cNvSpPr>
          <p:nvPr>
            <p:ph type="title"/>
          </p:nvPr>
        </p:nvSpPr>
        <p:spPr bwMode="auto">
          <a:xfrm>
            <a:off x="732430" y="396137"/>
            <a:ext cx="7886700" cy="41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en-US" dirty="0"/>
              <a:t>Topic</a:t>
            </a:r>
          </a:p>
        </p:txBody>
      </p:sp>
      <p:sp>
        <p:nvSpPr>
          <p:cNvPr id="1030" name="Text Placeholder 2"/>
          <p:cNvSpPr>
            <a:spLocks noGrp="1"/>
          </p:cNvSpPr>
          <p:nvPr>
            <p:ph type="body" idx="1"/>
          </p:nvPr>
        </p:nvSpPr>
        <p:spPr bwMode="auto">
          <a:xfrm>
            <a:off x="732430" y="106246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 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6" name="Slide Number Placeholder 25"/>
          <p:cNvSpPr>
            <a:spLocks noGrp="1"/>
          </p:cNvSpPr>
          <p:nvPr>
            <p:ph type="sldNum" sz="quarter" idx="4"/>
          </p:nvPr>
        </p:nvSpPr>
        <p:spPr>
          <a:xfrm>
            <a:off x="4432892" y="4744339"/>
            <a:ext cx="485775" cy="273844"/>
          </a:xfrm>
          <a:prstGeom prst="rect">
            <a:avLst/>
          </a:prstGeom>
        </p:spPr>
        <p:txBody>
          <a:bodyPr vert="horz" lIns="91440" tIns="45720" rIns="91440" bIns="45720" rtlCol="0" anchor="ctr"/>
          <a:lstStyle>
            <a:lvl1pPr algn="ctr" eaLnBrk="1" fontAlgn="auto" hangingPunct="1">
              <a:spcBef>
                <a:spcPts val="0"/>
              </a:spcBef>
              <a:spcAft>
                <a:spcPts val="0"/>
              </a:spcAft>
              <a:defRPr sz="1100" smtClean="0">
                <a:solidFill>
                  <a:schemeClr val="bg1"/>
                </a:solidFill>
                <a:latin typeface="+mn-lt"/>
              </a:defRPr>
            </a:lvl1pPr>
          </a:lstStyle>
          <a:p>
            <a:pPr algn="ctr">
              <a:defRPr/>
            </a:pPr>
            <a:fld id="{7EE57CC8-2C6B-0043-BC89-144897F54ABB}" type="slidenum">
              <a:rPr lang="en-US" smtClean="0"/>
              <a:pPr>
                <a:defRPr/>
              </a:pPr>
              <a:t>‹#›</a:t>
            </a:fld>
            <a:endParaRPr lang="en-US" dirty="0"/>
          </a:p>
        </p:txBody>
      </p:sp>
      <p:pic>
        <p:nvPicPr>
          <p:cNvPr id="13" name="Picture 12">
            <a:extLst>
              <a:ext uri="{FF2B5EF4-FFF2-40B4-BE49-F238E27FC236}">
                <a16:creationId xmlns:a16="http://schemas.microsoft.com/office/drawing/2014/main" id="{7F1065EB-BCBF-4368-9F1A-8B73D94C737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58677" y="4577542"/>
            <a:ext cx="851610" cy="479278"/>
          </a:xfrm>
          <a:prstGeom prst="rect">
            <a:avLst/>
          </a:prstGeom>
        </p:spPr>
      </p:pic>
      <p:sp>
        <p:nvSpPr>
          <p:cNvPr id="2" name="TextBox 1">
            <a:extLst>
              <a:ext uri="{FF2B5EF4-FFF2-40B4-BE49-F238E27FC236}">
                <a16:creationId xmlns:a16="http://schemas.microsoft.com/office/drawing/2014/main" id="{6E90AA78-52CE-4926-8123-B21AE805566D}"/>
              </a:ext>
            </a:extLst>
          </p:cNvPr>
          <p:cNvSpPr txBox="1"/>
          <p:nvPr userDrawn="1"/>
        </p:nvSpPr>
        <p:spPr>
          <a:xfrm>
            <a:off x="0" y="4458586"/>
            <a:ext cx="3118884" cy="707886"/>
          </a:xfrm>
          <a:prstGeom prst="rect">
            <a:avLst/>
          </a:prstGeom>
          <a:noFill/>
        </p:spPr>
        <p:txBody>
          <a:bodyPr wrap="square" rtlCol="0">
            <a:spAutoFit/>
          </a:bodyPr>
          <a:lstStyle/>
          <a:p>
            <a:r>
              <a:rPr lang="en-US" sz="2000" b="1" dirty="0">
                <a:solidFill>
                  <a:schemeClr val="bg1"/>
                </a:solidFill>
              </a:rPr>
              <a:t>SoutheastCon 2022</a:t>
            </a:r>
          </a:p>
          <a:p>
            <a:r>
              <a:rPr lang="en-US" sz="2000" b="1" dirty="0">
                <a:solidFill>
                  <a:schemeClr val="bg1"/>
                </a:solidFill>
              </a:rPr>
              <a:t>Mobile, Alabama</a:t>
            </a:r>
          </a:p>
        </p:txBody>
      </p:sp>
    </p:spTree>
  </p:cSld>
  <p:clrMap bg1="lt1" tx1="dk1" bg2="lt2" tx2="dk2" accent1="accent1" accent2="accent2" accent3="accent3" accent4="accent4" accent5="accent5" accent6="accent6" hlink="hlink" folHlink="folHlink"/>
  <p:sldLayoutIdLst>
    <p:sldLayoutId id="2147483703" r:id="rId1"/>
    <p:sldLayoutId id="2147483690" r:id="rId2"/>
    <p:sldLayoutId id="2147483691" r:id="rId3"/>
    <p:sldLayoutId id="2147483705" r:id="rId4"/>
    <p:sldLayoutId id="2147483708" r:id="rId5"/>
    <p:sldLayoutId id="2147483711" r:id="rId6"/>
    <p:sldLayoutId id="2147483712" r:id="rId7"/>
    <p:sldLayoutId id="2147483713" r:id="rId8"/>
    <p:sldLayoutId id="2147483715" r:id="rId9"/>
    <p:sldLayoutId id="2147483716" r:id="rId10"/>
    <p:sldLayoutId id="2147483717" r:id="rId11"/>
    <p:sldLayoutId id="2147483719" r:id="rId12"/>
    <p:sldLayoutId id="2147483720" r:id="rId13"/>
  </p:sldLayoutIdLst>
  <p:hf hdr="0" ftr="0" dt="0"/>
  <p:txStyles>
    <p:title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p:titleStyle>
    <p:bodyStyle>
      <a:lvl1pPr marL="171450" indent="-171450" algn="l" rtl="0" eaLnBrk="1" fontAlgn="base" hangingPunct="1">
        <a:lnSpc>
          <a:spcPct val="90000"/>
        </a:lnSpc>
        <a:spcBef>
          <a:spcPts val="750"/>
        </a:spcBef>
        <a:spcAft>
          <a:spcPct val="0"/>
        </a:spcAft>
        <a:buClr>
          <a:srgbClr val="0066A1"/>
        </a:buClr>
        <a:buFont typeface="Wingdings" panose="05000000000000000000" pitchFamily="2" charset="2"/>
        <a:buChar char="Ø"/>
        <a:defRPr sz="24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SzPct val="120000"/>
        <a:buFont typeface="Arial" panose="020B0604020202020204" pitchFamily="34" charset="0"/>
        <a:buChar char="•"/>
        <a:defRPr sz="20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SzPct val="85000"/>
        <a:buFont typeface="Courier New" panose="02070309020205020404" pitchFamily="49" charset="0"/>
        <a:buChar char="o"/>
        <a:defRPr sz="18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60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Wingdings" panose="05000000000000000000" pitchFamily="2" charset="2"/>
        <a:buChar char="ü"/>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eee.org/documents/ieee_policies.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ieee.org/about/volunteers/samieee/ieee_email_policy.html" TargetMode="External"/><Relationship Id="rId5" Type="http://schemas.openxmlformats.org/officeDocument/2006/relationships/hyperlink" Target="https://www.ieee.org/about/help/security_privacy.html" TargetMode="External"/><Relationship Id="rId4" Type="http://schemas.openxmlformats.org/officeDocument/2006/relationships/hyperlink" Target="https://www.ieee.org/about/corporate/governance/index.html"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ieee.org/profile"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nominations.vtools.ieee.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sites.ieee.org/gdpr" TargetMode="External"/><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hyperlink" Target="mailto:Privacy@ieee.org" TargetMode="External"/><Relationship Id="rId4" Type="http://schemas.openxmlformats.org/officeDocument/2006/relationships/hyperlink" Target="mailto:privacy@ieee.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557213" indent="-214313">
              <a:defRPr>
                <a:solidFill>
                  <a:schemeClr val="tx1"/>
                </a:solidFill>
                <a:latin typeface="Calibri" charset="0"/>
              </a:defRPr>
            </a:lvl2pPr>
            <a:lvl3pPr marL="857250" indent="-171450">
              <a:defRPr>
                <a:solidFill>
                  <a:schemeClr val="tx1"/>
                </a:solidFill>
                <a:latin typeface="Calibri" charset="0"/>
              </a:defRPr>
            </a:lvl3pPr>
            <a:lvl4pPr marL="1200150" indent="-171450">
              <a:defRPr>
                <a:solidFill>
                  <a:schemeClr val="tx1"/>
                </a:solidFill>
                <a:latin typeface="Calibri" charset="0"/>
              </a:defRPr>
            </a:lvl4pPr>
            <a:lvl5pPr marL="1543050" indent="-171450">
              <a:defRPr>
                <a:solidFill>
                  <a:schemeClr val="tx1"/>
                </a:solidFill>
                <a:latin typeface="Calibri" charset="0"/>
              </a:defRPr>
            </a:lvl5pPr>
            <a:lvl6pPr marL="1885950" indent="-171450" fontAlgn="base">
              <a:spcBef>
                <a:spcPct val="0"/>
              </a:spcBef>
              <a:spcAft>
                <a:spcPct val="0"/>
              </a:spcAft>
              <a:defRPr>
                <a:solidFill>
                  <a:schemeClr val="tx1"/>
                </a:solidFill>
                <a:latin typeface="Calibri" charset="0"/>
              </a:defRPr>
            </a:lvl6pPr>
            <a:lvl7pPr marL="2228850" indent="-171450" fontAlgn="base">
              <a:spcBef>
                <a:spcPct val="0"/>
              </a:spcBef>
              <a:spcAft>
                <a:spcPct val="0"/>
              </a:spcAft>
              <a:defRPr>
                <a:solidFill>
                  <a:schemeClr val="tx1"/>
                </a:solidFill>
                <a:latin typeface="Calibri" charset="0"/>
              </a:defRPr>
            </a:lvl7pPr>
            <a:lvl8pPr marL="2571750" indent="-171450" fontAlgn="base">
              <a:spcBef>
                <a:spcPct val="0"/>
              </a:spcBef>
              <a:spcAft>
                <a:spcPct val="0"/>
              </a:spcAft>
              <a:defRPr>
                <a:solidFill>
                  <a:schemeClr val="tx1"/>
                </a:solidFill>
                <a:latin typeface="Calibri" charset="0"/>
              </a:defRPr>
            </a:lvl8pPr>
            <a:lvl9pPr marL="2914650" indent="-171450" fontAlgn="base">
              <a:spcBef>
                <a:spcPct val="0"/>
              </a:spcBef>
              <a:spcAft>
                <a:spcPct val="0"/>
              </a:spcAft>
              <a:defRPr>
                <a:solidFill>
                  <a:schemeClr val="tx1"/>
                </a:solidFill>
                <a:latin typeface="Calibri" charset="0"/>
              </a:defRPr>
            </a:lvl9pPr>
          </a:lstStyle>
          <a:p>
            <a:pPr fontAlgn="base">
              <a:spcBef>
                <a:spcPct val="0"/>
              </a:spcBef>
              <a:spcAft>
                <a:spcPct val="0"/>
              </a:spcAft>
            </a:pPr>
            <a:fld id="{CD8E7276-0B5D-C642-A99B-7C94536758AA}" type="slidenum">
              <a:rPr lang="en-US" altLang="en-US">
                <a:solidFill>
                  <a:schemeClr val="bg1"/>
                </a:solidFill>
              </a:rPr>
              <a:pPr fontAlgn="base">
                <a:spcBef>
                  <a:spcPct val="0"/>
                </a:spcBef>
                <a:spcAft>
                  <a:spcPct val="0"/>
                </a:spcAft>
              </a:pPr>
              <a:t>1</a:t>
            </a:fld>
            <a:endParaRPr lang="en-US" altLang="en-US">
              <a:solidFill>
                <a:schemeClr val="bg1"/>
              </a:solidFill>
            </a:endParaRPr>
          </a:p>
        </p:txBody>
      </p:sp>
      <p:sp>
        <p:nvSpPr>
          <p:cNvPr id="2" name="Title 1">
            <a:extLst>
              <a:ext uri="{FF2B5EF4-FFF2-40B4-BE49-F238E27FC236}">
                <a16:creationId xmlns:a16="http://schemas.microsoft.com/office/drawing/2014/main" id="{51BE764D-F86E-451B-B4C0-F21F709C9212}"/>
              </a:ext>
            </a:extLst>
          </p:cNvPr>
          <p:cNvSpPr>
            <a:spLocks noGrp="1"/>
          </p:cNvSpPr>
          <p:nvPr>
            <p:ph type="ctrTitle"/>
          </p:nvPr>
        </p:nvSpPr>
        <p:spPr>
          <a:xfrm>
            <a:off x="854444" y="2929387"/>
            <a:ext cx="7772400" cy="522983"/>
          </a:xfrm>
        </p:spPr>
        <p:txBody>
          <a:bodyPr>
            <a:normAutofit fontScale="90000"/>
          </a:bodyPr>
          <a:lstStyle/>
          <a:p>
            <a:r>
              <a:rPr lang="en-US" dirty="0"/>
              <a:t>Use of Member Data</a:t>
            </a:r>
          </a:p>
        </p:txBody>
      </p:sp>
      <p:sp>
        <p:nvSpPr>
          <p:cNvPr id="4" name="Subtitle 3">
            <a:extLst>
              <a:ext uri="{FF2B5EF4-FFF2-40B4-BE49-F238E27FC236}">
                <a16:creationId xmlns:a16="http://schemas.microsoft.com/office/drawing/2014/main" id="{ABF7A212-5972-420F-A7B0-BBE2B4CACC64}"/>
              </a:ext>
            </a:extLst>
          </p:cNvPr>
          <p:cNvSpPr>
            <a:spLocks noGrp="1"/>
          </p:cNvSpPr>
          <p:nvPr>
            <p:ph type="subTitle" idx="1"/>
          </p:nvPr>
        </p:nvSpPr>
        <p:spPr/>
        <p:txBody>
          <a:bodyPr/>
          <a:lstStyle/>
          <a:p>
            <a:r>
              <a:rPr lang="en-US"/>
              <a:t>April 1, 2022</a:t>
            </a:r>
            <a:endParaRPr lang="en-US" dirty="0"/>
          </a:p>
        </p:txBody>
      </p:sp>
      <p:sp>
        <p:nvSpPr>
          <p:cNvPr id="5" name="TextBox 4">
            <a:extLst>
              <a:ext uri="{FF2B5EF4-FFF2-40B4-BE49-F238E27FC236}">
                <a16:creationId xmlns:a16="http://schemas.microsoft.com/office/drawing/2014/main" id="{D48EE3F3-80E2-4A08-A3BD-D902335A2A66}"/>
              </a:ext>
            </a:extLst>
          </p:cNvPr>
          <p:cNvSpPr txBox="1"/>
          <p:nvPr/>
        </p:nvSpPr>
        <p:spPr>
          <a:xfrm>
            <a:off x="849330" y="3470746"/>
            <a:ext cx="7767286" cy="461665"/>
          </a:xfrm>
          <a:prstGeom prst="rect">
            <a:avLst/>
          </a:prstGeom>
          <a:noFill/>
        </p:spPr>
        <p:txBody>
          <a:bodyPr wrap="square" rtlCol="0">
            <a:spAutoFit/>
          </a:bodyPr>
          <a:lstStyle/>
          <a:p>
            <a:r>
              <a:rPr lang="en-US" sz="2400" b="1" dirty="0">
                <a:solidFill>
                  <a:srgbClr val="0066A1"/>
                </a:solidFill>
              </a:rPr>
              <a:t>Dave Green, R3 SOSC Chair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400" dirty="0"/>
              <a:t>IEEE OU Analytics - Terms and Conditions</a:t>
            </a:r>
          </a:p>
        </p:txBody>
      </p:sp>
      <p:sp>
        <p:nvSpPr>
          <p:cNvPr id="8" name="Text Placeholder 7"/>
          <p:cNvSpPr>
            <a:spLocks noGrp="1"/>
          </p:cNvSpPr>
          <p:nvPr>
            <p:ph type="body" sz="quarter" idx="13"/>
          </p:nvPr>
        </p:nvSpPr>
        <p:spPr>
          <a:xfrm>
            <a:off x="871979" y="1122331"/>
            <a:ext cx="7886699" cy="3256381"/>
          </a:xfrm>
        </p:spPr>
        <p:txBody>
          <a:bodyPr>
            <a:normAutofit fontScale="85000" lnSpcReduction="20000"/>
          </a:bodyPr>
          <a:lstStyle/>
          <a:p>
            <a:r>
              <a:rPr lang="en-US" dirty="0"/>
              <a:t>IEEE member data is released for use only by IEEE members, officers, and committee members. Member information may not be furnished, with or without compensation, to outside entities, or be used by IEEE members for any other than approved IEEE business.</a:t>
            </a:r>
          </a:p>
          <a:p>
            <a:r>
              <a:rPr lang="en-US" dirty="0"/>
              <a:t>It is the responsibility of the volunteer to keep informed of IEEE Policies governing mailings and the use of labels and email addresses, including the regulations governing electioneering for IEEE offices. The information is found in Section 14.1 of </a:t>
            </a:r>
            <a:r>
              <a:rPr lang="en-US" dirty="0">
                <a:hlinkClick r:id="rId3"/>
              </a:rPr>
              <a:t>IEEE Policies</a:t>
            </a:r>
            <a:r>
              <a:rPr lang="en-US" dirty="0"/>
              <a:t> published every January and is available on request or from the </a:t>
            </a:r>
            <a:r>
              <a:rPr lang="en-US" dirty="0">
                <a:hlinkClick r:id="rId4"/>
              </a:rPr>
              <a:t>IEEE Governing Documents</a:t>
            </a:r>
            <a:r>
              <a:rPr lang="en-US" dirty="0"/>
              <a:t> website.</a:t>
            </a:r>
          </a:p>
          <a:p>
            <a:r>
              <a:rPr lang="en-US" dirty="0"/>
              <a:t>It is also the responsibility of the volunteer to keep informed of the IEEE member </a:t>
            </a:r>
            <a:r>
              <a:rPr lang="en-US" dirty="0">
                <a:hlinkClick r:id="rId5"/>
              </a:rPr>
              <a:t>Privacy and Security policies</a:t>
            </a:r>
            <a:r>
              <a:rPr lang="en-US" dirty="0"/>
              <a:t> and </a:t>
            </a:r>
            <a:r>
              <a:rPr lang="en-US" dirty="0">
                <a:hlinkClick r:id="rId6"/>
              </a:rPr>
              <a:t>Email Terms and Conditions.</a:t>
            </a:r>
            <a:br>
              <a:rPr lang="en-US" dirty="0"/>
            </a:br>
            <a:endParaRPr lang="en-US" dirty="0"/>
          </a:p>
          <a:p>
            <a:endParaRPr lang="en-US" dirty="0"/>
          </a:p>
        </p:txBody>
      </p:sp>
      <p:sp>
        <p:nvSpPr>
          <p:cNvPr id="5" name="Slide Number Placeholder 4"/>
          <p:cNvSpPr>
            <a:spLocks noGrp="1"/>
          </p:cNvSpPr>
          <p:nvPr>
            <p:ph type="sldNum" sz="quarter" idx="14"/>
          </p:nvPr>
        </p:nvSpPr>
        <p:spPr>
          <a:xfrm>
            <a:off x="385320" y="6205392"/>
            <a:ext cx="48665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D97BEB-BAEF-0344-9D5C-EC73E478698A}" type="slidenum">
              <a:rPr lang="en-US" smtClean="0"/>
              <a:pPr/>
              <a:t>10</a:t>
            </a:fld>
            <a:endParaRPr lang="en-US"/>
          </a:p>
        </p:txBody>
      </p:sp>
      <p:sp>
        <p:nvSpPr>
          <p:cNvPr id="9" name="Text Placeholder 8"/>
          <p:cNvSpPr>
            <a:spLocks noGrp="1"/>
          </p:cNvSpPr>
          <p:nvPr>
            <p:ph type="body" sz="quarter" idx="17"/>
          </p:nvPr>
        </p:nvSpPr>
        <p:spPr/>
        <p:txBody>
          <a:bodyPr>
            <a:normAutofit fontScale="92500" lnSpcReduction="20000"/>
          </a:bodyPr>
          <a:lstStyle/>
          <a:p>
            <a:r>
              <a:rPr lang="en-US" dirty="0"/>
              <a:t>Conditions of data availability and use</a:t>
            </a:r>
          </a:p>
        </p:txBody>
      </p:sp>
    </p:spTree>
    <p:extLst>
      <p:ext uri="{BB962C8B-B14F-4D97-AF65-F5344CB8AC3E}">
        <p14:creationId xmlns:p14="http://schemas.microsoft.com/office/powerpoint/2010/main" val="557383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5481-3F94-43D8-A6A0-3020CB5E38B4}"/>
              </a:ext>
            </a:extLst>
          </p:cNvPr>
          <p:cNvSpPr>
            <a:spLocks noGrp="1"/>
          </p:cNvSpPr>
          <p:nvPr>
            <p:ph type="title"/>
          </p:nvPr>
        </p:nvSpPr>
        <p:spPr/>
        <p:txBody>
          <a:bodyPr/>
          <a:lstStyle/>
          <a:p>
            <a:r>
              <a:rPr lang="en-US" dirty="0"/>
              <a:t>OU Analytics</a:t>
            </a:r>
          </a:p>
        </p:txBody>
      </p:sp>
      <p:sp>
        <p:nvSpPr>
          <p:cNvPr id="3" name="Text Placeholder 2">
            <a:extLst>
              <a:ext uri="{FF2B5EF4-FFF2-40B4-BE49-F238E27FC236}">
                <a16:creationId xmlns:a16="http://schemas.microsoft.com/office/drawing/2014/main" id="{ACB5154F-3133-4577-B9AF-F4E3338A1DC8}"/>
              </a:ext>
            </a:extLst>
          </p:cNvPr>
          <p:cNvSpPr>
            <a:spLocks noGrp="1"/>
          </p:cNvSpPr>
          <p:nvPr>
            <p:ph type="body" sz="quarter" idx="13"/>
          </p:nvPr>
        </p:nvSpPr>
        <p:spPr>
          <a:xfrm>
            <a:off x="628650" y="954222"/>
            <a:ext cx="7886700" cy="2957513"/>
          </a:xfrm>
        </p:spPr>
        <p:txBody>
          <a:bodyPr/>
          <a:lstStyle/>
          <a:p>
            <a:r>
              <a:rPr lang="en-US" dirty="0"/>
              <a:t>Communications preferences in OU Analytics have been streamlined</a:t>
            </a:r>
          </a:p>
          <a:p>
            <a:pPr lvl="1"/>
            <a:r>
              <a:rPr lang="en-US" dirty="0"/>
              <a:t>Now Includes </a:t>
            </a:r>
            <a:r>
              <a:rPr lang="en-US" b="1" dirty="0"/>
              <a:t>One</a:t>
            </a:r>
            <a:r>
              <a:rPr lang="en-US" dirty="0"/>
              <a:t> Communications Flag</a:t>
            </a:r>
          </a:p>
          <a:p>
            <a:pPr lvl="1"/>
            <a:r>
              <a:rPr lang="en-US" dirty="0"/>
              <a:t>Eliminates confusion on what members can be contacted</a:t>
            </a:r>
          </a:p>
          <a:p>
            <a:pPr lvl="2"/>
            <a:r>
              <a:rPr lang="en-US" dirty="0"/>
              <a:t>OK to Contact flag in OUA is set to </a:t>
            </a:r>
            <a:r>
              <a:rPr lang="en-US" b="1" dirty="0"/>
              <a:t>NO</a:t>
            </a:r>
            <a:r>
              <a:rPr lang="en-US" dirty="0"/>
              <a:t> if members opt-out of Local IEEE Communications or have selected “Please remove me from IEEE communications not required legally or for the fulfillment of services” in the Member Profile</a:t>
            </a:r>
          </a:p>
          <a:p>
            <a:pPr lvl="2"/>
            <a:r>
              <a:rPr lang="en-US" dirty="0">
                <a:hlinkClick r:id="rId2"/>
              </a:rPr>
              <a:t>http://ieee.org/profile</a:t>
            </a:r>
            <a:endParaRPr lang="en-US" dirty="0"/>
          </a:p>
          <a:p>
            <a:endParaRPr lang="en-US" dirty="0"/>
          </a:p>
        </p:txBody>
      </p:sp>
      <p:sp>
        <p:nvSpPr>
          <p:cNvPr id="4" name="Slide Number Placeholder 3">
            <a:extLst>
              <a:ext uri="{FF2B5EF4-FFF2-40B4-BE49-F238E27FC236}">
                <a16:creationId xmlns:a16="http://schemas.microsoft.com/office/drawing/2014/main" id="{1ABBB010-D082-4B84-938A-D2C1D3CA2F04}"/>
              </a:ext>
            </a:extLst>
          </p:cNvPr>
          <p:cNvSpPr>
            <a:spLocks noGrp="1"/>
          </p:cNvSpPr>
          <p:nvPr>
            <p:ph type="sldNum" sz="quarter" idx="14"/>
          </p:nvPr>
        </p:nvSpPr>
        <p:spPr/>
        <p:txBody>
          <a:bodyPr/>
          <a:lstStyle/>
          <a:p>
            <a:fld id="{3DD97BEB-BAEF-0344-9D5C-EC73E478698A}" type="slidenum">
              <a:rPr lang="en-US" smtClean="0"/>
              <a:pPr/>
              <a:t>11</a:t>
            </a:fld>
            <a:endParaRPr lang="en-US"/>
          </a:p>
        </p:txBody>
      </p:sp>
    </p:spTree>
    <p:extLst>
      <p:ext uri="{BB962C8B-B14F-4D97-AF65-F5344CB8AC3E}">
        <p14:creationId xmlns:p14="http://schemas.microsoft.com/office/powerpoint/2010/main" val="2051904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5586-E703-465D-A374-7EEB8E142CC1}"/>
              </a:ext>
            </a:extLst>
          </p:cNvPr>
          <p:cNvSpPr>
            <a:spLocks noGrp="1"/>
          </p:cNvSpPr>
          <p:nvPr>
            <p:ph type="title"/>
          </p:nvPr>
        </p:nvSpPr>
        <p:spPr/>
        <p:txBody>
          <a:bodyPr/>
          <a:lstStyle/>
          <a:p>
            <a:r>
              <a:rPr lang="en-US" dirty="0"/>
              <a:t>OU Analytics</a:t>
            </a:r>
          </a:p>
        </p:txBody>
      </p:sp>
      <p:sp>
        <p:nvSpPr>
          <p:cNvPr id="3" name="Text Placeholder 2">
            <a:extLst>
              <a:ext uri="{FF2B5EF4-FFF2-40B4-BE49-F238E27FC236}">
                <a16:creationId xmlns:a16="http://schemas.microsoft.com/office/drawing/2014/main" id="{AB6C810D-39DE-498A-8398-79CBEC78AEB2}"/>
              </a:ext>
            </a:extLst>
          </p:cNvPr>
          <p:cNvSpPr>
            <a:spLocks noGrp="1"/>
          </p:cNvSpPr>
          <p:nvPr>
            <p:ph type="body" sz="quarter" idx="13"/>
          </p:nvPr>
        </p:nvSpPr>
        <p:spPr>
          <a:xfrm>
            <a:off x="628650" y="1160151"/>
            <a:ext cx="7886700" cy="2957513"/>
          </a:xfrm>
        </p:spPr>
        <p:txBody>
          <a:bodyPr>
            <a:normAutofit fontScale="77500" lnSpcReduction="20000"/>
          </a:bodyPr>
          <a:lstStyle/>
          <a:p>
            <a:r>
              <a:rPr lang="en-US" dirty="0"/>
              <a:t>Member Communication Preferences and Policies </a:t>
            </a:r>
          </a:p>
          <a:p>
            <a:r>
              <a:rPr lang="en-US" dirty="0"/>
              <a:t>Five (5) Standard Communication Preferences </a:t>
            </a:r>
          </a:p>
          <a:p>
            <a:pPr lvl="1"/>
            <a:r>
              <a:rPr lang="en-US" dirty="0"/>
              <a:t>Member Surveys</a:t>
            </a:r>
          </a:p>
          <a:p>
            <a:pPr lvl="1"/>
            <a:r>
              <a:rPr lang="en-US" dirty="0"/>
              <a:t>Local IEEE Communications</a:t>
            </a:r>
          </a:p>
          <a:p>
            <a:pPr lvl="1"/>
            <a:r>
              <a:rPr lang="en-US" dirty="0"/>
              <a:t>Approved Third Party Communications</a:t>
            </a:r>
          </a:p>
          <a:p>
            <a:pPr lvl="1"/>
            <a:r>
              <a:rPr lang="en-US" dirty="0"/>
              <a:t>Member-Related Communications </a:t>
            </a:r>
          </a:p>
          <a:p>
            <a:pPr lvl="1"/>
            <a:r>
              <a:rPr lang="en-US" b="1" i="0" dirty="0">
                <a:solidFill>
                  <a:srgbClr val="555555"/>
                </a:solidFill>
                <a:effectLst/>
                <a:latin typeface="Open Sans"/>
              </a:rPr>
              <a:t>[  ] </a:t>
            </a:r>
            <a:r>
              <a:rPr lang="en-US" b="1" i="0" dirty="0">
                <a:solidFill>
                  <a:srgbClr val="333333"/>
                </a:solidFill>
                <a:effectLst/>
                <a:latin typeface="Open Sans"/>
              </a:rPr>
              <a:t>Please remove me from IEEE </a:t>
            </a:r>
            <a:br>
              <a:rPr lang="en-US" b="1" i="0" dirty="0">
                <a:solidFill>
                  <a:srgbClr val="333333"/>
                </a:solidFill>
                <a:effectLst/>
                <a:latin typeface="Open Sans"/>
              </a:rPr>
            </a:br>
            <a:r>
              <a:rPr lang="en-US" b="1" i="0" dirty="0">
                <a:solidFill>
                  <a:srgbClr val="333333"/>
                </a:solidFill>
                <a:effectLst/>
                <a:latin typeface="Open Sans"/>
              </a:rPr>
              <a:t>communications not required legally </a:t>
            </a:r>
            <a:br>
              <a:rPr lang="en-US" b="1" i="0" dirty="0">
                <a:solidFill>
                  <a:srgbClr val="333333"/>
                </a:solidFill>
                <a:effectLst/>
                <a:latin typeface="Open Sans"/>
              </a:rPr>
            </a:br>
            <a:r>
              <a:rPr lang="en-US" b="1" i="0" dirty="0">
                <a:solidFill>
                  <a:srgbClr val="333333"/>
                </a:solidFill>
                <a:effectLst/>
                <a:latin typeface="Open Sans"/>
              </a:rPr>
              <a:t>or for the fulfillment of services.</a:t>
            </a:r>
          </a:p>
          <a:p>
            <a:pPr lvl="2"/>
            <a:r>
              <a:rPr lang="en-US" dirty="0">
                <a:solidFill>
                  <a:srgbClr val="FF0000"/>
                </a:solidFill>
              </a:rPr>
              <a:t>This last flag supersedes all others</a:t>
            </a:r>
          </a:p>
          <a:p>
            <a:r>
              <a:rPr lang="en-US" dirty="0"/>
              <a:t>Additional Communication Preferences may also </a:t>
            </a:r>
            <a:br>
              <a:rPr lang="en-US" dirty="0"/>
            </a:br>
            <a:r>
              <a:rPr lang="en-US" dirty="0"/>
              <a:t>be available for other subscribed services such </a:t>
            </a:r>
            <a:br>
              <a:rPr lang="en-US" dirty="0"/>
            </a:br>
            <a:r>
              <a:rPr lang="en-US" dirty="0"/>
              <a:t>as Collabratec.</a:t>
            </a:r>
          </a:p>
          <a:p>
            <a:pPr lvl="1"/>
            <a:endParaRPr lang="en-US" dirty="0"/>
          </a:p>
        </p:txBody>
      </p:sp>
      <p:sp>
        <p:nvSpPr>
          <p:cNvPr id="4" name="Slide Number Placeholder 3">
            <a:extLst>
              <a:ext uri="{FF2B5EF4-FFF2-40B4-BE49-F238E27FC236}">
                <a16:creationId xmlns:a16="http://schemas.microsoft.com/office/drawing/2014/main" id="{9A571384-8CC3-4258-8C26-75248359A703}"/>
              </a:ext>
            </a:extLst>
          </p:cNvPr>
          <p:cNvSpPr>
            <a:spLocks noGrp="1"/>
          </p:cNvSpPr>
          <p:nvPr>
            <p:ph type="sldNum" sz="quarter" idx="14"/>
          </p:nvPr>
        </p:nvSpPr>
        <p:spPr/>
        <p:txBody>
          <a:bodyPr/>
          <a:lstStyle/>
          <a:p>
            <a:fld id="{3DD97BEB-BAEF-0344-9D5C-EC73E478698A}" type="slidenum">
              <a:rPr lang="en-US" smtClean="0"/>
              <a:pPr/>
              <a:t>12</a:t>
            </a:fld>
            <a:endParaRPr lang="en-US"/>
          </a:p>
        </p:txBody>
      </p:sp>
      <p:sp>
        <p:nvSpPr>
          <p:cNvPr id="13" name="Text Placeholder 12">
            <a:extLst>
              <a:ext uri="{FF2B5EF4-FFF2-40B4-BE49-F238E27FC236}">
                <a16:creationId xmlns:a16="http://schemas.microsoft.com/office/drawing/2014/main" id="{D20D47D0-748C-4DDA-BDFE-1F4E6CC01143}"/>
              </a:ext>
            </a:extLst>
          </p:cNvPr>
          <p:cNvSpPr>
            <a:spLocks noGrp="1"/>
          </p:cNvSpPr>
          <p:nvPr>
            <p:ph type="body" sz="quarter" idx="15"/>
          </p:nvPr>
        </p:nvSpPr>
        <p:spPr/>
        <p:txBody>
          <a:bodyPr>
            <a:normAutofit fontScale="85000" lnSpcReduction="20000"/>
          </a:bodyPr>
          <a:lstStyle/>
          <a:p>
            <a:r>
              <a:rPr lang="en-US" dirty="0"/>
              <a:t>Communications Preferences</a:t>
            </a:r>
          </a:p>
        </p:txBody>
      </p:sp>
      <p:pic>
        <p:nvPicPr>
          <p:cNvPr id="11" name="Picture 10">
            <a:extLst>
              <a:ext uri="{FF2B5EF4-FFF2-40B4-BE49-F238E27FC236}">
                <a16:creationId xmlns:a16="http://schemas.microsoft.com/office/drawing/2014/main" id="{D744888F-2D39-4EF8-BA08-7DDAF1825588}"/>
              </a:ext>
            </a:extLst>
          </p:cNvPr>
          <p:cNvPicPr>
            <a:picLocks noChangeAspect="1"/>
          </p:cNvPicPr>
          <p:nvPr/>
        </p:nvPicPr>
        <p:blipFill>
          <a:blip r:embed="rId2"/>
          <a:stretch>
            <a:fillRect/>
          </a:stretch>
        </p:blipFill>
        <p:spPr>
          <a:xfrm>
            <a:off x="5174783" y="329711"/>
            <a:ext cx="3852681" cy="4182740"/>
          </a:xfrm>
          <a:prstGeom prst="rect">
            <a:avLst/>
          </a:prstGeom>
        </p:spPr>
      </p:pic>
      <p:sp>
        <p:nvSpPr>
          <p:cNvPr id="12" name="Arrow: Down 11">
            <a:extLst>
              <a:ext uri="{FF2B5EF4-FFF2-40B4-BE49-F238E27FC236}">
                <a16:creationId xmlns:a16="http://schemas.microsoft.com/office/drawing/2014/main" id="{1806B8C3-7E94-47F6-9675-C21207B0CC48}"/>
              </a:ext>
            </a:extLst>
          </p:cNvPr>
          <p:cNvSpPr/>
          <p:nvPr/>
        </p:nvSpPr>
        <p:spPr>
          <a:xfrm rot="4208487">
            <a:off x="7365787" y="2708899"/>
            <a:ext cx="243987" cy="734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29996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40F2F-9092-45AD-8FD0-93D4D689CA0C}"/>
              </a:ext>
            </a:extLst>
          </p:cNvPr>
          <p:cNvSpPr>
            <a:spLocks noGrp="1"/>
          </p:cNvSpPr>
          <p:nvPr>
            <p:ph type="title"/>
          </p:nvPr>
        </p:nvSpPr>
        <p:spPr/>
        <p:txBody>
          <a:bodyPr/>
          <a:lstStyle/>
          <a:p>
            <a:r>
              <a:rPr lang="en-US" dirty="0"/>
              <a:t>OU Analytics</a:t>
            </a:r>
          </a:p>
        </p:txBody>
      </p:sp>
      <p:sp>
        <p:nvSpPr>
          <p:cNvPr id="3" name="Text Placeholder 2">
            <a:extLst>
              <a:ext uri="{FF2B5EF4-FFF2-40B4-BE49-F238E27FC236}">
                <a16:creationId xmlns:a16="http://schemas.microsoft.com/office/drawing/2014/main" id="{899AF1A7-BD26-4238-AA5A-C41459DD32AB}"/>
              </a:ext>
            </a:extLst>
          </p:cNvPr>
          <p:cNvSpPr>
            <a:spLocks noGrp="1"/>
          </p:cNvSpPr>
          <p:nvPr>
            <p:ph type="body" sz="quarter" idx="13"/>
          </p:nvPr>
        </p:nvSpPr>
        <p:spPr>
          <a:xfrm>
            <a:off x="628650" y="1240694"/>
            <a:ext cx="7886700" cy="2957513"/>
          </a:xfrm>
        </p:spPr>
        <p:txBody>
          <a:bodyPr/>
          <a:lstStyle/>
          <a:p>
            <a:r>
              <a:rPr lang="en-US" dirty="0"/>
              <a:t>Today, only one flag exists in OU Analytics</a:t>
            </a:r>
          </a:p>
          <a:p>
            <a:pPr lvl="1"/>
            <a:r>
              <a:rPr lang="en-US" b="1" dirty="0"/>
              <a:t>OK to Contact</a:t>
            </a:r>
          </a:p>
          <a:p>
            <a:pPr lvl="2"/>
            <a:r>
              <a:rPr lang="en-US" dirty="0"/>
              <a:t>Logic has been implemented such that if the member chooses not to receive Local Communications or ANY communications, the OK to Contact is set to N</a:t>
            </a:r>
          </a:p>
          <a:p>
            <a:pPr lvl="1"/>
            <a:r>
              <a:rPr lang="en-US" dirty="0"/>
              <a:t>Eliminates confusion on what members can be contacted by the OUs</a:t>
            </a:r>
          </a:p>
          <a:p>
            <a:pPr lvl="1"/>
            <a:r>
              <a:rPr lang="en-US" dirty="0"/>
              <a:t>There is no impact to eNotice as eNotice has always used the same logic</a:t>
            </a:r>
          </a:p>
        </p:txBody>
      </p:sp>
      <p:sp>
        <p:nvSpPr>
          <p:cNvPr id="4" name="Slide Number Placeholder 3">
            <a:extLst>
              <a:ext uri="{FF2B5EF4-FFF2-40B4-BE49-F238E27FC236}">
                <a16:creationId xmlns:a16="http://schemas.microsoft.com/office/drawing/2014/main" id="{297E71EB-4DC9-44FD-9C4E-75F572C3878A}"/>
              </a:ext>
            </a:extLst>
          </p:cNvPr>
          <p:cNvSpPr>
            <a:spLocks noGrp="1"/>
          </p:cNvSpPr>
          <p:nvPr>
            <p:ph type="sldNum" sz="quarter" idx="14"/>
          </p:nvPr>
        </p:nvSpPr>
        <p:spPr/>
        <p:txBody>
          <a:bodyPr/>
          <a:lstStyle/>
          <a:p>
            <a:fld id="{3DD97BEB-BAEF-0344-9D5C-EC73E478698A}" type="slidenum">
              <a:rPr lang="en-US" smtClean="0"/>
              <a:pPr/>
              <a:t>13</a:t>
            </a:fld>
            <a:endParaRPr lang="en-US"/>
          </a:p>
        </p:txBody>
      </p:sp>
      <p:sp>
        <p:nvSpPr>
          <p:cNvPr id="5" name="Text Placeholder 4">
            <a:extLst>
              <a:ext uri="{FF2B5EF4-FFF2-40B4-BE49-F238E27FC236}">
                <a16:creationId xmlns:a16="http://schemas.microsoft.com/office/drawing/2014/main" id="{47CB535E-3640-4C67-A36B-E686052C71BD}"/>
              </a:ext>
            </a:extLst>
          </p:cNvPr>
          <p:cNvSpPr>
            <a:spLocks noGrp="1"/>
          </p:cNvSpPr>
          <p:nvPr>
            <p:ph type="body" sz="quarter" idx="15"/>
          </p:nvPr>
        </p:nvSpPr>
        <p:spPr/>
        <p:txBody>
          <a:bodyPr>
            <a:normAutofit fontScale="85000" lnSpcReduction="20000"/>
          </a:bodyPr>
          <a:lstStyle/>
          <a:p>
            <a:r>
              <a:rPr lang="en-US" dirty="0"/>
              <a:t>Solution</a:t>
            </a:r>
          </a:p>
        </p:txBody>
      </p:sp>
    </p:spTree>
    <p:extLst>
      <p:ext uri="{BB962C8B-B14F-4D97-AF65-F5344CB8AC3E}">
        <p14:creationId xmlns:p14="http://schemas.microsoft.com/office/powerpoint/2010/main" val="332414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767" y="956061"/>
            <a:ext cx="7886700" cy="1154365"/>
          </a:xfrm>
        </p:spPr>
        <p:txBody>
          <a:bodyPr/>
          <a:lstStyle/>
          <a:p>
            <a:r>
              <a:rPr lang="en-US" sz="3600" dirty="0"/>
              <a:t>What percentage of Region 3’s membership have “OK to Contact” set for member surveys?</a:t>
            </a:r>
          </a:p>
        </p:txBody>
      </p:sp>
      <p:sp>
        <p:nvSpPr>
          <p:cNvPr id="6" name="Slide Number Placeholder 5"/>
          <p:cNvSpPr>
            <a:spLocks noGrp="1"/>
          </p:cNvSpPr>
          <p:nvPr>
            <p:ph type="sldNum" sz="quarter" idx="18"/>
          </p:nvPr>
        </p:nvSpPr>
        <p:spPr/>
        <p:txBody>
          <a:bodyPr/>
          <a:lstStyle/>
          <a:p>
            <a:pPr>
              <a:defRPr/>
            </a:pPr>
            <a:fld id="{2074D7F4-E035-F04D-B83A-CFAC758BEF6D}" type="slidenum">
              <a:rPr lang="en-US" smtClean="0"/>
              <a:pPr>
                <a:defRPr/>
              </a:pPr>
              <a:t>14</a:t>
            </a:fld>
            <a:endParaRPr lang="en-US"/>
          </a:p>
        </p:txBody>
      </p:sp>
      <p:sp>
        <p:nvSpPr>
          <p:cNvPr id="9" name="Title 1">
            <a:extLst>
              <a:ext uri="{FF2B5EF4-FFF2-40B4-BE49-F238E27FC236}">
                <a16:creationId xmlns:a16="http://schemas.microsoft.com/office/drawing/2014/main" id="{156DAD1B-C379-9A4E-B730-A27A67F8D885}"/>
              </a:ext>
            </a:extLst>
          </p:cNvPr>
          <p:cNvSpPr txBox="1">
            <a:spLocks/>
          </p:cNvSpPr>
          <p:nvPr/>
        </p:nvSpPr>
        <p:spPr bwMode="auto">
          <a:xfrm>
            <a:off x="4047998" y="2857548"/>
            <a:ext cx="1048003" cy="57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sz="3600" dirty="0"/>
              <a:t>87%</a:t>
            </a:r>
          </a:p>
        </p:txBody>
      </p:sp>
    </p:spTree>
    <p:extLst>
      <p:ext uri="{BB962C8B-B14F-4D97-AF65-F5344CB8AC3E}">
        <p14:creationId xmlns:p14="http://schemas.microsoft.com/office/powerpoint/2010/main" val="250596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Yes, IEEE purpose as long as “OK to Contact” is set.</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15</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determine those members that appear eligible to be senior members and send them an email to highlight support within the section and invite them to apply.</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pPr eaLnBrk="0" hangingPunct="0"/>
            <a:r>
              <a:rPr lang="en-US" dirty="0"/>
              <a:t>Can I use IEEE data to support this effort: </a:t>
            </a:r>
            <a:endParaRPr lang="en-US" dirty="0">
              <a:effectLst/>
            </a:endParaRPr>
          </a:p>
        </p:txBody>
      </p:sp>
    </p:spTree>
    <p:extLst>
      <p:ext uri="{BB962C8B-B14F-4D97-AF65-F5344CB8AC3E}">
        <p14:creationId xmlns:p14="http://schemas.microsoft.com/office/powerpoint/2010/main" val="15482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No, electioneering is specifically disallowed.</a:t>
            </a: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16</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have decided to petition the membership to be a candidate for R3 Director. </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33837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Yes, IEEE purpose, aggregation.</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17</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use OU analytics to determine the percentage of Young Professionals to understand the make up of my section. </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6574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No.  You should exchange contact information when you were meeting or at the next meeting.</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18</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met someone at the section meeting, I want to look up contact information to follow up based on a synergy between our companies</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39349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Yes, IEEE purpose as long as “OK to Contact” but still better to get the information and permission from the member at the meeting.</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19</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met someone at the section meeting, I want to look up her contact info to encourage participation on the program committee?</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333852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32482" y="1369219"/>
            <a:ext cx="2911518" cy="2646370"/>
          </a:xfrm>
          <a:prstGeom prst="rect">
            <a:avLst/>
          </a:prstGeom>
        </p:spPr>
      </p:pic>
      <p:sp>
        <p:nvSpPr>
          <p:cNvPr id="2" name="Title 1"/>
          <p:cNvSpPr>
            <a:spLocks noGrp="1"/>
          </p:cNvSpPr>
          <p:nvPr>
            <p:ph type="title"/>
          </p:nvPr>
        </p:nvSpPr>
        <p:spPr/>
        <p:txBody>
          <a:bodyPr/>
          <a:lstStyle/>
          <a:p>
            <a:r>
              <a:rPr lang="en-US" dirty="0">
                <a:sym typeface="Calibri"/>
              </a:rPr>
              <a:t>IEEE Data Access and Use Policy </a:t>
            </a:r>
            <a:endParaRPr lang="en-US" dirty="0"/>
          </a:p>
        </p:txBody>
      </p:sp>
      <p:sp>
        <p:nvSpPr>
          <p:cNvPr id="3" name="Text Placeholder 2"/>
          <p:cNvSpPr>
            <a:spLocks noGrp="1"/>
          </p:cNvSpPr>
          <p:nvPr>
            <p:ph type="body" sz="quarter" idx="13"/>
          </p:nvPr>
        </p:nvSpPr>
        <p:spPr>
          <a:xfrm>
            <a:off x="648970" y="1213647"/>
            <a:ext cx="5985510" cy="2957513"/>
          </a:xfrm>
        </p:spPr>
        <p:txBody>
          <a:bodyPr>
            <a:normAutofit/>
          </a:bodyPr>
          <a:lstStyle/>
          <a:p>
            <a:pPr lvl="0"/>
            <a:r>
              <a:rPr lang="en-US" b="1" dirty="0">
                <a:sym typeface="Trebuchet MS"/>
              </a:rPr>
              <a:t>Intent of Policy</a:t>
            </a:r>
          </a:p>
          <a:p>
            <a:pPr lvl="1"/>
            <a:r>
              <a:rPr lang="en-US" dirty="0">
                <a:sym typeface="Trebuchet MS"/>
              </a:rPr>
              <a:t>To support IEEE’s data privacy compliance efforts</a:t>
            </a:r>
          </a:p>
          <a:p>
            <a:pPr lvl="1"/>
            <a:r>
              <a:rPr lang="en-US" dirty="0">
                <a:sym typeface="Trebuchet MS"/>
              </a:rPr>
              <a:t>To provide clear expectations of what is expected</a:t>
            </a:r>
          </a:p>
          <a:p>
            <a:pPr lvl="1"/>
            <a:endParaRPr lang="en-US" dirty="0">
              <a:sym typeface="Trebuchet MS"/>
            </a:endParaRPr>
          </a:p>
          <a:p>
            <a:pPr lvl="0"/>
            <a:r>
              <a:rPr lang="en-US" b="1" dirty="0">
                <a:sym typeface="Trebuchet MS"/>
              </a:rPr>
              <a:t>Why is this necessary?</a:t>
            </a:r>
          </a:p>
          <a:p>
            <a:pPr lvl="1"/>
            <a:r>
              <a:rPr lang="en-US" dirty="0">
                <a:sym typeface="Trebuchet MS"/>
              </a:rPr>
              <a:t>Enforcement efforts for the GDPR have begun</a:t>
            </a:r>
          </a:p>
          <a:p>
            <a:pPr lvl="1"/>
            <a:r>
              <a:rPr lang="en-US" dirty="0">
                <a:sym typeface="Trebuchet MS"/>
              </a:rPr>
              <a:t>Desire to clarify volunteer responsibilities</a:t>
            </a:r>
          </a:p>
          <a:p>
            <a:pPr lvl="1"/>
            <a:r>
              <a:rPr lang="en-US" dirty="0">
                <a:sym typeface="Trebuchet MS"/>
              </a:rPr>
              <a:t>Greater ease for volunteers</a:t>
            </a:r>
          </a:p>
        </p:txBody>
      </p:sp>
      <p:sp>
        <p:nvSpPr>
          <p:cNvPr id="4" name="Slide Number Placeholder 3"/>
          <p:cNvSpPr>
            <a:spLocks noGrp="1"/>
          </p:cNvSpPr>
          <p:nvPr>
            <p:ph type="sldNum" sz="quarter" idx="14"/>
          </p:nvPr>
        </p:nvSpPr>
        <p:spPr/>
        <p:txBody>
          <a:bodyPr/>
          <a:lstStyle/>
          <a:p>
            <a:fld id="{3DD97BEB-BAEF-0344-9D5C-EC73E478698A}" type="slidenum">
              <a:rPr lang="en-US" smtClean="0"/>
              <a:pPr/>
              <a:t>2</a:t>
            </a:fld>
            <a:endParaRPr lang="en-US"/>
          </a:p>
        </p:txBody>
      </p:sp>
    </p:spTree>
    <p:extLst>
      <p:ext uri="{BB962C8B-B14F-4D97-AF65-F5344CB8AC3E}">
        <p14:creationId xmlns:p14="http://schemas.microsoft.com/office/powerpoint/2010/main" val="2812031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r>
              <a:rPr lang="en-US" dirty="0"/>
              <a:t>No, electioneering is specifically disallowed.  There is some support for the petition process in a </a:t>
            </a:r>
            <a:r>
              <a:rPr lang="en-US" dirty="0" err="1"/>
              <a:t>vTool</a:t>
            </a:r>
            <a:r>
              <a:rPr lang="en-US" dirty="0"/>
              <a:t> (see </a:t>
            </a:r>
            <a:r>
              <a:rPr lang="en-US" b="1" dirty="0">
                <a:hlinkClick r:id="rId2"/>
              </a:rPr>
              <a:t>http://nominations.vtools.ieee.org</a:t>
            </a:r>
            <a:r>
              <a:rPr lang="en-US" dirty="0"/>
              <a:t>)</a:t>
            </a: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20</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get support for my candidacy for section chair.</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268610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84830" y="2798619"/>
            <a:ext cx="7886700" cy="1530712"/>
          </a:xfrm>
        </p:spPr>
        <p:txBody>
          <a:bodyPr/>
          <a:lstStyle/>
          <a:p>
            <a:pPr marL="0" indent="0">
              <a:buNone/>
            </a:pPr>
            <a:r>
              <a:rPr lang="en-US" dirty="0"/>
              <a:t>Yes, IEEE purpose as long as “OK to Contact”.</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21</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discover which technical topics are likely to be of interest to my members by sending out a survey.</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326032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96874" y="2406350"/>
            <a:ext cx="7886700" cy="1958386"/>
          </a:xfrm>
        </p:spPr>
        <p:txBody>
          <a:bodyPr/>
          <a:lstStyle/>
          <a:p>
            <a:pPr marL="0" indent="0">
              <a:buNone/>
            </a:pPr>
            <a:r>
              <a:rPr lang="en-US" dirty="0"/>
              <a:t>Yes, IEEE purpose, aggregation.</a:t>
            </a:r>
          </a:p>
          <a:p>
            <a:pPr marL="0" indent="0">
              <a:buNone/>
            </a:pPr>
            <a:endParaRPr lang="en-US" dirty="0">
              <a:effectLst/>
            </a:endParaRPr>
          </a:p>
          <a:p>
            <a:pPr marL="0" indent="0">
              <a:buNone/>
            </a:pPr>
            <a:r>
              <a:rPr lang="en-US" dirty="0"/>
              <a:t>There is a ‘Potential Chapters’ tab in the MAP module of OU Analytics. It’s shows where 12 or more  members of the same society exist in a section. </a:t>
            </a:r>
            <a:endParaRPr lang="en-US" dirty="0">
              <a:effectLs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22</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discover what are the most popular societies in my section to determine if more chapters should be formed.</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335958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71537" y="2571750"/>
            <a:ext cx="7886700" cy="1530712"/>
          </a:xfrm>
        </p:spPr>
        <p:txBody>
          <a:bodyPr/>
          <a:lstStyle/>
          <a:p>
            <a:pPr marL="0" indent="0">
              <a:buNone/>
            </a:pPr>
            <a:r>
              <a:rPr lang="en-US" dirty="0"/>
              <a:t>No.   You may have mechanisms like newsletters, section meeting announcements, etc. to advise members of the opportunity and let them choose to contact the company.</a:t>
            </a:r>
            <a:endParaRPr lang="en-US" dirty="0">
              <a:effectLst/>
              <a:highlight>
                <a:srgbClr val="FF00FF"/>
              </a:highligh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23</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A company has come to town and wants to offer jobs to my members.  Can I provide them a list?</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23678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71537" y="1998639"/>
            <a:ext cx="7886700" cy="2317329"/>
          </a:xfrm>
        </p:spPr>
        <p:txBody>
          <a:bodyPr/>
          <a:lstStyle/>
          <a:p>
            <a:pPr marL="0" indent="0">
              <a:buNone/>
            </a:pPr>
            <a:r>
              <a:rPr lang="en-US" dirty="0"/>
              <a:t>Yes as long as the “OK to Contact ”.  You may wish to consider whether a note is the best communication mechanism for this.  You should, of course, ensure that any announcement is after the proper notifications have been made and consistent with the awards announcement timing.  </a:t>
            </a:r>
          </a:p>
          <a:p>
            <a:pPr marL="0" indent="0">
              <a:buNone/>
            </a:pPr>
            <a:r>
              <a:rPr lang="en-US" dirty="0"/>
              <a:t>Only give the names of the winners.</a:t>
            </a:r>
            <a:endParaRPr lang="en-US" dirty="0">
              <a:effectLst/>
              <a:highlight>
                <a:srgbClr val="FFFF00"/>
              </a:highligh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24</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I want to publicize the recent award winners in our section by sending a note to the members.</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15790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871537" y="2441865"/>
            <a:ext cx="7886700" cy="1708161"/>
          </a:xfrm>
        </p:spPr>
        <p:txBody>
          <a:bodyPr/>
          <a:lstStyle/>
          <a:p>
            <a:pPr marL="0" indent="0">
              <a:buNone/>
            </a:pPr>
            <a:r>
              <a:rPr lang="en-US" dirty="0"/>
              <a:t>No. You may have mechanisms like newsletters, section meeting announcements, etc. to advise members of the opportunity and let them choose to contact the University.  Under no circumstances should the member list be given to the </a:t>
            </a:r>
            <a:r>
              <a:rPr lang="en-US"/>
              <a:t>University.</a:t>
            </a:r>
            <a:endParaRPr lang="en-US" dirty="0">
              <a:effectLst/>
              <a:highlight>
                <a:srgbClr val="FF00FF"/>
              </a:highlight>
            </a:endParaRPr>
          </a:p>
        </p:txBody>
      </p:sp>
      <p:sp>
        <p:nvSpPr>
          <p:cNvPr id="5" name="Slide Number Placeholder 4"/>
          <p:cNvSpPr>
            <a:spLocks noGrp="1"/>
          </p:cNvSpPr>
          <p:nvPr>
            <p:ph type="sldNum" sz="quarter" idx="18"/>
          </p:nvPr>
        </p:nvSpPr>
        <p:spPr/>
        <p:txBody>
          <a:bodyPr/>
          <a:lstStyle/>
          <a:p>
            <a:pPr>
              <a:defRPr/>
            </a:pPr>
            <a:fld id="{A29E6A85-E58A-B74F-BF6B-8BF4953AF1CE}" type="slidenum">
              <a:rPr lang="en-US" smtClean="0"/>
              <a:pPr>
                <a:defRPr/>
              </a:pPr>
              <a:t>25</a:t>
            </a:fld>
            <a:endParaRPr lang="en-US"/>
          </a:p>
        </p:txBody>
      </p:sp>
      <p:sp>
        <p:nvSpPr>
          <p:cNvPr id="6" name="Title 5">
            <a:extLst>
              <a:ext uri="{FF2B5EF4-FFF2-40B4-BE49-F238E27FC236}">
                <a16:creationId xmlns:a16="http://schemas.microsoft.com/office/drawing/2014/main" id="{5DC6ED4D-E0F0-7A4D-9FA1-B8FB5D29F967}"/>
              </a:ext>
            </a:extLst>
          </p:cNvPr>
          <p:cNvSpPr>
            <a:spLocks noGrp="1"/>
          </p:cNvSpPr>
          <p:nvPr>
            <p:ph type="title"/>
          </p:nvPr>
        </p:nvSpPr>
        <p:spPr>
          <a:xfrm>
            <a:off x="871537" y="993474"/>
            <a:ext cx="7886700" cy="1530712"/>
          </a:xfrm>
        </p:spPr>
        <p:txBody>
          <a:bodyPr anchor="t"/>
          <a:lstStyle/>
          <a:p>
            <a:r>
              <a:rPr lang="en-US" dirty="0"/>
              <a:t>The local university wants to send an announcement of their continuing education program to section members.</a:t>
            </a:r>
          </a:p>
        </p:txBody>
      </p:sp>
      <p:sp>
        <p:nvSpPr>
          <p:cNvPr id="7" name="Title 5">
            <a:extLst>
              <a:ext uri="{FF2B5EF4-FFF2-40B4-BE49-F238E27FC236}">
                <a16:creationId xmlns:a16="http://schemas.microsoft.com/office/drawing/2014/main" id="{494C0139-3C2F-C742-BFBF-16603FCCD938}"/>
              </a:ext>
            </a:extLst>
          </p:cNvPr>
          <p:cNvSpPr txBox="1">
            <a:spLocks/>
          </p:cNvSpPr>
          <p:nvPr/>
        </p:nvSpPr>
        <p:spPr bwMode="auto">
          <a:xfrm>
            <a:off x="871537" y="287026"/>
            <a:ext cx="7886700" cy="46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b="1" kern="1200">
                <a:solidFill>
                  <a:srgbClr val="0066A1"/>
                </a:solidFill>
                <a:latin typeface="Calibri" charset="0"/>
                <a:ea typeface="Calibri" charset="0"/>
                <a:cs typeface="Calibri" charset="0"/>
              </a:defRPr>
            </a:lvl1pPr>
            <a:lvl2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2pPr>
            <a:lvl3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3pPr>
            <a:lvl4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4pPr>
            <a:lvl5pPr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5pPr>
            <a:lvl6pPr marL="3429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6pPr>
            <a:lvl7pPr marL="6858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7pPr>
            <a:lvl8pPr marL="10287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8pPr>
            <a:lvl9pPr marL="1371600" algn="l" rtl="0" eaLnBrk="1" fontAlgn="base" hangingPunct="1">
              <a:lnSpc>
                <a:spcPct val="90000"/>
              </a:lnSpc>
              <a:spcBef>
                <a:spcPct val="0"/>
              </a:spcBef>
              <a:spcAft>
                <a:spcPct val="0"/>
              </a:spcAft>
              <a:defRPr sz="2550" b="1">
                <a:solidFill>
                  <a:srgbClr val="0066A1"/>
                </a:solidFill>
                <a:latin typeface="Calibri" charset="0"/>
                <a:ea typeface="Calibri" charset="0"/>
                <a:cs typeface="Calibri" charset="0"/>
              </a:defRPr>
            </a:lvl9pPr>
          </a:lstStyle>
          <a:p>
            <a:r>
              <a:rPr lang="en-US" dirty="0"/>
              <a:t>Can I use IEEE data to support this effort: </a:t>
            </a:r>
          </a:p>
        </p:txBody>
      </p:sp>
    </p:spTree>
    <p:extLst>
      <p:ext uri="{BB962C8B-B14F-4D97-AF65-F5344CB8AC3E}">
        <p14:creationId xmlns:p14="http://schemas.microsoft.com/office/powerpoint/2010/main" val="179906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sym typeface="Calibri"/>
              </a:rPr>
              <a:t>Additional Resources </a:t>
            </a:r>
            <a:endParaRPr lang="en-US" dirty="0"/>
          </a:p>
        </p:txBody>
      </p:sp>
      <p:pic>
        <p:nvPicPr>
          <p:cNvPr id="9" name="Google Shape;195;p27"/>
          <p:cNvPicPr preferRelativeResize="0">
            <a:picLocks noGrp="1"/>
          </p:cNvPicPr>
          <p:nvPr>
            <p:ph sz="half" idx="2"/>
          </p:nvPr>
        </p:nvPicPr>
        <p:blipFill>
          <a:blip r:embed="rId2">
            <a:alphaModFix/>
          </a:blip>
          <a:stretch>
            <a:fillRect/>
          </a:stretch>
        </p:blipFill>
        <p:spPr>
          <a:xfrm>
            <a:off x="6092328" y="1500723"/>
            <a:ext cx="2264244" cy="2142054"/>
          </a:xfrm>
        </p:spPr>
      </p:pic>
      <p:sp>
        <p:nvSpPr>
          <p:cNvPr id="3" name="Text Placeholder 2"/>
          <p:cNvSpPr>
            <a:spLocks noGrp="1"/>
          </p:cNvSpPr>
          <p:nvPr>
            <p:ph type="body" sz="quarter" idx="13"/>
          </p:nvPr>
        </p:nvSpPr>
        <p:spPr>
          <a:xfrm>
            <a:off x="628650" y="1369219"/>
            <a:ext cx="5320458" cy="2844404"/>
          </a:xfrm>
        </p:spPr>
        <p:txBody>
          <a:bodyPr>
            <a:normAutofit fontScale="85000" lnSpcReduction="10000"/>
          </a:bodyPr>
          <a:lstStyle/>
          <a:p>
            <a:pPr lvl="0"/>
            <a:r>
              <a:rPr lang="en-US" dirty="0"/>
              <a:t>Volunteer Dashboard: </a:t>
            </a:r>
            <a:r>
              <a:rPr lang="en-US" dirty="0">
                <a:sym typeface="Trebuchet MS"/>
                <a:hlinkClick r:id="rId3"/>
              </a:rPr>
              <a:t>www.sites.ieee.org/gdpr</a:t>
            </a:r>
            <a:r>
              <a:rPr lang="en-US" dirty="0">
                <a:sym typeface="Trebuchet MS"/>
              </a:rPr>
              <a:t>  </a:t>
            </a:r>
          </a:p>
          <a:p>
            <a:pPr lvl="0"/>
            <a:r>
              <a:rPr lang="en-US" dirty="0"/>
              <a:t>Compliance Courses </a:t>
            </a:r>
          </a:p>
          <a:p>
            <a:pPr lvl="0"/>
            <a:r>
              <a:rPr lang="en-US" dirty="0">
                <a:hlinkClick r:id="rId4"/>
              </a:rPr>
              <a:t>privacy@ieee.org</a:t>
            </a:r>
            <a:r>
              <a:rPr lang="en-US" dirty="0"/>
              <a:t> </a:t>
            </a:r>
          </a:p>
          <a:p>
            <a:pPr lvl="1"/>
            <a:r>
              <a:rPr lang="en-US" dirty="0"/>
              <a:t>Emails sent to </a:t>
            </a:r>
            <a:r>
              <a:rPr lang="en-US" dirty="0">
                <a:hlinkClick r:id="rId5"/>
              </a:rPr>
              <a:t>Privacy@ieee.org</a:t>
            </a:r>
            <a:endParaRPr lang="en-US" dirty="0"/>
          </a:p>
          <a:p>
            <a:pPr lvl="2"/>
            <a:r>
              <a:rPr lang="en-US" dirty="0"/>
              <a:t>Subject: </a:t>
            </a:r>
            <a:r>
              <a:rPr lang="en-US" b="0" i="0" dirty="0">
                <a:solidFill>
                  <a:srgbClr val="000000"/>
                </a:solidFill>
                <a:effectLst/>
                <a:latin typeface="Open Sans" panose="020B0604020202020204" pitchFamily="34" charset="0"/>
              </a:rPr>
              <a:t>Data Privacy Request</a:t>
            </a:r>
            <a:endParaRPr lang="en-US" dirty="0"/>
          </a:p>
          <a:p>
            <a:pPr lvl="3"/>
            <a:r>
              <a:rPr lang="en-US" dirty="0"/>
              <a:t>Automatically opens a ticket</a:t>
            </a:r>
          </a:p>
          <a:p>
            <a:pPr lvl="3"/>
            <a:r>
              <a:rPr lang="en-US" dirty="0"/>
              <a:t>Prompts staff in different groups to investigate and respond</a:t>
            </a:r>
          </a:p>
          <a:p>
            <a:r>
              <a:rPr lang="en-US" dirty="0">
                <a:sym typeface="Trebuchet MS"/>
              </a:rPr>
              <a:t>Confer with IEEE Data Governance at </a:t>
            </a:r>
            <a:r>
              <a:rPr lang="en-US" dirty="0" err="1">
                <a:sym typeface="Trebuchet MS"/>
              </a:rPr>
              <a:t>IEEEData@ieee.org</a:t>
            </a:r>
            <a:r>
              <a:rPr lang="en-US" dirty="0"/>
              <a:t> </a:t>
            </a:r>
          </a:p>
        </p:txBody>
      </p:sp>
      <p:sp>
        <p:nvSpPr>
          <p:cNvPr id="4" name="Slide Number Placeholder 3"/>
          <p:cNvSpPr>
            <a:spLocks noGrp="1"/>
          </p:cNvSpPr>
          <p:nvPr>
            <p:ph type="sldNum" sz="quarter" idx="14"/>
          </p:nvPr>
        </p:nvSpPr>
        <p:spPr/>
        <p:txBody>
          <a:bodyPr/>
          <a:lstStyle/>
          <a:p>
            <a:fld id="{3DD97BEB-BAEF-0344-9D5C-EC73E478698A}" type="slidenum">
              <a:rPr lang="en-US" smtClean="0"/>
              <a:pPr/>
              <a:t>26</a:t>
            </a:fld>
            <a:endParaRPr lang="en-US"/>
          </a:p>
        </p:txBody>
      </p:sp>
      <p:sp>
        <p:nvSpPr>
          <p:cNvPr id="14" name="Text Placeholder 13"/>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14577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t>Dave Green, </a:t>
            </a:r>
            <a:r>
              <a:rPr lang="en-US" dirty="0" err="1"/>
              <a:t>d.green@ieee.org</a:t>
            </a:r>
            <a:endParaRPr lang="en-US" dirty="0"/>
          </a:p>
        </p:txBody>
      </p:sp>
      <p:sp>
        <p:nvSpPr>
          <p:cNvPr id="4" name="Slide Number Placeholder 3"/>
          <p:cNvSpPr>
            <a:spLocks noGrp="1"/>
          </p:cNvSpPr>
          <p:nvPr>
            <p:ph type="sldNum" sz="quarter" idx="10"/>
          </p:nvPr>
        </p:nvSpPr>
        <p:spPr/>
        <p:txBody>
          <a:bodyPr/>
          <a:lstStyle/>
          <a:p>
            <a:fld id="{3DD97BEB-BAEF-0344-9D5C-EC73E478698A}" type="slidenum">
              <a:rPr lang="en-US" smtClean="0"/>
              <a:pPr/>
              <a:t>27</a:t>
            </a:fld>
            <a:endParaRPr lang="en-US"/>
          </a:p>
        </p:txBody>
      </p:sp>
    </p:spTree>
    <p:extLst>
      <p:ext uri="{BB962C8B-B14F-4D97-AF65-F5344CB8AC3E}">
        <p14:creationId xmlns:p14="http://schemas.microsoft.com/office/powerpoint/2010/main" val="383155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Calibri"/>
              </a:rPr>
              <a:t>Data Access and Use Policy </a:t>
            </a:r>
            <a:endParaRPr lang="en-US" dirty="0"/>
          </a:p>
        </p:txBody>
      </p:sp>
      <p:sp>
        <p:nvSpPr>
          <p:cNvPr id="3" name="Text Placeholder 2"/>
          <p:cNvSpPr>
            <a:spLocks noGrp="1"/>
          </p:cNvSpPr>
          <p:nvPr>
            <p:ph type="body" sz="quarter" idx="13"/>
          </p:nvPr>
        </p:nvSpPr>
        <p:spPr/>
        <p:txBody>
          <a:bodyPr>
            <a:normAutofit fontScale="77500" lnSpcReduction="20000"/>
          </a:bodyPr>
          <a:lstStyle/>
          <a:p>
            <a:pPr lvl="0"/>
            <a:r>
              <a:rPr lang="en-US" dirty="0">
                <a:sym typeface="Trebuchet MS"/>
              </a:rPr>
              <a:t>Audience </a:t>
            </a:r>
          </a:p>
          <a:p>
            <a:pPr lvl="1"/>
            <a:r>
              <a:rPr lang="en-US" dirty="0">
                <a:sym typeface="Trebuchet MS"/>
              </a:rPr>
              <a:t>Staff &amp; </a:t>
            </a:r>
            <a:r>
              <a:rPr lang="en-US" dirty="0">
                <a:highlight>
                  <a:srgbClr val="FFFF00"/>
                </a:highlight>
                <a:sym typeface="Trebuchet MS"/>
              </a:rPr>
              <a:t>Volunteers</a:t>
            </a:r>
          </a:p>
          <a:p>
            <a:pPr lvl="0"/>
            <a:r>
              <a:rPr lang="en-US" dirty="0">
                <a:sym typeface="Trebuchet MS"/>
              </a:rPr>
              <a:t>Applies when Personal Data is:</a:t>
            </a:r>
          </a:p>
          <a:p>
            <a:pPr lvl="1"/>
            <a:r>
              <a:rPr lang="en-US" dirty="0">
                <a:sym typeface="Trebuchet MS"/>
              </a:rPr>
              <a:t>Collected</a:t>
            </a:r>
          </a:p>
          <a:p>
            <a:pPr lvl="1"/>
            <a:r>
              <a:rPr lang="en-US" dirty="0">
                <a:sym typeface="Trebuchet MS"/>
              </a:rPr>
              <a:t>Accessed or Processed</a:t>
            </a:r>
          </a:p>
          <a:p>
            <a:pPr lvl="1"/>
            <a:r>
              <a:rPr lang="en-US" dirty="0">
                <a:sym typeface="Trebuchet MS"/>
              </a:rPr>
              <a:t>Post-Process</a:t>
            </a:r>
          </a:p>
          <a:p>
            <a:pPr lvl="0"/>
            <a:r>
              <a:rPr lang="en-US" dirty="0">
                <a:sym typeface="Trebuchet MS"/>
              </a:rPr>
              <a:t>Parts of the policy</a:t>
            </a:r>
          </a:p>
          <a:p>
            <a:pPr lvl="1"/>
            <a:r>
              <a:rPr lang="en-US" dirty="0">
                <a:sym typeface="Trebuchet MS"/>
              </a:rPr>
              <a:t>Data Collection, Access &amp; Use [Collect]</a:t>
            </a:r>
          </a:p>
          <a:p>
            <a:pPr lvl="1"/>
            <a:r>
              <a:rPr lang="en-US" dirty="0">
                <a:sym typeface="Trebuchet MS"/>
              </a:rPr>
              <a:t>Data Processing &amp; Handling [Process]</a:t>
            </a:r>
          </a:p>
          <a:p>
            <a:pPr lvl="1"/>
            <a:r>
              <a:rPr lang="en-US" dirty="0">
                <a:sym typeface="Trebuchet MS"/>
              </a:rPr>
              <a:t>Data Management [Post-process]</a:t>
            </a:r>
          </a:p>
          <a:p>
            <a:pPr lvl="1"/>
            <a:r>
              <a:rPr lang="en-US" dirty="0">
                <a:sym typeface="Trebuchet MS"/>
              </a:rPr>
              <a:t>Data Requests &amp; Incidents</a:t>
            </a:r>
          </a:p>
          <a:p>
            <a:pPr lvl="1"/>
            <a:r>
              <a:rPr lang="en-US" dirty="0">
                <a:sym typeface="Trebuchet MS"/>
              </a:rPr>
              <a:t>Violations</a:t>
            </a:r>
          </a:p>
        </p:txBody>
      </p:sp>
      <p:sp>
        <p:nvSpPr>
          <p:cNvPr id="4" name="Slide Number Placeholder 3"/>
          <p:cNvSpPr>
            <a:spLocks noGrp="1"/>
          </p:cNvSpPr>
          <p:nvPr>
            <p:ph type="sldNum" sz="quarter" idx="14"/>
          </p:nvPr>
        </p:nvSpPr>
        <p:spPr/>
        <p:txBody>
          <a:bodyPr/>
          <a:lstStyle/>
          <a:p>
            <a:fld id="{3DD97BEB-BAEF-0344-9D5C-EC73E478698A}" type="slidenum">
              <a:rPr lang="en-US" smtClean="0"/>
              <a:pPr/>
              <a:t>3</a:t>
            </a:fld>
            <a:endParaRPr lang="en-US"/>
          </a:p>
        </p:txBody>
      </p:sp>
      <p:sp>
        <p:nvSpPr>
          <p:cNvPr id="5" name="Text Placeholder 4"/>
          <p:cNvSpPr>
            <a:spLocks noGrp="1"/>
          </p:cNvSpPr>
          <p:nvPr>
            <p:ph type="body" sz="quarter" idx="15"/>
          </p:nvPr>
        </p:nvSpPr>
        <p:spPr/>
        <p:txBody>
          <a:bodyPr>
            <a:normAutofit fontScale="85000" lnSpcReduction="20000"/>
          </a:bodyPr>
          <a:lstStyle/>
          <a:p>
            <a:r>
              <a:rPr lang="en" dirty="0">
                <a:sym typeface="Calibri"/>
              </a:rPr>
              <a:t>Purpose and Scope</a:t>
            </a:r>
            <a:endParaRPr lang="en-US" dirty="0"/>
          </a:p>
        </p:txBody>
      </p:sp>
      <p:pic>
        <p:nvPicPr>
          <p:cNvPr id="6" name="Picture 5"/>
          <p:cNvPicPr>
            <a:picLocks noChangeAspect="1"/>
          </p:cNvPicPr>
          <p:nvPr/>
        </p:nvPicPr>
        <p:blipFill>
          <a:blip r:embed="rId2"/>
          <a:stretch>
            <a:fillRect/>
          </a:stretch>
        </p:blipFill>
        <p:spPr>
          <a:xfrm>
            <a:off x="5423337" y="1417834"/>
            <a:ext cx="2911518" cy="2646370"/>
          </a:xfrm>
          <a:prstGeom prst="rect">
            <a:avLst/>
          </a:prstGeom>
        </p:spPr>
      </p:pic>
    </p:spTree>
    <p:extLst>
      <p:ext uri="{BB962C8B-B14F-4D97-AF65-F5344CB8AC3E}">
        <p14:creationId xmlns:p14="http://schemas.microsoft.com/office/powerpoint/2010/main" val="244186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Calibri"/>
              </a:rPr>
              <a:t>Data Access and Use Policy </a:t>
            </a:r>
            <a:endParaRPr lang="en-US" dirty="0"/>
          </a:p>
        </p:txBody>
      </p:sp>
      <p:sp>
        <p:nvSpPr>
          <p:cNvPr id="3" name="Text Placeholder 2"/>
          <p:cNvSpPr>
            <a:spLocks noGrp="1"/>
          </p:cNvSpPr>
          <p:nvPr>
            <p:ph type="body" sz="quarter" idx="13"/>
          </p:nvPr>
        </p:nvSpPr>
        <p:spPr>
          <a:xfrm>
            <a:off x="628650" y="1369219"/>
            <a:ext cx="6137910" cy="2957513"/>
          </a:xfrm>
        </p:spPr>
        <p:txBody>
          <a:bodyPr>
            <a:normAutofit fontScale="70000" lnSpcReduction="20000"/>
          </a:bodyPr>
          <a:lstStyle/>
          <a:p>
            <a:pPr lvl="0"/>
            <a:r>
              <a:rPr lang="en-US" dirty="0"/>
              <a:t>Data Collection</a:t>
            </a:r>
          </a:p>
          <a:p>
            <a:pPr lvl="1"/>
            <a:r>
              <a:rPr lang="en-US" dirty="0"/>
              <a:t>Purpose of the data</a:t>
            </a:r>
          </a:p>
          <a:p>
            <a:pPr lvl="1"/>
            <a:r>
              <a:rPr lang="en-US" dirty="0"/>
              <a:t>Privacy Policy acceptance</a:t>
            </a:r>
          </a:p>
          <a:p>
            <a:pPr lvl="1"/>
            <a:r>
              <a:rPr lang="en-US" dirty="0"/>
              <a:t>Specific terms &amp; conditions if applicable</a:t>
            </a:r>
          </a:p>
          <a:p>
            <a:pPr lvl="1"/>
            <a:r>
              <a:rPr lang="en-US" dirty="0"/>
              <a:t>Do you want to receive other IEEE communication outside of this purpose</a:t>
            </a:r>
          </a:p>
          <a:p>
            <a:pPr lvl="0"/>
            <a:r>
              <a:rPr lang="en-US" dirty="0"/>
              <a:t>When can you communicate with IEEE constituents? </a:t>
            </a:r>
          </a:p>
          <a:p>
            <a:pPr lvl="1"/>
            <a:r>
              <a:rPr lang="en-US" dirty="0"/>
              <a:t>Consent </a:t>
            </a:r>
          </a:p>
          <a:p>
            <a:pPr lvl="1"/>
            <a:r>
              <a:rPr lang="en-US" dirty="0"/>
              <a:t>Legitimate purposes</a:t>
            </a:r>
          </a:p>
          <a:p>
            <a:pPr lvl="1"/>
            <a:r>
              <a:rPr lang="en-US" dirty="0"/>
              <a:t>Legal/Transactional</a:t>
            </a:r>
          </a:p>
          <a:p>
            <a:pPr lvl="0"/>
            <a:r>
              <a:rPr lang="en-US" dirty="0"/>
              <a:t>Tools &amp; Policies</a:t>
            </a:r>
          </a:p>
          <a:p>
            <a:pPr lvl="1"/>
            <a:r>
              <a:rPr lang="en-US" dirty="0"/>
              <a:t>List Validator </a:t>
            </a:r>
          </a:p>
          <a:p>
            <a:pPr lvl="1"/>
            <a:r>
              <a:rPr lang="en-US" dirty="0"/>
              <a:t>Information Classification</a:t>
            </a:r>
          </a:p>
          <a:p>
            <a:pPr lvl="1"/>
            <a:r>
              <a:rPr lang="en-US" dirty="0"/>
              <a:t>Unsubscribe</a:t>
            </a:r>
          </a:p>
        </p:txBody>
      </p:sp>
      <p:sp>
        <p:nvSpPr>
          <p:cNvPr id="4" name="Slide Number Placeholder 3"/>
          <p:cNvSpPr>
            <a:spLocks noGrp="1"/>
          </p:cNvSpPr>
          <p:nvPr>
            <p:ph type="sldNum" sz="quarter" idx="14"/>
          </p:nvPr>
        </p:nvSpPr>
        <p:spPr/>
        <p:txBody>
          <a:bodyPr/>
          <a:lstStyle/>
          <a:p>
            <a:fld id="{3DD97BEB-BAEF-0344-9D5C-EC73E478698A}" type="slidenum">
              <a:rPr lang="en-US" smtClean="0"/>
              <a:pPr/>
              <a:t>4</a:t>
            </a:fld>
            <a:endParaRPr lang="en-US"/>
          </a:p>
        </p:txBody>
      </p:sp>
      <p:pic>
        <p:nvPicPr>
          <p:cNvPr id="7" name="Google Shape;152;p21"/>
          <p:cNvPicPr preferRelativeResize="0"/>
          <p:nvPr/>
        </p:nvPicPr>
        <p:blipFill>
          <a:blip r:embed="rId2">
            <a:alphaModFix/>
          </a:blip>
          <a:stretch>
            <a:fillRect/>
          </a:stretch>
        </p:blipFill>
        <p:spPr>
          <a:xfrm>
            <a:off x="6614160" y="1369219"/>
            <a:ext cx="2084920" cy="2335337"/>
          </a:xfrm>
          <a:prstGeom prst="rect">
            <a:avLst/>
          </a:prstGeom>
          <a:noFill/>
          <a:ln>
            <a:noFill/>
          </a:ln>
        </p:spPr>
      </p:pic>
      <p:sp>
        <p:nvSpPr>
          <p:cNvPr id="5" name="Text Placeholder 4"/>
          <p:cNvSpPr>
            <a:spLocks noGrp="1"/>
          </p:cNvSpPr>
          <p:nvPr>
            <p:ph type="body" sz="quarter" idx="15"/>
          </p:nvPr>
        </p:nvSpPr>
        <p:spPr/>
        <p:txBody>
          <a:bodyPr>
            <a:normAutofit fontScale="85000" lnSpcReduction="20000"/>
          </a:bodyPr>
          <a:lstStyle/>
          <a:p>
            <a:r>
              <a:rPr lang="en">
                <a:sym typeface="Calibri"/>
              </a:rPr>
              <a:t>Data Collection, Access and Use</a:t>
            </a:r>
            <a:endParaRPr lang="en-US" dirty="0"/>
          </a:p>
        </p:txBody>
      </p:sp>
    </p:spTree>
    <p:extLst>
      <p:ext uri="{BB962C8B-B14F-4D97-AF65-F5344CB8AC3E}">
        <p14:creationId xmlns:p14="http://schemas.microsoft.com/office/powerpoint/2010/main" val="4145501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7136"/>
            <a:ext cx="7886700" cy="415002"/>
          </a:xfrm>
        </p:spPr>
        <p:txBody>
          <a:bodyPr/>
          <a:lstStyle/>
          <a:p>
            <a:r>
              <a:rPr lang="en-US" dirty="0">
                <a:sym typeface="Verdana"/>
              </a:rPr>
              <a:t>IEEE Centralized Tools</a:t>
            </a:r>
            <a:endParaRPr lang="en-US" dirty="0"/>
          </a:p>
        </p:txBody>
      </p:sp>
      <p:sp>
        <p:nvSpPr>
          <p:cNvPr id="3" name="Text Placeholder 2"/>
          <p:cNvSpPr>
            <a:spLocks noGrp="1"/>
          </p:cNvSpPr>
          <p:nvPr>
            <p:ph type="body" sz="quarter" idx="13"/>
          </p:nvPr>
        </p:nvSpPr>
        <p:spPr>
          <a:xfrm>
            <a:off x="628650" y="1244650"/>
            <a:ext cx="7886700" cy="3069202"/>
          </a:xfrm>
        </p:spPr>
        <p:txBody>
          <a:bodyPr>
            <a:normAutofit fontScale="55000" lnSpcReduction="20000"/>
          </a:bodyPr>
          <a:lstStyle/>
          <a:p>
            <a:r>
              <a:rPr lang="en-US" dirty="0">
                <a:highlight>
                  <a:srgbClr val="FFFF00"/>
                </a:highlight>
              </a:rPr>
              <a:t>IEEE has developed tools/features to enable IEEE data users to leverage the centralized consent information</a:t>
            </a:r>
          </a:p>
          <a:p>
            <a:pPr lvl="1"/>
            <a:r>
              <a:rPr lang="en-US" b="1" dirty="0"/>
              <a:t>eNotice</a:t>
            </a:r>
            <a:r>
              <a:rPr lang="en-US" dirty="0"/>
              <a:t> - </a:t>
            </a:r>
            <a:r>
              <a:rPr lang="en-US" altLang="en-US" dirty="0"/>
              <a:t>automatically complies with member preferences assuming content does</a:t>
            </a:r>
            <a:endParaRPr lang="en-US" dirty="0"/>
          </a:p>
          <a:p>
            <a:pPr lvl="2"/>
            <a:r>
              <a:rPr lang="en-US" dirty="0"/>
              <a:t>Regions, Geographic Councils, Sections, Subsections, Chapters, Affinity Groups, Student Branches, Student Branch Chapters, Student Branch Affinity Groups</a:t>
            </a:r>
          </a:p>
          <a:p>
            <a:pPr lvl="2"/>
            <a:r>
              <a:rPr lang="en-US" dirty="0"/>
              <a:t>Societies</a:t>
            </a:r>
          </a:p>
          <a:p>
            <a:pPr lvl="2"/>
            <a:r>
              <a:rPr lang="en-US" dirty="0"/>
              <a:t>HKN Student Chapters</a:t>
            </a:r>
          </a:p>
          <a:p>
            <a:pPr lvl="1"/>
            <a:r>
              <a:rPr lang="en-US" b="1" dirty="0"/>
              <a:t>vTools Events – </a:t>
            </a:r>
            <a:r>
              <a:rPr lang="en-US" dirty="0"/>
              <a:t>includes Privacy Policy and Events terms and Conditions Policy for registrants as well as “Can we contact you with additional IEEE information”</a:t>
            </a:r>
          </a:p>
          <a:p>
            <a:pPr lvl="1"/>
            <a:r>
              <a:rPr lang="en-US" b="1" dirty="0"/>
              <a:t>List validator</a:t>
            </a:r>
          </a:p>
          <a:p>
            <a:pPr lvl="2"/>
            <a:r>
              <a:rPr lang="en-US" dirty="0"/>
              <a:t>Ability to upload an external list (conference attendee example) </a:t>
            </a:r>
          </a:p>
          <a:p>
            <a:pPr lvl="2"/>
            <a:r>
              <a:rPr lang="en-US" dirty="0"/>
              <a:t>Remove for Do Not Contacts and Erasures</a:t>
            </a:r>
          </a:p>
          <a:p>
            <a:pPr lvl="2"/>
            <a:r>
              <a:rPr lang="en-US" dirty="0"/>
              <a:t>Download confirmed list</a:t>
            </a:r>
          </a:p>
          <a:p>
            <a:pPr lvl="1"/>
            <a:r>
              <a:rPr lang="en-US" b="1" dirty="0"/>
              <a:t>Member Validator - </a:t>
            </a:r>
            <a:r>
              <a:rPr lang="en-US" dirty="0"/>
              <a:t>validates is person is an IEEE/Society member</a:t>
            </a:r>
          </a:p>
          <a:p>
            <a:pPr lvl="2"/>
            <a:r>
              <a:rPr lang="en-US" dirty="0"/>
              <a:t>UI – ieee.org/mv</a:t>
            </a:r>
          </a:p>
          <a:p>
            <a:pPr lvl="2"/>
            <a:r>
              <a:rPr lang="en-US" dirty="0"/>
              <a:t>API to integrate with external conference applications</a:t>
            </a:r>
          </a:p>
          <a:p>
            <a:pPr lvl="2"/>
            <a:r>
              <a:rPr lang="en-US" dirty="0"/>
              <a:t>IEEE legal approval process</a:t>
            </a:r>
          </a:p>
          <a:p>
            <a:pPr lvl="1"/>
            <a:r>
              <a:rPr lang="en-US" b="1" dirty="0"/>
              <a:t>IEEE OU Analytics</a:t>
            </a:r>
          </a:p>
          <a:p>
            <a:pPr lvl="2"/>
            <a:r>
              <a:rPr lang="en-US" dirty="0"/>
              <a:t>Includes OK to Contact Flag (Y/N)</a:t>
            </a:r>
          </a:p>
        </p:txBody>
      </p:sp>
      <p:sp>
        <p:nvSpPr>
          <p:cNvPr id="4" name="Slide Number Placeholder 3"/>
          <p:cNvSpPr>
            <a:spLocks noGrp="1"/>
          </p:cNvSpPr>
          <p:nvPr>
            <p:ph type="sldNum" sz="quarter" idx="14"/>
          </p:nvPr>
        </p:nvSpPr>
        <p:spPr>
          <a:xfrm>
            <a:off x="385321" y="4654044"/>
            <a:ext cx="486659" cy="273844"/>
          </a:xfrm>
        </p:spPr>
        <p:txBody>
          <a:bodyPr/>
          <a:lstStyle/>
          <a:p>
            <a:fld id="{3DD97BEB-BAEF-0344-9D5C-EC73E478698A}" type="slidenum">
              <a:rPr lang="en-US" smtClean="0"/>
              <a:pPr/>
              <a:t>5</a:t>
            </a:fld>
            <a:endParaRPr lang="en-US"/>
          </a:p>
        </p:txBody>
      </p:sp>
      <p:sp>
        <p:nvSpPr>
          <p:cNvPr id="5" name="Text Placeholder 4"/>
          <p:cNvSpPr>
            <a:spLocks noGrp="1"/>
          </p:cNvSpPr>
          <p:nvPr>
            <p:ph type="body" sz="quarter" idx="15"/>
          </p:nvPr>
        </p:nvSpPr>
        <p:spPr>
          <a:xfrm>
            <a:off x="628650" y="829648"/>
            <a:ext cx="7886700" cy="267632"/>
          </a:xfrm>
        </p:spPr>
        <p:txBody>
          <a:bodyPr>
            <a:normAutofit fontScale="85000" lnSpcReduction="20000"/>
          </a:bodyPr>
          <a:lstStyle/>
          <a:p>
            <a:r>
              <a:rPr lang="en-US"/>
              <a:t>General Data Protection Regulation</a:t>
            </a:r>
            <a:endParaRPr lang="en-US" dirty="0"/>
          </a:p>
        </p:txBody>
      </p:sp>
      <p:pic>
        <p:nvPicPr>
          <p:cNvPr id="7" name="Picture 6" descr="Work tools and supplies">
            <a:extLst>
              <a:ext uri="{FF2B5EF4-FFF2-40B4-BE49-F238E27FC236}">
                <a16:creationId xmlns:a16="http://schemas.microsoft.com/office/drawing/2014/main" id="{29B7F7CD-0C5C-FC48-A43D-204736F90161}"/>
              </a:ext>
            </a:extLst>
          </p:cNvPr>
          <p:cNvPicPr>
            <a:picLocks noChangeAspect="1"/>
          </p:cNvPicPr>
          <p:nvPr/>
        </p:nvPicPr>
        <p:blipFill>
          <a:blip r:embed="rId2"/>
          <a:stretch>
            <a:fillRect/>
          </a:stretch>
        </p:blipFill>
        <p:spPr>
          <a:xfrm>
            <a:off x="6288768" y="2571750"/>
            <a:ext cx="2226582" cy="1484388"/>
          </a:xfrm>
          <a:prstGeom prst="rect">
            <a:avLst/>
          </a:prstGeom>
        </p:spPr>
      </p:pic>
    </p:spTree>
    <p:extLst>
      <p:ext uri="{BB962C8B-B14F-4D97-AF65-F5344CB8AC3E}">
        <p14:creationId xmlns:p14="http://schemas.microsoft.com/office/powerpoint/2010/main" val="45439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Calibri"/>
              </a:rPr>
              <a:t>Data Access and Use Policy </a:t>
            </a:r>
            <a:endParaRPr lang="en-US" dirty="0"/>
          </a:p>
        </p:txBody>
      </p:sp>
      <p:sp>
        <p:nvSpPr>
          <p:cNvPr id="3" name="Text Placeholder 2"/>
          <p:cNvSpPr>
            <a:spLocks noGrp="1"/>
          </p:cNvSpPr>
          <p:nvPr>
            <p:ph type="body" sz="quarter" idx="13"/>
          </p:nvPr>
        </p:nvSpPr>
        <p:spPr/>
        <p:txBody>
          <a:bodyPr>
            <a:normAutofit fontScale="77500" lnSpcReduction="20000"/>
          </a:bodyPr>
          <a:lstStyle/>
          <a:p>
            <a:pPr marL="0" lvl="0" indent="0">
              <a:buNone/>
            </a:pPr>
            <a:r>
              <a:rPr lang="en-US" dirty="0">
                <a:sym typeface="Trebuchet MS"/>
              </a:rPr>
              <a:t>IEEE Data users must: </a:t>
            </a:r>
          </a:p>
          <a:p>
            <a:pPr marL="0" lvl="0" indent="0">
              <a:buNone/>
            </a:pPr>
            <a:endParaRPr lang="en-US" dirty="0">
              <a:sym typeface="Trebuchet MS"/>
            </a:endParaRPr>
          </a:p>
          <a:p>
            <a:pPr lvl="0"/>
            <a:r>
              <a:rPr lang="en-US" dirty="0">
                <a:sym typeface="Trebuchet MS"/>
              </a:rPr>
              <a:t>Store data in IEEE application or IEEE Database or </a:t>
            </a:r>
            <a:br>
              <a:rPr lang="en-US" dirty="0">
                <a:sym typeface="Trebuchet MS"/>
              </a:rPr>
            </a:br>
            <a:r>
              <a:rPr lang="en-US" dirty="0">
                <a:sym typeface="Trebuchet MS"/>
              </a:rPr>
              <a:t>IEEE </a:t>
            </a:r>
            <a:r>
              <a:rPr lang="en-US" dirty="0" err="1">
                <a:sym typeface="Trebuchet MS"/>
              </a:rPr>
              <a:t>GoogleApps@ieee</a:t>
            </a:r>
            <a:r>
              <a:rPr lang="en-US" dirty="0">
                <a:sym typeface="Trebuchet MS"/>
              </a:rPr>
              <a:t> account </a:t>
            </a:r>
          </a:p>
          <a:p>
            <a:pPr lvl="1"/>
            <a:r>
              <a:rPr lang="en-US" dirty="0">
                <a:sym typeface="Trebuchet MS"/>
              </a:rPr>
              <a:t>See instructions at:</a:t>
            </a:r>
          </a:p>
          <a:p>
            <a:pPr lvl="2"/>
            <a:r>
              <a:rPr lang="en-US" dirty="0">
                <a:sym typeface="Trebuchet MS"/>
              </a:rPr>
              <a:t>http://sites.ieee.org/gdpr/list/saving-files-to-google-drive/</a:t>
            </a:r>
          </a:p>
          <a:p>
            <a:pPr lvl="0"/>
            <a:r>
              <a:rPr lang="en-US" dirty="0">
                <a:sym typeface="Trebuchet MS"/>
              </a:rPr>
              <a:t>Ensure secure handling of data</a:t>
            </a:r>
          </a:p>
          <a:p>
            <a:pPr lvl="0"/>
            <a:r>
              <a:rPr lang="en-US" dirty="0">
                <a:sym typeface="Trebuchet MS"/>
              </a:rPr>
              <a:t>Delete previously stored data [ </a:t>
            </a:r>
            <a:r>
              <a:rPr lang="en-US" dirty="0" err="1">
                <a:sym typeface="Trebuchet MS"/>
              </a:rPr>
              <a:t>eg</a:t>
            </a:r>
            <a:r>
              <a:rPr lang="en-US" dirty="0">
                <a:sym typeface="Trebuchet MS"/>
              </a:rPr>
              <a:t>., personal devices and printed data]</a:t>
            </a:r>
          </a:p>
          <a:p>
            <a:pPr lvl="0"/>
            <a:r>
              <a:rPr lang="en-US" dirty="0">
                <a:sym typeface="Trebuchet MS"/>
              </a:rPr>
              <a:t>Validate data against IEEE Consent Management systems using List Validator</a:t>
            </a:r>
          </a:p>
          <a:p>
            <a:pPr lvl="0"/>
            <a:r>
              <a:rPr lang="en-US" dirty="0">
                <a:sym typeface="Trebuchet MS"/>
              </a:rPr>
              <a:t>Data shared with 3rd party campaign tools must be purged within 30 days</a:t>
            </a:r>
          </a:p>
        </p:txBody>
      </p:sp>
      <p:sp>
        <p:nvSpPr>
          <p:cNvPr id="4" name="Slide Number Placeholder 3"/>
          <p:cNvSpPr>
            <a:spLocks noGrp="1"/>
          </p:cNvSpPr>
          <p:nvPr>
            <p:ph type="sldNum" sz="quarter" idx="14"/>
          </p:nvPr>
        </p:nvSpPr>
        <p:spPr/>
        <p:txBody>
          <a:bodyPr/>
          <a:lstStyle/>
          <a:p>
            <a:fld id="{3DD97BEB-BAEF-0344-9D5C-EC73E478698A}" type="slidenum">
              <a:rPr lang="en-US" smtClean="0"/>
              <a:pPr/>
              <a:t>6</a:t>
            </a:fld>
            <a:endParaRPr lang="en-US"/>
          </a:p>
        </p:txBody>
      </p:sp>
      <p:sp>
        <p:nvSpPr>
          <p:cNvPr id="5" name="Text Placeholder 4"/>
          <p:cNvSpPr>
            <a:spLocks noGrp="1"/>
          </p:cNvSpPr>
          <p:nvPr>
            <p:ph type="body" sz="quarter" idx="15"/>
          </p:nvPr>
        </p:nvSpPr>
        <p:spPr/>
        <p:txBody>
          <a:bodyPr>
            <a:normAutofit fontScale="85000" lnSpcReduction="20000"/>
          </a:bodyPr>
          <a:lstStyle/>
          <a:p>
            <a:r>
              <a:rPr lang="en">
                <a:sym typeface="Calibri"/>
              </a:rPr>
              <a:t>Data Management</a:t>
            </a:r>
            <a:endParaRPr lang="en-US" dirty="0"/>
          </a:p>
        </p:txBody>
      </p:sp>
      <p:pic>
        <p:nvPicPr>
          <p:cNvPr id="7" name="Google Shape;166;p23"/>
          <p:cNvPicPr preferRelativeResize="0"/>
          <p:nvPr/>
        </p:nvPicPr>
        <p:blipFill>
          <a:blip r:embed="rId2">
            <a:alphaModFix/>
          </a:blip>
          <a:stretch>
            <a:fillRect/>
          </a:stretch>
        </p:blipFill>
        <p:spPr>
          <a:xfrm>
            <a:off x="6258560" y="563310"/>
            <a:ext cx="2309417" cy="1641410"/>
          </a:xfrm>
          <a:prstGeom prst="rect">
            <a:avLst/>
          </a:prstGeom>
          <a:noFill/>
          <a:ln>
            <a:noFill/>
          </a:ln>
        </p:spPr>
      </p:pic>
    </p:spTree>
    <p:extLst>
      <p:ext uri="{BB962C8B-B14F-4D97-AF65-F5344CB8AC3E}">
        <p14:creationId xmlns:p14="http://schemas.microsoft.com/office/powerpoint/2010/main" val="991635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Calibri"/>
              </a:rPr>
              <a:t>Data Access and Use Policy </a:t>
            </a:r>
            <a:endParaRPr lang="en-US" dirty="0"/>
          </a:p>
        </p:txBody>
      </p:sp>
      <p:pic>
        <p:nvPicPr>
          <p:cNvPr id="12" name="Content Placeholder 11"/>
          <p:cNvPicPr>
            <a:picLocks noGrp="1" noChangeAspect="1"/>
          </p:cNvPicPr>
          <p:nvPr>
            <p:ph sz="half" idx="2"/>
          </p:nvPr>
        </p:nvPicPr>
        <p:blipFill>
          <a:blip r:embed="rId2"/>
          <a:stretch>
            <a:fillRect/>
          </a:stretch>
        </p:blipFill>
        <p:spPr>
          <a:xfrm>
            <a:off x="5969449" y="1259840"/>
            <a:ext cx="2766763" cy="2414357"/>
          </a:xfrm>
          <a:prstGeom prst="rect">
            <a:avLst/>
          </a:prstGeom>
        </p:spPr>
      </p:pic>
      <p:sp>
        <p:nvSpPr>
          <p:cNvPr id="3" name="Text Placeholder 2"/>
          <p:cNvSpPr>
            <a:spLocks noGrp="1"/>
          </p:cNvSpPr>
          <p:nvPr>
            <p:ph type="body" sz="quarter" idx="13"/>
          </p:nvPr>
        </p:nvSpPr>
        <p:spPr/>
        <p:txBody>
          <a:bodyPr>
            <a:normAutofit fontScale="77500" lnSpcReduction="20000"/>
          </a:bodyPr>
          <a:lstStyle/>
          <a:p>
            <a:pPr lvl="0"/>
            <a:r>
              <a:rPr lang="en-US" dirty="0">
                <a:sym typeface="Trebuchet MS"/>
              </a:rPr>
              <a:t>Data Subject Requests:</a:t>
            </a:r>
          </a:p>
          <a:p>
            <a:pPr lvl="1"/>
            <a:r>
              <a:rPr lang="en-US" dirty="0">
                <a:sym typeface="Trebuchet MS"/>
              </a:rPr>
              <a:t>Right of Access</a:t>
            </a:r>
          </a:p>
          <a:p>
            <a:pPr lvl="1"/>
            <a:r>
              <a:rPr lang="en-US" dirty="0">
                <a:sym typeface="Trebuchet MS"/>
              </a:rPr>
              <a:t>Right to be forgotten</a:t>
            </a:r>
          </a:p>
          <a:p>
            <a:pPr lvl="1"/>
            <a:r>
              <a:rPr lang="en-US" dirty="0">
                <a:sym typeface="Trebuchet MS"/>
              </a:rPr>
              <a:t>Send an email to </a:t>
            </a:r>
            <a:r>
              <a:rPr lang="en-US" dirty="0" err="1">
                <a:sym typeface="Trebuchet MS"/>
              </a:rPr>
              <a:t>privacy@ieee.org</a:t>
            </a:r>
            <a:r>
              <a:rPr lang="en-US" dirty="0">
                <a:sym typeface="Trebuchet MS"/>
              </a:rPr>
              <a:t> with "GDPR Request" in the subject line </a:t>
            </a:r>
          </a:p>
          <a:p>
            <a:pPr lvl="0"/>
            <a:r>
              <a:rPr lang="en-US" dirty="0">
                <a:sym typeface="Trebuchet MS"/>
              </a:rPr>
              <a:t>Incidents: </a:t>
            </a:r>
          </a:p>
          <a:p>
            <a:pPr lvl="1"/>
            <a:r>
              <a:rPr lang="en-US" dirty="0">
                <a:sym typeface="Trebuchet MS"/>
              </a:rPr>
              <a:t>Breach</a:t>
            </a:r>
          </a:p>
          <a:p>
            <a:pPr lvl="1"/>
            <a:r>
              <a:rPr lang="en-US" dirty="0">
                <a:sym typeface="Trebuchet MS"/>
              </a:rPr>
              <a:t>loss of data</a:t>
            </a:r>
          </a:p>
          <a:p>
            <a:pPr lvl="1"/>
            <a:r>
              <a:rPr lang="en-US" dirty="0">
                <a:sym typeface="Trebuchet MS"/>
              </a:rPr>
              <a:t>loss of equipment containing IEEE data </a:t>
            </a:r>
          </a:p>
          <a:p>
            <a:pPr lvl="1"/>
            <a:r>
              <a:rPr lang="en-US" dirty="0">
                <a:sym typeface="Trebuchet MS"/>
              </a:rPr>
              <a:t>Send an email to </a:t>
            </a:r>
            <a:r>
              <a:rPr lang="en-US" dirty="0" err="1">
                <a:sym typeface="Trebuchet MS"/>
              </a:rPr>
              <a:t>security@ieee.org</a:t>
            </a:r>
            <a:r>
              <a:rPr lang="en-US" dirty="0">
                <a:sym typeface="Trebuchet MS"/>
              </a:rPr>
              <a:t> with the details immediately</a:t>
            </a:r>
          </a:p>
        </p:txBody>
      </p:sp>
      <p:sp>
        <p:nvSpPr>
          <p:cNvPr id="4" name="Slide Number Placeholder 3"/>
          <p:cNvSpPr>
            <a:spLocks noGrp="1"/>
          </p:cNvSpPr>
          <p:nvPr>
            <p:ph type="sldNum" sz="quarter" idx="14"/>
          </p:nvPr>
        </p:nvSpPr>
        <p:spPr/>
        <p:txBody>
          <a:bodyPr/>
          <a:lstStyle/>
          <a:p>
            <a:fld id="{3DD97BEB-BAEF-0344-9D5C-EC73E478698A}" type="slidenum">
              <a:rPr lang="en-US" smtClean="0"/>
              <a:pPr/>
              <a:t>7</a:t>
            </a:fld>
            <a:endParaRPr lang="en-US"/>
          </a:p>
        </p:txBody>
      </p:sp>
      <p:sp>
        <p:nvSpPr>
          <p:cNvPr id="5" name="Text Placeholder 4"/>
          <p:cNvSpPr>
            <a:spLocks noGrp="1"/>
          </p:cNvSpPr>
          <p:nvPr>
            <p:ph type="body" sz="quarter" idx="15"/>
          </p:nvPr>
        </p:nvSpPr>
        <p:spPr/>
        <p:txBody>
          <a:bodyPr>
            <a:normAutofit fontScale="85000" lnSpcReduction="20000"/>
          </a:bodyPr>
          <a:lstStyle/>
          <a:p>
            <a:r>
              <a:rPr lang="en" dirty="0">
                <a:sym typeface="Calibri"/>
              </a:rPr>
              <a:t>Data Subject Requests and Incidents</a:t>
            </a:r>
            <a:endParaRPr lang="en-US" dirty="0"/>
          </a:p>
        </p:txBody>
      </p:sp>
    </p:spTree>
    <p:extLst>
      <p:ext uri="{BB962C8B-B14F-4D97-AF65-F5344CB8AC3E}">
        <p14:creationId xmlns:p14="http://schemas.microsoft.com/office/powerpoint/2010/main" val="263916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ym typeface="Calibri"/>
              </a:rPr>
              <a:t>Data Access and Use Policy </a:t>
            </a:r>
            <a:endParaRPr lang="en-US" dirty="0"/>
          </a:p>
        </p:txBody>
      </p:sp>
      <p:pic>
        <p:nvPicPr>
          <p:cNvPr id="9" name="Google Shape;181;p25"/>
          <p:cNvPicPr preferRelativeResize="0">
            <a:picLocks noGrp="1"/>
          </p:cNvPicPr>
          <p:nvPr>
            <p:ph sz="half" idx="2"/>
          </p:nvPr>
        </p:nvPicPr>
        <p:blipFill>
          <a:blip r:embed="rId2">
            <a:alphaModFix/>
          </a:blip>
          <a:stretch>
            <a:fillRect/>
          </a:stretch>
        </p:blipFill>
        <p:spPr>
          <a:xfrm>
            <a:off x="5582239" y="963464"/>
            <a:ext cx="3036891" cy="2843212"/>
          </a:xfrm>
        </p:spPr>
      </p:pic>
      <p:sp>
        <p:nvSpPr>
          <p:cNvPr id="3" name="Text Placeholder 2"/>
          <p:cNvSpPr>
            <a:spLocks noGrp="1"/>
          </p:cNvSpPr>
          <p:nvPr>
            <p:ph type="body" sz="quarter" idx="13"/>
          </p:nvPr>
        </p:nvSpPr>
        <p:spPr/>
        <p:txBody>
          <a:bodyPr/>
          <a:lstStyle/>
          <a:p>
            <a:pPr lvl="0"/>
            <a:r>
              <a:rPr lang="en-US">
                <a:sym typeface="Trebuchet MS"/>
              </a:rPr>
              <a:t>Compliance to the policy is mandatory</a:t>
            </a:r>
          </a:p>
          <a:p>
            <a:pPr lvl="0"/>
            <a:r>
              <a:rPr lang="en-US">
                <a:sym typeface="Trebuchet MS"/>
              </a:rPr>
              <a:t>Violations may result in loss of access to IEEE tools </a:t>
            </a:r>
          </a:p>
          <a:p>
            <a:pPr lvl="0"/>
            <a:r>
              <a:rPr lang="en-US">
                <a:sym typeface="Trebuchet MS"/>
              </a:rPr>
              <a:t>Potential disciplinary action</a:t>
            </a:r>
          </a:p>
          <a:p>
            <a:pPr lvl="0"/>
            <a:r>
              <a:rPr lang="en-US">
                <a:sym typeface="Trebuchet MS"/>
              </a:rPr>
              <a:t>Consequences to IEEE</a:t>
            </a:r>
            <a:endParaRPr lang="en-US" dirty="0">
              <a:sym typeface="Trebuchet MS"/>
            </a:endParaRPr>
          </a:p>
        </p:txBody>
      </p:sp>
      <p:sp>
        <p:nvSpPr>
          <p:cNvPr id="4" name="Slide Number Placeholder 3"/>
          <p:cNvSpPr>
            <a:spLocks noGrp="1"/>
          </p:cNvSpPr>
          <p:nvPr>
            <p:ph type="sldNum" sz="quarter" idx="14"/>
          </p:nvPr>
        </p:nvSpPr>
        <p:spPr/>
        <p:txBody>
          <a:bodyPr/>
          <a:lstStyle/>
          <a:p>
            <a:fld id="{3DD97BEB-BAEF-0344-9D5C-EC73E478698A}" type="slidenum">
              <a:rPr lang="en-US" smtClean="0"/>
              <a:pPr/>
              <a:t>8</a:t>
            </a:fld>
            <a:endParaRPr lang="en-US"/>
          </a:p>
        </p:txBody>
      </p:sp>
      <p:sp>
        <p:nvSpPr>
          <p:cNvPr id="5" name="Text Placeholder 4"/>
          <p:cNvSpPr>
            <a:spLocks noGrp="1"/>
          </p:cNvSpPr>
          <p:nvPr>
            <p:ph type="body" sz="quarter" idx="15"/>
          </p:nvPr>
        </p:nvSpPr>
        <p:spPr/>
        <p:txBody>
          <a:bodyPr/>
          <a:lstStyle/>
          <a:p>
            <a:r>
              <a:rPr lang="en">
                <a:sym typeface="Calibri"/>
              </a:rPr>
              <a:t>Violations</a:t>
            </a:r>
            <a:endParaRPr lang="en-US" dirty="0"/>
          </a:p>
        </p:txBody>
      </p:sp>
    </p:spTree>
    <p:extLst>
      <p:ext uri="{BB962C8B-B14F-4D97-AF65-F5344CB8AC3E}">
        <p14:creationId xmlns:p14="http://schemas.microsoft.com/office/powerpoint/2010/main" val="2996596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a:sym typeface="Calibri"/>
              </a:rPr>
              <a:t>Impact to Volunteers and Staff</a:t>
            </a:r>
            <a:endParaRPr lang="en-US" dirty="0"/>
          </a:p>
        </p:txBody>
      </p:sp>
      <p:pic>
        <p:nvPicPr>
          <p:cNvPr id="8" name="Google Shape;188;p26"/>
          <p:cNvPicPr preferRelativeResize="0">
            <a:picLocks noGrp="1"/>
          </p:cNvPicPr>
          <p:nvPr>
            <p:ph sz="half" idx="2"/>
          </p:nvPr>
        </p:nvPicPr>
        <p:blipFill>
          <a:blip r:embed="rId2">
            <a:alphaModFix/>
          </a:blip>
          <a:stretch>
            <a:fillRect/>
          </a:stretch>
        </p:blipFill>
        <p:spPr>
          <a:xfrm>
            <a:off x="5651652" y="1831172"/>
            <a:ext cx="2863697" cy="1132365"/>
          </a:xfrm>
        </p:spPr>
      </p:pic>
      <p:sp>
        <p:nvSpPr>
          <p:cNvPr id="3" name="Text Placeholder 2"/>
          <p:cNvSpPr>
            <a:spLocks noGrp="1"/>
          </p:cNvSpPr>
          <p:nvPr>
            <p:ph type="body" sz="quarter" idx="13"/>
          </p:nvPr>
        </p:nvSpPr>
        <p:spPr>
          <a:xfrm>
            <a:off x="628650" y="1046602"/>
            <a:ext cx="4912834" cy="3167021"/>
          </a:xfrm>
        </p:spPr>
        <p:txBody>
          <a:bodyPr>
            <a:normAutofit fontScale="70000" lnSpcReduction="20000"/>
          </a:bodyPr>
          <a:lstStyle/>
          <a:p>
            <a:pPr lvl="0"/>
            <a:r>
              <a:rPr lang="en-US" dirty="0">
                <a:sym typeface="Trebuchet MS"/>
              </a:rPr>
              <a:t>Use of List Validator when IEEE applications are not used is a must</a:t>
            </a:r>
          </a:p>
          <a:p>
            <a:pPr lvl="0"/>
            <a:r>
              <a:rPr lang="en-US" dirty="0">
                <a:sym typeface="Trebuchet MS"/>
              </a:rPr>
              <a:t>Deletion of data from personal devices</a:t>
            </a:r>
          </a:p>
          <a:p>
            <a:pPr lvl="0"/>
            <a:r>
              <a:rPr lang="en-US" dirty="0">
                <a:sym typeface="Trebuchet MS"/>
              </a:rPr>
              <a:t>Use of </a:t>
            </a:r>
            <a:r>
              <a:rPr lang="en-US" dirty="0" err="1">
                <a:sym typeface="Trebuchet MS"/>
              </a:rPr>
              <a:t>GoogleApps@IEEE</a:t>
            </a:r>
            <a:r>
              <a:rPr lang="en-US" dirty="0">
                <a:sym typeface="Trebuchet MS"/>
              </a:rPr>
              <a:t> account vs. personal devices for storing data</a:t>
            </a:r>
          </a:p>
          <a:p>
            <a:pPr lvl="0"/>
            <a:r>
              <a:rPr lang="en-US" dirty="0">
                <a:sym typeface="Trebuchet MS"/>
              </a:rPr>
              <a:t>Data subject requests and responses [</a:t>
            </a:r>
            <a:r>
              <a:rPr lang="en-US" dirty="0" err="1">
                <a:sym typeface="Trebuchet MS"/>
              </a:rPr>
              <a:t>eg</a:t>
            </a:r>
            <a:r>
              <a:rPr lang="en-US" dirty="0">
                <a:sym typeface="Trebuchet MS"/>
              </a:rPr>
              <a:t>., RTF]</a:t>
            </a:r>
          </a:p>
          <a:p>
            <a:pPr lvl="0"/>
            <a:r>
              <a:rPr lang="en-US" dirty="0">
                <a:sym typeface="Trebuchet MS"/>
              </a:rPr>
              <a:t>Collect consent and honor user preferences</a:t>
            </a:r>
          </a:p>
          <a:p>
            <a:pPr lvl="0"/>
            <a:r>
              <a:rPr lang="en-US" dirty="0">
                <a:sym typeface="Trebuchet MS"/>
              </a:rPr>
              <a:t>Requirements for greater due diligence in vendor selection both contractually and technically</a:t>
            </a:r>
          </a:p>
          <a:p>
            <a:pPr lvl="0"/>
            <a:r>
              <a:rPr lang="en-US" dirty="0">
                <a:sym typeface="Trebuchet MS"/>
              </a:rPr>
              <a:t>Send consent collected outside the centralized Consent Management Systems to IEEE </a:t>
            </a:r>
          </a:p>
          <a:p>
            <a:pPr lvl="0"/>
            <a:r>
              <a:rPr lang="en-US" dirty="0">
                <a:sym typeface="Trebuchet MS"/>
              </a:rPr>
              <a:t>GDPR training rolled out to Staff and Volunteers</a:t>
            </a:r>
          </a:p>
        </p:txBody>
      </p:sp>
      <p:sp>
        <p:nvSpPr>
          <p:cNvPr id="4" name="Slide Number Placeholder 3"/>
          <p:cNvSpPr>
            <a:spLocks noGrp="1"/>
          </p:cNvSpPr>
          <p:nvPr>
            <p:ph type="sldNum" sz="quarter" idx="14"/>
          </p:nvPr>
        </p:nvSpPr>
        <p:spPr/>
        <p:txBody>
          <a:bodyPr/>
          <a:lstStyle/>
          <a:p>
            <a:fld id="{3DD97BEB-BAEF-0344-9D5C-EC73E478698A}" type="slidenum">
              <a:rPr lang="en-US" smtClean="0"/>
              <a:pPr/>
              <a:t>9</a:t>
            </a:fld>
            <a:endParaRPr lang="en-US"/>
          </a:p>
        </p:txBody>
      </p:sp>
    </p:spTree>
    <p:extLst>
      <p:ext uri="{BB962C8B-B14F-4D97-AF65-F5344CB8AC3E}">
        <p14:creationId xmlns:p14="http://schemas.microsoft.com/office/powerpoint/2010/main" val="2453472363"/>
      </p:ext>
    </p:extLst>
  </p:cSld>
  <p:clrMapOvr>
    <a:masterClrMapping/>
  </p:clrMapOvr>
</p:sld>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DCI-113_Branded_PPT_Template_A_Final_Widescreen" id="{2B2320A0-BABA-6E46-9112-D4C65338AB7A}" vid="{40670B04-4569-4F42-AF77-90BC701BC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16-DCI-113_Branded_PPT_Template_A_Final_Widescreen</Template>
  <TotalTime>660</TotalTime>
  <Words>1718</Words>
  <Application>Microsoft Office PowerPoint</Application>
  <PresentationFormat>On-screen Show (16:9)</PresentationFormat>
  <Paragraphs>203</Paragraphs>
  <Slides>27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Open Sans</vt:lpstr>
      <vt:lpstr>Wingdings</vt:lpstr>
      <vt:lpstr>Theme 1</vt:lpstr>
      <vt:lpstr>Use of Member Data</vt:lpstr>
      <vt:lpstr>IEEE Data Access and Use Policy </vt:lpstr>
      <vt:lpstr>Data Access and Use Policy </vt:lpstr>
      <vt:lpstr>Data Access and Use Policy </vt:lpstr>
      <vt:lpstr>IEEE Centralized Tools</vt:lpstr>
      <vt:lpstr>Data Access and Use Policy </vt:lpstr>
      <vt:lpstr>Data Access and Use Policy </vt:lpstr>
      <vt:lpstr>Data Access and Use Policy </vt:lpstr>
      <vt:lpstr>Impact to Volunteers and Staff</vt:lpstr>
      <vt:lpstr>IEEE OU Analytics - Terms and Conditions</vt:lpstr>
      <vt:lpstr>OU Analytics</vt:lpstr>
      <vt:lpstr>OU Analytics</vt:lpstr>
      <vt:lpstr>OU Analytics</vt:lpstr>
      <vt:lpstr>What percentage of Region 3’s membership have “OK to Contact” set for member surveys?</vt:lpstr>
      <vt:lpstr>I want to determine those members that appear eligible to be senior members and send them an email to highlight support within the section and invite them to apply.</vt:lpstr>
      <vt:lpstr>I have decided to petition the membership to be a candidate for R3 Director. </vt:lpstr>
      <vt:lpstr>I want to use OU analytics to determine the percentage of Young Professionals to understand the make up of my section. </vt:lpstr>
      <vt:lpstr>I met someone at the section meeting, I want to look up contact information to follow up based on a synergy between our companies</vt:lpstr>
      <vt:lpstr>I met someone at the section meeting, I want to look up her contact info to encourage participation on the program committee?</vt:lpstr>
      <vt:lpstr>I want to get support for my candidacy for section chair.</vt:lpstr>
      <vt:lpstr>I want to discover which technical topics are likely to be of interest to my members by sending out a survey.</vt:lpstr>
      <vt:lpstr>I want to discover what are the most popular societies in my section to determine if more chapters should be formed.</vt:lpstr>
      <vt:lpstr>A company has come to town and wants to offer jobs to my members.  Can I provide them a list?</vt:lpstr>
      <vt:lpstr>I want to publicize the recent award winners in our section by sending a note to the members.</vt:lpstr>
      <vt:lpstr>The local university wants to send an announcement of their continuing education program to section members.</vt:lpstr>
      <vt:lpstr>Additional Resources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Donohoe, Pat</cp:lastModifiedBy>
  <cp:revision>53</cp:revision>
  <dcterms:created xsi:type="dcterms:W3CDTF">2016-10-24T19:53:01Z</dcterms:created>
  <dcterms:modified xsi:type="dcterms:W3CDTF">2022-03-31T15:35:07Z</dcterms:modified>
</cp:coreProperties>
</file>