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9" r:id="rId13"/>
    <p:sldId id="271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70" d="100"/>
          <a:sy n="70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cc02.safelinks.protection.outlook.com/?url=https%3A%2F%2Fwww.ieee.org%2Fmembership%2Fsenior%2Freview-panel.html&amp;data=04%7C01%7CSonya.Dillard%40nasa.gov%7C2112275b464644666a2a08d9e18b9a28%7C7005d45845be48ae8140d43da96dd17b%7C0%7C0%7C637788811987676658%7CUnknown%7CTWFpbGZsb3d8eyJWIjoiMC4wLjAwMDAiLCJQIjoiV2luMzIiLCJBTiI6Ik1haWwiLCJXVCI6Mn0%3D%7C3000&amp;sdata=zv8Oz8kEnSo%2BjiVfB4QSD7YiNUaZ%2B2oOIy%2BtoGVBcnc%3D&amp;reserved=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w.seely@ieee.or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E5F8CE-4AF2-406C-A42C-9AC907E68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7370" y="3558550"/>
            <a:ext cx="5829300" cy="9302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en-US" sz="1400" b="0" i="0" dirty="0">
                <a:solidFill>
                  <a:srgbClr val="7F7F7F"/>
                </a:solidFill>
                <a:latin typeface="Calibri" panose="020F0502020204030204" pitchFamily="34" charset="0"/>
              </a:rPr>
              <a:t>Andrew Seely</a:t>
            </a:r>
          </a:p>
          <a:p>
            <a:pPr>
              <a:lnSpc>
                <a:spcPct val="70000"/>
              </a:lnSpc>
            </a:pPr>
            <a:r>
              <a:rPr lang="en-US" altLang="en-US" sz="1400" b="0" i="0" dirty="0">
                <a:solidFill>
                  <a:srgbClr val="7F7F7F"/>
                </a:solidFill>
                <a:latin typeface="Calibri" panose="020F0502020204030204" pitchFamily="34" charset="0"/>
              </a:rPr>
              <a:t>Region 3 Senior Member Elevation Coordinator</a:t>
            </a:r>
          </a:p>
          <a:p>
            <a:pPr>
              <a:lnSpc>
                <a:spcPct val="70000"/>
              </a:lnSpc>
            </a:pPr>
            <a:r>
              <a:rPr lang="en-US" altLang="en-US" sz="1400" b="0" i="0" dirty="0">
                <a:solidFill>
                  <a:srgbClr val="7F7F7F"/>
                </a:solidFill>
                <a:latin typeface="Calibri" panose="020F0502020204030204" pitchFamily="34" charset="0"/>
              </a:rPr>
              <a:t>1 April, 2022</a:t>
            </a:r>
          </a:p>
        </p:txBody>
      </p:sp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EC1AE696-8B87-4D04-8204-97B43F2F3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D8AABB-7FF6-4724-91E4-42E55FDE4714}" type="slidenum">
              <a:rPr lang="en-US" altLang="en-US">
                <a:solidFill>
                  <a:schemeClr val="bg1"/>
                </a:solidFill>
              </a:rPr>
              <a:pPr eaLnBrk="1" hangingPunct="1"/>
              <a:t>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C7BD3-DCF4-49E0-9FDA-807C7F609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7370" y="2864887"/>
            <a:ext cx="4120544" cy="523875"/>
          </a:xfrm>
        </p:spPr>
        <p:txBody>
          <a:bodyPr/>
          <a:lstStyle/>
          <a:p>
            <a:r>
              <a:rPr lang="en-US" altLang="en-US" sz="2600" dirty="0">
                <a:latin typeface="Calibri" panose="020F0502020204030204" pitchFamily="34" charset="0"/>
              </a:rPr>
              <a:t>Senior Membership Update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Region 3 Senior Membership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Creating additional benefits and opportunities for new senior members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43EFA-0246-4B3D-8511-5D5629814EF6}"/>
              </a:ext>
            </a:extLst>
          </p:cNvPr>
          <p:cNvSpPr txBox="1"/>
          <p:nvPr/>
        </p:nvSpPr>
        <p:spPr>
          <a:xfrm>
            <a:off x="732430" y="1387365"/>
            <a:ext cx="7464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Section rebate – if the nominator is from a section, the section gets $10</a:t>
            </a:r>
          </a:p>
          <a:p>
            <a:pPr marL="342900" indent="-342900">
              <a:buAutoNum type="arabicPeriod"/>
            </a:pPr>
            <a:r>
              <a:rPr lang="en-US" dirty="0"/>
              <a:t>Reinvigorate members – new opportunity for participation for retired or disconnected members</a:t>
            </a:r>
          </a:p>
          <a:p>
            <a:pPr marL="342900" indent="-342900">
              <a:buAutoNum type="arabicPeriod"/>
            </a:pPr>
            <a:r>
              <a:rPr lang="en-US" dirty="0"/>
              <a:t>Creating a new “senior member fabric” of members who feel engaged and want to be part of new things</a:t>
            </a:r>
          </a:p>
          <a:p>
            <a:pPr marL="342900" indent="-342900">
              <a:buAutoNum type="arabicPeriod"/>
            </a:pPr>
            <a:r>
              <a:rPr lang="en-US" dirty="0"/>
              <a:t>Opportunities – a go-to list for speakers, committee and project volunteers</a:t>
            </a:r>
          </a:p>
          <a:p>
            <a:pPr marL="342900" indent="-342900">
              <a:buAutoNum type="arabicPeriod"/>
            </a:pPr>
            <a:r>
              <a:rPr lang="en-US" dirty="0"/>
              <a:t>FWCS initiative – Senior Member / Student interviews</a:t>
            </a:r>
          </a:p>
        </p:txBody>
      </p:sp>
    </p:spTree>
    <p:extLst>
      <p:ext uri="{BB962C8B-B14F-4D97-AF65-F5344CB8AC3E}">
        <p14:creationId xmlns:p14="http://schemas.microsoft.com/office/powerpoint/2010/main" val="130510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Region 3 Senior Membership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Schedule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ED710-11AD-4912-BD00-454CCFA15682}"/>
              </a:ext>
            </a:extLst>
          </p:cNvPr>
          <p:cNvSpPr txBox="1"/>
          <p:nvPr/>
        </p:nvSpPr>
        <p:spPr>
          <a:xfrm>
            <a:off x="559676" y="1332749"/>
            <a:ext cx="371277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The A&amp;A review panel dates are here: </a:t>
            </a:r>
            <a:r>
              <a:rPr lang="en-US" sz="1800" dirty="0">
                <a:effectLst/>
                <a:latin typeface="Calibri" panose="020F0502020204030204" pitchFamily="34" charset="0"/>
                <a:hlinkClick r:id="rId2"/>
              </a:rPr>
              <a:t>https://www.ieee.org/membership/senior/review-panel.html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February 19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April 23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June 25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August 13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October 1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November 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3D6A3-8EB5-4F79-9BC6-DAE9ACD9A9CB}"/>
              </a:ext>
            </a:extLst>
          </p:cNvPr>
          <p:cNvSpPr txBox="1"/>
          <p:nvPr/>
        </p:nvSpPr>
        <p:spPr>
          <a:xfrm>
            <a:off x="5021318" y="1305908"/>
            <a:ext cx="30742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Our schedule for senior member roundups this year is: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January 29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March 19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April 9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May 14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June 4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July 23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September 3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November 5</a:t>
            </a:r>
          </a:p>
        </p:txBody>
      </p:sp>
    </p:spTree>
    <p:extLst>
      <p:ext uri="{BB962C8B-B14F-4D97-AF65-F5344CB8AC3E}">
        <p14:creationId xmlns:p14="http://schemas.microsoft.com/office/powerpoint/2010/main" val="221935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Region 3 Senior Membership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Senior membership volunteer team today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E80B2-2BF4-47AA-90F7-3CEE37D2AA5E}"/>
              </a:ext>
            </a:extLst>
          </p:cNvPr>
          <p:cNvSpPr txBox="1"/>
          <p:nvPr/>
        </p:nvSpPr>
        <p:spPr>
          <a:xfrm>
            <a:off x="890752" y="1347952"/>
            <a:ext cx="5510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Hermann Amaya - Recruiting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Khalid Alosaylan – Student support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Cheryl Wang – Section engagement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Aleksandra Scalco – Reference provider support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Mario Guerrero – Post-elevation engagement</a:t>
            </a:r>
          </a:p>
        </p:txBody>
      </p:sp>
    </p:spTree>
    <p:extLst>
      <p:ext uri="{BB962C8B-B14F-4D97-AF65-F5344CB8AC3E}">
        <p14:creationId xmlns:p14="http://schemas.microsoft.com/office/powerpoint/2010/main" val="276724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Andrew Seely</a:t>
            </a:r>
          </a:p>
          <a:p>
            <a:r>
              <a:rPr lang="en-US" i="0" dirty="0">
                <a:hlinkClick r:id="rId2"/>
              </a:rPr>
              <a:t>andrew.seely@ieee.org</a:t>
            </a:r>
            <a:r>
              <a:rPr lang="en-US" i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Region 3 Senior Membership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FD90DC-9D84-448F-9BC4-C82194F02F4F}"/>
              </a:ext>
            </a:extLst>
          </p:cNvPr>
          <p:cNvSpPr txBox="1"/>
          <p:nvPr/>
        </p:nvSpPr>
        <p:spPr>
          <a:xfrm>
            <a:off x="732430" y="1340945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take-aways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Senior membership defined, why senior membership is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IEEE path to senior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 year’s accomplishments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2022-2023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2022 senior membership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additional benefits and opportunities for new senior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Senior membership volunteer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Region 3 Senior Membership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Key Take-Aways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B15F5-CD50-4EF7-8B40-588255A2412E}"/>
              </a:ext>
            </a:extLst>
          </p:cNvPr>
          <p:cNvSpPr txBox="1"/>
          <p:nvPr/>
        </p:nvSpPr>
        <p:spPr>
          <a:xfrm>
            <a:off x="547852" y="1332721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R3 Senior Member coordinator will meet with every section – invite me to give a 5 minute talk at your meeting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While not required, the virtual round-up process is really valuable – and it’s a resource to your section you can use right now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 will reach out to each section individually to help with senior membership development – if you have existing senior member processes, please share for our R3 knowledgebase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Next senior member roundup is 9 April – contact me today to get added to the invitation and observe or participate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7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Region 3 Senior Membership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Senior membership defined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27EEA-6EBA-4EA1-9D94-8DE927D2D269}"/>
              </a:ext>
            </a:extLst>
          </p:cNvPr>
          <p:cNvSpPr txBox="1"/>
          <p:nvPr/>
        </p:nvSpPr>
        <p:spPr>
          <a:xfrm>
            <a:off x="628649" y="1168197"/>
            <a:ext cx="78867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Senior member is the highest grade for which IEEE members can apply. IEEE members can self-nominate, or be nominated, for Senior Member grade.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To be eligible for application or nomination, candidates must: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 engineers, scientists, educators, technical executives, or originators in IEEE-designated fields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Have experience reflecting professional maturity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Have been in professional practice for at least ten years (with some credit for certain degrees)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Show significant performance over a period of at least five of their years in professional practice</a:t>
            </a:r>
          </a:p>
        </p:txBody>
      </p:sp>
    </p:spTree>
    <p:extLst>
      <p:ext uri="{BB962C8B-B14F-4D97-AF65-F5344CB8AC3E}">
        <p14:creationId xmlns:p14="http://schemas.microsoft.com/office/powerpoint/2010/main" val="35113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Region 3 Senior Membership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Why senior membership is important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756D9-77F4-47A1-983B-469A34E1943F}"/>
              </a:ext>
            </a:extLst>
          </p:cNvPr>
          <p:cNvSpPr txBox="1"/>
          <p:nvPr/>
        </p:nvSpPr>
        <p:spPr>
          <a:xfrm>
            <a:off x="653602" y="1592317"/>
            <a:ext cx="7702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/>
              <a:t>For IEEE</a:t>
            </a:r>
            <a:r>
              <a:rPr lang="en-US" dirty="0"/>
              <a:t>: Retention. Senior Members are more likely to renew their membership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/>
              <a:t>For the section</a:t>
            </a:r>
            <a:r>
              <a:rPr lang="en-US" dirty="0"/>
              <a:t>: An opportunity to identify and celebrate your most accomplished members and show the value of IEEE membership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/>
              <a:t>For the member</a:t>
            </a:r>
            <a:r>
              <a:rPr lang="en-US" dirty="0"/>
              <a:t>: Recognition of career, lovely plaque, society voucher, leadership eligibility … and opportunities for sections to create more value</a:t>
            </a:r>
          </a:p>
        </p:txBody>
      </p:sp>
    </p:spTree>
    <p:extLst>
      <p:ext uri="{BB962C8B-B14F-4D97-AF65-F5344CB8AC3E}">
        <p14:creationId xmlns:p14="http://schemas.microsoft.com/office/powerpoint/2010/main" val="28023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Region 3 Senior Membership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IEEE path to senior membership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67732-F1FD-40BB-A159-6672B0C59457}"/>
              </a:ext>
            </a:extLst>
          </p:cNvPr>
          <p:cNvSpPr txBox="1"/>
          <p:nvPr/>
        </p:nvSpPr>
        <p:spPr>
          <a:xfrm>
            <a:off x="386255" y="1316421"/>
            <a:ext cx="8481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IEEE Bylaw I-104.3 sets forth the criteria for elevation to Senior Member grade as follows: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candidate shall be an engineer, scientist, educator, technical executive or originator in </a:t>
            </a:r>
            <a:r>
              <a:rPr lang="en-US" b="1" dirty="0"/>
              <a:t>IEEE-designated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Candidates shall have been in professional practice for at least </a:t>
            </a:r>
            <a:r>
              <a:rPr lang="en-US" b="1" dirty="0"/>
              <a:t>ten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Candidates shall have shown </a:t>
            </a:r>
            <a:r>
              <a:rPr lang="en-US" b="1" dirty="0"/>
              <a:t>significant performance</a:t>
            </a:r>
            <a:r>
              <a:rPr lang="en-US" dirty="0"/>
              <a:t> over a period of at least five of those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addition, candidates for Senior Member grade must </a:t>
            </a:r>
            <a:r>
              <a:rPr lang="en-US" b="1" dirty="0">
                <a:solidFill>
                  <a:srgbClr val="FF0000"/>
                </a:solidFill>
              </a:rPr>
              <a:t>supply three references from current IEEE members holding the grade of Fellow, Senior Member, or Honorary Member.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0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Region 3 Senior Membership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Last year’s accomplishments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C25D3-BF97-4D59-909C-3E07A7C43241}"/>
              </a:ext>
            </a:extLst>
          </p:cNvPr>
          <p:cNvSpPr txBox="1"/>
          <p:nvPr/>
        </p:nvSpPr>
        <p:spPr>
          <a:xfrm>
            <a:off x="819807" y="1292772"/>
            <a:ext cx="69920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Sharlene Brown was 2021 senior member coordinator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Goal: was to elevate 220 R3 members to senior membership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Actual: 428 members were elevated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Many new senior members elevated through these processes who were outside of R3</a:t>
            </a:r>
          </a:p>
          <a:p>
            <a:r>
              <a:rPr lang="en-US" dirty="0"/>
              <a:t>Significant accomplishments included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Coordinated senior membership elevation with YP, WIE, LM – regional and global impact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Helped to develop the virtual round-up activity</a:t>
            </a:r>
          </a:p>
        </p:txBody>
      </p:sp>
    </p:spTree>
    <p:extLst>
      <p:ext uri="{BB962C8B-B14F-4D97-AF65-F5344CB8AC3E}">
        <p14:creationId xmlns:p14="http://schemas.microsoft.com/office/powerpoint/2010/main" val="429274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Region 3 Senior Membership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2022-2023 goals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465BB-2FE6-4EAB-8647-8F836073DE0E}"/>
              </a:ext>
            </a:extLst>
          </p:cNvPr>
          <p:cNvSpPr txBox="1"/>
          <p:nvPr/>
        </p:nvSpPr>
        <p:spPr>
          <a:xfrm>
            <a:off x="509582" y="1622150"/>
            <a:ext cx="7639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100% section engagement and support for senior membership from R3 SSC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Partner with R3 YP, WIE, LM to designate specific months in the year to focus on their members eligible to elevate to senior membership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Grow the virtual roundup to support the region in an efficient and fun fashion – a resource for everyone in the region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8F7005-40E3-4755-B746-E35CCD2861D1}"/>
              </a:ext>
            </a:extLst>
          </p:cNvPr>
          <p:cNvSpPr/>
          <p:nvPr/>
        </p:nvSpPr>
        <p:spPr>
          <a:xfrm>
            <a:off x="2691961" y="3326524"/>
            <a:ext cx="3760076" cy="5786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is the Senior Member Roundup?</a:t>
            </a:r>
          </a:p>
        </p:txBody>
      </p:sp>
    </p:spTree>
    <p:extLst>
      <p:ext uri="{BB962C8B-B14F-4D97-AF65-F5344CB8AC3E}">
        <p14:creationId xmlns:p14="http://schemas.microsoft.com/office/powerpoint/2010/main" val="39184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Region 3 Senior Membership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2022 senior membership monthly process in brief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2960E6-6DD1-4F9C-93A8-31831C31AB71}"/>
              </a:ext>
            </a:extLst>
          </p:cNvPr>
          <p:cNvSpPr txBox="1"/>
          <p:nvPr/>
        </p:nvSpPr>
        <p:spPr>
          <a:xfrm>
            <a:off x="890752" y="1316421"/>
            <a:ext cx="6676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Recruiting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Roundup or individual / offline elevation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Identify reference providers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Identify nominator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Schedule for roundup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 nomination package 10 days in advance of A&amp;A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A&amp;A panel review and approval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Promoted!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Follow-up engagement</a:t>
            </a:r>
          </a:p>
        </p:txBody>
      </p:sp>
    </p:spTree>
    <p:extLst>
      <p:ext uri="{BB962C8B-B14F-4D97-AF65-F5344CB8AC3E}">
        <p14:creationId xmlns:p14="http://schemas.microsoft.com/office/powerpoint/2010/main" val="266134583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6640</TotalTime>
  <Words>841</Words>
  <Application>Microsoft Office PowerPoint</Application>
  <PresentationFormat>On-screen Show (16:9)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Theme 1</vt:lpstr>
      <vt:lpstr>Senior Membership Update</vt:lpstr>
      <vt:lpstr>2022 Region 3 Senior Membership</vt:lpstr>
      <vt:lpstr>2022 Region 3 Senior Membership</vt:lpstr>
      <vt:lpstr>2022 Region 3 Senior Membership</vt:lpstr>
      <vt:lpstr>2022 Region 3 Senior Membership</vt:lpstr>
      <vt:lpstr>2022 Region 3 Senior Membership</vt:lpstr>
      <vt:lpstr>2022 Region 3 Senior Membership</vt:lpstr>
      <vt:lpstr>2022 Region 3 Senior Membership</vt:lpstr>
      <vt:lpstr>2022 Region 3 Senior Membership</vt:lpstr>
      <vt:lpstr>2022 Region 3 Senior Membership</vt:lpstr>
      <vt:lpstr>2022 Region 3 Senior Membership</vt:lpstr>
      <vt:lpstr>2022 Region 3 Senior Membership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43</cp:revision>
  <dcterms:created xsi:type="dcterms:W3CDTF">2016-10-24T19:53:01Z</dcterms:created>
  <dcterms:modified xsi:type="dcterms:W3CDTF">2022-04-01T13:21:30Z</dcterms:modified>
</cp:coreProperties>
</file>