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67" r:id="rId11"/>
    <p:sldId id="270" r:id="rId12"/>
    <p:sldId id="271" r:id="rId13"/>
    <p:sldId id="272" r:id="rId14"/>
    <p:sldId id="273" r:id="rId15"/>
    <p:sldId id="287" r:id="rId16"/>
    <p:sldId id="275" r:id="rId17"/>
    <p:sldId id="260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0066A1"/>
    <a:srgbClr val="CC9933"/>
    <a:srgbClr val="69BE28"/>
    <a:srgbClr val="CC0033"/>
    <a:srgbClr val="E37222"/>
    <a:srgbClr val="FDC82F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6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  <p:sldLayoutId id="2147483706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E7276-0B5D-C642-A99B-7C94536758AA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E764D-F86E-451B-B4C0-F21F709C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759" y="2929387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Recognizing Contributions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F7A212-5972-420F-A7B0-BBE2B4CAC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E3F3-80E2-4A08-A3BD-D902335A2A66}"/>
              </a:ext>
            </a:extLst>
          </p:cNvPr>
          <p:cNvSpPr txBox="1"/>
          <p:nvPr/>
        </p:nvSpPr>
        <p:spPr>
          <a:xfrm>
            <a:off x="818645" y="3470746"/>
            <a:ext cx="77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A1"/>
                </a:solidFill>
              </a:rPr>
              <a:t>Nelson Lourenco, IEEE Region 3 ARC Chair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774" y="290841"/>
            <a:ext cx="8419381" cy="391130"/>
          </a:xfrm>
        </p:spPr>
        <p:txBody>
          <a:bodyPr/>
          <a:lstStyle/>
          <a:p>
            <a:r>
              <a:rPr lang="en-US" sz="2800" dirty="0"/>
              <a:t>Region 3 Professional Awards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6941" y="876856"/>
            <a:ext cx="8613277" cy="3107891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Daniel W. Jackson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Purpose: To recognize a </a:t>
            </a:r>
            <a:r>
              <a:rPr lang="en-US" u="sng" dirty="0">
                <a:solidFill>
                  <a:schemeClr val="tx1"/>
                </a:solidFill>
              </a:rPr>
              <a:t>Past Director</a:t>
            </a:r>
            <a:r>
              <a:rPr lang="en-US" dirty="0">
                <a:solidFill>
                  <a:schemeClr val="tx1"/>
                </a:solidFill>
              </a:rPr>
              <a:t> who, through continuing service to the Region and to the Institute, has made exemplary contributions to the </a:t>
            </a:r>
            <a:r>
              <a:rPr lang="en-US" dirty="0" err="1">
                <a:solidFill>
                  <a:schemeClr val="tx1"/>
                </a:solidFill>
              </a:rPr>
              <a:t>electrotechnology</a:t>
            </a:r>
            <a:r>
              <a:rPr lang="en-US" dirty="0">
                <a:solidFill>
                  <a:schemeClr val="tx1"/>
                </a:solidFill>
              </a:rPr>
              <a:t> profession.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Joseph M. </a:t>
            </a:r>
            <a:r>
              <a:rPr lang="en-US" sz="2200" dirty="0" err="1">
                <a:solidFill>
                  <a:schemeClr val="tx1"/>
                </a:solidFill>
              </a:rPr>
              <a:t>Biedenbach</a:t>
            </a:r>
            <a:r>
              <a:rPr lang="en-US" sz="2200" dirty="0">
                <a:solidFill>
                  <a:schemeClr val="tx1"/>
                </a:solidFill>
              </a:rPr>
              <a:t> Outstanding Engineering Educator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Purpose: To recognize a member of Region 3 who has shared technical and professional abilities through </a:t>
            </a:r>
            <a:r>
              <a:rPr lang="en-US" sz="1500" u="sng" dirty="0">
                <a:solidFill>
                  <a:schemeClr val="tx1"/>
                </a:solidFill>
              </a:rPr>
              <a:t>teaching</a:t>
            </a:r>
            <a:r>
              <a:rPr lang="en-US" sz="1500" dirty="0">
                <a:solidFill>
                  <a:schemeClr val="tx1"/>
                </a:solidFill>
              </a:rPr>
              <a:t> in industry, government, or in an institution of higher learning and in so doing has made an outstanding contribution to the </a:t>
            </a:r>
            <a:r>
              <a:rPr lang="en-US" sz="1500" dirty="0" err="1">
                <a:solidFill>
                  <a:schemeClr val="tx1"/>
                </a:solidFill>
              </a:rPr>
              <a:t>electrotechnology</a:t>
            </a:r>
            <a:r>
              <a:rPr lang="en-US" sz="1500" dirty="0">
                <a:solidFill>
                  <a:schemeClr val="tx1"/>
                </a:solidFill>
              </a:rPr>
              <a:t> profession.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Region 3 Outstanding Engineer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Purpose: To recognize a member of Region 3 who, through </a:t>
            </a:r>
            <a:r>
              <a:rPr lang="en-US" sz="1500" u="sng" dirty="0">
                <a:solidFill>
                  <a:schemeClr val="tx1"/>
                </a:solidFill>
              </a:rPr>
              <a:t>technical</a:t>
            </a:r>
            <a:r>
              <a:rPr lang="en-US" sz="1500" dirty="0">
                <a:solidFill>
                  <a:schemeClr val="tx1"/>
                </a:solidFill>
              </a:rPr>
              <a:t> and professional abilities, has made an outstanding contribution to the </a:t>
            </a:r>
            <a:r>
              <a:rPr lang="en-US" sz="1500" dirty="0" err="1">
                <a:solidFill>
                  <a:schemeClr val="tx1"/>
                </a:solidFill>
              </a:rPr>
              <a:t>electrotechnology</a:t>
            </a:r>
            <a:r>
              <a:rPr lang="en-US" sz="1500" dirty="0">
                <a:solidFill>
                  <a:schemeClr val="tx1"/>
                </a:solidFill>
              </a:rPr>
              <a:t> profession.</a:t>
            </a:r>
          </a:p>
          <a:p>
            <a:pPr marL="347218" lvl="1" indent="0"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3529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774" y="290841"/>
            <a:ext cx="8419381" cy="391130"/>
          </a:xfrm>
        </p:spPr>
        <p:txBody>
          <a:bodyPr/>
          <a:lstStyle/>
          <a:p>
            <a:r>
              <a:rPr lang="en-US" sz="2800" dirty="0"/>
              <a:t>Region 3 Professional Awards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2"/>
          </p:nvPr>
        </p:nvSpPr>
        <p:spPr>
          <a:xfrm>
            <a:off x="210887" y="901076"/>
            <a:ext cx="8613277" cy="3107891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Region 3 Outstanding Service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Purpose: To recognize a member of Region 3 who, through service to the </a:t>
            </a:r>
            <a:r>
              <a:rPr lang="en-US" u="sng" dirty="0">
                <a:solidFill>
                  <a:schemeClr val="tx1"/>
                </a:solidFill>
              </a:rPr>
              <a:t>Region</a:t>
            </a:r>
            <a:r>
              <a:rPr lang="en-US" dirty="0">
                <a:solidFill>
                  <a:schemeClr val="tx1"/>
                </a:solidFill>
              </a:rPr>
              <a:t> and the Institute, has made an  outstanding contribution to the </a:t>
            </a:r>
            <a:r>
              <a:rPr lang="en-US" dirty="0" err="1">
                <a:solidFill>
                  <a:schemeClr val="tx1"/>
                </a:solidFill>
              </a:rPr>
              <a:t>electrotechnology</a:t>
            </a:r>
            <a:r>
              <a:rPr lang="en-US" dirty="0">
                <a:solidFill>
                  <a:schemeClr val="tx1"/>
                </a:solidFill>
              </a:rPr>
              <a:t> profession.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Professional Leadership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Purpose: To recognize a member of Region 3 for outstanding leadership efforts in achieving the </a:t>
            </a:r>
            <a:r>
              <a:rPr lang="en-US" sz="1500" u="sng" dirty="0">
                <a:solidFill>
                  <a:schemeClr val="tx1"/>
                </a:solidFill>
              </a:rPr>
              <a:t>professional</a:t>
            </a:r>
            <a:r>
              <a:rPr lang="en-US" sz="1500" dirty="0">
                <a:solidFill>
                  <a:schemeClr val="tx1"/>
                </a:solidFill>
              </a:rPr>
              <a:t> [economic, ethical, legislative, social] aims of IEEE in the United States.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Employer Professional Development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Purpose: To recognize an employer in Region 3 for outstanding contributions in advancing the </a:t>
            </a:r>
            <a:r>
              <a:rPr lang="en-US" sz="1500" u="sng" dirty="0">
                <a:solidFill>
                  <a:schemeClr val="tx1"/>
                </a:solidFill>
              </a:rPr>
              <a:t>professional development</a:t>
            </a:r>
            <a:r>
              <a:rPr lang="en-US" sz="1500" dirty="0">
                <a:solidFill>
                  <a:schemeClr val="tx1"/>
                </a:solidFill>
              </a:rPr>
              <a:t> of employees.</a:t>
            </a:r>
          </a:p>
          <a:p>
            <a:pPr marL="347218" lvl="1" indent="0">
              <a:spcBef>
                <a:spcPts val="0"/>
              </a:spcBef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774" y="290841"/>
            <a:ext cx="8419381" cy="391130"/>
          </a:xfrm>
        </p:spPr>
        <p:txBody>
          <a:bodyPr/>
          <a:lstStyle/>
          <a:p>
            <a:r>
              <a:rPr lang="en-US" sz="2800" dirty="0"/>
              <a:t>Region 3 Professional Awards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41165" y="925299"/>
            <a:ext cx="8613277" cy="3107891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Young Professional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Purpose: To promote, recognize and support contributions from </a:t>
            </a:r>
            <a:r>
              <a:rPr lang="en-US" u="sng" dirty="0">
                <a:solidFill>
                  <a:schemeClr val="tx1"/>
                </a:solidFill>
              </a:rPr>
              <a:t>young professional </a:t>
            </a:r>
            <a:r>
              <a:rPr lang="en-US" dirty="0">
                <a:solidFill>
                  <a:schemeClr val="tx1"/>
                </a:solidFill>
              </a:rPr>
              <a:t>members within IEEE Region 3.  This award recognizes </a:t>
            </a:r>
            <a:r>
              <a:rPr lang="en-US" u="sng" dirty="0">
                <a:solidFill>
                  <a:schemeClr val="tx1"/>
                </a:solidFill>
              </a:rPr>
              <a:t>leadership</a:t>
            </a:r>
            <a:r>
              <a:rPr lang="en-US" dirty="0">
                <a:solidFill>
                  <a:schemeClr val="tx1"/>
                </a:solidFill>
              </a:rPr>
              <a:t> in service, education, innovation, entrepreneurship or in furthering the goals of the IEEE Young Professionals.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008542"/>
                </a:solidFill>
              </a:rPr>
              <a:t>The Region 3 Young Professional Award was introduced in 2020.</a:t>
            </a:r>
          </a:p>
          <a:p>
            <a:pPr marL="274320" indent="0">
              <a:spcBef>
                <a:spcPts val="0"/>
              </a:spcBef>
              <a:buNone/>
            </a:pPr>
            <a:endParaRPr lang="en-US" sz="1600" b="1" dirty="0">
              <a:solidFill>
                <a:srgbClr val="008542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Exemplary Section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Purpose: To recognize </a:t>
            </a:r>
            <a:r>
              <a:rPr lang="en-US" u="sng" dirty="0">
                <a:solidFill>
                  <a:schemeClr val="tx1"/>
                </a:solidFill>
              </a:rPr>
              <a:t>outstanding Section leadership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management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u="sng" dirty="0">
                <a:solidFill>
                  <a:schemeClr val="tx1"/>
                </a:solidFill>
              </a:rPr>
              <a:t>administration</a:t>
            </a:r>
            <a:r>
              <a:rPr lang="en-US" dirty="0">
                <a:solidFill>
                  <a:schemeClr val="tx1"/>
                </a:solidFill>
              </a:rPr>
              <a:t> for the immediate </a:t>
            </a:r>
            <a:r>
              <a:rPr lang="en-US" u="sng" dirty="0">
                <a:solidFill>
                  <a:schemeClr val="tx1"/>
                </a:solidFill>
              </a:rPr>
              <a:t>past Section year. </a:t>
            </a:r>
            <a:r>
              <a:rPr lang="en-US" dirty="0">
                <a:solidFill>
                  <a:schemeClr val="tx1"/>
                </a:solidFill>
              </a:rPr>
              <a:t>To provide a mechanism that allows the Regional Director to visit, recognize the Section leadership and make the award presentation.</a:t>
            </a:r>
            <a:endParaRPr lang="en-US" b="1" dirty="0">
              <a:solidFill>
                <a:srgbClr val="008542"/>
              </a:solidFill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600" b="1" dirty="0">
              <a:solidFill>
                <a:srgbClr val="008542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Exemplary Student Branch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Purpose: To encourage, though public recognition, </a:t>
            </a:r>
            <a:r>
              <a:rPr lang="en-US" u="sng" dirty="0">
                <a:solidFill>
                  <a:schemeClr val="tx1"/>
                </a:solidFill>
              </a:rPr>
              <a:t>exemplary Student Branch</a:t>
            </a:r>
            <a:r>
              <a:rPr lang="en-US" dirty="0">
                <a:solidFill>
                  <a:schemeClr val="tx1"/>
                </a:solidFill>
              </a:rPr>
              <a:t> operation. </a:t>
            </a:r>
            <a:endParaRPr lang="en-US" b="1" dirty="0">
              <a:solidFill>
                <a:srgbClr val="008542"/>
              </a:solidFill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b="1" dirty="0">
              <a:solidFill>
                <a:srgbClr val="008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774" y="290841"/>
            <a:ext cx="8419381" cy="391130"/>
          </a:xfrm>
        </p:spPr>
        <p:txBody>
          <a:bodyPr/>
          <a:lstStyle/>
          <a:p>
            <a:r>
              <a:rPr lang="en-US" sz="2800" dirty="0"/>
              <a:t>Region 3 Professional Awards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41164" y="925299"/>
            <a:ext cx="8613277" cy="3107891"/>
          </a:xfrm>
        </p:spPr>
        <p:txBody>
          <a:bodyPr/>
          <a:lstStyle/>
          <a:p>
            <a:pPr marL="5715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Student Professional Activities Service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To recognize </a:t>
            </a:r>
            <a:r>
              <a:rPr lang="en-US" u="sng" dirty="0">
                <a:solidFill>
                  <a:schemeClr val="tx1"/>
                </a:solidFill>
              </a:rPr>
              <a:t>Student Branch</a:t>
            </a:r>
            <a:r>
              <a:rPr lang="en-US" dirty="0">
                <a:solidFill>
                  <a:schemeClr val="tx1"/>
                </a:solidFill>
              </a:rPr>
              <a:t> and/or </a:t>
            </a:r>
            <a:r>
              <a:rPr lang="en-US" u="sng" dirty="0">
                <a:solidFill>
                  <a:schemeClr val="tx1"/>
                </a:solidFill>
              </a:rPr>
              <a:t>student member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specific achievements</a:t>
            </a:r>
            <a:r>
              <a:rPr lang="en-US" dirty="0">
                <a:solidFill>
                  <a:schemeClr val="tx1"/>
                </a:solidFill>
              </a:rPr>
              <a:t> and efforts in advancing the professional aims of IEEE in Region 3.</a:t>
            </a:r>
            <a:endParaRPr lang="en-US" b="1" dirty="0">
              <a:solidFill>
                <a:srgbClr val="008542"/>
              </a:solidFill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b="1" dirty="0">
              <a:solidFill>
                <a:srgbClr val="008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2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28" y="291010"/>
            <a:ext cx="8419381" cy="391130"/>
          </a:xfrm>
        </p:spPr>
        <p:txBody>
          <a:bodyPr/>
          <a:lstStyle/>
          <a:p>
            <a:r>
              <a:rPr lang="en-US" sz="2800" dirty="0"/>
              <a:t>Region 3 Awards Site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1094" y="970911"/>
            <a:ext cx="8326438" cy="3291840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Region 3 now uses Open Water for awards nominations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1600" dirty="0"/>
              <a:t>New portal will open up in the July time frame.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May use IEEE credentials to log 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Fill in requested information; you will receive an email confirmation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Start early!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1600" dirty="0"/>
              <a:t>Familiarize with awards website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1600" dirty="0"/>
              <a:t>Gather information on candidate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1600" dirty="0"/>
              <a:t>Get two endorsement letters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1600" dirty="0"/>
              <a:t>Allow time for “features” of website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70959"/>
            <a:ext cx="7886700" cy="415529"/>
          </a:xfrm>
        </p:spPr>
        <p:txBody>
          <a:bodyPr/>
          <a:lstStyle/>
          <a:p>
            <a:r>
              <a:rPr lang="en-US" dirty="0"/>
              <a:t>Awards and Recognition Committee (ARC)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85762" y="811758"/>
            <a:ext cx="7886700" cy="28899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2022 Committee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idx="4294967295"/>
          </p:nvPr>
        </p:nvSpPr>
        <p:spPr>
          <a:xfrm>
            <a:off x="385762" y="1265731"/>
            <a:ext cx="3943350" cy="310789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dirty="0"/>
              <a:t>Chair:  Nelson Lourenco (Georgia)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Vice Chair: Devon Gale (Jamaica, non-voting)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Area Representative 1: James </a:t>
            </a:r>
            <a:r>
              <a:rPr lang="en-US" sz="1400" dirty="0" err="1"/>
              <a:t>Imanian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/>
              <a:t>Area Representative 2: Wyman Williams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400" dirty="0"/>
              <a:t>Area Representative 3: Raul Ortega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Area Representative 4: Paul Kuban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Area Representative 5: Patrick Kung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idx="4294967295"/>
          </p:nvPr>
        </p:nvSpPr>
        <p:spPr>
          <a:xfrm>
            <a:off x="4444711" y="1265730"/>
            <a:ext cx="4788821" cy="310789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dirty="0"/>
              <a:t>No two </a:t>
            </a:r>
            <a:r>
              <a:rPr lang="en-US" sz="1400" i="1" dirty="0"/>
              <a:t>voting </a:t>
            </a:r>
            <a:r>
              <a:rPr lang="en-US" sz="1400" dirty="0"/>
              <a:t>ARC members from same area 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ARC chair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5 additional delegates who are currently or have previously been Section chairs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Past R3 director/delegate serves as mentor (Gregg Vaughn)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731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28" y="291010"/>
            <a:ext cx="8419381" cy="391130"/>
          </a:xfrm>
        </p:spPr>
        <p:txBody>
          <a:bodyPr/>
          <a:lstStyle/>
          <a:p>
            <a:r>
              <a:rPr lang="en-US" sz="2800" dirty="0"/>
              <a:t>Wrap-up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6640" y="900752"/>
            <a:ext cx="9082591" cy="3493277"/>
          </a:xfrm>
        </p:spPr>
        <p:txBody>
          <a:bodyPr/>
          <a:lstStyle/>
          <a:p>
            <a:pPr marL="5715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IEEE is a volunteer-driven organization</a:t>
            </a:r>
          </a:p>
          <a:p>
            <a:pPr marL="457200" indent="-2286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Awards allow us to recognize the hard work being done by our members and volunteers</a:t>
            </a:r>
          </a:p>
          <a:p>
            <a:pPr marL="457200" indent="-2286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IEEE sponsors many awards across various levels of the Institute</a:t>
            </a:r>
          </a:p>
          <a:p>
            <a:pPr marL="5715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IEEE Awards Chairs are vital positions at the Section level</a:t>
            </a:r>
          </a:p>
          <a:p>
            <a:pPr marL="457200" indent="-2286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Oversee Section Awards Program; lead or assist with nominations at the Chapter, Council, Region level (and beyond)</a:t>
            </a:r>
          </a:p>
          <a:p>
            <a:pPr marL="5715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The Awards and Recognition Committee administers Region 3’s professional awards, but also helps identify potential candidates for other IEEE awards (IEEE-USA, MGA, etc.)</a:t>
            </a:r>
          </a:p>
          <a:p>
            <a:pPr marL="5715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If you have any questions or need help, you are welcome to reach out to your local ARC representative (Area) or the ARC chair (Me!) </a:t>
            </a:r>
          </a:p>
          <a:p>
            <a:pPr marL="5715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Make sure you start your award nominations early! </a:t>
            </a:r>
          </a:p>
          <a:p>
            <a:pPr marL="457200" indent="-18288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It is very easy to wait until the last minute and submit a sub-par nomination</a:t>
            </a:r>
          </a:p>
        </p:txBody>
      </p:sp>
    </p:spTree>
    <p:extLst>
      <p:ext uri="{BB962C8B-B14F-4D97-AF65-F5344CB8AC3E}">
        <p14:creationId xmlns:p14="http://schemas.microsoft.com/office/powerpoint/2010/main" val="66002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614" y="3096761"/>
            <a:ext cx="7886700" cy="7001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Nelson Lourenco, IEEE Region 3 ARC Chair</a:t>
            </a:r>
          </a:p>
          <a:p>
            <a:r>
              <a:rPr lang="en-US" dirty="0"/>
              <a:t>nelson.lourenco@ieee.org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How Important Are Awards?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217473" y="931437"/>
            <a:ext cx="8709052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We are a volunteer-driven organization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Awards show that hard-work is recognized and appreciated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Awards encourage current volunteers to continue serving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Awards inspire members to volunteer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Awards are a sign of Section vitality</a:t>
            </a:r>
          </a:p>
          <a:p>
            <a:pPr marL="347218" lvl="1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EEE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4" y="534593"/>
            <a:ext cx="2003158" cy="14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ognition Products - IEEE Member and Geographic Acti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4" y="2568375"/>
            <a:ext cx="2092687" cy="16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3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Overview of IEEE Awards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217473" y="877863"/>
            <a:ext cx="8709052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Technical Chapter/Affinity Group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Section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Council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Region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Society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Technical-Area Council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Community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Entity Board Awards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000" dirty="0"/>
              <a:t>Institute Awards</a:t>
            </a:r>
          </a:p>
          <a:p>
            <a:pPr marL="347218" lvl="1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edu.ieee.org/us-unt/wp-content/uploads/sites/63/IEEEsoclogos_comp-1024x6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7" y="2206991"/>
            <a:ext cx="333913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EEE Region 3 Web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79" y="1108367"/>
            <a:ext cx="2227944" cy="8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99" y="1213833"/>
            <a:ext cx="972615" cy="972615"/>
          </a:xfrm>
          <a:prstGeom prst="rect">
            <a:avLst/>
          </a:prstGeom>
        </p:spPr>
      </p:pic>
      <p:pic>
        <p:nvPicPr>
          <p:cNvPr id="2060" name="Picture 12" descr="https://ieeeusa.org/wp-content/uploads/2020/08/ieee-usa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93" y="462334"/>
            <a:ext cx="24479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8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Responsibilities of Awards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228974" y="931437"/>
            <a:ext cx="8775745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1800"/>
              </a:spcBef>
              <a:buNone/>
            </a:pPr>
            <a:r>
              <a:rPr lang="en-US" sz="2000" dirty="0"/>
              <a:t>The responsibilities of Section Awards Chairs vary depending on the geographical organizational unit of focus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000" b="1" dirty="0"/>
              <a:t>At the Section Level:</a:t>
            </a:r>
          </a:p>
          <a:p>
            <a:pPr marL="342900" indent="-285750">
              <a:spcBef>
                <a:spcPts val="900"/>
              </a:spcBef>
            </a:pPr>
            <a:r>
              <a:rPr lang="en-US" sz="1800" dirty="0"/>
              <a:t>Oversee Section Awards Program in accordance with Section Bylaws and/or Operations Manual</a:t>
            </a:r>
          </a:p>
          <a:p>
            <a:pPr marL="57150" indent="0">
              <a:spcBef>
                <a:spcPts val="3000"/>
              </a:spcBef>
              <a:buNone/>
            </a:pPr>
            <a:r>
              <a:rPr lang="en-US" sz="2000" b="1" dirty="0"/>
              <a:t>At the Society and Council Level: </a:t>
            </a:r>
          </a:p>
          <a:p>
            <a:pPr marL="342900" indent="-285750">
              <a:spcBef>
                <a:spcPts val="900"/>
              </a:spcBef>
            </a:pPr>
            <a:r>
              <a:rPr lang="en-US" sz="1800" dirty="0"/>
              <a:t>Lead or assist with nominations of worthy Section members for Society and Council awards </a:t>
            </a:r>
          </a:p>
          <a:p>
            <a:pPr marL="347218" lvl="1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Responsibilities of Awards Chair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259252" y="961639"/>
            <a:ext cx="8775745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2400"/>
              </a:spcBef>
              <a:buNone/>
            </a:pPr>
            <a:r>
              <a:rPr lang="en-US" sz="2000" b="1" dirty="0"/>
              <a:t>At the Region Level:</a:t>
            </a:r>
          </a:p>
          <a:p>
            <a:pPr marL="342900" indent="-285750">
              <a:spcBef>
                <a:spcPts val="900"/>
              </a:spcBef>
            </a:pPr>
            <a:r>
              <a:rPr lang="en-US" sz="1800" dirty="0"/>
              <a:t>Publicize Region awards within Sections</a:t>
            </a:r>
          </a:p>
          <a:p>
            <a:pPr marL="342900" indent="-285750">
              <a:spcBef>
                <a:spcPts val="1800"/>
              </a:spcBef>
            </a:pPr>
            <a:r>
              <a:rPr lang="en-US" sz="1800" dirty="0"/>
              <a:t>Lead in identifying worthy nominees for Region awards</a:t>
            </a:r>
          </a:p>
          <a:p>
            <a:pPr marL="342900" indent="-285750">
              <a:spcBef>
                <a:spcPts val="1800"/>
              </a:spcBef>
            </a:pPr>
            <a:r>
              <a:rPr lang="en-US" sz="1800" dirty="0"/>
              <a:t>Assist in developing formal nominations</a:t>
            </a:r>
          </a:p>
          <a:p>
            <a:pPr marL="342900" indent="-285750">
              <a:spcBef>
                <a:spcPts val="1800"/>
              </a:spcBef>
            </a:pPr>
            <a:r>
              <a:rPr lang="en-US" sz="1800" dirty="0"/>
              <a:t>Ensure timely submission of nomination</a:t>
            </a:r>
          </a:p>
          <a:p>
            <a:pPr marL="342900" indent="-285750">
              <a:spcBef>
                <a:spcPts val="1800"/>
              </a:spcBef>
            </a:pPr>
            <a:r>
              <a:rPr lang="en-US" sz="1800" dirty="0"/>
              <a:t>Publicize (locally) award recipients</a:t>
            </a:r>
          </a:p>
          <a:p>
            <a:pPr marL="342900" indent="-285750">
              <a:spcBef>
                <a:spcPts val="600"/>
              </a:spcBef>
            </a:pPr>
            <a:endParaRPr lang="en-US" sz="1800" dirty="0"/>
          </a:p>
          <a:p>
            <a:pPr marL="347218" lvl="1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0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Responsibilities of Awards Chair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271366" y="959216"/>
            <a:ext cx="8775745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2400"/>
              </a:spcBef>
              <a:buNone/>
            </a:pPr>
            <a:r>
              <a:rPr lang="en-US" sz="2000" b="1" dirty="0"/>
              <a:t>At the IEEE Level:</a:t>
            </a:r>
          </a:p>
          <a:p>
            <a:pPr marL="342900" indent="-285750">
              <a:spcBef>
                <a:spcPts val="900"/>
              </a:spcBef>
            </a:pPr>
            <a:r>
              <a:rPr lang="en-US" sz="1800" dirty="0"/>
              <a:t>Forward names/nominations of Section members for consideration for higher-level </a:t>
            </a:r>
            <a:br>
              <a:rPr lang="en-US" sz="1800" dirty="0"/>
            </a:br>
            <a:r>
              <a:rPr lang="en-US" sz="1800" dirty="0"/>
              <a:t>IEEE awards given by</a:t>
            </a:r>
            <a:endParaRPr lang="en-US" sz="1600" dirty="0"/>
          </a:p>
          <a:p>
            <a:pPr marL="640080" lvl="1" indent="-228600">
              <a:spcBef>
                <a:spcPts val="600"/>
              </a:spcBef>
            </a:pPr>
            <a:r>
              <a:rPr lang="en-US" sz="1700" dirty="0"/>
              <a:t>Entity Boards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Educational Activities Board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IEEE-USA Board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Member and Geographic Activities Board (MGA Board)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Publication Services and Products Board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Standards Association Board</a:t>
            </a:r>
          </a:p>
          <a:p>
            <a:pPr marL="1005840" lvl="2" indent="-228600">
              <a:spcBef>
                <a:spcPts val="300"/>
              </a:spcBef>
            </a:pPr>
            <a:r>
              <a:rPr lang="en-US" sz="1500" dirty="0"/>
              <a:t>Technical Activities Board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700" dirty="0"/>
              <a:t>the Institute (IEEE Corporate Awards)</a:t>
            </a:r>
          </a:p>
          <a:p>
            <a:pPr marL="342900" indent="-285750">
              <a:spcBef>
                <a:spcPts val="600"/>
              </a:spcBef>
            </a:pPr>
            <a:endParaRPr lang="en-US" sz="1800" dirty="0"/>
          </a:p>
          <a:p>
            <a:pPr marL="347218" lvl="1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6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Award Areas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194068" y="922877"/>
            <a:ext cx="4866536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600"/>
              </a:spcBef>
              <a:buNone/>
            </a:pPr>
            <a:r>
              <a:rPr lang="en-US" sz="2000" dirty="0"/>
              <a:t>All Societies sponsor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000" dirty="0"/>
              <a:t>Technical-Area Councils sponsoring awards: 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Biometrics Council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Electronic Design Automation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Nanotechnology Council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Sensors Council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Council on Superconductivity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Systems Council</a:t>
            </a:r>
          </a:p>
          <a:p>
            <a:pPr marL="640080" lvl="1" indent="-228600">
              <a:spcBef>
                <a:spcPts val="600"/>
              </a:spcBef>
            </a:pPr>
            <a:r>
              <a:rPr lang="en-US" sz="1600" dirty="0"/>
              <a:t>Technology Management Council</a:t>
            </a:r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7218" lvl="1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6656" y="898656"/>
            <a:ext cx="396444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spcBef>
                <a:spcPts val="600"/>
              </a:spcBef>
            </a:pPr>
            <a:r>
              <a:rPr lang="en-US" sz="2000" dirty="0"/>
              <a:t>Communities sponsoring awards:</a:t>
            </a:r>
          </a:p>
          <a:p>
            <a:pPr marL="640080" lvl="1" indent="-22860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Life Members</a:t>
            </a:r>
          </a:p>
          <a:p>
            <a:pPr marL="640080" lvl="1" indent="-22860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Women in Engineering</a:t>
            </a:r>
          </a:p>
          <a:p>
            <a:pPr marL="640080" lvl="1" indent="-22860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Young Professionals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969" y="2787871"/>
            <a:ext cx="4149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400"/>
              </a:spcBef>
              <a:buNone/>
            </a:pPr>
            <a:r>
              <a:rPr lang="en-US" b="1" dirty="0"/>
              <a:t>Work with your local chapter and affinity group leadership to identify potential candidates and track awards</a:t>
            </a:r>
          </a:p>
        </p:txBody>
      </p:sp>
    </p:spTree>
    <p:extLst>
      <p:ext uri="{BB962C8B-B14F-4D97-AF65-F5344CB8AC3E}">
        <p14:creationId xmlns:p14="http://schemas.microsoft.com/office/powerpoint/2010/main" val="18184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Award Areas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176058" y="928933"/>
            <a:ext cx="9028664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US" sz="2000" dirty="0"/>
              <a:t>Entity Boards sponsoring awards: 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Educational Activities Board (2 May)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Member and Geographic Activities Board </a:t>
            </a:r>
          </a:p>
          <a:p>
            <a:pPr marL="1005840" lvl="2" indent="-228600">
              <a:spcBef>
                <a:spcPts val="600"/>
              </a:spcBef>
            </a:pPr>
            <a:r>
              <a:rPr lang="en-US" sz="1400" dirty="0"/>
              <a:t>Friend of IEEE Member and Geographic Activities Awards (rolling submissions)</a:t>
            </a:r>
          </a:p>
          <a:p>
            <a:pPr marL="1005840" lvl="2" indent="-228600">
              <a:spcBef>
                <a:spcPts val="600"/>
              </a:spcBef>
            </a:pPr>
            <a:r>
              <a:rPr lang="en-US" sz="1400" dirty="0"/>
              <a:t>Outstanding Section Awards (15 May)</a:t>
            </a:r>
          </a:p>
          <a:p>
            <a:pPr marL="1005840" lvl="2" indent="-228600">
              <a:spcBef>
                <a:spcPts val="600"/>
              </a:spcBef>
            </a:pPr>
            <a:r>
              <a:rPr lang="en-US" sz="1400" dirty="0"/>
              <a:t>Other MGA Awards (15 October)</a:t>
            </a:r>
          </a:p>
          <a:p>
            <a:pPr marL="1005840" lvl="2" indent="-228600">
              <a:spcBef>
                <a:spcPts val="600"/>
              </a:spcBef>
            </a:pPr>
            <a:r>
              <a:rPr lang="en-US" sz="1400" dirty="0"/>
              <a:t>MGA William W. Middleton Distinguished Service Award (offered every three years, submissions open 2023)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Publication Services and Products Board (TBD)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Standards Association Board (31 July)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Technical Activities Board (varies)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IEEE-USA Board (15 September)</a:t>
            </a:r>
          </a:p>
          <a:p>
            <a:pPr marL="685800" lvl="1" indent="-285750">
              <a:spcBef>
                <a:spcPts val="900"/>
              </a:spcBef>
            </a:pPr>
            <a:endParaRPr lang="en-US" sz="1600" dirty="0"/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7218" lvl="1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9787"/>
            <a:ext cx="7886700" cy="415529"/>
          </a:xfrm>
        </p:spPr>
        <p:txBody>
          <a:bodyPr/>
          <a:lstStyle/>
          <a:p>
            <a:r>
              <a:rPr lang="en-US" dirty="0"/>
              <a:t>Award Areas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194548" y="928933"/>
            <a:ext cx="6715413" cy="3107891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US" sz="2000" dirty="0"/>
              <a:t>Institute Awards (highest level of recognition): 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Medals (15 June)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Recognitions (15 June)</a:t>
            </a:r>
          </a:p>
          <a:p>
            <a:pPr marL="640080" lvl="1" indent="-228600">
              <a:spcBef>
                <a:spcPts val="900"/>
              </a:spcBef>
            </a:pPr>
            <a:r>
              <a:rPr lang="en-US" sz="1600" dirty="0"/>
              <a:t>Technical Field Awards (15 Jan)</a:t>
            </a:r>
          </a:p>
          <a:p>
            <a:pPr marL="685800" lvl="1" indent="-285750">
              <a:spcBef>
                <a:spcPts val="900"/>
              </a:spcBef>
            </a:pPr>
            <a:endParaRPr lang="en-US" sz="1600" dirty="0"/>
          </a:p>
          <a:p>
            <a:pPr marL="685800" lvl="1" indent="-285750">
              <a:spcBef>
                <a:spcPts val="900"/>
              </a:spcBef>
            </a:pPr>
            <a:endParaRPr lang="en-US" sz="1600" dirty="0"/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2900" indent="-285750">
              <a:spcBef>
                <a:spcPts val="600"/>
              </a:spcBef>
            </a:pPr>
            <a:endParaRPr lang="en-US" sz="2000" dirty="0"/>
          </a:p>
          <a:p>
            <a:pPr marL="347218" lvl="1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342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366</TotalTime>
  <Words>1133</Words>
  <Application>Microsoft Office PowerPoint</Application>
  <PresentationFormat>On-screen Show (16:9)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Merriweather Sans</vt:lpstr>
      <vt:lpstr>Noto Sans Symbols</vt:lpstr>
      <vt:lpstr>Wingdings</vt:lpstr>
      <vt:lpstr>Theme 1</vt:lpstr>
      <vt:lpstr>Recognizing Contributions</vt:lpstr>
      <vt:lpstr>How Important Are Awards?</vt:lpstr>
      <vt:lpstr>Overview of IEEE Awards</vt:lpstr>
      <vt:lpstr>Responsibilities of Awards Chair</vt:lpstr>
      <vt:lpstr>Responsibilities of Awards Chair (continued)</vt:lpstr>
      <vt:lpstr>Responsibilities of Awards Chair (continued)</vt:lpstr>
      <vt:lpstr>Award Areas</vt:lpstr>
      <vt:lpstr>Award Areas (continued)</vt:lpstr>
      <vt:lpstr>Award Areas (continued)</vt:lpstr>
      <vt:lpstr>Region 3 Professional Awards</vt:lpstr>
      <vt:lpstr>Region 3 Professional Awards</vt:lpstr>
      <vt:lpstr>Region 3 Professional Awards</vt:lpstr>
      <vt:lpstr>Region 3 Professional Awards</vt:lpstr>
      <vt:lpstr>Region 3 Awards Site</vt:lpstr>
      <vt:lpstr>Awards and Recognition Committee (ARC)</vt:lpstr>
      <vt:lpstr>Wrap-up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86</cp:revision>
  <dcterms:created xsi:type="dcterms:W3CDTF">2016-10-24T19:53:01Z</dcterms:created>
  <dcterms:modified xsi:type="dcterms:W3CDTF">2022-04-01T11:29:05Z</dcterms:modified>
</cp:coreProperties>
</file>