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h9Cyh+QTeQpwA+RQMFs6PSM12d4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1540074-CADE-49AA-BDE1-837A358B823E}">
  <a:tblStyle styleId="{F1540074-CADE-49AA-BDE1-837A358B823E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4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grigorian3\Box\My%20Workspace\Documents\ERG\ConfComm\Southeastcon%20Conference%20Data%202005-20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'List View 2'!$AA$1</c:f>
              <c:strCache>
                <c:ptCount val="1"/>
                <c:pt idx="0">
                  <c:v> Conference Net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D7D-4E62-8702-2E2C43B63B51}"/>
              </c:ext>
            </c:extLst>
          </c:dPt>
          <c:dPt>
            <c:idx val="1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6B7-400F-A50A-08CEF19CC0E5}"/>
              </c:ext>
            </c:extLst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D7D-4E62-8702-2E2C43B63B51}"/>
              </c:ext>
            </c:extLst>
          </c:dPt>
          <c:dLbls>
            <c:dLbl>
              <c:idx val="15"/>
              <c:tx>
                <c:rich>
                  <a:bodyPr/>
                  <a:lstStyle/>
                  <a:p>
                    <a:fld id="{6956CAC7-2157-4677-8AE1-EF9C7689A472}" type="VALUE">
                      <a:rPr lang="en-US" smtClean="0"/>
                      <a:pPr/>
                      <a:t>[VALUE]</a:t>
                    </a:fld>
                    <a:r>
                      <a:rPr lang="en-US"/>
                      <a:t>*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D2D-4E55-B837-1838C3E6E8F0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E6991BA2-9F6C-464C-828F-F23E3316658C}" type="VALUE">
                      <a:rPr lang="en-US" smtClean="0"/>
                      <a:pPr/>
                      <a:t>[VALUE]</a:t>
                    </a:fld>
                    <a:r>
                      <a:rPr lang="en-US"/>
                      <a:t>*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D2D-4E55-B837-1838C3E6E8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'List View 2'!$F$2:$F$18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'List View 2'!$AA$2:$AA$18</c:f>
              <c:numCache>
                <c:formatCode>"$"#,##0_);[Red]\("$"#,##0\)</c:formatCode>
                <c:ptCount val="17"/>
                <c:pt idx="0">
                  <c:v>4490.3999999999942</c:v>
                </c:pt>
                <c:pt idx="1">
                  <c:v>31754.699999999997</c:v>
                </c:pt>
                <c:pt idx="2">
                  <c:v>19061.72</c:v>
                </c:pt>
                <c:pt idx="3">
                  <c:v>58653.98000000001</c:v>
                </c:pt>
                <c:pt idx="4">
                  <c:v>9680.3399999999965</c:v>
                </c:pt>
                <c:pt idx="5">
                  <c:v>54784</c:v>
                </c:pt>
                <c:pt idx="6">
                  <c:v>37700</c:v>
                </c:pt>
                <c:pt idx="7">
                  <c:v>20578</c:v>
                </c:pt>
                <c:pt idx="8">
                  <c:v>52618.200000000012</c:v>
                </c:pt>
                <c:pt idx="9">
                  <c:v>17870.01999999999</c:v>
                </c:pt>
                <c:pt idx="10">
                  <c:v>20639</c:v>
                </c:pt>
                <c:pt idx="11">
                  <c:v>0</c:v>
                </c:pt>
                <c:pt idx="12">
                  <c:v>19800.95</c:v>
                </c:pt>
                <c:pt idx="13">
                  <c:v>42527.199999999983</c:v>
                </c:pt>
                <c:pt idx="14">
                  <c:v>131680.63999999998</c:v>
                </c:pt>
                <c:pt idx="15">
                  <c:v>26216.22</c:v>
                </c:pt>
                <c:pt idx="16">
                  <c:v>52221.46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B7-400F-A50A-08CEF19CC0E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997531455"/>
        <c:axId val="1997533119"/>
      </c:barChart>
      <c:catAx>
        <c:axId val="199753145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7533119"/>
        <c:crosses val="autoZero"/>
        <c:auto val="1"/>
        <c:lblAlgn val="ctr"/>
        <c:lblOffset val="100"/>
        <c:noMultiLvlLbl val="0"/>
      </c:catAx>
      <c:valAx>
        <c:axId val="1997533119"/>
        <c:scaling>
          <c:orientation val="minMax"/>
        </c:scaling>
        <c:delete val="1"/>
        <c:axPos val="l"/>
        <c:numFmt formatCode="&quot;$&quot;#,##0_);[Red]\(&quot;$&quot;#,##0\)" sourceLinked="1"/>
        <c:majorTickMark val="none"/>
        <c:minorTickMark val="none"/>
        <c:tickLblPos val="nextTo"/>
        <c:crossAx val="19975314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1" name="Google Shape;22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206b72765d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0" name="Google Shape;230;g1206b72765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2" name="Google Shape;14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7" name="Google Shape;20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Blank">
  <p:cSld name="Title Only 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11a55e99b2e_0_8"/>
          <p:cNvSpPr txBox="1">
            <a:spLocks noGrp="1"/>
          </p:cNvSpPr>
          <p:nvPr>
            <p:ph type="title"/>
          </p:nvPr>
        </p:nvSpPr>
        <p:spPr>
          <a:xfrm>
            <a:off x="732430" y="401239"/>
            <a:ext cx="7886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g11a55e99b2e_0_8"/>
          <p:cNvSpPr txBox="1">
            <a:spLocks noGrp="1"/>
          </p:cNvSpPr>
          <p:nvPr>
            <p:ph type="body" idx="1"/>
          </p:nvPr>
        </p:nvSpPr>
        <p:spPr>
          <a:xfrm>
            <a:off x="732430" y="1322915"/>
            <a:ext cx="7886700" cy="29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⮚"/>
              <a:defRPr/>
            </a:lvl1pPr>
            <a:lvl2pPr marL="914400" lvl="1" indent="-381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 sz="2000"/>
            </a:lvl2pPr>
            <a:lvl3pPr marL="1371600" lvl="2" indent="-32575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30"/>
              <a:buChar char="o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Char char="✔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g11a55e99b2e_0_8"/>
          <p:cNvSpPr txBox="1">
            <a:spLocks noGrp="1"/>
          </p:cNvSpPr>
          <p:nvPr>
            <p:ph type="body" idx="2"/>
          </p:nvPr>
        </p:nvSpPr>
        <p:spPr>
          <a:xfrm>
            <a:off x="732430" y="835982"/>
            <a:ext cx="78867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1" i="1">
                <a:solidFill>
                  <a:srgbClr val="2E75B5"/>
                </a:solidFill>
              </a:defRPr>
            </a:lvl1pPr>
            <a:lvl2pPr marL="914400" lvl="1" indent="-36576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2575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✔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g11a55e99b2e_0_8"/>
          <p:cNvSpPr txBox="1">
            <a:spLocks noGrp="1"/>
          </p:cNvSpPr>
          <p:nvPr>
            <p:ph type="sldNum" idx="12"/>
          </p:nvPr>
        </p:nvSpPr>
        <p:spPr>
          <a:xfrm>
            <a:off x="4329112" y="4742261"/>
            <a:ext cx="485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Only Blank">
  <p:cSld name="6_Title Only Blank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1a55e99b2e_0_68"/>
          <p:cNvSpPr txBox="1">
            <a:spLocks noGrp="1"/>
          </p:cNvSpPr>
          <p:nvPr>
            <p:ph type="title"/>
          </p:nvPr>
        </p:nvSpPr>
        <p:spPr>
          <a:xfrm>
            <a:off x="732430" y="396137"/>
            <a:ext cx="7886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g11a55e99b2e_0_6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29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⮚"/>
              <a:defRPr/>
            </a:lvl1pPr>
            <a:lvl2pPr marL="914400" lvl="1" indent="-3657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2575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✔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g11a55e99b2e_0_68"/>
          <p:cNvSpPr txBox="1">
            <a:spLocks noGrp="1"/>
          </p:cNvSpPr>
          <p:nvPr>
            <p:ph type="sldNum" idx="12"/>
          </p:nvPr>
        </p:nvSpPr>
        <p:spPr>
          <a:xfrm>
            <a:off x="4432892" y="4744339"/>
            <a:ext cx="485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" name="Google Shape;81;g11a55e99b2e_0_68"/>
          <p:cNvSpPr txBox="1">
            <a:spLocks noGrp="1"/>
          </p:cNvSpPr>
          <p:nvPr>
            <p:ph type="body" idx="2"/>
          </p:nvPr>
        </p:nvSpPr>
        <p:spPr>
          <a:xfrm>
            <a:off x="628650" y="829648"/>
            <a:ext cx="7886700" cy="2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1" i="1">
                <a:solidFill>
                  <a:srgbClr val="7F7F7F"/>
                </a:solidFill>
              </a:defRPr>
            </a:lvl1pPr>
            <a:lvl2pPr marL="914400" lvl="1" indent="-3657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2575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✔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Only Blank">
  <p:cSld name="7_Title Only Blank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1a55e99b2e_0_73"/>
          <p:cNvSpPr txBox="1">
            <a:spLocks noGrp="1"/>
          </p:cNvSpPr>
          <p:nvPr>
            <p:ph type="title"/>
          </p:nvPr>
        </p:nvSpPr>
        <p:spPr>
          <a:xfrm>
            <a:off x="732430" y="396137"/>
            <a:ext cx="7886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g11a55e99b2e_0_7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29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⮚"/>
              <a:defRPr/>
            </a:lvl1pPr>
            <a:lvl2pPr marL="914400" lvl="1" indent="-3657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2575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✔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g11a55e99b2e_0_73"/>
          <p:cNvSpPr txBox="1">
            <a:spLocks noGrp="1"/>
          </p:cNvSpPr>
          <p:nvPr>
            <p:ph type="sldNum" idx="12"/>
          </p:nvPr>
        </p:nvSpPr>
        <p:spPr>
          <a:xfrm>
            <a:off x="4432892" y="4744339"/>
            <a:ext cx="485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6" name="Google Shape;86;g11a55e99b2e_0_73"/>
          <p:cNvSpPr txBox="1">
            <a:spLocks noGrp="1"/>
          </p:cNvSpPr>
          <p:nvPr>
            <p:ph type="body" idx="2"/>
          </p:nvPr>
        </p:nvSpPr>
        <p:spPr>
          <a:xfrm>
            <a:off x="628650" y="829648"/>
            <a:ext cx="7886700" cy="2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1" i="1">
                <a:solidFill>
                  <a:srgbClr val="7F7F7F"/>
                </a:solidFill>
              </a:defRPr>
            </a:lvl1pPr>
            <a:lvl2pPr marL="914400" lvl="1" indent="-3657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2575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✔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Only Blank">
  <p:cSld name="8_Title Only Blank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1a55e99b2e_0_78"/>
          <p:cNvSpPr txBox="1">
            <a:spLocks noGrp="1"/>
          </p:cNvSpPr>
          <p:nvPr>
            <p:ph type="title"/>
          </p:nvPr>
        </p:nvSpPr>
        <p:spPr>
          <a:xfrm>
            <a:off x="732430" y="396137"/>
            <a:ext cx="7886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g11a55e99b2e_0_7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29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⮚"/>
              <a:defRPr/>
            </a:lvl1pPr>
            <a:lvl2pPr marL="914400" lvl="1" indent="-3657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2575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✔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g11a55e99b2e_0_78"/>
          <p:cNvSpPr txBox="1">
            <a:spLocks noGrp="1"/>
          </p:cNvSpPr>
          <p:nvPr>
            <p:ph type="sldNum" idx="12"/>
          </p:nvPr>
        </p:nvSpPr>
        <p:spPr>
          <a:xfrm>
            <a:off x="4432892" y="4744339"/>
            <a:ext cx="485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1" name="Google Shape;91;g11a55e99b2e_0_78"/>
          <p:cNvSpPr txBox="1">
            <a:spLocks noGrp="1"/>
          </p:cNvSpPr>
          <p:nvPr>
            <p:ph type="body" idx="2"/>
          </p:nvPr>
        </p:nvSpPr>
        <p:spPr>
          <a:xfrm>
            <a:off x="628650" y="829648"/>
            <a:ext cx="7886700" cy="2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1" i="1">
                <a:solidFill>
                  <a:srgbClr val="7F7F7F"/>
                </a:solidFill>
              </a:defRPr>
            </a:lvl1pPr>
            <a:lvl2pPr marL="914400" lvl="1" indent="-3657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2575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✔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Title Slide Opt 1 Tagline">
  <p:cSld name="Presentation Title Slide Opt 1 Taglin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g11a55e99b2e_0_13"/>
          <p:cNvGrpSpPr/>
          <p:nvPr/>
        </p:nvGrpSpPr>
        <p:grpSpPr>
          <a:xfrm>
            <a:off x="-9144" y="-15568"/>
            <a:ext cx="9230676" cy="5159067"/>
            <a:chOff x="-9144" y="-15568"/>
            <a:chExt cx="9230676" cy="5159067"/>
          </a:xfrm>
        </p:grpSpPr>
        <p:pic>
          <p:nvPicPr>
            <p:cNvPr id="24" name="Google Shape;24;g11a55e99b2e_0_1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9144" y="-15568"/>
              <a:ext cx="9167812" cy="5143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25;g11a55e99b2e_0_13"/>
            <p:cNvPicPr preferRelativeResize="0"/>
            <p:nvPr/>
          </p:nvPicPr>
          <p:blipFill rotWithShape="1">
            <a:blip r:embed="rId3">
              <a:alphaModFix/>
            </a:blip>
            <a:srcRect t="9395" r="1407" b="14036"/>
            <a:stretch/>
          </p:blipFill>
          <p:spPr>
            <a:xfrm>
              <a:off x="0" y="4132520"/>
              <a:ext cx="9144000" cy="1010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26;g11a55e99b2e_0_13"/>
            <p:cNvPicPr preferRelativeResize="0"/>
            <p:nvPr/>
          </p:nvPicPr>
          <p:blipFill rotWithShape="1">
            <a:blip r:embed="rId3">
              <a:alphaModFix/>
            </a:blip>
            <a:srcRect t="-12627" r="1407" b="48293"/>
            <a:stretch/>
          </p:blipFill>
          <p:spPr>
            <a:xfrm rot="10800000">
              <a:off x="0" y="-7994"/>
              <a:ext cx="9144000" cy="849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27;g11a55e99b2e_0_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9144" y="619632"/>
              <a:ext cx="1456944" cy="24140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28;g11a55e99b2e_0_13"/>
            <p:cNvPicPr preferRelativeResize="0"/>
            <p:nvPr/>
          </p:nvPicPr>
          <p:blipFill rotWithShape="1">
            <a:blip r:embed="rId5">
              <a:alphaModFix/>
            </a:blip>
            <a:srcRect b="7071"/>
            <a:stretch/>
          </p:blipFill>
          <p:spPr>
            <a:xfrm>
              <a:off x="1469066" y="619632"/>
              <a:ext cx="1944624" cy="22432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29;g11a55e99b2e_0_13"/>
            <p:cNvPicPr preferRelativeResize="0"/>
            <p:nvPr/>
          </p:nvPicPr>
          <p:blipFill rotWithShape="1">
            <a:blip r:embed="rId6">
              <a:alphaModFix/>
            </a:blip>
            <a:srcRect b="14674"/>
            <a:stretch/>
          </p:blipFill>
          <p:spPr>
            <a:xfrm>
              <a:off x="3412131" y="619632"/>
              <a:ext cx="2365248" cy="20597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30;g11a55e99b2e_0_13"/>
            <p:cNvPicPr preferRelativeResize="0"/>
            <p:nvPr/>
          </p:nvPicPr>
          <p:blipFill rotWithShape="1">
            <a:blip r:embed="rId7">
              <a:alphaModFix/>
            </a:blip>
            <a:srcRect b="7071"/>
            <a:stretch/>
          </p:blipFill>
          <p:spPr>
            <a:xfrm>
              <a:off x="5766746" y="619632"/>
              <a:ext cx="1956816" cy="22432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Google Shape;31;g11a55e99b2e_0_1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721916" y="619632"/>
              <a:ext cx="1499616" cy="241401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" name="Google Shape;32;g11a55e99b2e_0_13"/>
          <p:cNvSpPr txBox="1">
            <a:spLocks noGrp="1"/>
          </p:cNvSpPr>
          <p:nvPr>
            <p:ph type="ctrTitle"/>
          </p:nvPr>
        </p:nvSpPr>
        <p:spPr>
          <a:xfrm>
            <a:off x="824345" y="2925636"/>
            <a:ext cx="7772400" cy="5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i="0">
                <a:solidFill>
                  <a:srgbClr val="0066A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g11a55e99b2e_0_13"/>
          <p:cNvSpPr txBox="1">
            <a:spLocks noGrp="1"/>
          </p:cNvSpPr>
          <p:nvPr>
            <p:ph type="subTitle" idx="1"/>
          </p:nvPr>
        </p:nvSpPr>
        <p:spPr>
          <a:xfrm>
            <a:off x="849330" y="3993966"/>
            <a:ext cx="77724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2100" b="1" i="1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148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4" name="Google Shape;34;g11a55e99b2e_0_13"/>
          <p:cNvSpPr txBox="1">
            <a:spLocks noGrp="1"/>
          </p:cNvSpPr>
          <p:nvPr>
            <p:ph type="sldNum" idx="12"/>
          </p:nvPr>
        </p:nvSpPr>
        <p:spPr>
          <a:xfrm>
            <a:off x="4351867" y="4724950"/>
            <a:ext cx="485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Google Shape;35;g11a55e99b2e_0_13"/>
          <p:cNvSpPr txBox="1"/>
          <p:nvPr/>
        </p:nvSpPr>
        <p:spPr>
          <a:xfrm>
            <a:off x="1524000" y="327332"/>
            <a:ext cx="6373200" cy="5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IEEE Region 3 SoutheastCon 2022</a:t>
            </a:r>
            <a:endParaRPr/>
          </a:p>
        </p:txBody>
      </p:sp>
      <p:pic>
        <p:nvPicPr>
          <p:cNvPr id="36" name="Google Shape;36;g11a55e99b2e_0_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058677" y="4577542"/>
            <a:ext cx="851611" cy="479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wo 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11a55e99b2e_0_28"/>
          <p:cNvSpPr txBox="1">
            <a:spLocks noGrp="1"/>
          </p:cNvSpPr>
          <p:nvPr>
            <p:ph type="title"/>
          </p:nvPr>
        </p:nvSpPr>
        <p:spPr>
          <a:xfrm>
            <a:off x="750030" y="416719"/>
            <a:ext cx="7886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g11a55e99b2e_0_28"/>
          <p:cNvSpPr txBox="1">
            <a:spLocks noGrp="1"/>
          </p:cNvSpPr>
          <p:nvPr>
            <p:ph type="body" idx="1"/>
          </p:nvPr>
        </p:nvSpPr>
        <p:spPr>
          <a:xfrm>
            <a:off x="750030" y="1369219"/>
            <a:ext cx="3886200" cy="28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⮚"/>
              <a:defRPr sz="2000"/>
            </a:lvl1pPr>
            <a:lvl2pPr marL="914400" lvl="1" indent="-36576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160"/>
              <a:buChar char="•"/>
              <a:defRPr sz="1800"/>
            </a:lvl2pPr>
            <a:lvl3pPr marL="1371600" lvl="2" indent="-31496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60"/>
              <a:buChar char="o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✔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g11a55e99b2e_0_28"/>
          <p:cNvSpPr txBox="1">
            <a:spLocks noGrp="1"/>
          </p:cNvSpPr>
          <p:nvPr>
            <p:ph type="body" idx="2"/>
          </p:nvPr>
        </p:nvSpPr>
        <p:spPr>
          <a:xfrm>
            <a:off x="4750530" y="1369219"/>
            <a:ext cx="3886200" cy="28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⮚"/>
              <a:defRPr sz="2000"/>
            </a:lvl1pPr>
            <a:lvl2pPr marL="914400" lvl="1" indent="-36576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160"/>
              <a:buChar char="•"/>
              <a:defRPr sz="1800"/>
            </a:lvl2pPr>
            <a:lvl3pPr marL="1371600" lvl="2" indent="-31496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60"/>
              <a:buChar char="o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✔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g11a55e99b2e_0_28"/>
          <p:cNvSpPr txBox="1">
            <a:spLocks noGrp="1"/>
          </p:cNvSpPr>
          <p:nvPr>
            <p:ph type="body" idx="3"/>
          </p:nvPr>
        </p:nvSpPr>
        <p:spPr>
          <a:xfrm>
            <a:off x="750030" y="829647"/>
            <a:ext cx="78867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1" i="1">
                <a:solidFill>
                  <a:srgbClr val="2E75B5"/>
                </a:solidFill>
              </a:defRPr>
            </a:lvl1pPr>
            <a:lvl2pPr marL="914400" lvl="1" indent="-36576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2575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✔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g11a55e99b2e_0_28"/>
          <p:cNvSpPr txBox="1">
            <a:spLocks noGrp="1"/>
          </p:cNvSpPr>
          <p:nvPr>
            <p:ph type="sldNum" idx="12"/>
          </p:nvPr>
        </p:nvSpPr>
        <p:spPr>
          <a:xfrm>
            <a:off x="4393342" y="4747866"/>
            <a:ext cx="485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Title Slide Opt 1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g11a55e99b2e_0_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3813" y="-7995"/>
            <a:ext cx="9167812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g11a55e99b2e_0_34"/>
          <p:cNvPicPr preferRelativeResize="0"/>
          <p:nvPr/>
        </p:nvPicPr>
        <p:blipFill rotWithShape="1">
          <a:blip r:embed="rId3">
            <a:alphaModFix/>
          </a:blip>
          <a:srcRect t="-12627" r="1407" b="14035"/>
          <a:stretch/>
        </p:blipFill>
        <p:spPr>
          <a:xfrm>
            <a:off x="0" y="3841750"/>
            <a:ext cx="9144000" cy="130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g11a55e99b2e_0_34"/>
          <p:cNvPicPr preferRelativeResize="0"/>
          <p:nvPr/>
        </p:nvPicPr>
        <p:blipFill rotWithShape="1">
          <a:blip r:embed="rId3">
            <a:alphaModFix/>
          </a:blip>
          <a:srcRect t="-12627" r="1407" b="48293"/>
          <a:stretch/>
        </p:blipFill>
        <p:spPr>
          <a:xfrm rot="10800000">
            <a:off x="0" y="-7994"/>
            <a:ext cx="9144000" cy="84942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g11a55e99b2e_0_34"/>
          <p:cNvSpPr txBox="1">
            <a:spLocks noGrp="1"/>
          </p:cNvSpPr>
          <p:nvPr>
            <p:ph type="title"/>
          </p:nvPr>
        </p:nvSpPr>
        <p:spPr>
          <a:xfrm>
            <a:off x="1084614" y="2453210"/>
            <a:ext cx="7886700" cy="6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i="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g11a55e99b2e_0_34"/>
          <p:cNvSpPr txBox="1">
            <a:spLocks noGrp="1"/>
          </p:cNvSpPr>
          <p:nvPr>
            <p:ph type="body" idx="1"/>
          </p:nvPr>
        </p:nvSpPr>
        <p:spPr>
          <a:xfrm>
            <a:off x="1084614" y="3096761"/>
            <a:ext cx="78867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2100" b="1" i="1">
                <a:solidFill>
                  <a:srgbClr val="2E75B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148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g11a55e99b2e_0_34"/>
          <p:cNvSpPr txBox="1">
            <a:spLocks noGrp="1"/>
          </p:cNvSpPr>
          <p:nvPr>
            <p:ph type="sldNum" idx="12"/>
          </p:nvPr>
        </p:nvSpPr>
        <p:spPr>
          <a:xfrm>
            <a:off x="4329112" y="4727953"/>
            <a:ext cx="485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" name="Google Shape;50;g11a55e99b2e_0_34"/>
          <p:cNvSpPr txBox="1"/>
          <p:nvPr/>
        </p:nvSpPr>
        <p:spPr>
          <a:xfrm>
            <a:off x="0" y="4458586"/>
            <a:ext cx="3118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SoutheastCon 2022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Mobile, Alabama</a:t>
            </a:r>
            <a:endParaRPr/>
          </a:p>
        </p:txBody>
      </p:sp>
      <p:pic>
        <p:nvPicPr>
          <p:cNvPr id="51" name="Google Shape;51;g11a55e99b2e_0_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58677" y="4577542"/>
            <a:ext cx="851611" cy="479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 Blank">
  <p:cSld name="1_Title Only 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1a55e99b2e_0_43"/>
          <p:cNvSpPr txBox="1">
            <a:spLocks noGrp="1"/>
          </p:cNvSpPr>
          <p:nvPr>
            <p:ph type="title"/>
          </p:nvPr>
        </p:nvSpPr>
        <p:spPr>
          <a:xfrm>
            <a:off x="732430" y="396137"/>
            <a:ext cx="7886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g11a55e99b2e_0_4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29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⮚"/>
              <a:defRPr/>
            </a:lvl1pPr>
            <a:lvl2pPr marL="914400" lvl="1" indent="-3657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2575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✔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g11a55e99b2e_0_43"/>
          <p:cNvSpPr txBox="1">
            <a:spLocks noGrp="1"/>
          </p:cNvSpPr>
          <p:nvPr>
            <p:ph type="sldNum" idx="12"/>
          </p:nvPr>
        </p:nvSpPr>
        <p:spPr>
          <a:xfrm>
            <a:off x="4432892" y="4744339"/>
            <a:ext cx="485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" name="Google Shape;56;g11a55e99b2e_0_43"/>
          <p:cNvSpPr txBox="1">
            <a:spLocks noGrp="1"/>
          </p:cNvSpPr>
          <p:nvPr>
            <p:ph type="body" idx="2"/>
          </p:nvPr>
        </p:nvSpPr>
        <p:spPr>
          <a:xfrm>
            <a:off x="628650" y="829648"/>
            <a:ext cx="7886700" cy="2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1" i="1">
                <a:solidFill>
                  <a:srgbClr val="7F7F7F"/>
                </a:solidFill>
              </a:defRPr>
            </a:lvl1pPr>
            <a:lvl2pPr marL="914400" lvl="1" indent="-3657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2575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✔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Only Blank">
  <p:cSld name="2_Title Only 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1a55e99b2e_0_48"/>
          <p:cNvSpPr txBox="1">
            <a:spLocks noGrp="1"/>
          </p:cNvSpPr>
          <p:nvPr>
            <p:ph type="title"/>
          </p:nvPr>
        </p:nvSpPr>
        <p:spPr>
          <a:xfrm>
            <a:off x="732430" y="396137"/>
            <a:ext cx="7886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g11a55e99b2e_0_4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29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⮚"/>
              <a:defRPr/>
            </a:lvl1pPr>
            <a:lvl2pPr marL="914400" lvl="1" indent="-3657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2575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✔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g11a55e99b2e_0_48"/>
          <p:cNvSpPr txBox="1">
            <a:spLocks noGrp="1"/>
          </p:cNvSpPr>
          <p:nvPr>
            <p:ph type="sldNum" idx="12"/>
          </p:nvPr>
        </p:nvSpPr>
        <p:spPr>
          <a:xfrm>
            <a:off x="4432892" y="4744339"/>
            <a:ext cx="485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" name="Google Shape;61;g11a55e99b2e_0_48"/>
          <p:cNvSpPr txBox="1">
            <a:spLocks noGrp="1"/>
          </p:cNvSpPr>
          <p:nvPr>
            <p:ph type="body" idx="2"/>
          </p:nvPr>
        </p:nvSpPr>
        <p:spPr>
          <a:xfrm>
            <a:off x="628650" y="829648"/>
            <a:ext cx="7886700" cy="2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1" i="1">
                <a:solidFill>
                  <a:srgbClr val="7F7F7F"/>
                </a:solidFill>
              </a:defRPr>
            </a:lvl1pPr>
            <a:lvl2pPr marL="914400" lvl="1" indent="-3657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2575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✔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Only Blank">
  <p:cSld name="3_Title Only 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1a55e99b2e_0_53"/>
          <p:cNvSpPr txBox="1">
            <a:spLocks noGrp="1"/>
          </p:cNvSpPr>
          <p:nvPr>
            <p:ph type="title"/>
          </p:nvPr>
        </p:nvSpPr>
        <p:spPr>
          <a:xfrm>
            <a:off x="732430" y="396137"/>
            <a:ext cx="7886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g11a55e99b2e_0_5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29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⮚"/>
              <a:defRPr/>
            </a:lvl1pPr>
            <a:lvl2pPr marL="914400" lvl="1" indent="-3657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2575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✔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g11a55e99b2e_0_53"/>
          <p:cNvSpPr txBox="1">
            <a:spLocks noGrp="1"/>
          </p:cNvSpPr>
          <p:nvPr>
            <p:ph type="sldNum" idx="12"/>
          </p:nvPr>
        </p:nvSpPr>
        <p:spPr>
          <a:xfrm>
            <a:off x="4432892" y="4744339"/>
            <a:ext cx="485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" name="Google Shape;66;g11a55e99b2e_0_53"/>
          <p:cNvSpPr txBox="1">
            <a:spLocks noGrp="1"/>
          </p:cNvSpPr>
          <p:nvPr>
            <p:ph type="body" idx="2"/>
          </p:nvPr>
        </p:nvSpPr>
        <p:spPr>
          <a:xfrm>
            <a:off x="628650" y="829648"/>
            <a:ext cx="7886700" cy="2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1" i="1">
                <a:solidFill>
                  <a:srgbClr val="7F7F7F"/>
                </a:solidFill>
              </a:defRPr>
            </a:lvl1pPr>
            <a:lvl2pPr marL="914400" lvl="1" indent="-3657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2575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✔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Only Blank">
  <p:cSld name="4_Title Only 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1a55e99b2e_0_58"/>
          <p:cNvSpPr txBox="1">
            <a:spLocks noGrp="1"/>
          </p:cNvSpPr>
          <p:nvPr>
            <p:ph type="title"/>
          </p:nvPr>
        </p:nvSpPr>
        <p:spPr>
          <a:xfrm>
            <a:off x="732430" y="396137"/>
            <a:ext cx="7886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g11a55e99b2e_0_5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29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⮚"/>
              <a:defRPr/>
            </a:lvl1pPr>
            <a:lvl2pPr marL="914400" lvl="1" indent="-3657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2575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✔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g11a55e99b2e_0_58"/>
          <p:cNvSpPr txBox="1">
            <a:spLocks noGrp="1"/>
          </p:cNvSpPr>
          <p:nvPr>
            <p:ph type="sldNum" idx="12"/>
          </p:nvPr>
        </p:nvSpPr>
        <p:spPr>
          <a:xfrm>
            <a:off x="4432892" y="4744339"/>
            <a:ext cx="485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" name="Google Shape;71;g11a55e99b2e_0_58"/>
          <p:cNvSpPr txBox="1">
            <a:spLocks noGrp="1"/>
          </p:cNvSpPr>
          <p:nvPr>
            <p:ph type="body" idx="2"/>
          </p:nvPr>
        </p:nvSpPr>
        <p:spPr>
          <a:xfrm>
            <a:off x="628650" y="829648"/>
            <a:ext cx="7886700" cy="2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1" i="1">
                <a:solidFill>
                  <a:srgbClr val="7F7F7F"/>
                </a:solidFill>
              </a:defRPr>
            </a:lvl1pPr>
            <a:lvl2pPr marL="914400" lvl="1" indent="-3657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2575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✔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Only Blank">
  <p:cSld name="5_Title Only 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1a55e99b2e_0_63"/>
          <p:cNvSpPr txBox="1">
            <a:spLocks noGrp="1"/>
          </p:cNvSpPr>
          <p:nvPr>
            <p:ph type="title"/>
          </p:nvPr>
        </p:nvSpPr>
        <p:spPr>
          <a:xfrm>
            <a:off x="732430" y="396137"/>
            <a:ext cx="7886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g11a55e99b2e_0_6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29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⮚"/>
              <a:defRPr/>
            </a:lvl1pPr>
            <a:lvl2pPr marL="914400" lvl="1" indent="-3657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2575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✔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g11a55e99b2e_0_63"/>
          <p:cNvSpPr txBox="1">
            <a:spLocks noGrp="1"/>
          </p:cNvSpPr>
          <p:nvPr>
            <p:ph type="sldNum" idx="12"/>
          </p:nvPr>
        </p:nvSpPr>
        <p:spPr>
          <a:xfrm>
            <a:off x="4432892" y="4744339"/>
            <a:ext cx="485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6" name="Google Shape;76;g11a55e99b2e_0_63"/>
          <p:cNvSpPr txBox="1">
            <a:spLocks noGrp="1"/>
          </p:cNvSpPr>
          <p:nvPr>
            <p:ph type="body" idx="2"/>
          </p:nvPr>
        </p:nvSpPr>
        <p:spPr>
          <a:xfrm>
            <a:off x="628650" y="829648"/>
            <a:ext cx="7886700" cy="2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1" i="1">
                <a:solidFill>
                  <a:srgbClr val="7F7F7F"/>
                </a:solidFill>
              </a:defRPr>
            </a:lvl1pPr>
            <a:lvl2pPr marL="914400" lvl="1" indent="-3657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2575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✔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g11a55e99b2e_0_0"/>
          <p:cNvPicPr preferRelativeResize="0"/>
          <p:nvPr/>
        </p:nvPicPr>
        <p:blipFill rotWithShape="1">
          <a:blip r:embed="rId14">
            <a:alphaModFix/>
          </a:blip>
          <a:srcRect t="10753" r="1407" b="14036"/>
          <a:stretch/>
        </p:blipFill>
        <p:spPr>
          <a:xfrm>
            <a:off x="0" y="4146697"/>
            <a:ext cx="9144000" cy="1003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g11a55e99b2e_0_0"/>
          <p:cNvPicPr preferRelativeResize="0"/>
          <p:nvPr/>
        </p:nvPicPr>
        <p:blipFill rotWithShape="1">
          <a:blip r:embed="rId14">
            <a:alphaModFix/>
          </a:blip>
          <a:srcRect t="-12627" r="1407" b="48293"/>
          <a:stretch/>
        </p:blipFill>
        <p:spPr>
          <a:xfrm rot="10800000">
            <a:off x="0" y="-7994"/>
            <a:ext cx="9144000" cy="8494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g11a55e99b2e_0_0"/>
          <p:cNvSpPr txBox="1">
            <a:spLocks noGrp="1"/>
          </p:cNvSpPr>
          <p:nvPr>
            <p:ph type="title"/>
          </p:nvPr>
        </p:nvSpPr>
        <p:spPr>
          <a:xfrm>
            <a:off x="732430" y="396137"/>
            <a:ext cx="7886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5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5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5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5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5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5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5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5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g11a55e99b2e_0_0"/>
          <p:cNvSpPr txBox="1">
            <a:spLocks noGrp="1"/>
          </p:cNvSpPr>
          <p:nvPr>
            <p:ph type="body" idx="1"/>
          </p:nvPr>
        </p:nvSpPr>
        <p:spPr>
          <a:xfrm>
            <a:off x="732430" y="106246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6A1"/>
              </a:buClr>
              <a:buSzPts val="2400"/>
              <a:buFont typeface="Noto Sans Symbols"/>
              <a:buChar char="⮚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575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53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400"/>
              <a:buFont typeface="Noto Sans Symbols"/>
              <a:buChar char="✔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g11a55e99b2e_0_0"/>
          <p:cNvSpPr txBox="1">
            <a:spLocks noGrp="1"/>
          </p:cNvSpPr>
          <p:nvPr>
            <p:ph type="sldNum" idx="12"/>
          </p:nvPr>
        </p:nvSpPr>
        <p:spPr>
          <a:xfrm>
            <a:off x="4432892" y="4744339"/>
            <a:ext cx="485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g11a55e99b2e_0_0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8058677" y="4577542"/>
            <a:ext cx="851611" cy="47927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g11a55e99b2e_0_0"/>
          <p:cNvSpPr txBox="1"/>
          <p:nvPr/>
        </p:nvSpPr>
        <p:spPr>
          <a:xfrm>
            <a:off x="0" y="4458586"/>
            <a:ext cx="3118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SoutheastCon 2022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Mobile, Alabama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"/>
          <p:cNvSpPr txBox="1">
            <a:spLocks noGrp="1"/>
          </p:cNvSpPr>
          <p:nvPr>
            <p:ph type="ctrTitle"/>
          </p:nvPr>
        </p:nvSpPr>
        <p:spPr>
          <a:xfrm>
            <a:off x="0" y="2945875"/>
            <a:ext cx="9144000" cy="5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7137"/>
              <a:buNone/>
            </a:pPr>
            <a:r>
              <a:rPr lang="en-US"/>
              <a:t>Conference Committee</a:t>
            </a:r>
            <a:endParaRPr/>
          </a:p>
        </p:txBody>
      </p:sp>
      <p:sp>
        <p:nvSpPr>
          <p:cNvPr id="97" name="Google Shape;97;p1"/>
          <p:cNvSpPr txBox="1">
            <a:spLocks noGrp="1"/>
          </p:cNvSpPr>
          <p:nvPr>
            <p:ph type="subTitle" idx="1"/>
          </p:nvPr>
        </p:nvSpPr>
        <p:spPr>
          <a:xfrm>
            <a:off x="-125" y="3651650"/>
            <a:ext cx="9144000" cy="9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Eric S. Ackerman, Ph.D. - e.ackerman@ieee.org</a:t>
            </a: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Region 3 Conference Committee Chair</a:t>
            </a:r>
            <a:endParaRPr sz="2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0"/>
          <p:cNvSpPr txBox="1">
            <a:spLocks noGrp="1"/>
          </p:cNvSpPr>
          <p:nvPr>
            <p:ph type="body" idx="1"/>
          </p:nvPr>
        </p:nvSpPr>
        <p:spPr>
          <a:xfrm>
            <a:off x="415300" y="784786"/>
            <a:ext cx="7886700" cy="32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38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●"/>
            </a:pPr>
            <a:r>
              <a:rPr lang="en-US" sz="1500">
                <a:latin typeface="Arial"/>
                <a:ea typeface="Arial"/>
                <a:cs typeface="Arial"/>
                <a:sym typeface="Arial"/>
              </a:rPr>
              <a:t>Specific to SoutheastCon</a:t>
            </a:r>
            <a:br>
              <a:rPr lang="en-US" sz="1500">
                <a:latin typeface="Arial"/>
                <a:ea typeface="Arial"/>
                <a:cs typeface="Arial"/>
                <a:sym typeface="Arial"/>
              </a:rPr>
            </a:b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●"/>
            </a:pPr>
            <a:r>
              <a:rPr lang="en-US" sz="1500">
                <a:latin typeface="Arial"/>
                <a:ea typeface="Arial"/>
                <a:cs typeface="Arial"/>
                <a:sym typeface="Arial"/>
              </a:rPr>
              <a:t>A guide for Region and hosting Sections on “How to Hold a SoutheastCon”</a:t>
            </a:r>
            <a:br>
              <a:rPr lang="en-US" sz="1500">
                <a:latin typeface="Arial"/>
                <a:ea typeface="Arial"/>
                <a:cs typeface="Arial"/>
                <a:sym typeface="Arial"/>
              </a:rPr>
            </a:b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●"/>
            </a:pPr>
            <a:r>
              <a:rPr lang="en-US" sz="1500">
                <a:latin typeface="Arial"/>
                <a:ea typeface="Arial"/>
                <a:cs typeface="Arial"/>
                <a:sym typeface="Arial"/>
              </a:rPr>
              <a:t>Living document that will be updated as conference hosting processes evolve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514350" lvl="1" indent="-168022" algn="l" rtl="0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 sz="1500">
                <a:latin typeface="Arial"/>
                <a:ea typeface="Arial"/>
                <a:cs typeface="Arial"/>
                <a:sym typeface="Arial"/>
              </a:rPr>
              <a:t>Based on lessons learned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514350" lvl="1" indent="-168022" algn="l" rtl="0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 sz="1500">
                <a:latin typeface="Arial"/>
                <a:ea typeface="Arial"/>
                <a:cs typeface="Arial"/>
                <a:sym typeface="Arial"/>
              </a:rPr>
              <a:t>Provides details of all activities associated with hosting a conference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514350" lvl="1" indent="-168022" algn="l" rtl="0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 sz="1500">
                <a:latin typeface="Arial"/>
                <a:ea typeface="Arial"/>
                <a:cs typeface="Arial"/>
                <a:sym typeface="Arial"/>
              </a:rPr>
              <a:t>Links and POCs to assist with planning</a:t>
            </a:r>
            <a:br>
              <a:rPr lang="en-US" sz="1500">
                <a:latin typeface="Arial"/>
                <a:ea typeface="Arial"/>
                <a:cs typeface="Arial"/>
                <a:sym typeface="Arial"/>
              </a:rPr>
            </a:b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●"/>
            </a:pPr>
            <a:r>
              <a:rPr lang="en-US" sz="1500">
                <a:latin typeface="Arial"/>
                <a:ea typeface="Arial"/>
                <a:cs typeface="Arial"/>
                <a:sym typeface="Arial"/>
              </a:rPr>
              <a:t>Collaboratively updated based on input from committee members to take on specific sections and provide content.</a:t>
            </a:r>
            <a:br>
              <a:rPr lang="en-US" sz="1500">
                <a:latin typeface="Arial"/>
                <a:ea typeface="Arial"/>
                <a:cs typeface="Arial"/>
                <a:sym typeface="Arial"/>
              </a:rPr>
            </a:b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●"/>
            </a:pPr>
            <a:r>
              <a:rPr lang="en-US" sz="1500">
                <a:latin typeface="Arial"/>
                <a:ea typeface="Arial"/>
                <a:cs typeface="Arial"/>
                <a:sym typeface="Arial"/>
              </a:rPr>
              <a:t>Released document available on Region website for Sections/Council considering to host.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None/>
            </a:pPr>
            <a:br>
              <a:rPr lang="en-US" sz="1500">
                <a:latin typeface="Arial"/>
                <a:ea typeface="Arial"/>
                <a:cs typeface="Arial"/>
                <a:sym typeface="Arial"/>
              </a:rPr>
            </a:br>
            <a:r>
              <a:rPr lang="en-US" sz="1500">
                <a:latin typeface="Arial"/>
                <a:ea typeface="Arial"/>
                <a:cs typeface="Arial"/>
                <a:sym typeface="Arial"/>
              </a:rPr>
              <a:t>https://r3.ieee.org/wp-content/uploads/SoutheastCon-Operations-Manual-Rev-.pdf</a:t>
            </a:r>
            <a:endParaRPr sz="1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0"/>
          <p:cNvSpPr txBox="1">
            <a:spLocks noGrp="1"/>
          </p:cNvSpPr>
          <p:nvPr>
            <p:ph type="title"/>
          </p:nvPr>
        </p:nvSpPr>
        <p:spPr>
          <a:xfrm rot="5400000">
            <a:off x="6912300" y="2096449"/>
            <a:ext cx="40479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Conference Manual</a:t>
            </a:r>
            <a:endParaRPr/>
          </a:p>
        </p:txBody>
      </p:sp>
      <p:sp>
        <p:nvSpPr>
          <p:cNvPr id="225" name="Google Shape;225;p10"/>
          <p:cNvSpPr txBox="1"/>
          <p:nvPr/>
        </p:nvSpPr>
        <p:spPr>
          <a:xfrm>
            <a:off x="2824550" y="4529400"/>
            <a:ext cx="5073900" cy="6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CONFERENCE COMMITTEE</a:t>
            </a:r>
            <a:endParaRPr sz="1200">
              <a:solidFill>
                <a:schemeClr val="lt1"/>
              </a:solidFill>
            </a:endParaRPr>
          </a:p>
        </p:txBody>
      </p:sp>
      <p:cxnSp>
        <p:nvCxnSpPr>
          <p:cNvPr id="226" name="Google Shape;226;p10"/>
          <p:cNvCxnSpPr/>
          <p:nvPr/>
        </p:nvCxnSpPr>
        <p:spPr>
          <a:xfrm flipH="1">
            <a:off x="8743975" y="261525"/>
            <a:ext cx="8700" cy="4158300"/>
          </a:xfrm>
          <a:prstGeom prst="straightConnector1">
            <a:avLst/>
          </a:prstGeom>
          <a:noFill/>
          <a:ln w="38100" cap="flat" cmpd="sng">
            <a:solidFill>
              <a:srgbClr val="2E75B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7" name="Google Shape;227;p10"/>
          <p:cNvSpPr txBox="1">
            <a:spLocks noGrp="1"/>
          </p:cNvSpPr>
          <p:nvPr>
            <p:ph type="body" idx="2"/>
          </p:nvPr>
        </p:nvSpPr>
        <p:spPr>
          <a:xfrm>
            <a:off x="659150" y="349573"/>
            <a:ext cx="7886700" cy="2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/>
              <a:t>Annual Region 3 Conference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206b72765d_0_2"/>
          <p:cNvSpPr txBox="1">
            <a:spLocks noGrp="1"/>
          </p:cNvSpPr>
          <p:nvPr>
            <p:ph type="subTitle" idx="1"/>
          </p:nvPr>
        </p:nvSpPr>
        <p:spPr>
          <a:xfrm>
            <a:off x="-125" y="3651650"/>
            <a:ext cx="9144000" cy="9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Eric S. Ackerman, Ph.D. - e.ackerman@ieee.org</a:t>
            </a: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Region 3 Conference Committee Chair</a:t>
            </a:r>
            <a:endParaRPr sz="2000"/>
          </a:p>
        </p:txBody>
      </p:sp>
      <p:sp>
        <p:nvSpPr>
          <p:cNvPr id="233" name="Google Shape;233;g1206b72765d_0_2"/>
          <p:cNvSpPr txBox="1">
            <a:spLocks noGrp="1"/>
          </p:cNvSpPr>
          <p:nvPr>
            <p:ph type="ctrTitle"/>
          </p:nvPr>
        </p:nvSpPr>
        <p:spPr>
          <a:xfrm>
            <a:off x="-125" y="2938250"/>
            <a:ext cx="9144000" cy="5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7137"/>
              <a:buNone/>
            </a:pPr>
            <a:r>
              <a:rPr lang="en-US"/>
              <a:t>Questions??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 txBox="1">
            <a:spLocks noGrp="1"/>
          </p:cNvSpPr>
          <p:nvPr>
            <p:ph type="body" idx="1"/>
          </p:nvPr>
        </p:nvSpPr>
        <p:spPr>
          <a:xfrm>
            <a:off x="287675" y="551150"/>
            <a:ext cx="8403900" cy="36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50" b="1">
                <a:latin typeface="Arial"/>
                <a:ea typeface="Arial"/>
                <a:cs typeface="Arial"/>
                <a:sym typeface="Arial"/>
              </a:rPr>
              <a:t>Article V.2</a:t>
            </a:r>
            <a:r>
              <a:rPr lang="en-US" sz="1250">
                <a:latin typeface="Arial"/>
                <a:ea typeface="Arial"/>
                <a:cs typeface="Arial"/>
                <a:sym typeface="Arial"/>
              </a:rPr>
              <a:t>:  The Conference Committee (CC) shall facilitate effective and timely conference planning and execution in the Region, especially SoutheastCon. </a:t>
            </a:r>
            <a:endParaRPr sz="125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</a:pPr>
            <a:r>
              <a:rPr lang="en-US" sz="1250" b="1">
                <a:latin typeface="Arial"/>
                <a:ea typeface="Arial"/>
                <a:cs typeface="Arial"/>
                <a:sym typeface="Arial"/>
              </a:rPr>
              <a:t>Article VI</a:t>
            </a:r>
            <a:r>
              <a:rPr lang="en-US" sz="1250">
                <a:latin typeface="Arial"/>
                <a:ea typeface="Arial"/>
                <a:cs typeface="Arial"/>
                <a:sym typeface="Arial"/>
              </a:rPr>
              <a:t>:  SoutheastCon Technical Conference &amp; Exhibition is held for the technical and professional development of Region 3 members as specified in the Region 3 ByLaws (see VI.2). The Region 3 Student Conference may be held concurrently. SoutheastCon will be moved around the Region to provide the opportunity for all Region 3 entities to serve as hosts or co-hosts. </a:t>
            </a:r>
            <a:endParaRPr sz="125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</a:pPr>
            <a:r>
              <a:rPr lang="en-US" sz="1250" b="1">
                <a:latin typeface="Arial"/>
                <a:ea typeface="Arial"/>
                <a:cs typeface="Arial"/>
                <a:sym typeface="Arial"/>
              </a:rPr>
              <a:t>Committee Membership Breakdown:</a:t>
            </a:r>
            <a:endParaRPr sz="1250">
              <a:latin typeface="Arial"/>
              <a:ea typeface="Arial"/>
              <a:cs typeface="Arial"/>
              <a:sym typeface="Arial"/>
            </a:endParaRPr>
          </a:p>
          <a:p>
            <a:pPr marL="457200" lvl="0" indent="-2952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●"/>
            </a:pPr>
            <a:r>
              <a:rPr lang="en-US" sz="1050">
                <a:latin typeface="Arial"/>
                <a:ea typeface="Arial"/>
                <a:cs typeface="Arial"/>
                <a:sym typeface="Arial"/>
              </a:rPr>
              <a:t>The CC Chair,Vice Chair shall be a member. </a:t>
            </a:r>
            <a:endParaRPr sz="1050">
              <a:latin typeface="Arial"/>
              <a:ea typeface="Arial"/>
              <a:cs typeface="Arial"/>
              <a:sym typeface="Arial"/>
            </a:endParaRPr>
          </a:p>
          <a:p>
            <a:pPr marL="457200" lvl="0" indent="-2952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●"/>
            </a:pPr>
            <a:r>
              <a:rPr lang="en-US" sz="1050">
                <a:latin typeface="Arial"/>
                <a:ea typeface="Arial"/>
                <a:cs typeface="Arial"/>
                <a:sym typeface="Arial"/>
              </a:rPr>
              <a:t>The Delegate/Director-elect shall be a member. </a:t>
            </a:r>
            <a:endParaRPr sz="1050">
              <a:latin typeface="Arial"/>
              <a:ea typeface="Arial"/>
              <a:cs typeface="Arial"/>
              <a:sym typeface="Arial"/>
            </a:endParaRPr>
          </a:p>
          <a:p>
            <a:pPr marL="457200" lvl="0" indent="-2952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●"/>
            </a:pPr>
            <a:r>
              <a:rPr lang="en-US" sz="1050">
                <a:latin typeface="Arial"/>
                <a:ea typeface="Arial"/>
                <a:cs typeface="Arial"/>
                <a:sym typeface="Arial"/>
              </a:rPr>
              <a:t>The immediate past CC Chair shall be a member. </a:t>
            </a:r>
            <a:endParaRPr sz="1050">
              <a:latin typeface="Arial"/>
              <a:ea typeface="Arial"/>
              <a:cs typeface="Arial"/>
              <a:sym typeface="Arial"/>
            </a:endParaRPr>
          </a:p>
          <a:p>
            <a:pPr marL="457200" lvl="0" indent="-2952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●"/>
            </a:pPr>
            <a:r>
              <a:rPr lang="en-US" sz="1050">
                <a:latin typeface="Arial"/>
                <a:ea typeface="Arial"/>
                <a:cs typeface="Arial"/>
                <a:sym typeface="Arial"/>
              </a:rPr>
              <a:t>The Student Activities Chair shall be a member. </a:t>
            </a:r>
            <a:endParaRPr sz="1050">
              <a:latin typeface="Arial"/>
              <a:ea typeface="Arial"/>
              <a:cs typeface="Arial"/>
              <a:sym typeface="Arial"/>
            </a:endParaRPr>
          </a:p>
          <a:p>
            <a:pPr marL="457200" lvl="0" indent="-2952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●"/>
            </a:pPr>
            <a:r>
              <a:rPr lang="en-US" sz="1050">
                <a:latin typeface="Arial"/>
                <a:ea typeface="Arial"/>
                <a:cs typeface="Arial"/>
                <a:sym typeface="Arial"/>
              </a:rPr>
              <a:t>The Region 3 Treasurer shall be a member. </a:t>
            </a:r>
            <a:endParaRPr sz="1050">
              <a:latin typeface="Arial"/>
              <a:ea typeface="Arial"/>
              <a:cs typeface="Arial"/>
              <a:sym typeface="Arial"/>
            </a:endParaRPr>
          </a:p>
          <a:p>
            <a:pPr marL="457200" lvl="0" indent="-2952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●"/>
            </a:pPr>
            <a:r>
              <a:rPr lang="en-US" sz="1050">
                <a:latin typeface="Arial"/>
                <a:ea typeface="Arial"/>
                <a:cs typeface="Arial"/>
                <a:sym typeface="Arial"/>
              </a:rPr>
              <a:t>The Conference Operations Specialist shall be a member. </a:t>
            </a:r>
            <a:endParaRPr sz="1050">
              <a:latin typeface="Arial"/>
              <a:ea typeface="Arial"/>
              <a:cs typeface="Arial"/>
              <a:sym typeface="Arial"/>
            </a:endParaRPr>
          </a:p>
          <a:p>
            <a:pPr marL="457200" lvl="0" indent="-2952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●"/>
            </a:pPr>
            <a:r>
              <a:rPr lang="en-US" sz="1050">
                <a:latin typeface="Arial"/>
                <a:ea typeface="Arial"/>
                <a:cs typeface="Arial"/>
                <a:sym typeface="Arial"/>
              </a:rPr>
              <a:t>A past Delegate/Director shall be a member and serve as a mentor. </a:t>
            </a:r>
            <a:endParaRPr sz="1050">
              <a:latin typeface="Arial"/>
              <a:ea typeface="Arial"/>
              <a:cs typeface="Arial"/>
              <a:sym typeface="Arial"/>
            </a:endParaRPr>
          </a:p>
          <a:p>
            <a:pPr marL="457200" lvl="0" indent="-2952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●"/>
            </a:pPr>
            <a:r>
              <a:rPr lang="en-US" sz="1050">
                <a:latin typeface="Arial"/>
                <a:ea typeface="Arial"/>
                <a:cs typeface="Arial"/>
                <a:sym typeface="Arial"/>
              </a:rPr>
              <a:t>The Present, immediate Past and next two Future SoutheastCon General Chairs or an agreed upon representative (by the specific SoutheastCon Committee and the Region 3 Director) shall be members. </a:t>
            </a:r>
            <a:endParaRPr sz="1050">
              <a:latin typeface="Arial"/>
              <a:ea typeface="Arial"/>
              <a:cs typeface="Arial"/>
              <a:sym typeface="Arial"/>
            </a:endParaRPr>
          </a:p>
          <a:p>
            <a:pPr marL="457200" lvl="0" indent="-2952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●"/>
            </a:pPr>
            <a:r>
              <a:rPr lang="en-US" sz="1050">
                <a:latin typeface="Arial"/>
                <a:ea typeface="Arial"/>
                <a:cs typeface="Arial"/>
                <a:sym typeface="Arial"/>
              </a:rPr>
              <a:t>A member of the IEEE Staff dealing with conferences may be a non-voting member. </a:t>
            </a:r>
            <a:endParaRPr sz="10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"/>
          <p:cNvSpPr txBox="1">
            <a:spLocks noGrp="1"/>
          </p:cNvSpPr>
          <p:nvPr>
            <p:ph type="title"/>
          </p:nvPr>
        </p:nvSpPr>
        <p:spPr>
          <a:xfrm rot="5400000">
            <a:off x="6957600" y="2051149"/>
            <a:ext cx="39573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Conference Committee…</a:t>
            </a:r>
            <a:endParaRPr/>
          </a:p>
        </p:txBody>
      </p:sp>
      <p:sp>
        <p:nvSpPr>
          <p:cNvPr id="104" name="Google Shape;104;p2"/>
          <p:cNvSpPr txBox="1"/>
          <p:nvPr/>
        </p:nvSpPr>
        <p:spPr>
          <a:xfrm>
            <a:off x="2824550" y="4529400"/>
            <a:ext cx="5073900" cy="6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CONFERENCE COMMITTEE</a:t>
            </a:r>
            <a:endParaRPr sz="1200">
              <a:solidFill>
                <a:schemeClr val="lt1"/>
              </a:solidFill>
            </a:endParaRPr>
          </a:p>
        </p:txBody>
      </p:sp>
      <p:cxnSp>
        <p:nvCxnSpPr>
          <p:cNvPr id="105" name="Google Shape;105;p2"/>
          <p:cNvCxnSpPr/>
          <p:nvPr/>
        </p:nvCxnSpPr>
        <p:spPr>
          <a:xfrm flipH="1">
            <a:off x="8743975" y="261525"/>
            <a:ext cx="8700" cy="4158300"/>
          </a:xfrm>
          <a:prstGeom prst="straightConnector1">
            <a:avLst/>
          </a:prstGeom>
          <a:noFill/>
          <a:ln w="38100" cap="flat" cmpd="sng">
            <a:solidFill>
              <a:srgbClr val="2E75B5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>
            <a:spLocks noGrp="1"/>
          </p:cNvSpPr>
          <p:nvPr>
            <p:ph type="title"/>
          </p:nvPr>
        </p:nvSpPr>
        <p:spPr>
          <a:xfrm rot="5400000">
            <a:off x="7459500" y="1549252"/>
            <a:ext cx="29535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Responsibilities</a:t>
            </a:r>
            <a:endParaRPr/>
          </a:p>
        </p:txBody>
      </p:sp>
      <p:sp>
        <p:nvSpPr>
          <p:cNvPr id="111" name="Google Shape;111;p3"/>
          <p:cNvSpPr txBox="1">
            <a:spLocks noGrp="1"/>
          </p:cNvSpPr>
          <p:nvPr>
            <p:ph type="body" idx="1"/>
          </p:nvPr>
        </p:nvSpPr>
        <p:spPr>
          <a:xfrm>
            <a:off x="197400" y="373175"/>
            <a:ext cx="8454900" cy="3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321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"/>
              <a:buFont typeface="Arial"/>
              <a:buChar char="●"/>
            </a:pPr>
            <a:r>
              <a:rPr lang="en-US" sz="1490">
                <a:latin typeface="Arial"/>
                <a:ea typeface="Arial"/>
                <a:cs typeface="Arial"/>
                <a:sym typeface="Arial"/>
              </a:rPr>
              <a:t>Encourage Region 3 organizational units to develop conferences to meet the specialized interests of their members.</a:t>
            </a:r>
            <a:br>
              <a:rPr lang="en-US" sz="1490">
                <a:latin typeface="Arial"/>
                <a:ea typeface="Arial"/>
                <a:cs typeface="Arial"/>
                <a:sym typeface="Arial"/>
              </a:rPr>
            </a:br>
            <a:endParaRPr sz="1490">
              <a:latin typeface="Arial"/>
              <a:ea typeface="Arial"/>
              <a:cs typeface="Arial"/>
              <a:sym typeface="Arial"/>
            </a:endParaRPr>
          </a:p>
          <a:p>
            <a:pPr marL="457200" lvl="0" indent="-32321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"/>
              <a:buFont typeface="Arial"/>
              <a:buChar char="●"/>
            </a:pPr>
            <a:r>
              <a:rPr lang="en-US" sz="1490">
                <a:latin typeface="Arial"/>
                <a:ea typeface="Arial"/>
                <a:cs typeface="Arial"/>
                <a:sym typeface="Arial"/>
              </a:rPr>
              <a:t>Solicit invitations from Sections in Region 3 to host SoutheastCon in accordance with the Region 3 SoutheastCon Operations Manual. </a:t>
            </a:r>
            <a:br>
              <a:rPr lang="en-US" sz="1490">
                <a:latin typeface="Arial"/>
                <a:ea typeface="Arial"/>
                <a:cs typeface="Arial"/>
                <a:sym typeface="Arial"/>
              </a:rPr>
            </a:br>
            <a:endParaRPr sz="1490">
              <a:latin typeface="Arial"/>
              <a:ea typeface="Arial"/>
              <a:cs typeface="Arial"/>
              <a:sym typeface="Arial"/>
            </a:endParaRPr>
          </a:p>
          <a:p>
            <a:pPr marL="457200" lvl="0" indent="-32321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"/>
              <a:buFont typeface="Arial"/>
              <a:buChar char="●"/>
            </a:pPr>
            <a:r>
              <a:rPr lang="en-US" sz="1490">
                <a:latin typeface="Arial"/>
                <a:ea typeface="Arial"/>
                <a:cs typeface="Arial"/>
                <a:sym typeface="Arial"/>
              </a:rPr>
              <a:t>Maintain a library of accumulated experience of the Region related to conferences to help ensure the success of future conferences.</a:t>
            </a:r>
            <a:br>
              <a:rPr lang="en-US" sz="1490">
                <a:latin typeface="Arial"/>
                <a:ea typeface="Arial"/>
                <a:cs typeface="Arial"/>
                <a:sym typeface="Arial"/>
              </a:rPr>
            </a:br>
            <a:endParaRPr sz="1490">
              <a:latin typeface="Arial"/>
              <a:ea typeface="Arial"/>
              <a:cs typeface="Arial"/>
              <a:sym typeface="Arial"/>
            </a:endParaRPr>
          </a:p>
          <a:p>
            <a:pPr marL="457200" lvl="0" indent="-32321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"/>
              <a:buFont typeface="Arial"/>
              <a:buChar char="●"/>
            </a:pPr>
            <a:r>
              <a:rPr lang="en-US" sz="1490">
                <a:latin typeface="Arial"/>
                <a:ea typeface="Arial"/>
                <a:cs typeface="Arial"/>
                <a:sym typeface="Arial"/>
              </a:rPr>
              <a:t>Periodically review the effectiveness of the conferences sponsored by Region 3 organizational units and make recommendations for improvements.</a:t>
            </a:r>
            <a:br>
              <a:rPr lang="en-US" sz="1490">
                <a:latin typeface="Arial"/>
                <a:ea typeface="Arial"/>
                <a:cs typeface="Arial"/>
                <a:sym typeface="Arial"/>
              </a:rPr>
            </a:br>
            <a:endParaRPr sz="1490">
              <a:latin typeface="Arial"/>
              <a:ea typeface="Arial"/>
              <a:cs typeface="Arial"/>
              <a:sym typeface="Arial"/>
            </a:endParaRPr>
          </a:p>
          <a:p>
            <a:pPr marL="457200" lvl="0" indent="-32321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"/>
              <a:buFont typeface="Arial"/>
              <a:buChar char="●"/>
            </a:pPr>
            <a:r>
              <a:rPr lang="en-US" sz="1490">
                <a:latin typeface="Arial"/>
                <a:ea typeface="Arial"/>
                <a:cs typeface="Arial"/>
                <a:sym typeface="Arial"/>
              </a:rPr>
              <a:t>Give assistance in the negotiation of contracts for service.  Review, and approve all such contracts where Region 3 might have financial liability over $5000.00.</a:t>
            </a:r>
            <a:br>
              <a:rPr lang="en-US" sz="1490">
                <a:latin typeface="Arial"/>
                <a:ea typeface="Arial"/>
                <a:cs typeface="Arial"/>
                <a:sym typeface="Arial"/>
              </a:rPr>
            </a:br>
            <a:endParaRPr sz="1490">
              <a:latin typeface="Arial"/>
              <a:ea typeface="Arial"/>
              <a:cs typeface="Arial"/>
              <a:sym typeface="Arial"/>
            </a:endParaRPr>
          </a:p>
          <a:p>
            <a:pPr marL="457200" lvl="0" indent="-32321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"/>
              <a:buFont typeface="Arial"/>
              <a:buChar char="●"/>
            </a:pPr>
            <a:r>
              <a:rPr lang="en-US" sz="1490">
                <a:latin typeface="Arial"/>
                <a:ea typeface="Arial"/>
                <a:cs typeface="Arial"/>
                <a:sym typeface="Arial"/>
              </a:rPr>
              <a:t>Provide support for Region 3 conferences including sub-OUs with a focus on SoutheastCon.</a:t>
            </a:r>
            <a:br>
              <a:rPr lang="en-US" sz="1490">
                <a:latin typeface="Arial"/>
                <a:ea typeface="Arial"/>
                <a:cs typeface="Arial"/>
                <a:sym typeface="Arial"/>
              </a:rPr>
            </a:br>
            <a:endParaRPr sz="1490">
              <a:latin typeface="Arial"/>
              <a:ea typeface="Arial"/>
              <a:cs typeface="Arial"/>
              <a:sym typeface="Arial"/>
            </a:endParaRPr>
          </a:p>
          <a:p>
            <a:pPr marL="457200" lvl="0" indent="-32321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"/>
              <a:buFont typeface="Arial"/>
              <a:buChar char="●"/>
            </a:pPr>
            <a:r>
              <a:rPr lang="en-US" sz="1490">
                <a:latin typeface="Arial"/>
                <a:ea typeface="Arial"/>
                <a:cs typeface="Arial"/>
                <a:sym typeface="Arial"/>
              </a:rPr>
              <a:t>Maintain the IEEE Region 3 SoutheastCon Operations Manual.  </a:t>
            </a:r>
            <a:endParaRPr sz="149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3"/>
          <p:cNvSpPr txBox="1"/>
          <p:nvPr/>
        </p:nvSpPr>
        <p:spPr>
          <a:xfrm>
            <a:off x="2824550" y="4529400"/>
            <a:ext cx="5073900" cy="6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CONFERENCE COMMITTEE</a:t>
            </a:r>
            <a:endParaRPr sz="1200">
              <a:solidFill>
                <a:schemeClr val="lt1"/>
              </a:solidFill>
            </a:endParaRPr>
          </a:p>
        </p:txBody>
      </p:sp>
      <p:cxnSp>
        <p:nvCxnSpPr>
          <p:cNvPr id="113" name="Google Shape;113;p3"/>
          <p:cNvCxnSpPr/>
          <p:nvPr/>
        </p:nvCxnSpPr>
        <p:spPr>
          <a:xfrm flipH="1">
            <a:off x="8743975" y="261525"/>
            <a:ext cx="8700" cy="4158300"/>
          </a:xfrm>
          <a:prstGeom prst="straightConnector1">
            <a:avLst/>
          </a:prstGeom>
          <a:noFill/>
          <a:ln w="38100" cap="flat" cmpd="sng">
            <a:solidFill>
              <a:srgbClr val="2E75B5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>
            <a:spLocks noGrp="1"/>
          </p:cNvSpPr>
          <p:nvPr>
            <p:ph type="body" idx="1"/>
          </p:nvPr>
        </p:nvSpPr>
        <p:spPr>
          <a:xfrm>
            <a:off x="300675" y="464526"/>
            <a:ext cx="8010600" cy="34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1071" algn="l" rtl="0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6"/>
              <a:buFont typeface="Arial"/>
              <a:buChar char="●"/>
            </a:pPr>
            <a:r>
              <a:rPr lang="en-US" sz="1456">
                <a:latin typeface="Arial"/>
                <a:ea typeface="Arial"/>
                <a:cs typeface="Arial"/>
                <a:sym typeface="Arial"/>
              </a:rPr>
              <a:t>Engage Section/Council members to work together toward a common good</a:t>
            </a:r>
            <a:endParaRPr sz="1456">
              <a:latin typeface="Arial"/>
              <a:ea typeface="Arial"/>
              <a:cs typeface="Arial"/>
              <a:sym typeface="Arial"/>
            </a:endParaRPr>
          </a:p>
          <a:p>
            <a:pPr marL="457200" lvl="0" indent="-321071" algn="l" rtl="0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6"/>
              <a:buFont typeface="Arial"/>
              <a:buChar char="●"/>
            </a:pPr>
            <a:r>
              <a:rPr lang="en-US" sz="1456">
                <a:latin typeface="Arial"/>
                <a:ea typeface="Arial"/>
                <a:cs typeface="Arial"/>
                <a:sym typeface="Arial"/>
              </a:rPr>
              <a:t>Expand volunteers that can assist various roles on the conference committee</a:t>
            </a:r>
            <a:endParaRPr sz="1456">
              <a:latin typeface="Arial"/>
              <a:ea typeface="Arial"/>
              <a:cs typeface="Arial"/>
              <a:sym typeface="Arial"/>
            </a:endParaRPr>
          </a:p>
          <a:p>
            <a:pPr marL="457200" lvl="0" indent="-321071" algn="l" rtl="0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6"/>
              <a:buFont typeface="Arial"/>
              <a:buChar char="●"/>
            </a:pPr>
            <a:r>
              <a:rPr lang="en-US" sz="1456">
                <a:latin typeface="Arial"/>
                <a:ea typeface="Arial"/>
                <a:cs typeface="Arial"/>
                <a:sym typeface="Arial"/>
              </a:rPr>
              <a:t>Provide members with new leadership/mentorship roles</a:t>
            </a:r>
            <a:endParaRPr sz="1456">
              <a:latin typeface="Arial"/>
              <a:ea typeface="Arial"/>
              <a:cs typeface="Arial"/>
              <a:sym typeface="Arial"/>
            </a:endParaRPr>
          </a:p>
          <a:p>
            <a:pPr marL="457200" lvl="0" indent="-321071" algn="l" rtl="0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6"/>
              <a:buFont typeface="Arial"/>
              <a:buChar char="●"/>
            </a:pPr>
            <a:r>
              <a:rPr lang="en-US" sz="1456">
                <a:latin typeface="Arial"/>
                <a:ea typeface="Arial"/>
                <a:cs typeface="Arial"/>
                <a:sym typeface="Arial"/>
              </a:rPr>
              <a:t>Expand IEEE visibility within local community</a:t>
            </a:r>
            <a:endParaRPr sz="1456">
              <a:latin typeface="Arial"/>
              <a:ea typeface="Arial"/>
              <a:cs typeface="Arial"/>
              <a:sym typeface="Arial"/>
            </a:endParaRPr>
          </a:p>
          <a:p>
            <a:pPr marL="457200" lvl="0" indent="-321071" algn="l" rtl="0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6"/>
              <a:buFont typeface="Arial"/>
              <a:buChar char="●"/>
            </a:pPr>
            <a:r>
              <a:rPr lang="en-US" sz="1456">
                <a:latin typeface="Arial"/>
                <a:ea typeface="Arial"/>
                <a:cs typeface="Arial"/>
                <a:sym typeface="Arial"/>
              </a:rPr>
              <a:t>Increase visibility to IEEE members locally</a:t>
            </a:r>
            <a:endParaRPr sz="1456">
              <a:latin typeface="Arial"/>
              <a:ea typeface="Arial"/>
              <a:cs typeface="Arial"/>
              <a:sym typeface="Arial"/>
            </a:endParaRPr>
          </a:p>
          <a:p>
            <a:pPr marL="457200" lvl="0" indent="-321071" algn="l" rtl="0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6"/>
              <a:buFont typeface="Arial"/>
              <a:buChar char="●"/>
            </a:pPr>
            <a:r>
              <a:rPr lang="en-US" sz="1456">
                <a:latin typeface="Arial"/>
                <a:ea typeface="Arial"/>
                <a:cs typeface="Arial"/>
                <a:sym typeface="Arial"/>
              </a:rPr>
              <a:t>Engage with other technical societies such as AIAA, ASME, INCOSE, SWE…</a:t>
            </a:r>
            <a:endParaRPr sz="1456">
              <a:latin typeface="Arial"/>
              <a:ea typeface="Arial"/>
              <a:cs typeface="Arial"/>
              <a:sym typeface="Arial"/>
            </a:endParaRPr>
          </a:p>
          <a:p>
            <a:pPr marL="457200" lvl="0" indent="-321071" algn="l" rtl="0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6"/>
              <a:buFont typeface="Arial"/>
              <a:buChar char="●"/>
            </a:pPr>
            <a:r>
              <a:rPr lang="en-US" sz="1456">
                <a:latin typeface="Arial"/>
                <a:ea typeface="Arial"/>
                <a:cs typeface="Arial"/>
                <a:sym typeface="Arial"/>
              </a:rPr>
              <a:t>Increase student memberships and participation</a:t>
            </a:r>
            <a:endParaRPr sz="1456">
              <a:latin typeface="Arial"/>
              <a:ea typeface="Arial"/>
              <a:cs typeface="Arial"/>
              <a:sym typeface="Arial"/>
            </a:endParaRPr>
          </a:p>
          <a:p>
            <a:pPr marL="457200" lvl="0" indent="-321071" algn="l" rtl="0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6"/>
              <a:buFont typeface="Arial"/>
              <a:buChar char="●"/>
            </a:pPr>
            <a:r>
              <a:rPr lang="en-US" sz="1456">
                <a:latin typeface="Arial"/>
                <a:ea typeface="Arial"/>
                <a:cs typeface="Arial"/>
                <a:sym typeface="Arial"/>
              </a:rPr>
              <a:t>Engage K-12 STEM</a:t>
            </a:r>
            <a:endParaRPr sz="1456">
              <a:latin typeface="Arial"/>
              <a:ea typeface="Arial"/>
              <a:cs typeface="Arial"/>
              <a:sym typeface="Arial"/>
            </a:endParaRPr>
          </a:p>
          <a:p>
            <a:pPr marL="457200" lvl="0" indent="-321071" algn="l" rtl="0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6"/>
              <a:buFont typeface="Arial"/>
              <a:buChar char="●"/>
            </a:pPr>
            <a:r>
              <a:rPr lang="en-US" sz="1456">
                <a:latin typeface="Arial"/>
                <a:ea typeface="Arial"/>
                <a:cs typeface="Arial"/>
                <a:sym typeface="Arial"/>
              </a:rPr>
              <a:t>Provide source of revenue to hosting Section/Council</a:t>
            </a:r>
            <a:endParaRPr sz="1456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4"/>
          <p:cNvSpPr txBox="1">
            <a:spLocks noGrp="1"/>
          </p:cNvSpPr>
          <p:nvPr>
            <p:ph type="title"/>
          </p:nvPr>
        </p:nvSpPr>
        <p:spPr>
          <a:xfrm rot="5400000">
            <a:off x="7459500" y="1549252"/>
            <a:ext cx="29535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IEEE SoutheastCon</a:t>
            </a:r>
            <a:endParaRPr/>
          </a:p>
        </p:txBody>
      </p:sp>
      <p:sp>
        <p:nvSpPr>
          <p:cNvPr id="120" name="Google Shape;120;p4"/>
          <p:cNvSpPr txBox="1"/>
          <p:nvPr/>
        </p:nvSpPr>
        <p:spPr>
          <a:xfrm>
            <a:off x="2824550" y="4529400"/>
            <a:ext cx="5073900" cy="6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CONFERENCE COMMITTEE</a:t>
            </a:r>
            <a:endParaRPr sz="1200">
              <a:solidFill>
                <a:schemeClr val="lt1"/>
              </a:solidFill>
            </a:endParaRPr>
          </a:p>
        </p:txBody>
      </p:sp>
      <p:cxnSp>
        <p:nvCxnSpPr>
          <p:cNvPr id="121" name="Google Shape;121;p4"/>
          <p:cNvCxnSpPr/>
          <p:nvPr/>
        </p:nvCxnSpPr>
        <p:spPr>
          <a:xfrm flipH="1">
            <a:off x="8743975" y="261525"/>
            <a:ext cx="8700" cy="4158300"/>
          </a:xfrm>
          <a:prstGeom prst="straightConnector1">
            <a:avLst/>
          </a:prstGeom>
          <a:noFill/>
          <a:ln w="38100" cap="flat" cmpd="sng">
            <a:solidFill>
              <a:srgbClr val="2E75B5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>
            <a:spLocks noGrp="1"/>
          </p:cNvSpPr>
          <p:nvPr>
            <p:ph type="body" idx="1"/>
          </p:nvPr>
        </p:nvSpPr>
        <p:spPr>
          <a:xfrm>
            <a:off x="348600" y="453433"/>
            <a:ext cx="7886700" cy="34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06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Char char="●"/>
            </a:pPr>
            <a:r>
              <a:rPr lang="en-US" sz="1450">
                <a:latin typeface="Arial"/>
                <a:ea typeface="Arial"/>
                <a:cs typeface="Arial"/>
                <a:sym typeface="Arial"/>
              </a:rPr>
              <a:t>Liaison between Region and Section for SoutheastCon</a:t>
            </a:r>
            <a:endParaRPr sz="1450">
              <a:latin typeface="Arial"/>
              <a:ea typeface="Arial"/>
              <a:cs typeface="Arial"/>
              <a:sym typeface="Arial"/>
            </a:endParaRPr>
          </a:p>
          <a:p>
            <a:pPr marL="914400" lvl="1" indent="-3206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Char char="○"/>
            </a:pPr>
            <a:r>
              <a:rPr lang="en-US" sz="1450">
                <a:latin typeface="Arial"/>
                <a:ea typeface="Arial"/>
                <a:cs typeface="Arial"/>
                <a:sym typeface="Arial"/>
              </a:rPr>
              <a:t>Financial and Technical Co-sponsorships</a:t>
            </a:r>
            <a:endParaRPr sz="1450">
              <a:latin typeface="Arial"/>
              <a:ea typeface="Arial"/>
              <a:cs typeface="Arial"/>
              <a:sym typeface="Arial"/>
            </a:endParaRPr>
          </a:p>
          <a:p>
            <a:pPr marL="914400" lvl="1" indent="-3206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Char char="○"/>
            </a:pPr>
            <a:r>
              <a:rPr lang="en-US" sz="1450">
                <a:latin typeface="Arial"/>
                <a:ea typeface="Arial"/>
                <a:cs typeface="Arial"/>
                <a:sym typeface="Arial"/>
              </a:rPr>
              <a:t>Provide continuity of knowledge</a:t>
            </a:r>
            <a:br>
              <a:rPr lang="en-US" sz="1450">
                <a:latin typeface="Arial"/>
                <a:ea typeface="Arial"/>
                <a:cs typeface="Arial"/>
                <a:sym typeface="Arial"/>
              </a:rPr>
            </a:br>
            <a:endParaRPr sz="1450">
              <a:latin typeface="Arial"/>
              <a:ea typeface="Arial"/>
              <a:cs typeface="Arial"/>
              <a:sym typeface="Arial"/>
            </a:endParaRPr>
          </a:p>
          <a:p>
            <a:pPr marL="457200" lvl="0" indent="-3206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Char char="●"/>
            </a:pPr>
            <a:r>
              <a:rPr lang="en-US" sz="1450">
                <a:latin typeface="Arial"/>
                <a:ea typeface="Arial"/>
                <a:cs typeface="Arial"/>
                <a:sym typeface="Arial"/>
              </a:rPr>
              <a:t>Initiating activities to expand Region sponsored conference beyond SoutheastCon</a:t>
            </a:r>
            <a:endParaRPr sz="1450">
              <a:latin typeface="Arial"/>
              <a:ea typeface="Arial"/>
              <a:cs typeface="Arial"/>
              <a:sym typeface="Arial"/>
            </a:endParaRPr>
          </a:p>
          <a:p>
            <a:pPr marL="914400" lvl="1" indent="-3206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Char char="○"/>
            </a:pPr>
            <a:r>
              <a:rPr lang="en-US" sz="1450">
                <a:latin typeface="Arial"/>
                <a:ea typeface="Arial"/>
                <a:cs typeface="Arial"/>
                <a:sym typeface="Arial"/>
              </a:rPr>
              <a:t>Expanding locally hosted Technical conference with support from Region to be held in late summer/early fall</a:t>
            </a:r>
            <a:endParaRPr sz="1450">
              <a:latin typeface="Arial"/>
              <a:ea typeface="Arial"/>
              <a:cs typeface="Arial"/>
              <a:sym typeface="Arial"/>
            </a:endParaRPr>
          </a:p>
          <a:p>
            <a:pPr marL="914400" lvl="1" indent="-3206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Char char="○"/>
            </a:pPr>
            <a:r>
              <a:rPr lang="en-US" sz="1450">
                <a:latin typeface="Arial"/>
                <a:ea typeface="Arial"/>
                <a:cs typeface="Arial"/>
                <a:sym typeface="Arial"/>
              </a:rPr>
              <a:t>Re-engaging conferences that were held in the past with support from Region Conference Committee</a:t>
            </a:r>
            <a:endParaRPr sz="1450">
              <a:latin typeface="Arial"/>
              <a:ea typeface="Arial"/>
              <a:cs typeface="Arial"/>
              <a:sym typeface="Arial"/>
            </a:endParaRPr>
          </a:p>
          <a:p>
            <a:pPr marL="914400" lvl="1" indent="-3206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Char char="○"/>
            </a:pPr>
            <a:r>
              <a:rPr lang="en-US" sz="1450">
                <a:latin typeface="Arial"/>
                <a:ea typeface="Arial"/>
                <a:cs typeface="Arial"/>
                <a:sym typeface="Arial"/>
              </a:rPr>
              <a:t>Engaging with other Regions for joint conferences</a:t>
            </a:r>
            <a:br>
              <a:rPr lang="en-US" sz="1450">
                <a:latin typeface="Arial"/>
                <a:ea typeface="Arial"/>
                <a:cs typeface="Arial"/>
                <a:sym typeface="Arial"/>
              </a:rPr>
            </a:br>
            <a:endParaRPr sz="1450">
              <a:latin typeface="Arial"/>
              <a:ea typeface="Arial"/>
              <a:cs typeface="Arial"/>
              <a:sym typeface="Arial"/>
            </a:endParaRPr>
          </a:p>
          <a:p>
            <a:pPr marL="457200" lvl="0" indent="-3206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Char char="●"/>
            </a:pPr>
            <a:r>
              <a:rPr lang="en-US" sz="1450">
                <a:latin typeface="Arial"/>
                <a:ea typeface="Arial"/>
                <a:cs typeface="Arial"/>
                <a:sym typeface="Arial"/>
              </a:rPr>
              <a:t>Mentoring</a:t>
            </a:r>
            <a:endParaRPr sz="1450">
              <a:latin typeface="Arial"/>
              <a:ea typeface="Arial"/>
              <a:cs typeface="Arial"/>
              <a:sym typeface="Arial"/>
            </a:endParaRPr>
          </a:p>
          <a:p>
            <a:pPr marL="914400" lvl="1" indent="-3206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Char char="○"/>
            </a:pPr>
            <a:r>
              <a:rPr lang="en-US" sz="1450">
                <a:latin typeface="Arial"/>
                <a:ea typeface="Arial"/>
                <a:cs typeface="Arial"/>
                <a:sym typeface="Arial"/>
              </a:rPr>
              <a:t>Can provide a mentor for a hosted conference</a:t>
            </a:r>
            <a:endParaRPr sz="1450">
              <a:latin typeface="Arial"/>
              <a:ea typeface="Arial"/>
              <a:cs typeface="Arial"/>
              <a:sym typeface="Arial"/>
            </a:endParaRPr>
          </a:p>
          <a:p>
            <a:pPr marL="914400" lvl="1" indent="-3206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Char char="○"/>
            </a:pPr>
            <a:r>
              <a:rPr lang="en-US" sz="1450">
                <a:latin typeface="Arial"/>
                <a:ea typeface="Arial"/>
                <a:cs typeface="Arial"/>
                <a:sym typeface="Arial"/>
              </a:rPr>
              <a:t>Mentors have many years of experience hosting IEEE conferences</a:t>
            </a:r>
            <a:br>
              <a:rPr lang="en-US" sz="1450">
                <a:latin typeface="Arial"/>
                <a:ea typeface="Arial"/>
                <a:cs typeface="Arial"/>
                <a:sym typeface="Arial"/>
              </a:rPr>
            </a:br>
            <a:endParaRPr sz="1450">
              <a:latin typeface="Arial"/>
              <a:ea typeface="Arial"/>
              <a:cs typeface="Arial"/>
              <a:sym typeface="Arial"/>
            </a:endParaRPr>
          </a:p>
          <a:p>
            <a:pPr marL="457200" lvl="0" indent="-3206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Char char="●"/>
            </a:pPr>
            <a:r>
              <a:rPr lang="en-US" sz="1450">
                <a:latin typeface="Arial"/>
                <a:ea typeface="Arial"/>
                <a:cs typeface="Arial"/>
                <a:sym typeface="Arial"/>
              </a:rPr>
              <a:t>Support</a:t>
            </a:r>
            <a:endParaRPr sz="1450">
              <a:latin typeface="Arial"/>
              <a:ea typeface="Arial"/>
              <a:cs typeface="Arial"/>
              <a:sym typeface="Arial"/>
            </a:endParaRPr>
          </a:p>
          <a:p>
            <a:pPr marL="914400" lvl="1" indent="-3206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Char char="○"/>
            </a:pPr>
            <a:r>
              <a:rPr lang="en-US" sz="1450">
                <a:latin typeface="Arial"/>
                <a:ea typeface="Arial"/>
                <a:cs typeface="Arial"/>
                <a:sym typeface="Arial"/>
              </a:rPr>
              <a:t>Can provide conflict resolution</a:t>
            </a:r>
            <a:endParaRPr sz="1450">
              <a:latin typeface="Arial"/>
              <a:ea typeface="Arial"/>
              <a:cs typeface="Arial"/>
              <a:sym typeface="Arial"/>
            </a:endParaRPr>
          </a:p>
          <a:p>
            <a:pPr marL="914400" lvl="1" indent="-3206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Char char="○"/>
            </a:pPr>
            <a:r>
              <a:rPr lang="en-US" sz="1450">
                <a:latin typeface="Arial"/>
                <a:ea typeface="Arial"/>
                <a:cs typeface="Arial"/>
                <a:sym typeface="Arial"/>
              </a:rPr>
              <a:t>Can provide recommendations for services</a:t>
            </a:r>
            <a:endParaRPr sz="1450">
              <a:latin typeface="Arial"/>
              <a:ea typeface="Arial"/>
              <a:cs typeface="Arial"/>
              <a:sym typeface="Arial"/>
            </a:endParaRPr>
          </a:p>
          <a:p>
            <a:pPr marL="914400" lvl="1" indent="-3206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Char char="○"/>
            </a:pPr>
            <a:r>
              <a:rPr lang="en-US" sz="1450">
                <a:latin typeface="Arial"/>
                <a:ea typeface="Arial"/>
                <a:cs typeface="Arial"/>
                <a:sym typeface="Arial"/>
              </a:rPr>
              <a:t>On a case-by-case basis may be able to provide financial startup loan</a:t>
            </a:r>
            <a:endParaRPr sz="14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5"/>
          <p:cNvSpPr txBox="1">
            <a:spLocks noGrp="1"/>
          </p:cNvSpPr>
          <p:nvPr>
            <p:ph type="sldNum" idx="4294967295"/>
          </p:nvPr>
        </p:nvSpPr>
        <p:spPr>
          <a:xfrm>
            <a:off x="0" y="4654550"/>
            <a:ext cx="485775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title"/>
          </p:nvPr>
        </p:nvSpPr>
        <p:spPr>
          <a:xfrm rot="5400000">
            <a:off x="6853350" y="2155400"/>
            <a:ext cx="41658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Conference Committee</a:t>
            </a:r>
            <a:endParaRPr/>
          </a:p>
        </p:txBody>
      </p:sp>
      <p:sp>
        <p:nvSpPr>
          <p:cNvPr id="129" name="Google Shape;129;p5"/>
          <p:cNvSpPr txBox="1"/>
          <p:nvPr/>
        </p:nvSpPr>
        <p:spPr>
          <a:xfrm>
            <a:off x="2824550" y="4529400"/>
            <a:ext cx="5073900" cy="6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CONFERENCE COMMITTEE</a:t>
            </a:r>
            <a:endParaRPr sz="1200">
              <a:solidFill>
                <a:schemeClr val="lt1"/>
              </a:solidFill>
            </a:endParaRPr>
          </a:p>
        </p:txBody>
      </p:sp>
      <p:cxnSp>
        <p:nvCxnSpPr>
          <p:cNvPr id="130" name="Google Shape;130;p5"/>
          <p:cNvCxnSpPr/>
          <p:nvPr/>
        </p:nvCxnSpPr>
        <p:spPr>
          <a:xfrm flipH="1">
            <a:off x="8743975" y="261525"/>
            <a:ext cx="8700" cy="4158300"/>
          </a:xfrm>
          <a:prstGeom prst="straightConnector1">
            <a:avLst/>
          </a:prstGeom>
          <a:noFill/>
          <a:ln w="38100" cap="flat" cmpd="sng">
            <a:solidFill>
              <a:srgbClr val="2E75B5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"/>
          <p:cNvSpPr txBox="1">
            <a:spLocks noGrp="1"/>
          </p:cNvSpPr>
          <p:nvPr>
            <p:ph type="sldNum" idx="4294967295"/>
          </p:nvPr>
        </p:nvSpPr>
        <p:spPr>
          <a:xfrm>
            <a:off x="0" y="4654550"/>
            <a:ext cx="485775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graphicFrame>
        <p:nvGraphicFramePr>
          <p:cNvPr id="136" name="Google Shape;136;p6"/>
          <p:cNvGraphicFramePr/>
          <p:nvPr/>
        </p:nvGraphicFramePr>
        <p:xfrm>
          <a:off x="270068" y="70812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{F1540074-CADE-49AA-BDE1-837A358B823E}</a:tableStyleId>
              </a:tblPr>
              <a:tblGrid>
                <a:gridCol w="423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6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50"/>
                        <a:t>     </a:t>
                      </a:r>
                      <a:r>
                        <a:rPr lang="en-US" sz="1450" u="none" strike="noStrike" cap="none"/>
                        <a:t>Conference Committee Chair</a:t>
                      </a:r>
                      <a:endParaRPr sz="1450" i="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50" u="none" strike="noStrike" cap="none"/>
                        <a:t>Eric S. Ackerman</a:t>
                      </a:r>
                      <a:endParaRPr sz="1450" i="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50" u="none" strike="noStrike" cap="none"/>
                        <a:t>Conference Committee Vice Chair </a:t>
                      </a:r>
                      <a:endParaRPr sz="1450" i="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2857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50" u="none" strike="noStrike" cap="none">
                          <a:solidFill>
                            <a:schemeClr val="dk1"/>
                          </a:solidFill>
                        </a:rPr>
                        <a:t>Wyman Williams</a:t>
                      </a:r>
                      <a:endParaRPr sz="1450" i="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50" u="none" strike="noStrike" cap="none"/>
                        <a:t>Region 3 Director </a:t>
                      </a:r>
                      <a:endParaRPr sz="1450" i="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2857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50" u="none" strike="noStrike" cap="none">
                          <a:solidFill>
                            <a:schemeClr val="dk1"/>
                          </a:solidFill>
                        </a:rPr>
                        <a:t>Theresa Brunasso</a:t>
                      </a:r>
                      <a:endParaRPr sz="1450" i="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50" u="none" strike="noStrike" cap="none"/>
                        <a:t>Region 3 Director Elect</a:t>
                      </a:r>
                      <a:endParaRPr sz="1450" i="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2857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50" u="none" strike="noStrike" cap="none">
                          <a:solidFill>
                            <a:schemeClr val="dk1"/>
                          </a:solidFill>
                        </a:rPr>
                        <a:t>Eric Grigorian</a:t>
                      </a:r>
                      <a:endParaRPr sz="1450" i="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50" u="none" strike="noStrike" cap="none"/>
                        <a:t>Past Conference Committee Chair &amp; Mentor</a:t>
                      </a:r>
                      <a:endParaRPr sz="1450" i="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2857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50" u="none" strike="noStrike" cap="none"/>
                        <a:t>Sean Haynes</a:t>
                      </a:r>
                      <a:endParaRPr sz="1450" i="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50" u="none" strike="noStrike" cap="none"/>
                        <a:t>Regional Student Activities Chair</a:t>
                      </a:r>
                      <a:endParaRPr sz="1450" i="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2857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50" u="none" strike="noStrike" cap="none"/>
                        <a:t>Bailey Heyman</a:t>
                      </a:r>
                      <a:endParaRPr sz="1450" i="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50" u="none" strike="noStrike" cap="none"/>
                        <a:t>Conference Operations Specialist</a:t>
                      </a:r>
                      <a:endParaRPr sz="1450" i="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2857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50" u="none" strike="noStrike" cap="none"/>
                        <a:t>Charles Lord</a:t>
                      </a:r>
                      <a:endParaRPr sz="1450" i="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6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50" u="none" strike="noStrike" cap="none"/>
                        <a:t>Region 3 Treasurer</a:t>
                      </a:r>
                      <a:endParaRPr sz="1450" i="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2857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50" u="none" strike="noStrike" cap="none"/>
                        <a:t>John Balsam</a:t>
                      </a:r>
                      <a:endParaRPr sz="1450" i="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6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50" u="none" strike="noStrike" cap="none"/>
                        <a:t>Former Region 3 Director</a:t>
                      </a:r>
                      <a:endParaRPr sz="1450" i="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2857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50" u="none" strike="noStrike" cap="none"/>
                        <a:t>Jim Conrad</a:t>
                      </a:r>
                      <a:endParaRPr sz="1450" i="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6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50" u="none" strike="noStrike" cap="none"/>
                        <a:t>Southeastcon 2020</a:t>
                      </a:r>
                      <a:endParaRPr sz="1450" i="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2857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50" u="none" strike="noStrike" cap="none"/>
                        <a:t>Parag Upadhyay</a:t>
                      </a:r>
                      <a:endParaRPr sz="1450" i="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6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50" u="none" strike="noStrike" cap="none"/>
                        <a:t>Southeastcon 2021</a:t>
                      </a:r>
                      <a:endParaRPr sz="1450" i="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2857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50" u="none" strike="noStrike" cap="none"/>
                        <a:t>Wyman Williams</a:t>
                      </a:r>
                      <a:endParaRPr sz="1450" i="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6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50" u="none" strike="noStrike" cap="none"/>
                        <a:t>Southeastcon 2022</a:t>
                      </a:r>
                      <a:endParaRPr sz="1450" i="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2857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50" u="none" strike="noStrike" cap="none"/>
                        <a:t>Warren Nicholson</a:t>
                      </a:r>
                      <a:endParaRPr sz="1450"/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6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50" u="none" strike="noStrike" cap="none"/>
                        <a:t>Southeastcon 202</a:t>
                      </a:r>
                      <a:r>
                        <a:rPr lang="en-US" sz="1450"/>
                        <a:t>3</a:t>
                      </a:r>
                      <a:endParaRPr sz="1450" i="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2857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50"/>
                        <a:t>Joe Juisai</a:t>
                      </a:r>
                      <a:endParaRPr sz="1450"/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37" name="Google Shape;137;p6"/>
          <p:cNvSpPr txBox="1">
            <a:spLocks noGrp="1"/>
          </p:cNvSpPr>
          <p:nvPr>
            <p:ph type="title"/>
          </p:nvPr>
        </p:nvSpPr>
        <p:spPr>
          <a:xfrm rot="5400000">
            <a:off x="6888150" y="2120599"/>
            <a:ext cx="4096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Committee Members</a:t>
            </a:r>
            <a:endParaRPr/>
          </a:p>
        </p:txBody>
      </p:sp>
      <p:sp>
        <p:nvSpPr>
          <p:cNvPr id="138" name="Google Shape;138;p6"/>
          <p:cNvSpPr txBox="1"/>
          <p:nvPr/>
        </p:nvSpPr>
        <p:spPr>
          <a:xfrm>
            <a:off x="2824550" y="4529400"/>
            <a:ext cx="5073900" cy="6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CONFERENCE COMMITTEE</a:t>
            </a:r>
            <a:endParaRPr sz="1200">
              <a:solidFill>
                <a:schemeClr val="lt1"/>
              </a:solidFill>
            </a:endParaRPr>
          </a:p>
        </p:txBody>
      </p:sp>
      <p:cxnSp>
        <p:nvCxnSpPr>
          <p:cNvPr id="139" name="Google Shape;139;p6"/>
          <p:cNvCxnSpPr/>
          <p:nvPr/>
        </p:nvCxnSpPr>
        <p:spPr>
          <a:xfrm flipH="1">
            <a:off x="8743975" y="261525"/>
            <a:ext cx="8700" cy="4158300"/>
          </a:xfrm>
          <a:prstGeom prst="straightConnector1">
            <a:avLst/>
          </a:prstGeom>
          <a:noFill/>
          <a:ln w="38100" cap="flat" cmpd="sng">
            <a:solidFill>
              <a:srgbClr val="2E75B5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"/>
          <p:cNvSpPr txBox="1">
            <a:spLocks noGrp="1"/>
          </p:cNvSpPr>
          <p:nvPr>
            <p:ph type="body" idx="1"/>
          </p:nvPr>
        </p:nvSpPr>
        <p:spPr>
          <a:xfrm>
            <a:off x="68575" y="617175"/>
            <a:ext cx="8770500" cy="35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-US" sz="1700"/>
              <a:t>Local Sections Notify Conference Committee of Interest (2025+)</a:t>
            </a:r>
            <a:endParaRPr sz="1700"/>
          </a:p>
          <a:p>
            <a:pPr marL="514350" lvl="1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40"/>
              <a:buChar char="○"/>
            </a:pPr>
            <a:r>
              <a:rPr lang="en-US" sz="1300"/>
              <a:t>Region will review location with Section for potential sites that could be host based on current conference requirements</a:t>
            </a:r>
            <a:endParaRPr sz="2100"/>
          </a:p>
          <a:p>
            <a:pPr marL="514350" lvl="1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40"/>
              <a:buChar char="○"/>
            </a:pPr>
            <a:r>
              <a:rPr lang="en-US" sz="1300"/>
              <a:t>Region will review and establish initial budget based on </a:t>
            </a:r>
            <a:endParaRPr sz="13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17145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-US" sz="1700"/>
              <a:t>Region will provide registration logistics</a:t>
            </a:r>
            <a:endParaRPr sz="1700"/>
          </a:p>
          <a:p>
            <a:pPr marL="17145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-US" sz="1700"/>
              <a:t>Region will work with Section to perform all logistics associated with site selection.</a:t>
            </a:r>
            <a:endParaRPr sz="1700"/>
          </a:p>
          <a:p>
            <a:pPr marL="17145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-US" sz="1700"/>
              <a:t>Region will provide mentors</a:t>
            </a:r>
            <a:endParaRPr sz="1700"/>
          </a:p>
          <a:p>
            <a:pPr marL="17145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-US" sz="1700"/>
              <a:t>Section is expected to provide</a:t>
            </a:r>
            <a:endParaRPr sz="2500"/>
          </a:p>
          <a:p>
            <a:pPr marL="514350" lvl="1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40"/>
              <a:buChar char="○"/>
            </a:pPr>
            <a:r>
              <a:rPr lang="en-US" sz="1300"/>
              <a:t>Local Organizing Committee (General Chair, Treasurer, Program Chair, Student Program Chair)</a:t>
            </a:r>
            <a:endParaRPr sz="2100"/>
          </a:p>
          <a:p>
            <a:pPr marL="514350" lvl="1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40"/>
              <a:buChar char="○"/>
            </a:pPr>
            <a:r>
              <a:rPr lang="en-US" sz="1300"/>
              <a:t>Engage and expand Student Chapter involvement</a:t>
            </a:r>
            <a:endParaRPr sz="1300"/>
          </a:p>
          <a:p>
            <a:pPr marL="514350" lvl="1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40"/>
              <a:buChar char="○"/>
            </a:pPr>
            <a:r>
              <a:rPr lang="en-US" sz="1300"/>
              <a:t>Local Volunteer Staff at Conference Time</a:t>
            </a:r>
            <a:endParaRPr sz="2100"/>
          </a:p>
          <a:p>
            <a:pPr marL="17145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-US" sz="1700"/>
              <a:t>Region will be responsible for Student Paper, Ethics, Networking, T-shirt, and Website Competitions</a:t>
            </a:r>
            <a:endParaRPr sz="2500"/>
          </a:p>
          <a:p>
            <a:pPr marL="17145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-US" sz="1700"/>
              <a:t>Section will be responsible for Student Hardware, Software, and any additional locally developed  Competitions</a:t>
            </a:r>
            <a:endParaRPr sz="2500"/>
          </a:p>
          <a:p>
            <a:pPr marL="17145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-US" sz="1700"/>
              <a:t>Requires a 3 year commitment</a:t>
            </a:r>
            <a:endParaRPr sz="2500"/>
          </a:p>
        </p:txBody>
      </p:sp>
      <p:sp>
        <p:nvSpPr>
          <p:cNvPr id="145" name="Google Shape;145;p7"/>
          <p:cNvSpPr txBox="1">
            <a:spLocks noGrp="1"/>
          </p:cNvSpPr>
          <p:nvPr>
            <p:ph type="body" idx="2"/>
          </p:nvPr>
        </p:nvSpPr>
        <p:spPr>
          <a:xfrm>
            <a:off x="659150" y="349573"/>
            <a:ext cx="7886700" cy="2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/>
              <a:t>Annual Region 3 Conference</a:t>
            </a:r>
            <a:endParaRPr/>
          </a:p>
        </p:txBody>
      </p:sp>
      <p:sp>
        <p:nvSpPr>
          <p:cNvPr id="146" name="Google Shape;146;p7"/>
          <p:cNvSpPr txBox="1">
            <a:spLocks noGrp="1"/>
          </p:cNvSpPr>
          <p:nvPr>
            <p:ph type="title"/>
          </p:nvPr>
        </p:nvSpPr>
        <p:spPr>
          <a:xfrm rot="5400000">
            <a:off x="7459500" y="1549252"/>
            <a:ext cx="29535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SoutheastCon</a:t>
            </a:r>
            <a:endParaRPr/>
          </a:p>
        </p:txBody>
      </p:sp>
      <p:sp>
        <p:nvSpPr>
          <p:cNvPr id="147" name="Google Shape;147;p7"/>
          <p:cNvSpPr txBox="1"/>
          <p:nvPr/>
        </p:nvSpPr>
        <p:spPr>
          <a:xfrm>
            <a:off x="2824550" y="4529400"/>
            <a:ext cx="5073900" cy="6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CONFERENCE COMMITTEE</a:t>
            </a:r>
            <a:endParaRPr sz="1200">
              <a:solidFill>
                <a:schemeClr val="lt1"/>
              </a:solidFill>
            </a:endParaRPr>
          </a:p>
        </p:txBody>
      </p:sp>
      <p:cxnSp>
        <p:nvCxnSpPr>
          <p:cNvPr id="148" name="Google Shape;148;p7"/>
          <p:cNvCxnSpPr/>
          <p:nvPr/>
        </p:nvCxnSpPr>
        <p:spPr>
          <a:xfrm flipH="1">
            <a:off x="8743975" y="261525"/>
            <a:ext cx="8700" cy="4158300"/>
          </a:xfrm>
          <a:prstGeom prst="straightConnector1">
            <a:avLst/>
          </a:prstGeom>
          <a:noFill/>
          <a:ln w="38100" cap="flat" cmpd="sng">
            <a:solidFill>
              <a:srgbClr val="2E75B5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"/>
          <p:cNvSpPr txBox="1">
            <a:spLocks noGrp="1"/>
          </p:cNvSpPr>
          <p:nvPr>
            <p:ph type="sldNum" idx="12"/>
          </p:nvPr>
        </p:nvSpPr>
        <p:spPr>
          <a:xfrm>
            <a:off x="398021" y="4658225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154" name="Google Shape;15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77443" y="829653"/>
            <a:ext cx="3476625" cy="354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8"/>
          <p:cNvSpPr/>
          <p:nvPr/>
        </p:nvSpPr>
        <p:spPr>
          <a:xfrm>
            <a:off x="1252452" y="1844750"/>
            <a:ext cx="1431000" cy="279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HSV ‘81, ‘08, ‘19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8"/>
          <p:cNvSpPr/>
          <p:nvPr/>
        </p:nvSpPr>
        <p:spPr>
          <a:xfrm>
            <a:off x="2465433" y="3298471"/>
            <a:ext cx="1431000" cy="279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TPA ‘87, ‘96, ‘18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8"/>
          <p:cNvSpPr/>
          <p:nvPr/>
        </p:nvSpPr>
        <p:spPr>
          <a:xfrm>
            <a:off x="1920926" y="308400"/>
            <a:ext cx="1431000" cy="279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SDF ‘84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8"/>
          <p:cNvSpPr/>
          <p:nvPr/>
        </p:nvSpPr>
        <p:spPr>
          <a:xfrm>
            <a:off x="3469530" y="308400"/>
            <a:ext cx="1431000" cy="279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LEX ’99, ‘14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8"/>
          <p:cNvSpPr/>
          <p:nvPr/>
        </p:nvSpPr>
        <p:spPr>
          <a:xfrm>
            <a:off x="6683157" y="1292628"/>
            <a:ext cx="1431000" cy="279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RDU ‘85, ‘95, ’20*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8"/>
          <p:cNvSpPr/>
          <p:nvPr/>
        </p:nvSpPr>
        <p:spPr>
          <a:xfrm>
            <a:off x="6683157" y="3489234"/>
            <a:ext cx="1431000" cy="279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FLL ‘0</a:t>
            </a:r>
            <a: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-US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‘15</a:t>
            </a:r>
            <a:endParaRPr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8"/>
          <p:cNvSpPr/>
          <p:nvPr/>
        </p:nvSpPr>
        <p:spPr>
          <a:xfrm>
            <a:off x="6683157" y="4160443"/>
            <a:ext cx="1431000" cy="279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OCJ ‘03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8"/>
          <p:cNvSpPr/>
          <p:nvPr/>
        </p:nvSpPr>
        <p:spPr>
          <a:xfrm>
            <a:off x="1252452" y="1175302"/>
            <a:ext cx="1431000" cy="279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BNA ‘00, ‘11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8"/>
          <p:cNvSpPr/>
          <p:nvPr/>
        </p:nvSpPr>
        <p:spPr>
          <a:xfrm>
            <a:off x="1252452" y="2848920"/>
            <a:ext cx="1431000" cy="279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MSY ‘90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8"/>
          <p:cNvSpPr/>
          <p:nvPr/>
        </p:nvSpPr>
        <p:spPr>
          <a:xfrm>
            <a:off x="3277443" y="3791497"/>
            <a:ext cx="1431000" cy="279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MCO ‘98, ’12, ‘23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8"/>
          <p:cNvSpPr/>
          <p:nvPr/>
        </p:nvSpPr>
        <p:spPr>
          <a:xfrm>
            <a:off x="1252452" y="1510025"/>
            <a:ext cx="1431000" cy="279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MEM ‘06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8"/>
          <p:cNvSpPr/>
          <p:nvPr/>
        </p:nvSpPr>
        <p:spPr>
          <a:xfrm>
            <a:off x="6683157" y="552804"/>
            <a:ext cx="1431000" cy="279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RIC ’86, ‘07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8"/>
          <p:cNvSpPr/>
          <p:nvPr/>
        </p:nvSpPr>
        <p:spPr>
          <a:xfrm>
            <a:off x="1252452" y="840578"/>
            <a:ext cx="1431000" cy="279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TYS ’88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8"/>
          <p:cNvSpPr/>
          <p:nvPr/>
        </p:nvSpPr>
        <p:spPr>
          <a:xfrm>
            <a:off x="6683157" y="2402364"/>
            <a:ext cx="1431000" cy="279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CAE ‘89, ’02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8"/>
          <p:cNvSpPr/>
          <p:nvPr/>
        </p:nvSpPr>
        <p:spPr>
          <a:xfrm>
            <a:off x="6683157" y="1662540"/>
            <a:ext cx="1535100" cy="279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CLT/KJQF ‘93, ‘10, ’17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8"/>
          <p:cNvSpPr/>
          <p:nvPr/>
        </p:nvSpPr>
        <p:spPr>
          <a:xfrm>
            <a:off x="6683157" y="2772276"/>
            <a:ext cx="1431000" cy="279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ATL ‘09, ’21*, ‘24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8"/>
          <p:cNvSpPr/>
          <p:nvPr/>
        </p:nvSpPr>
        <p:spPr>
          <a:xfrm>
            <a:off x="6683157" y="922716"/>
            <a:ext cx="1431000" cy="279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ORF ‘16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8"/>
          <p:cNvSpPr/>
          <p:nvPr/>
        </p:nvSpPr>
        <p:spPr>
          <a:xfrm>
            <a:off x="1252452" y="2514198"/>
            <a:ext cx="1431000" cy="279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MOB ’22**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8"/>
          <p:cNvSpPr/>
          <p:nvPr/>
        </p:nvSpPr>
        <p:spPr>
          <a:xfrm>
            <a:off x="6683157" y="2032452"/>
            <a:ext cx="1431000" cy="279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CEU ‘01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8"/>
          <p:cNvSpPr/>
          <p:nvPr/>
        </p:nvSpPr>
        <p:spPr>
          <a:xfrm>
            <a:off x="5018134" y="308400"/>
            <a:ext cx="1431000" cy="279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ROA ‘97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8"/>
          <p:cNvSpPr/>
          <p:nvPr/>
        </p:nvSpPr>
        <p:spPr>
          <a:xfrm>
            <a:off x="6683157" y="3142188"/>
            <a:ext cx="1431000" cy="279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JAX ‘13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6" name="Google Shape;176;p8"/>
          <p:cNvCxnSpPr>
            <a:stCxn id="155" idx="3"/>
          </p:cNvCxnSpPr>
          <p:nvPr/>
        </p:nvCxnSpPr>
        <p:spPr>
          <a:xfrm>
            <a:off x="2683452" y="1984400"/>
            <a:ext cx="1422900" cy="621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77" name="Google Shape;177;p8"/>
          <p:cNvCxnSpPr>
            <a:stCxn id="172" idx="3"/>
          </p:cNvCxnSpPr>
          <p:nvPr/>
        </p:nvCxnSpPr>
        <p:spPr>
          <a:xfrm>
            <a:off x="2683452" y="2653848"/>
            <a:ext cx="1309500" cy="2034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78" name="Google Shape;178;p8"/>
          <p:cNvCxnSpPr>
            <a:stCxn id="163" idx="3"/>
          </p:cNvCxnSpPr>
          <p:nvPr/>
        </p:nvCxnSpPr>
        <p:spPr>
          <a:xfrm rot="10800000" flipH="1">
            <a:off x="2683452" y="2960970"/>
            <a:ext cx="871200" cy="276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79" name="Google Shape;179;p8"/>
          <p:cNvCxnSpPr/>
          <p:nvPr/>
        </p:nvCxnSpPr>
        <p:spPr>
          <a:xfrm rot="10800000" flipH="1">
            <a:off x="3896301" y="3245871"/>
            <a:ext cx="1121700" cy="1923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80" name="Google Shape;180;p8"/>
          <p:cNvCxnSpPr>
            <a:stCxn id="164" idx="3"/>
          </p:cNvCxnSpPr>
          <p:nvPr/>
        </p:nvCxnSpPr>
        <p:spPr>
          <a:xfrm rot="10800000" flipH="1">
            <a:off x="4708443" y="3142146"/>
            <a:ext cx="464700" cy="7890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81" name="Google Shape;181;p8"/>
          <p:cNvCxnSpPr>
            <a:stCxn id="161" idx="1"/>
          </p:cNvCxnSpPr>
          <p:nvPr/>
        </p:nvCxnSpPr>
        <p:spPr>
          <a:xfrm rot="10800000">
            <a:off x="6339957" y="4168693"/>
            <a:ext cx="343200" cy="1314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82" name="Google Shape;182;p8"/>
          <p:cNvCxnSpPr>
            <a:stCxn id="183" idx="1"/>
          </p:cNvCxnSpPr>
          <p:nvPr/>
        </p:nvCxnSpPr>
        <p:spPr>
          <a:xfrm rot="10800000">
            <a:off x="5448357" y="3756621"/>
            <a:ext cx="1234800" cy="2193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84" name="Google Shape;184;p8"/>
          <p:cNvCxnSpPr>
            <a:stCxn id="175" idx="1"/>
          </p:cNvCxnSpPr>
          <p:nvPr/>
        </p:nvCxnSpPr>
        <p:spPr>
          <a:xfrm rot="10800000">
            <a:off x="5172957" y="2960838"/>
            <a:ext cx="1510200" cy="3210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85" name="Google Shape;185;p8"/>
          <p:cNvCxnSpPr>
            <a:stCxn id="170" idx="1"/>
          </p:cNvCxnSpPr>
          <p:nvPr/>
        </p:nvCxnSpPr>
        <p:spPr>
          <a:xfrm rot="10800000">
            <a:off x="4522857" y="2188326"/>
            <a:ext cx="2160300" cy="7236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86" name="Google Shape;186;p8"/>
          <p:cNvCxnSpPr>
            <a:stCxn id="165" idx="3"/>
          </p:cNvCxnSpPr>
          <p:nvPr/>
        </p:nvCxnSpPr>
        <p:spPr>
          <a:xfrm>
            <a:off x="2683452" y="1649676"/>
            <a:ext cx="871200" cy="3546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87" name="Google Shape;187;p8"/>
          <p:cNvCxnSpPr>
            <a:stCxn id="162" idx="3"/>
          </p:cNvCxnSpPr>
          <p:nvPr/>
        </p:nvCxnSpPr>
        <p:spPr>
          <a:xfrm>
            <a:off x="2683452" y="1314952"/>
            <a:ext cx="1465200" cy="3510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88" name="Google Shape;188;p8"/>
          <p:cNvCxnSpPr>
            <a:stCxn id="167" idx="3"/>
          </p:cNvCxnSpPr>
          <p:nvPr/>
        </p:nvCxnSpPr>
        <p:spPr>
          <a:xfrm>
            <a:off x="2683452" y="980228"/>
            <a:ext cx="2151000" cy="6129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89" name="Google Shape;189;p8"/>
          <p:cNvCxnSpPr>
            <a:stCxn id="157" idx="2"/>
          </p:cNvCxnSpPr>
          <p:nvPr/>
        </p:nvCxnSpPr>
        <p:spPr>
          <a:xfrm>
            <a:off x="2636426" y="587699"/>
            <a:ext cx="1635000" cy="6003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0" name="Google Shape;190;p8"/>
          <p:cNvCxnSpPr>
            <a:stCxn id="158" idx="2"/>
          </p:cNvCxnSpPr>
          <p:nvPr/>
        </p:nvCxnSpPr>
        <p:spPr>
          <a:xfrm>
            <a:off x="4185030" y="587699"/>
            <a:ext cx="284700" cy="6696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1" name="Google Shape;191;p8"/>
          <p:cNvCxnSpPr>
            <a:stCxn id="174" idx="2"/>
          </p:cNvCxnSpPr>
          <p:nvPr/>
        </p:nvCxnSpPr>
        <p:spPr>
          <a:xfrm flipH="1">
            <a:off x="5138134" y="587700"/>
            <a:ext cx="595500" cy="7722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2" name="Google Shape;192;p8"/>
          <p:cNvCxnSpPr>
            <a:stCxn id="166" idx="1"/>
          </p:cNvCxnSpPr>
          <p:nvPr/>
        </p:nvCxnSpPr>
        <p:spPr>
          <a:xfrm flipH="1">
            <a:off x="5376957" y="692454"/>
            <a:ext cx="1306200" cy="5943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3" name="Google Shape;193;p8"/>
          <p:cNvCxnSpPr>
            <a:stCxn id="171" idx="1"/>
          </p:cNvCxnSpPr>
          <p:nvPr/>
        </p:nvCxnSpPr>
        <p:spPr>
          <a:xfrm flipH="1">
            <a:off x="5589057" y="1062366"/>
            <a:ext cx="1094100" cy="2301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4" name="Google Shape;194;p8"/>
          <p:cNvCxnSpPr>
            <a:stCxn id="159" idx="1"/>
          </p:cNvCxnSpPr>
          <p:nvPr/>
        </p:nvCxnSpPr>
        <p:spPr>
          <a:xfrm flipH="1">
            <a:off x="5490357" y="1432278"/>
            <a:ext cx="1192800" cy="849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5" name="Google Shape;195;p8"/>
          <p:cNvCxnSpPr>
            <a:stCxn id="169" idx="1"/>
          </p:cNvCxnSpPr>
          <p:nvPr/>
        </p:nvCxnSpPr>
        <p:spPr>
          <a:xfrm rot="10800000">
            <a:off x="5216457" y="1592490"/>
            <a:ext cx="1466700" cy="2097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6" name="Google Shape;196;p8"/>
          <p:cNvCxnSpPr>
            <a:stCxn id="173" idx="1"/>
          </p:cNvCxnSpPr>
          <p:nvPr/>
        </p:nvCxnSpPr>
        <p:spPr>
          <a:xfrm rot="10800000">
            <a:off x="4789557" y="2046402"/>
            <a:ext cx="1893600" cy="1257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7" name="Google Shape;197;p8"/>
          <p:cNvCxnSpPr>
            <a:stCxn id="168" idx="1"/>
          </p:cNvCxnSpPr>
          <p:nvPr/>
        </p:nvCxnSpPr>
        <p:spPr>
          <a:xfrm rot="10800000">
            <a:off x="5075457" y="2186214"/>
            <a:ext cx="1607700" cy="3558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98" name="Google Shape;198;p8"/>
          <p:cNvSpPr/>
          <p:nvPr/>
        </p:nvSpPr>
        <p:spPr>
          <a:xfrm>
            <a:off x="1252451" y="2179474"/>
            <a:ext cx="1431000" cy="279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BHM ‘92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9" name="Google Shape;199;p8"/>
          <p:cNvCxnSpPr>
            <a:stCxn id="198" idx="3"/>
          </p:cNvCxnSpPr>
          <p:nvPr/>
        </p:nvCxnSpPr>
        <p:spPr>
          <a:xfrm>
            <a:off x="2683451" y="2319124"/>
            <a:ext cx="1422900" cy="24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00" name="Google Shape;200;p8"/>
          <p:cNvSpPr txBox="1"/>
          <p:nvPr/>
        </p:nvSpPr>
        <p:spPr>
          <a:xfrm>
            <a:off x="154544" y="3932794"/>
            <a:ext cx="15549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100" i="0" u="none" strike="noStrike" cap="none">
                <a:solidFill>
                  <a:schemeClr val="dk1"/>
                </a:solidFill>
              </a:rPr>
              <a:t>*Virtual Conference</a:t>
            </a:r>
            <a:endParaRPr sz="1300" i="0" u="none" strike="noStrike" cap="none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100" i="0" u="none" strike="noStrike" cap="none">
                <a:solidFill>
                  <a:schemeClr val="dk1"/>
                </a:solidFill>
              </a:rPr>
              <a:t>**Hybrid Conference</a:t>
            </a:r>
            <a:endParaRPr sz="11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201" name="Google Shape;201;p8"/>
          <p:cNvSpPr txBox="1">
            <a:spLocks noGrp="1"/>
          </p:cNvSpPr>
          <p:nvPr>
            <p:ph type="title"/>
          </p:nvPr>
        </p:nvSpPr>
        <p:spPr>
          <a:xfrm rot="5400000">
            <a:off x="6881850" y="2126899"/>
            <a:ext cx="41088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Past SouthestCon’s</a:t>
            </a:r>
            <a:endParaRPr/>
          </a:p>
        </p:txBody>
      </p:sp>
      <p:sp>
        <p:nvSpPr>
          <p:cNvPr id="202" name="Google Shape;202;p8"/>
          <p:cNvSpPr txBox="1"/>
          <p:nvPr/>
        </p:nvSpPr>
        <p:spPr>
          <a:xfrm>
            <a:off x="2824550" y="4529400"/>
            <a:ext cx="5073900" cy="6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CONFERENCE COMMITTEE</a:t>
            </a:r>
            <a:endParaRPr sz="1200">
              <a:solidFill>
                <a:schemeClr val="lt1"/>
              </a:solidFill>
            </a:endParaRPr>
          </a:p>
        </p:txBody>
      </p:sp>
      <p:cxnSp>
        <p:nvCxnSpPr>
          <p:cNvPr id="203" name="Google Shape;203;p8"/>
          <p:cNvCxnSpPr/>
          <p:nvPr/>
        </p:nvCxnSpPr>
        <p:spPr>
          <a:xfrm flipH="1">
            <a:off x="8743975" y="261525"/>
            <a:ext cx="8700" cy="4158300"/>
          </a:xfrm>
          <a:prstGeom prst="straightConnector1">
            <a:avLst/>
          </a:prstGeom>
          <a:noFill/>
          <a:ln w="38100" cap="flat" cmpd="sng">
            <a:solidFill>
              <a:srgbClr val="2E75B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3" name="Google Shape;183;p8"/>
          <p:cNvSpPr/>
          <p:nvPr/>
        </p:nvSpPr>
        <p:spPr>
          <a:xfrm>
            <a:off x="6683157" y="3836272"/>
            <a:ext cx="1431000" cy="279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MIA ‘94</a:t>
            </a:r>
            <a:endParaRPr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4" name="Google Shape;204;p8"/>
          <p:cNvCxnSpPr>
            <a:stCxn id="160" idx="1"/>
          </p:cNvCxnSpPr>
          <p:nvPr/>
        </p:nvCxnSpPr>
        <p:spPr>
          <a:xfrm flipH="1">
            <a:off x="5455857" y="3628884"/>
            <a:ext cx="1227300" cy="60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9" name="Google Shape;209;p9"/>
          <p:cNvGraphicFramePr/>
          <p:nvPr/>
        </p:nvGraphicFramePr>
        <p:xfrm>
          <a:off x="496300" y="493174"/>
          <a:ext cx="5912100" cy="376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0" name="Google Shape;210;p9"/>
          <p:cNvSpPr txBox="1"/>
          <p:nvPr/>
        </p:nvSpPr>
        <p:spPr>
          <a:xfrm>
            <a:off x="6617127" y="3064208"/>
            <a:ext cx="804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*Projected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9"/>
          <p:cNvSpPr txBox="1"/>
          <p:nvPr/>
        </p:nvSpPr>
        <p:spPr>
          <a:xfrm>
            <a:off x="6457101" y="3865152"/>
            <a:ext cx="2335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i="0" u="none" strike="noStrike" cap="none">
                <a:solidFill>
                  <a:schemeClr val="dk1"/>
                </a:solidFill>
              </a:rPr>
              <a:t>Data Source: IEEE HQ Finance</a:t>
            </a:r>
            <a:endParaRPr sz="12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212" name="Google Shape;212;p9"/>
          <p:cNvSpPr/>
          <p:nvPr/>
        </p:nvSpPr>
        <p:spPr>
          <a:xfrm>
            <a:off x="6729994" y="3355015"/>
            <a:ext cx="207600" cy="45600"/>
          </a:xfrm>
          <a:prstGeom prst="rect">
            <a:avLst/>
          </a:prstGeom>
          <a:solidFill>
            <a:schemeClr val="accent4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9"/>
          <p:cNvSpPr txBox="1"/>
          <p:nvPr/>
        </p:nvSpPr>
        <p:spPr>
          <a:xfrm>
            <a:off x="6868306" y="3247070"/>
            <a:ext cx="16050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Verified Conf-based data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9"/>
          <p:cNvSpPr/>
          <p:nvPr/>
        </p:nvSpPr>
        <p:spPr>
          <a:xfrm>
            <a:off x="6730971" y="3557351"/>
            <a:ext cx="207600" cy="456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9"/>
          <p:cNvSpPr txBox="1"/>
          <p:nvPr/>
        </p:nvSpPr>
        <p:spPr>
          <a:xfrm>
            <a:off x="6868306" y="3449405"/>
            <a:ext cx="13116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IEEE HQ-based data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9"/>
          <p:cNvSpPr txBox="1">
            <a:spLocks noGrp="1"/>
          </p:cNvSpPr>
          <p:nvPr>
            <p:ph type="title"/>
          </p:nvPr>
        </p:nvSpPr>
        <p:spPr>
          <a:xfrm rot="5400000">
            <a:off x="7459500" y="1549252"/>
            <a:ext cx="29535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Historial Surplus</a:t>
            </a:r>
            <a:endParaRPr/>
          </a:p>
        </p:txBody>
      </p:sp>
      <p:sp>
        <p:nvSpPr>
          <p:cNvPr id="217" name="Google Shape;217;p9"/>
          <p:cNvSpPr txBox="1"/>
          <p:nvPr/>
        </p:nvSpPr>
        <p:spPr>
          <a:xfrm>
            <a:off x="2824550" y="4529400"/>
            <a:ext cx="5073900" cy="6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CONFERENCE COMMITTEE</a:t>
            </a:r>
            <a:endParaRPr sz="1200">
              <a:solidFill>
                <a:schemeClr val="lt1"/>
              </a:solidFill>
            </a:endParaRPr>
          </a:p>
        </p:txBody>
      </p:sp>
      <p:cxnSp>
        <p:nvCxnSpPr>
          <p:cNvPr id="218" name="Google Shape;218;p9"/>
          <p:cNvCxnSpPr/>
          <p:nvPr/>
        </p:nvCxnSpPr>
        <p:spPr>
          <a:xfrm flipH="1">
            <a:off x="8743975" y="261525"/>
            <a:ext cx="8700" cy="4158300"/>
          </a:xfrm>
          <a:prstGeom prst="straightConnector1">
            <a:avLst/>
          </a:prstGeom>
          <a:noFill/>
          <a:ln w="38100" cap="flat" cmpd="sng">
            <a:solidFill>
              <a:srgbClr val="2E75B5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Theme 1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1070</Words>
  <Application>Microsoft Office PowerPoint</Application>
  <PresentationFormat>On-screen Show (16:9)</PresentationFormat>
  <Paragraphs>152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Courier New</vt:lpstr>
      <vt:lpstr>Noto Sans Symbols</vt:lpstr>
      <vt:lpstr>Theme 1</vt:lpstr>
      <vt:lpstr>Conference Committee</vt:lpstr>
      <vt:lpstr>Conference Committee…</vt:lpstr>
      <vt:lpstr>Responsibilities</vt:lpstr>
      <vt:lpstr>IEEE SoutheastCon</vt:lpstr>
      <vt:lpstr>Conference Committee</vt:lpstr>
      <vt:lpstr>Committee Members</vt:lpstr>
      <vt:lpstr>SoutheastCon</vt:lpstr>
      <vt:lpstr>Past SouthestCon’s</vt:lpstr>
      <vt:lpstr>Historial Surplus</vt:lpstr>
      <vt:lpstr>Conference Manual</vt:lpstr>
      <vt:lpstr>Questions??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Conference Committee</dc:title>
  <dc:creator>Microsoft Office User</dc:creator>
  <cp:lastModifiedBy>Donohoe, Pat</cp:lastModifiedBy>
  <cp:revision>1</cp:revision>
  <dcterms:created xsi:type="dcterms:W3CDTF">2016-10-24T19:53:01Z</dcterms:created>
  <dcterms:modified xsi:type="dcterms:W3CDTF">2022-03-31T16:33:23Z</dcterms:modified>
</cp:coreProperties>
</file>