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9Cyh+QTeQpwA+RQMFs6PSM12d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40074-CADE-49AA-BDE1-837A358B823E}">
  <a:tblStyle styleId="{F1540074-CADE-49AA-BDE1-837A358B823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rigorian3\Box\My%20Workspace\Documents\ERG\ConfComm\Southeastcon%20Conference%20Data%202005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'List View 2'!$AA$1</c:f>
              <c:strCache>
                <c:ptCount val="1"/>
                <c:pt idx="0">
                  <c:v> Conference 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7D-4E62-8702-2E2C43B63B51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7-400F-A50A-08CEF19CC0E5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D-4E62-8702-2E2C43B63B51}"/>
              </c:ext>
            </c:extLst>
          </c:dPt>
          <c:dLbls>
            <c:dLbl>
              <c:idx val="15"/>
              <c:tx>
                <c:rich>
                  <a:bodyPr/>
                  <a:lstStyle/>
                  <a:p>
                    <a:fld id="{6956CAC7-2157-4677-8AE1-EF9C7689A472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2D-4E55-B837-1838C3E6E8F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6991BA2-9F6C-464C-828F-F23E3316658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D2D-4E55-B837-1838C3E6E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'List View 2'!$F$2:$F$18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'List View 2'!$AA$2:$AA$18</c:f>
              <c:numCache>
                <c:formatCode>"$"#,##0_);[Red]\("$"#,##0\)</c:formatCode>
                <c:ptCount val="17"/>
                <c:pt idx="0">
                  <c:v>4490.3999999999942</c:v>
                </c:pt>
                <c:pt idx="1">
                  <c:v>31754.699999999997</c:v>
                </c:pt>
                <c:pt idx="2">
                  <c:v>19061.72</c:v>
                </c:pt>
                <c:pt idx="3">
                  <c:v>58653.98000000001</c:v>
                </c:pt>
                <c:pt idx="4">
                  <c:v>9680.3399999999965</c:v>
                </c:pt>
                <c:pt idx="5">
                  <c:v>54784</c:v>
                </c:pt>
                <c:pt idx="6">
                  <c:v>37700</c:v>
                </c:pt>
                <c:pt idx="7">
                  <c:v>20578</c:v>
                </c:pt>
                <c:pt idx="8">
                  <c:v>52618.200000000012</c:v>
                </c:pt>
                <c:pt idx="9">
                  <c:v>17870.01999999999</c:v>
                </c:pt>
                <c:pt idx="10">
                  <c:v>20639</c:v>
                </c:pt>
                <c:pt idx="11">
                  <c:v>0</c:v>
                </c:pt>
                <c:pt idx="12">
                  <c:v>19800.95</c:v>
                </c:pt>
                <c:pt idx="13">
                  <c:v>42527.199999999983</c:v>
                </c:pt>
                <c:pt idx="14">
                  <c:v>131680.63999999998</c:v>
                </c:pt>
                <c:pt idx="15">
                  <c:v>26216.22</c:v>
                </c:pt>
                <c:pt idx="16">
                  <c:v>52221.46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7-400F-A50A-08CEF19CC0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97531455"/>
        <c:axId val="1997533119"/>
      </c:barChart>
      <c:catAx>
        <c:axId val="1997531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533119"/>
        <c:crosses val="autoZero"/>
        <c:auto val="1"/>
        <c:lblAlgn val="ctr"/>
        <c:lblOffset val="100"/>
        <c:noMultiLvlLbl val="0"/>
      </c:catAx>
      <c:valAx>
        <c:axId val="1997533119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199753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06b72765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1206b7276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a55e99b2e_0_8"/>
          <p:cNvSpPr txBox="1">
            <a:spLocks noGrp="1"/>
          </p:cNvSpPr>
          <p:nvPr>
            <p:ph type="title"/>
          </p:nvPr>
        </p:nvSpPr>
        <p:spPr>
          <a:xfrm>
            <a:off x="732430" y="401239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1a55e99b2e_0_8"/>
          <p:cNvSpPr txBox="1">
            <a:spLocks noGrp="1"/>
          </p:cNvSpPr>
          <p:nvPr>
            <p:ph type="body" idx="1"/>
          </p:nvPr>
        </p:nvSpPr>
        <p:spPr>
          <a:xfrm>
            <a:off x="732430" y="1322915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 sz="2000"/>
            </a:lvl2pPr>
            <a:lvl3pPr marL="1371600" lvl="2" indent="-32575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✔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11a55e99b2e_0_8"/>
          <p:cNvSpPr txBox="1">
            <a:spLocks noGrp="1"/>
          </p:cNvSpPr>
          <p:nvPr>
            <p:ph type="body" idx="2"/>
          </p:nvPr>
        </p:nvSpPr>
        <p:spPr>
          <a:xfrm>
            <a:off x="732430" y="835982"/>
            <a:ext cx="78867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2E75B5"/>
                </a:solidFill>
              </a:defRPr>
            </a:lvl1pPr>
            <a:lvl2pPr marL="914400" lvl="1" indent="-3657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g11a55e99b2e_0_8"/>
          <p:cNvSpPr txBox="1">
            <a:spLocks noGrp="1"/>
          </p:cNvSpPr>
          <p:nvPr>
            <p:ph type="sldNum" idx="12"/>
          </p:nvPr>
        </p:nvSpPr>
        <p:spPr>
          <a:xfrm>
            <a:off x="4329112" y="4742261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 Blank">
  <p:cSld name="6_Title Only 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a55e99b2e_0_68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1a55e99b2e_0_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11a55e99b2e_0_68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11a55e99b2e_0_6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 Blank">
  <p:cSld name="7_Title Only 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a55e99b2e_0_73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1a55e99b2e_0_7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11a55e99b2e_0_73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11a55e99b2e_0_7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Only Blank">
  <p:cSld name="8_Title Only 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a55e99b2e_0_78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1a55e99b2e_0_7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11a55e99b2e_0_78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11a55e99b2e_0_7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Tagline">
  <p:cSld name="Presentation Title Slide Opt 1 Taglin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g11a55e99b2e_0_13"/>
          <p:cNvGrpSpPr/>
          <p:nvPr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24" name="Google Shape;24;g11a55e99b2e_0_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9144" y="-15568"/>
              <a:ext cx="9167812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g11a55e99b2e_0_13"/>
            <p:cNvPicPr preferRelativeResize="0"/>
            <p:nvPr/>
          </p:nvPicPr>
          <p:blipFill rotWithShape="1">
            <a:blip r:embed="rId3">
              <a:alphaModFix/>
            </a:blip>
            <a:srcRect t="9395" r="1407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g11a55e99b2e_0_13"/>
            <p:cNvPicPr preferRelativeResize="0"/>
            <p:nvPr/>
          </p:nvPicPr>
          <p:blipFill rotWithShape="1">
            <a:blip r:embed="rId3">
              <a:alphaModFix/>
            </a:blip>
            <a:srcRect t="-12627" r="1407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g11a55e99b2e_0_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9144" y="619632"/>
              <a:ext cx="1456944" cy="2414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g11a55e99b2e_0_13"/>
            <p:cNvPicPr preferRelativeResize="0"/>
            <p:nvPr/>
          </p:nvPicPr>
          <p:blipFill rotWithShape="1">
            <a:blip r:embed="rId5">
              <a:alphaModFix/>
            </a:blip>
            <a:srcRect b="7071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g11a55e99b2e_0_13"/>
            <p:cNvPicPr preferRelativeResize="0"/>
            <p:nvPr/>
          </p:nvPicPr>
          <p:blipFill rotWithShape="1">
            <a:blip r:embed="rId6">
              <a:alphaModFix/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g11a55e99b2e_0_13"/>
            <p:cNvPicPr preferRelativeResize="0"/>
            <p:nvPr/>
          </p:nvPicPr>
          <p:blipFill rotWithShape="1">
            <a:blip r:embed="rId7">
              <a:alphaModFix/>
            </a:blip>
            <a:srcRect b="7071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g11a55e99b2e_0_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g11a55e99b2e_0_13"/>
          <p:cNvSpPr txBox="1">
            <a:spLocks noGrp="1"/>
          </p:cNvSpPr>
          <p:nvPr>
            <p:ph type="ctrTitle"/>
          </p:nvPr>
        </p:nvSpPr>
        <p:spPr>
          <a:xfrm>
            <a:off x="824345" y="2925636"/>
            <a:ext cx="77724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i="0">
                <a:solidFill>
                  <a:srgbClr val="0066A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1a55e99b2e_0_13"/>
          <p:cNvSpPr txBox="1">
            <a:spLocks noGrp="1"/>
          </p:cNvSpPr>
          <p:nvPr>
            <p:ph type="subTitle" idx="1"/>
          </p:nvPr>
        </p:nvSpPr>
        <p:spPr>
          <a:xfrm>
            <a:off x="849330" y="3993966"/>
            <a:ext cx="7772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48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" name="Google Shape;34;g11a55e99b2e_0_13"/>
          <p:cNvSpPr txBox="1">
            <a:spLocks noGrp="1"/>
          </p:cNvSpPr>
          <p:nvPr>
            <p:ph type="sldNum" idx="12"/>
          </p:nvPr>
        </p:nvSpPr>
        <p:spPr>
          <a:xfrm>
            <a:off x="4351867" y="4724950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g11a55e99b2e_0_13"/>
          <p:cNvSpPr txBox="1"/>
          <p:nvPr/>
        </p:nvSpPr>
        <p:spPr>
          <a:xfrm>
            <a:off x="1524000" y="327332"/>
            <a:ext cx="63732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 Region 3 SoutheastCon 2022</a:t>
            </a:r>
            <a:endParaRPr/>
          </a:p>
        </p:txBody>
      </p:sp>
      <p:pic>
        <p:nvPicPr>
          <p:cNvPr id="36" name="Google Shape;36;g11a55e99b2e_0_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58677" y="4577542"/>
            <a:ext cx="851611" cy="47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1a55e99b2e_0_28"/>
          <p:cNvSpPr txBox="1">
            <a:spLocks noGrp="1"/>
          </p:cNvSpPr>
          <p:nvPr>
            <p:ph type="title"/>
          </p:nvPr>
        </p:nvSpPr>
        <p:spPr>
          <a:xfrm>
            <a:off x="750030" y="416719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1a55e99b2e_0_28"/>
          <p:cNvSpPr txBox="1">
            <a:spLocks noGrp="1"/>
          </p:cNvSpPr>
          <p:nvPr>
            <p:ph type="body" idx="1"/>
          </p:nvPr>
        </p:nvSpPr>
        <p:spPr>
          <a:xfrm>
            <a:off x="75003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⮚"/>
              <a:defRPr sz="2000"/>
            </a:lvl1pPr>
            <a:lvl2pPr marL="914400" lvl="1" indent="-3657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60"/>
              <a:buChar char="o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1a55e99b2e_0_28"/>
          <p:cNvSpPr txBox="1">
            <a:spLocks noGrp="1"/>
          </p:cNvSpPr>
          <p:nvPr>
            <p:ph type="body" idx="2"/>
          </p:nvPr>
        </p:nvSpPr>
        <p:spPr>
          <a:xfrm>
            <a:off x="475053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⮚"/>
              <a:defRPr sz="2000"/>
            </a:lvl1pPr>
            <a:lvl2pPr marL="914400" lvl="1" indent="-3657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60"/>
              <a:buChar char="o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g11a55e99b2e_0_28"/>
          <p:cNvSpPr txBox="1">
            <a:spLocks noGrp="1"/>
          </p:cNvSpPr>
          <p:nvPr>
            <p:ph type="body" idx="3"/>
          </p:nvPr>
        </p:nvSpPr>
        <p:spPr>
          <a:xfrm>
            <a:off x="750030" y="829647"/>
            <a:ext cx="78867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2E75B5"/>
                </a:solidFill>
              </a:defRPr>
            </a:lvl1pPr>
            <a:lvl2pPr marL="914400" lvl="1" indent="-3657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1a55e99b2e_0_28"/>
          <p:cNvSpPr txBox="1">
            <a:spLocks noGrp="1"/>
          </p:cNvSpPr>
          <p:nvPr>
            <p:ph type="sldNum" idx="12"/>
          </p:nvPr>
        </p:nvSpPr>
        <p:spPr>
          <a:xfrm>
            <a:off x="4393342" y="4747866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1a55e99b2e_0_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13" y="-7995"/>
            <a:ext cx="916781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11a55e99b2e_0_34"/>
          <p:cNvPicPr preferRelativeResize="0"/>
          <p:nvPr/>
        </p:nvPicPr>
        <p:blipFill rotWithShape="1">
          <a:blip r:embed="rId3">
            <a:alphaModFix/>
          </a:blip>
          <a:srcRect t="-12627" r="1407" b="14035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11a55e99b2e_0_34"/>
          <p:cNvPicPr preferRelativeResize="0"/>
          <p:nvPr/>
        </p:nvPicPr>
        <p:blipFill rotWithShape="1">
          <a:blip r:embed="rId3">
            <a:alphaModFix/>
          </a:blip>
          <a:srcRect t="-12627" r="1407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1a55e99b2e_0_34"/>
          <p:cNvSpPr txBox="1">
            <a:spLocks noGrp="1"/>
          </p:cNvSpPr>
          <p:nvPr>
            <p:ph type="title"/>
          </p:nvPr>
        </p:nvSpPr>
        <p:spPr>
          <a:xfrm>
            <a:off x="1084614" y="2453210"/>
            <a:ext cx="78867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1a55e99b2e_0_34"/>
          <p:cNvSpPr txBox="1">
            <a:spLocks noGrp="1"/>
          </p:cNvSpPr>
          <p:nvPr>
            <p:ph type="body" idx="1"/>
          </p:nvPr>
        </p:nvSpPr>
        <p:spPr>
          <a:xfrm>
            <a:off x="1084614" y="3096761"/>
            <a:ext cx="78867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2E75B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g11a55e99b2e_0_34"/>
          <p:cNvSpPr txBox="1">
            <a:spLocks noGrp="1"/>
          </p:cNvSpPr>
          <p:nvPr>
            <p:ph type="sldNum" idx="12"/>
          </p:nvPr>
        </p:nvSpPr>
        <p:spPr>
          <a:xfrm>
            <a:off x="4329112" y="4727953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g11a55e99b2e_0_34"/>
          <p:cNvSpPr txBox="1"/>
          <p:nvPr/>
        </p:nvSpPr>
        <p:spPr>
          <a:xfrm>
            <a:off x="0" y="4458586"/>
            <a:ext cx="311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SoutheastCon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Mobile, Alabama</a:t>
            </a:r>
            <a:endParaRPr/>
          </a:p>
        </p:txBody>
      </p:sp>
      <p:pic>
        <p:nvPicPr>
          <p:cNvPr id="51" name="Google Shape;51;g11a55e99b2e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8677" y="4577542"/>
            <a:ext cx="851611" cy="47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1_Title Only 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a55e99b2e_0_43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1a55e99b2e_0_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g11a55e99b2e_0_43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g11a55e99b2e_0_4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 Blank">
  <p:cSld name="2_Title Only 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a55e99b2e_0_48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1a55e99b2e_0_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11a55e99b2e_0_48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g11a55e99b2e_0_4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 Blank">
  <p:cSld name="3_Title Only 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a55e99b2e_0_53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1a55e99b2e_0_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11a55e99b2e_0_53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g11a55e99b2e_0_5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 Blank">
  <p:cSld name="4_Title Only 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a55e99b2e_0_58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1a55e99b2e_0_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g11a55e99b2e_0_58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g11a55e99b2e_0_5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 Blank">
  <p:cSld name="5_Title Only 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a55e99b2e_0_63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1a55e99b2e_0_6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11a55e99b2e_0_63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g11a55e99b2e_0_6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11a55e99b2e_0_0"/>
          <p:cNvPicPr preferRelativeResize="0"/>
          <p:nvPr/>
        </p:nvPicPr>
        <p:blipFill rotWithShape="1">
          <a:blip r:embed="rId14">
            <a:alphaModFix/>
          </a:blip>
          <a:srcRect t="10753" r="1407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g11a55e99b2e_0_0"/>
          <p:cNvPicPr preferRelativeResize="0"/>
          <p:nvPr/>
        </p:nvPicPr>
        <p:blipFill rotWithShape="1">
          <a:blip r:embed="rId14">
            <a:alphaModFix/>
          </a:blip>
          <a:srcRect t="-12627" r="1407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g11a55e99b2e_0_0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1a55e99b2e_0_0"/>
          <p:cNvSpPr txBox="1">
            <a:spLocks noGrp="1"/>
          </p:cNvSpPr>
          <p:nvPr>
            <p:ph type="body" idx="1"/>
          </p:nvPr>
        </p:nvSpPr>
        <p:spPr>
          <a:xfrm>
            <a:off x="732430" y="106246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11a55e99b2e_0_0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g11a55e99b2e_0_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58677" y="4577542"/>
            <a:ext cx="851611" cy="479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1a55e99b2e_0_0"/>
          <p:cNvSpPr txBox="1"/>
          <p:nvPr/>
        </p:nvSpPr>
        <p:spPr>
          <a:xfrm>
            <a:off x="0" y="4458586"/>
            <a:ext cx="311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SoutheastCon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Mobile, Alabama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0" y="2945875"/>
            <a:ext cx="91440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137"/>
              <a:buNone/>
            </a:pPr>
            <a:r>
              <a:rPr lang="en-US"/>
              <a:t>Conference Committee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-125" y="3651650"/>
            <a:ext cx="9144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Eric S. Ackerman, Ph.D. - e.ackerman@ieee.org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Region 3 Conference Committee Chair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415300" y="784786"/>
            <a:ext cx="7886700" cy="3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Specific to SoutheastCon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 guide for Region and hosting Sections on “How to Hold a SoutheastCon”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Living document that will be updated as conference hosting processes evolve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514350" lvl="1" indent="-1680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Based on lessons learned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514350" lvl="1" indent="-1680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Provides details of all activities associated with hosting a conference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514350" lvl="1" indent="-1680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Links and POCs to assist with planning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Collaboratively updated based on input from committee members to take on specific sections and provide content.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Released document available on Region website for Sections/Council considering to host.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latin typeface="Arial"/>
                <a:ea typeface="Arial"/>
                <a:cs typeface="Arial"/>
                <a:sym typeface="Arial"/>
              </a:rPr>
              <a:t>https://r3.ieee.org/wp-content/uploads/SoutheastCon-Operations-Manual-Rev-.pdf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>
            <a:spLocks noGrp="1"/>
          </p:cNvSpPr>
          <p:nvPr>
            <p:ph type="title"/>
          </p:nvPr>
        </p:nvSpPr>
        <p:spPr>
          <a:xfrm rot="5400000">
            <a:off x="6912300" y="2096449"/>
            <a:ext cx="4047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Conference Manual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226" name="Google Shape;226;p10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10"/>
          <p:cNvSpPr txBox="1">
            <a:spLocks noGrp="1"/>
          </p:cNvSpPr>
          <p:nvPr>
            <p:ph type="body" idx="2"/>
          </p:nvPr>
        </p:nvSpPr>
        <p:spPr>
          <a:xfrm>
            <a:off x="659150" y="349573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Annual Region 3 Conference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06b72765d_0_2"/>
          <p:cNvSpPr txBox="1">
            <a:spLocks noGrp="1"/>
          </p:cNvSpPr>
          <p:nvPr>
            <p:ph type="subTitle" idx="1"/>
          </p:nvPr>
        </p:nvSpPr>
        <p:spPr>
          <a:xfrm>
            <a:off x="-125" y="3651650"/>
            <a:ext cx="9144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Eric S. Ackerman, Ph.D. - e.ackerman@ieee.org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Region 3 Conference Committee Chair</a:t>
            </a:r>
            <a:endParaRPr sz="2000"/>
          </a:p>
        </p:txBody>
      </p:sp>
      <p:sp>
        <p:nvSpPr>
          <p:cNvPr id="233" name="Google Shape;233;g1206b72765d_0_2"/>
          <p:cNvSpPr txBox="1">
            <a:spLocks noGrp="1"/>
          </p:cNvSpPr>
          <p:nvPr>
            <p:ph type="ctrTitle"/>
          </p:nvPr>
        </p:nvSpPr>
        <p:spPr>
          <a:xfrm>
            <a:off x="-125" y="2938250"/>
            <a:ext cx="91440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137"/>
              <a:buNone/>
            </a:pPr>
            <a:r>
              <a:rPr lang="en-US"/>
              <a:t>Questions??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287675" y="551150"/>
            <a:ext cx="8403900" cy="3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50" b="1">
                <a:latin typeface="Arial"/>
                <a:ea typeface="Arial"/>
                <a:cs typeface="Arial"/>
                <a:sym typeface="Arial"/>
              </a:rPr>
              <a:t>Article V.2</a:t>
            </a:r>
            <a:r>
              <a:rPr lang="en-US" sz="1250">
                <a:latin typeface="Arial"/>
                <a:ea typeface="Arial"/>
                <a:cs typeface="Arial"/>
                <a:sym typeface="Arial"/>
              </a:rPr>
              <a:t>:  The Conference Committee (CC) shall facilitate effective and timely conference planning and execution in the Region, especially SoutheastCon. </a:t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rPr lang="en-US" sz="1250" b="1">
                <a:latin typeface="Arial"/>
                <a:ea typeface="Arial"/>
                <a:cs typeface="Arial"/>
                <a:sym typeface="Arial"/>
              </a:rPr>
              <a:t>Article VI</a:t>
            </a:r>
            <a:r>
              <a:rPr lang="en-US" sz="1250">
                <a:latin typeface="Arial"/>
                <a:ea typeface="Arial"/>
                <a:cs typeface="Arial"/>
                <a:sym typeface="Arial"/>
              </a:rPr>
              <a:t>:  SoutheastCon Technical Conference &amp; Exhibition is held for the technical and professional development of Region 3 members as specified in the Region 3 ByLaws (see VI.2). The Region 3 Student Conference may be held concurrently. SoutheastCon will be moved around the Region to provide the opportunity for all Region 3 entities to serve as hosts or co-hosts. </a:t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rPr lang="en-US" sz="1250" b="1">
                <a:latin typeface="Arial"/>
                <a:ea typeface="Arial"/>
                <a:cs typeface="Arial"/>
                <a:sym typeface="Arial"/>
              </a:rPr>
              <a:t>Committee Membership Breakdown:</a:t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CC Chair,Vice Chair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Delegate/Director-elect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immediate past CC Chair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Student Activities Chair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Region 3 Treasurer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Conference Operations Specialist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A past Delegate/Director shall be a member and serve as a mentor.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Present, immediate Past and next two Future SoutheastCon General Chairs or an agreed upon representative (by the specific SoutheastCon Committee and the Region 3 Director) shall be members.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A member of the IEEE Staff dealing with conferences may be a non-voting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 rot="5400000">
            <a:off x="6957600" y="2051149"/>
            <a:ext cx="3957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Conference Committee…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05" name="Google Shape;105;p2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 rot="5400000">
            <a:off x="7459500" y="1549252"/>
            <a:ext cx="29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Responsibilities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197400" y="373175"/>
            <a:ext cx="84549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Encourage Region 3 organizational units to develop conferences to meet the specialized interests of their members.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Solicit invitations from Sections in Region 3 to host SoutheastCon in accordance with the Region 3 SoutheastCon Operations Manual. 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Maintain a library of accumulated experience of the Region related to conferences to help ensure the success of future conferences.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Periodically review the effectiveness of the conferences sponsored by Region 3 organizational units and make recommendations for improvements.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Give assistance in the negotiation of contracts for service.  Review, and approve all such contracts where Region 3 might have financial liability over $5000.00.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Provide support for Region 3 conferences including sub-OUs with a focus on SoutheastCon.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Maintain the IEEE Region 3 SoutheastCon Operations Manual.  </a:t>
            </a:r>
            <a:endParaRPr sz="149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13" name="Google Shape;113;p3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300675" y="464526"/>
            <a:ext cx="80106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Engage Section/Council members to work together toward a common good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Expand volunteers that can assist various roles on the conference committee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Provide members with new leadership/mentorship roles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Expand IEEE visibility within local community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Increase visibility to IEEE members locally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Engage with other technical societies such as AIAA, ASME, INCOSE, SWE…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Increase student memberships and participation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Engage K-12 STEM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Provide source of revenue to hosting Section/Council</a:t>
            </a:r>
            <a:endParaRPr sz="1456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 rot="5400000">
            <a:off x="7459500" y="1549252"/>
            <a:ext cx="29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IEEE SoutheastCon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21" name="Google Shape;121;p4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348600" y="453433"/>
            <a:ext cx="7886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Liaison between Region and Section for SoutheastCon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Financial and Technical Co-sponsorships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Provide continuity of knowledge</a:t>
            </a:r>
            <a:br>
              <a:rPr lang="en-US" sz="1450">
                <a:latin typeface="Arial"/>
                <a:ea typeface="Arial"/>
                <a:cs typeface="Arial"/>
                <a:sym typeface="Arial"/>
              </a:rPr>
            </a:b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Initiating activities to expand Region sponsored conference beyond SoutheastCon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Expanding locally hosted Technical conference with support from Region to be held in late summer/early fall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Re-engaging conferences that were held in the past with support from Region Conference Committee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Engaging with other Regions for joint conferences</a:t>
            </a:r>
            <a:br>
              <a:rPr lang="en-US" sz="1450">
                <a:latin typeface="Arial"/>
                <a:ea typeface="Arial"/>
                <a:cs typeface="Arial"/>
                <a:sym typeface="Arial"/>
              </a:rPr>
            </a:b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Mentoring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Can provide a mentor for a hosted conference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Mentors have many years of experience hosting IEEE conferences</a:t>
            </a:r>
            <a:br>
              <a:rPr lang="en-US" sz="1450">
                <a:latin typeface="Arial"/>
                <a:ea typeface="Arial"/>
                <a:cs typeface="Arial"/>
                <a:sym typeface="Arial"/>
              </a:rPr>
            </a:b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Support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Can provide conflict resolution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Can provide recommendations for services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On a case-by-case basis may be able to provide financial startup loan</a:t>
            </a:r>
            <a:endParaRPr sz="1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sldNum" idx="4294967295"/>
          </p:nvPr>
        </p:nvSpPr>
        <p:spPr>
          <a:xfrm>
            <a:off x="0" y="4654550"/>
            <a:ext cx="48577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 rot="5400000">
            <a:off x="6853350" y="2155400"/>
            <a:ext cx="4165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Conference Committee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30" name="Google Shape;130;p5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sldNum" idx="4294967295"/>
          </p:nvPr>
        </p:nvSpPr>
        <p:spPr>
          <a:xfrm>
            <a:off x="0" y="4654550"/>
            <a:ext cx="48577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aphicFrame>
        <p:nvGraphicFramePr>
          <p:cNvPr id="136" name="Google Shape;136;p6"/>
          <p:cNvGraphicFramePr/>
          <p:nvPr/>
        </p:nvGraphicFramePr>
        <p:xfrm>
          <a:off x="270068" y="7081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{F1540074-CADE-49AA-BDE1-837A358B823E}</a:tableStyleId>
              </a:tblPr>
              <a:tblGrid>
                <a:gridCol w="423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/>
                        <a:t>     </a:t>
                      </a:r>
                      <a:r>
                        <a:rPr lang="en-US" sz="1450" u="none" strike="noStrike" cap="none"/>
                        <a:t>Conference Committee Chair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Eric S. Ackerman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Conference Committee Vice Chair 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>
                          <a:solidFill>
                            <a:schemeClr val="dk1"/>
                          </a:solidFill>
                        </a:rPr>
                        <a:t>Wyman Williams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Region 3 Director 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>
                          <a:solidFill>
                            <a:schemeClr val="dk1"/>
                          </a:solidFill>
                        </a:rPr>
                        <a:t>Theresa Brunasso</a:t>
                      </a:r>
                      <a:endParaRPr sz="1450" i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Region 3 Director Elect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>
                          <a:solidFill>
                            <a:schemeClr val="dk1"/>
                          </a:solidFill>
                        </a:rPr>
                        <a:t>Eric Grigorian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Past Conference Committee Chair &amp; Mentor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Sean Haynes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Regional Student Activities Chair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Bailey Heyman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Conference Operations Specialist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Charles Lord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Region 3 Treasurer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John Balsam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Former Region 3 Director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Jim Conrad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Southeastcon 2020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Parag Upadhyay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Southeastcon 2021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Wyman Williams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Southeastcon 2022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Warren Nicholson</a:t>
                      </a:r>
                      <a:endParaRPr sz="145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Southeastcon 202</a:t>
                      </a:r>
                      <a:r>
                        <a:rPr lang="en-US" sz="1450"/>
                        <a:t>3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/>
                        <a:t>Joe Juisai</a:t>
                      </a:r>
                      <a:endParaRPr sz="145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 rot="5400000">
            <a:off x="6888150" y="2120599"/>
            <a:ext cx="409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Committee Members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39" name="Google Shape;139;p6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68575" y="617175"/>
            <a:ext cx="8770500" cy="3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Local Sections Notify Conference Committee of Interest (2025+)</a:t>
            </a:r>
            <a:endParaRPr sz="17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Region will review location with Section for potential sites that could be host based on current conference requirements</a:t>
            </a:r>
            <a:endParaRPr sz="21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Region will review and establish initial budget based on </a:t>
            </a: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Region will provide registration logistics</a:t>
            </a:r>
            <a:endParaRPr sz="17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Region will work with Section to perform all logistics associated with site selection.</a:t>
            </a:r>
            <a:endParaRPr sz="17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Region will provide mentors</a:t>
            </a:r>
            <a:endParaRPr sz="17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Section is expected to provide</a:t>
            </a:r>
            <a:endParaRPr sz="25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Local Organizing Committee (General Chair, Treasurer, Program Chair, Student Program Chair)</a:t>
            </a:r>
            <a:endParaRPr sz="21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Engage and expand Student Chapter involvement</a:t>
            </a:r>
            <a:endParaRPr sz="13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Local Volunteer Staff at Conference Time</a:t>
            </a:r>
            <a:endParaRPr sz="21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Region will be responsible for Student Paper, Ethics, Networking, T-shirt, and Website Competitions</a:t>
            </a:r>
            <a:endParaRPr sz="25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Section will be responsible for Student Hardware, Software, and any additional locally developed  Competitions</a:t>
            </a:r>
            <a:endParaRPr sz="25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Requires a 3 year commitment</a:t>
            </a:r>
            <a:endParaRPr sz="2500"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2"/>
          </p:nvPr>
        </p:nvSpPr>
        <p:spPr>
          <a:xfrm>
            <a:off x="659150" y="349573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Annual Region 3 Conference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 rot="5400000">
            <a:off x="7459500" y="1549252"/>
            <a:ext cx="29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SoutheastCon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48" name="Google Shape;148;p7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sldNum" idx="12"/>
          </p:nvPr>
        </p:nvSpPr>
        <p:spPr>
          <a:xfrm>
            <a:off x="398021" y="4658225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7443" y="829653"/>
            <a:ext cx="347662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1252452" y="184475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 ‘81, ‘08, ‘19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2465433" y="3298471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TPA ‘87, ‘96, ‘18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1920926" y="30840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SDF ‘84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3469530" y="30840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LEX ’99, ‘14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6683157" y="1292628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RDU ‘85, ‘95, ’20*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683157" y="3489234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FLL ‘0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‘15</a:t>
            </a:r>
            <a:endParaRPr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6683157" y="4160443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OCJ ‘03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1252452" y="1175302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BNA ‘00, ‘11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1252452" y="284892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MSY ‘90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3277443" y="3791497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MCO ‘98, ’12, ‘23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1252452" y="1510025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 ‘06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6683157" y="552804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 ’86, ‘07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252452" y="840578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TYS ’88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6683157" y="2402364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CAE ‘89, ’02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6683157" y="1662540"/>
            <a:ext cx="15351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CLT/KJQF ‘93, ‘10, ’17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6683157" y="2772276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ATL ‘09, ’21*, ‘24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6683157" y="922716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ORF ‘16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252452" y="2514198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 ’22**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6683157" y="2032452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CEU ‘01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5018134" y="30840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ROA ‘97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6683157" y="3142188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JAX ‘13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8"/>
          <p:cNvCxnSpPr>
            <a:stCxn id="155" idx="3"/>
          </p:cNvCxnSpPr>
          <p:nvPr/>
        </p:nvCxnSpPr>
        <p:spPr>
          <a:xfrm>
            <a:off x="2683452" y="1984400"/>
            <a:ext cx="1422900" cy="62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7" name="Google Shape;177;p8"/>
          <p:cNvCxnSpPr>
            <a:stCxn id="172" idx="3"/>
          </p:cNvCxnSpPr>
          <p:nvPr/>
        </p:nvCxnSpPr>
        <p:spPr>
          <a:xfrm>
            <a:off x="2683452" y="2653848"/>
            <a:ext cx="1309500" cy="20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8" name="Google Shape;178;p8"/>
          <p:cNvCxnSpPr>
            <a:stCxn id="163" idx="3"/>
          </p:cNvCxnSpPr>
          <p:nvPr/>
        </p:nvCxnSpPr>
        <p:spPr>
          <a:xfrm rot="10800000" flipH="1">
            <a:off x="2683452" y="2960970"/>
            <a:ext cx="871200" cy="2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9" name="Google Shape;179;p8"/>
          <p:cNvCxnSpPr/>
          <p:nvPr/>
        </p:nvCxnSpPr>
        <p:spPr>
          <a:xfrm rot="10800000" flipH="1">
            <a:off x="3896301" y="3245871"/>
            <a:ext cx="1121700" cy="192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0" name="Google Shape;180;p8"/>
          <p:cNvCxnSpPr>
            <a:stCxn id="164" idx="3"/>
          </p:cNvCxnSpPr>
          <p:nvPr/>
        </p:nvCxnSpPr>
        <p:spPr>
          <a:xfrm rot="10800000" flipH="1">
            <a:off x="4708443" y="3142146"/>
            <a:ext cx="464700" cy="789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1" name="Google Shape;181;p8"/>
          <p:cNvCxnSpPr>
            <a:stCxn id="161" idx="1"/>
          </p:cNvCxnSpPr>
          <p:nvPr/>
        </p:nvCxnSpPr>
        <p:spPr>
          <a:xfrm rot="10800000">
            <a:off x="6339957" y="4168693"/>
            <a:ext cx="343200" cy="13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2" name="Google Shape;182;p8"/>
          <p:cNvCxnSpPr>
            <a:stCxn id="183" idx="1"/>
          </p:cNvCxnSpPr>
          <p:nvPr/>
        </p:nvCxnSpPr>
        <p:spPr>
          <a:xfrm rot="10800000">
            <a:off x="5448357" y="3756621"/>
            <a:ext cx="1234800" cy="219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4" name="Google Shape;184;p8"/>
          <p:cNvCxnSpPr>
            <a:stCxn id="175" idx="1"/>
          </p:cNvCxnSpPr>
          <p:nvPr/>
        </p:nvCxnSpPr>
        <p:spPr>
          <a:xfrm rot="10800000">
            <a:off x="5172957" y="2960838"/>
            <a:ext cx="1510200" cy="321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5" name="Google Shape;185;p8"/>
          <p:cNvCxnSpPr>
            <a:stCxn id="170" idx="1"/>
          </p:cNvCxnSpPr>
          <p:nvPr/>
        </p:nvCxnSpPr>
        <p:spPr>
          <a:xfrm rot="10800000">
            <a:off x="4522857" y="2188326"/>
            <a:ext cx="2160300" cy="723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6" name="Google Shape;186;p8"/>
          <p:cNvCxnSpPr>
            <a:stCxn id="165" idx="3"/>
          </p:cNvCxnSpPr>
          <p:nvPr/>
        </p:nvCxnSpPr>
        <p:spPr>
          <a:xfrm>
            <a:off x="2683452" y="1649676"/>
            <a:ext cx="871200" cy="354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7" name="Google Shape;187;p8"/>
          <p:cNvCxnSpPr>
            <a:stCxn id="162" idx="3"/>
          </p:cNvCxnSpPr>
          <p:nvPr/>
        </p:nvCxnSpPr>
        <p:spPr>
          <a:xfrm>
            <a:off x="2683452" y="1314952"/>
            <a:ext cx="1465200" cy="351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8" name="Google Shape;188;p8"/>
          <p:cNvCxnSpPr>
            <a:stCxn id="167" idx="3"/>
          </p:cNvCxnSpPr>
          <p:nvPr/>
        </p:nvCxnSpPr>
        <p:spPr>
          <a:xfrm>
            <a:off x="2683452" y="980228"/>
            <a:ext cx="2151000" cy="612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9" name="Google Shape;189;p8"/>
          <p:cNvCxnSpPr>
            <a:stCxn id="157" idx="2"/>
          </p:cNvCxnSpPr>
          <p:nvPr/>
        </p:nvCxnSpPr>
        <p:spPr>
          <a:xfrm>
            <a:off x="2636426" y="587699"/>
            <a:ext cx="1635000" cy="60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0" name="Google Shape;190;p8"/>
          <p:cNvCxnSpPr>
            <a:stCxn id="158" idx="2"/>
          </p:cNvCxnSpPr>
          <p:nvPr/>
        </p:nvCxnSpPr>
        <p:spPr>
          <a:xfrm>
            <a:off x="4185030" y="587699"/>
            <a:ext cx="284700" cy="6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1" name="Google Shape;191;p8"/>
          <p:cNvCxnSpPr>
            <a:stCxn id="174" idx="2"/>
          </p:cNvCxnSpPr>
          <p:nvPr/>
        </p:nvCxnSpPr>
        <p:spPr>
          <a:xfrm flipH="1">
            <a:off x="5138134" y="587700"/>
            <a:ext cx="595500" cy="772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" name="Google Shape;192;p8"/>
          <p:cNvCxnSpPr>
            <a:stCxn id="166" idx="1"/>
          </p:cNvCxnSpPr>
          <p:nvPr/>
        </p:nvCxnSpPr>
        <p:spPr>
          <a:xfrm flipH="1">
            <a:off x="5376957" y="692454"/>
            <a:ext cx="1306200" cy="594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3" name="Google Shape;193;p8"/>
          <p:cNvCxnSpPr>
            <a:stCxn id="171" idx="1"/>
          </p:cNvCxnSpPr>
          <p:nvPr/>
        </p:nvCxnSpPr>
        <p:spPr>
          <a:xfrm flipH="1">
            <a:off x="5589057" y="1062366"/>
            <a:ext cx="1094100" cy="230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4" name="Google Shape;194;p8"/>
          <p:cNvCxnSpPr>
            <a:stCxn id="159" idx="1"/>
          </p:cNvCxnSpPr>
          <p:nvPr/>
        </p:nvCxnSpPr>
        <p:spPr>
          <a:xfrm flipH="1">
            <a:off x="5490357" y="1432278"/>
            <a:ext cx="1192800" cy="84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8"/>
          <p:cNvCxnSpPr>
            <a:stCxn id="169" idx="1"/>
          </p:cNvCxnSpPr>
          <p:nvPr/>
        </p:nvCxnSpPr>
        <p:spPr>
          <a:xfrm rot="10800000">
            <a:off x="5216457" y="1592490"/>
            <a:ext cx="1466700" cy="209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8"/>
          <p:cNvCxnSpPr>
            <a:stCxn id="173" idx="1"/>
          </p:cNvCxnSpPr>
          <p:nvPr/>
        </p:nvCxnSpPr>
        <p:spPr>
          <a:xfrm rot="10800000">
            <a:off x="4789557" y="2046402"/>
            <a:ext cx="1893600" cy="125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8"/>
          <p:cNvCxnSpPr>
            <a:stCxn id="168" idx="1"/>
          </p:cNvCxnSpPr>
          <p:nvPr/>
        </p:nvCxnSpPr>
        <p:spPr>
          <a:xfrm rot="10800000">
            <a:off x="5075457" y="2186214"/>
            <a:ext cx="1607700" cy="35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8" name="Google Shape;198;p8"/>
          <p:cNvSpPr/>
          <p:nvPr/>
        </p:nvSpPr>
        <p:spPr>
          <a:xfrm>
            <a:off x="1252451" y="2179474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BHM ‘92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8"/>
          <p:cNvCxnSpPr>
            <a:stCxn id="198" idx="3"/>
          </p:cNvCxnSpPr>
          <p:nvPr/>
        </p:nvCxnSpPr>
        <p:spPr>
          <a:xfrm>
            <a:off x="2683451" y="2319124"/>
            <a:ext cx="1422900" cy="2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0" name="Google Shape;200;p8"/>
          <p:cNvSpPr txBox="1"/>
          <p:nvPr/>
        </p:nvSpPr>
        <p:spPr>
          <a:xfrm>
            <a:off x="154544" y="3932794"/>
            <a:ext cx="1554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i="0" u="none" strike="noStrike" cap="none">
                <a:solidFill>
                  <a:schemeClr val="dk1"/>
                </a:solidFill>
              </a:rPr>
              <a:t>*Virtual Conference</a:t>
            </a:r>
            <a:endParaRPr sz="13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i="0" u="none" strike="noStrike" cap="none">
                <a:solidFill>
                  <a:schemeClr val="dk1"/>
                </a:solidFill>
              </a:rPr>
              <a:t>**Hybrid Conference</a:t>
            </a:r>
            <a:endParaRPr sz="11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 rot="5400000">
            <a:off x="6881850" y="2126899"/>
            <a:ext cx="410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Past SouthestCon’s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203" name="Google Shape;203;p8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8"/>
          <p:cNvSpPr/>
          <p:nvPr/>
        </p:nvSpPr>
        <p:spPr>
          <a:xfrm>
            <a:off x="6683157" y="3836272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MIA ‘94</a:t>
            </a:r>
            <a:endParaRPr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8"/>
          <p:cNvCxnSpPr>
            <a:stCxn id="160" idx="1"/>
          </p:cNvCxnSpPr>
          <p:nvPr/>
        </p:nvCxnSpPr>
        <p:spPr>
          <a:xfrm flipH="1">
            <a:off x="5455857" y="3628884"/>
            <a:ext cx="1227300" cy="6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9"/>
          <p:cNvGraphicFramePr/>
          <p:nvPr/>
        </p:nvGraphicFramePr>
        <p:xfrm>
          <a:off x="496300" y="493174"/>
          <a:ext cx="5912100" cy="376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0" name="Google Shape;210;p9"/>
          <p:cNvSpPr txBox="1"/>
          <p:nvPr/>
        </p:nvSpPr>
        <p:spPr>
          <a:xfrm>
            <a:off x="6617127" y="3064208"/>
            <a:ext cx="804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*Projected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6457101" y="3865152"/>
            <a:ext cx="233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i="0" u="none" strike="noStrike" cap="none">
                <a:solidFill>
                  <a:schemeClr val="dk1"/>
                </a:solidFill>
              </a:rPr>
              <a:t>Data Source: IEEE HQ Finance</a:t>
            </a:r>
            <a:endParaRPr sz="12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6729994" y="3355015"/>
            <a:ext cx="207600" cy="456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6868306" y="3247070"/>
            <a:ext cx="1605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Verified Conf-based data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6730971" y="3557351"/>
            <a:ext cx="207600" cy="45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6868306" y="3449405"/>
            <a:ext cx="1311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HQ-based data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 rot="5400000">
            <a:off x="7459500" y="1549252"/>
            <a:ext cx="29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Historial Surplus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218" name="Google Shape;218;p9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On-screen Show (16:9)</PresentationFormat>
  <Paragraphs>152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Noto Sans Symbols</vt:lpstr>
      <vt:lpstr>Theme 1</vt:lpstr>
      <vt:lpstr>Conference Committee</vt:lpstr>
      <vt:lpstr>Conference Committee…</vt:lpstr>
      <vt:lpstr>Responsibilities</vt:lpstr>
      <vt:lpstr>IEEE SoutheastCon</vt:lpstr>
      <vt:lpstr>Conference Committee</vt:lpstr>
      <vt:lpstr>Committee Members</vt:lpstr>
      <vt:lpstr>SoutheastCon</vt:lpstr>
      <vt:lpstr>Past SouthestCon’s</vt:lpstr>
      <vt:lpstr>Historial Surplus</vt:lpstr>
      <vt:lpstr>Conference Manual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Committee</dc:title>
  <dc:creator>Microsoft Office User</dc:creator>
  <cp:lastModifiedBy>Donohoe, Pat</cp:lastModifiedBy>
  <cp:revision>1</cp:revision>
  <dcterms:created xsi:type="dcterms:W3CDTF">2016-10-24T19:53:01Z</dcterms:created>
  <dcterms:modified xsi:type="dcterms:W3CDTF">2022-04-01T17:22:24Z</dcterms:modified>
</cp:coreProperties>
</file>