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50" r:id="rId2"/>
    <p:sldId id="351" r:id="rId3"/>
    <p:sldId id="344" r:id="rId4"/>
    <p:sldId id="356" r:id="rId5"/>
    <p:sldId id="352" r:id="rId6"/>
    <p:sldId id="353" r:id="rId7"/>
    <p:sldId id="354" r:id="rId8"/>
    <p:sldId id="357" r:id="rId9"/>
    <p:sldId id="355" r:id="rId10"/>
    <p:sldId id="260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109" d="100"/>
          <a:sy n="109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01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610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974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120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09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240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44133" y="3429984"/>
            <a:ext cx="7553056" cy="28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66" tIns="47258" rIns="94566" bIns="4725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82863" y="890588"/>
            <a:ext cx="4275137" cy="240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368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2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5760" y="1369220"/>
            <a:ext cx="7886700" cy="2957513"/>
          </a:xfrm>
        </p:spPr>
        <p:txBody>
          <a:bodyPr/>
          <a:lstStyle>
            <a:lvl1pPr>
              <a:buClr>
                <a:srgbClr val="00355C"/>
              </a:buClr>
              <a:defRPr/>
            </a:lvl1pPr>
            <a:lvl2pPr>
              <a:buClr>
                <a:srgbClr val="00355C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378">
              <a:defRPr/>
            </a:pPr>
            <a:fld id="{3DD97BEB-BAEF-0344-9D5C-EC73E478698A}" type="slidenum">
              <a:rPr lang="en-US" smtClean="0">
                <a:solidFill>
                  <a:srgbClr val="0066A1"/>
                </a:solidFill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>
              <a:solidFill>
                <a:srgbClr val="0066A1"/>
              </a:solidFill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5760" y="829648"/>
            <a:ext cx="7886700" cy="267632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83837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  <p:sldLayoutId id="2147483707" r:id="rId5"/>
    <p:sldLayoutId id="2147483741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843729-184F-49F5-9401-A763FC48A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48" y="2925636"/>
            <a:ext cx="8585588" cy="9343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Region 3 Nominations and Appointment Committee</a:t>
            </a:r>
            <a:br>
              <a:rPr lang="en-US" dirty="0"/>
            </a:br>
            <a:r>
              <a:rPr lang="en-US" dirty="0"/>
              <a:t>2 April 2022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6F442C-85F7-4B96-A2D6-68284274A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1500" dirty="0"/>
              <a:t>Jill Gostin, IEEE-Vice President Elect, MGA; R3 N&amp;A Chair</a:t>
            </a:r>
          </a:p>
          <a:p>
            <a:pPr>
              <a:lnSpc>
                <a:spcPct val="50000"/>
              </a:lnSpc>
            </a:pPr>
            <a:r>
              <a:rPr lang="en-US" sz="1500" dirty="0"/>
              <a:t>jgostin@ieee.org</a:t>
            </a:r>
          </a:p>
          <a:p>
            <a:pPr>
              <a:lnSpc>
                <a:spcPct val="50000"/>
              </a:lnSpc>
            </a:pPr>
            <a:endParaRPr lang="en-US" sz="1500" dirty="0"/>
          </a:p>
          <a:p>
            <a:pPr>
              <a:lnSpc>
                <a:spcPct val="50000"/>
              </a:lnSpc>
            </a:pPr>
            <a:r>
              <a:rPr lang="en-US" sz="1500" dirty="0"/>
              <a:t>2022 IEEE Region 3 Meeting</a:t>
            </a:r>
          </a:p>
          <a:p>
            <a:pPr>
              <a:lnSpc>
                <a:spcPct val="50000"/>
              </a:lnSpc>
            </a:pPr>
            <a:r>
              <a:rPr lang="en-US" sz="1500" dirty="0"/>
              <a:t>1 April 2022</a:t>
            </a:r>
          </a:p>
        </p:txBody>
      </p:sp>
    </p:spTree>
    <p:extLst>
      <p:ext uri="{BB962C8B-B14F-4D97-AF65-F5344CB8AC3E}">
        <p14:creationId xmlns:p14="http://schemas.microsoft.com/office/powerpoint/2010/main" val="248399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614" y="3096761"/>
            <a:ext cx="7886700" cy="902866"/>
          </a:xfrm>
        </p:spPr>
        <p:txBody>
          <a:bodyPr>
            <a:normAutofit/>
          </a:bodyPr>
          <a:lstStyle/>
          <a:p>
            <a:r>
              <a:rPr lang="en-US" dirty="0"/>
              <a:t>Jill </a:t>
            </a:r>
            <a:r>
              <a:rPr lang="en-US" dirty="0" err="1"/>
              <a:t>Gostin</a:t>
            </a:r>
            <a:endParaRPr lang="en-US" dirty="0"/>
          </a:p>
          <a:p>
            <a:r>
              <a:rPr lang="en-US" dirty="0"/>
              <a:t>jgostin@ieee.org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24" y="120584"/>
            <a:ext cx="8355729" cy="605352"/>
          </a:xfrm>
        </p:spPr>
        <p:txBody>
          <a:bodyPr/>
          <a:lstStyle/>
          <a:p>
            <a:r>
              <a:rPr lang="en-US" dirty="0"/>
              <a:t>Region 3 Nominations and Appointments Committee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024" y="3818282"/>
            <a:ext cx="833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potential candidate for Region 3 Delegate/Director-Elect can serve on the Nominating Committee.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36" y="1058899"/>
            <a:ext cx="1356471" cy="1363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22" y="1058899"/>
            <a:ext cx="1158340" cy="1542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758" y="1949766"/>
            <a:ext cx="1085182" cy="1554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94" y="1949766"/>
            <a:ext cx="1333518" cy="1569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024" y="2540776"/>
            <a:ext cx="196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Jill Gostin, Chair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8531" y="2616840"/>
            <a:ext cx="161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Gregg Vaughn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3525" y="3504381"/>
            <a:ext cx="161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Eric Cramer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8439" y="3539306"/>
            <a:ext cx="161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Jim Conrad</a:t>
            </a:r>
          </a:p>
        </p:txBody>
      </p:sp>
    </p:spTree>
    <p:extLst>
      <p:ext uri="{BB962C8B-B14F-4D97-AF65-F5344CB8AC3E}">
        <p14:creationId xmlns:p14="http://schemas.microsoft.com/office/powerpoint/2010/main" val="9494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39416" y="4792807"/>
            <a:ext cx="425532" cy="3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378">
              <a:defRPr/>
            </a:pPr>
            <a:fld id="{00000000-1234-1234-1234-123412341234}" type="slidenum">
              <a:rPr lang="en-US" kern="0"/>
              <a:pPr defTabSz="914378">
                <a:defRPr/>
              </a:pPr>
              <a:t>3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523024" y="246227"/>
            <a:ext cx="8355729" cy="6053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dirty="0"/>
              <a:t>Region 3 N&amp;A in Bylaws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79315" y="1118792"/>
            <a:ext cx="7886700" cy="2957513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0345" y="820138"/>
            <a:ext cx="859256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R3 Bylaws Article III Section 5: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Nominating Committee shall be charged with proposing the names of </a:t>
            </a:r>
            <a:r>
              <a:rPr lang="en-US" sz="1600" u="sng" dirty="0"/>
              <a:t>either two or three </a:t>
            </a:r>
            <a:r>
              <a:rPr lang="en-US" sz="1600" dirty="0"/>
              <a:t>candidates for Region 3 Delegate/Director-Elect to serve for a period of two years.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All Section Chairs shall be advised of this appointment and shall be encouraged to submit suggestions for nominees to the designated Chair of the Nominating Committee.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Committee shall consider all suggestions and </a:t>
            </a:r>
            <a:r>
              <a:rPr lang="en-US" sz="1600" u="sng" dirty="0"/>
              <a:t>report its recommended nominees to the Region 3 Executive Committee</a:t>
            </a:r>
            <a:r>
              <a:rPr lang="en-US" sz="1600" dirty="0"/>
              <a:t> for approval.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Additional nominations may be made from the floor by the Region 3 Executive Committee provided the nominees have given permission for such nomination.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Region 3 Committee, which has the final responsibility for nominating candidates for the ballot presented to all Institute voting members in the Region, </a:t>
            </a:r>
            <a:r>
              <a:rPr lang="en-US" sz="1600" u="sng" dirty="0"/>
              <a:t>will nominate from the slate presented by the Region 3 Executive Committee </a:t>
            </a:r>
            <a:r>
              <a:rPr lang="en-US" sz="1600" dirty="0"/>
              <a:t>in accordance with IEEE Bylaw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59335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39416" y="4792807"/>
            <a:ext cx="425532" cy="3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378">
              <a:defRPr/>
            </a:pPr>
            <a:fld id="{00000000-1234-1234-1234-123412341234}" type="slidenum">
              <a:rPr lang="en-US" kern="0"/>
              <a:pPr defTabSz="914378">
                <a:defRPr/>
              </a:pPr>
              <a:t>4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523024" y="246227"/>
            <a:ext cx="8355729" cy="6053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dirty="0"/>
              <a:t>Region 3 N&amp;A in Operations Manual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79315" y="1118792"/>
            <a:ext cx="7886700" cy="2957513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0345" y="781776"/>
            <a:ext cx="859256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R3 Operations Manual, Section V.5: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Nominations and Appointments Committee (N&amp;A) shall serve as the Nominating Committee for </a:t>
            </a:r>
            <a:r>
              <a:rPr lang="en-US" sz="2000" u="sng" dirty="0"/>
              <a:t>Director-Elect</a:t>
            </a:r>
            <a:r>
              <a:rPr lang="en-US" sz="2000" dirty="0"/>
              <a:t> as required in the IEEE MGA Operations Manual and Region 3 Bylaws. Additionally, the committee shall solicit nominations and recommend candidates for the </a:t>
            </a:r>
            <a:r>
              <a:rPr lang="en-US" sz="2000" u="sng" dirty="0"/>
              <a:t>other Region 3 officers, committee chairs, committee members, and IEEE leadership positions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378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39416" y="4792807"/>
            <a:ext cx="425532" cy="3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378">
              <a:defRPr/>
            </a:pPr>
            <a:fld id="{00000000-1234-1234-1234-123412341234}" type="slidenum">
              <a:rPr lang="en-US" kern="0"/>
              <a:pPr defTabSz="914378">
                <a:defRPr/>
              </a:pPr>
              <a:t>5</a:t>
            </a:fld>
            <a:endParaRPr ker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79315" y="1118792"/>
            <a:ext cx="7886700" cy="2957513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345" y="689333"/>
            <a:ext cx="85925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Responsibilities: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Produce a list of nominees for the office of Delegate/Director-Elect for submission to the Region 3 Committee in accordance with Article III, Section 5 of the Region 3 Bylaws. Prior to submitting the list of nominees to the </a:t>
            </a:r>
            <a:r>
              <a:rPr lang="en-US" dirty="0" err="1"/>
              <a:t>ExCom</a:t>
            </a:r>
            <a:r>
              <a:rPr lang="en-US" dirty="0"/>
              <a:t>, the committee chair will submit the list to IEEE Annual Election Support staff (election@ieee.org) for the required vetting process (even year)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Report the approved list of nominees for Delegate/Director-Elect to the IEEE Operations Center by the required deadline (due 15 March odd year, </a:t>
            </a:r>
            <a:r>
              <a:rPr lang="en-US" u="sng" dirty="0"/>
              <a:t>usually submitted in fall of even year</a:t>
            </a:r>
            <a:r>
              <a:rPr lang="en-US" dirty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Nominate candidates for all Region 3 Committee Chairs and Members and provide to the Delegate/Director (as needed)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Solicit potential candidates for other IEEE Committee and Board positions (each year)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523024" y="246227"/>
            <a:ext cx="8355729" cy="6053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dirty="0"/>
              <a:t>Region 3 N&amp;A in Operations Manual</a:t>
            </a:r>
          </a:p>
        </p:txBody>
      </p:sp>
    </p:spTree>
    <p:extLst>
      <p:ext uri="{BB962C8B-B14F-4D97-AF65-F5344CB8AC3E}">
        <p14:creationId xmlns:p14="http://schemas.microsoft.com/office/powerpoint/2010/main" val="193499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39416" y="4792807"/>
            <a:ext cx="425532" cy="3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378">
              <a:defRPr/>
            </a:pPr>
            <a:fld id="{00000000-1234-1234-1234-123412341234}" type="slidenum">
              <a:rPr lang="en-US" kern="0"/>
              <a:pPr defTabSz="914378">
                <a:defRPr/>
              </a:pPr>
              <a:t>6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523024" y="246227"/>
            <a:ext cx="8355729" cy="6053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dirty="0"/>
              <a:t>R3 N&amp;A Confidentiality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79315" y="1118792"/>
            <a:ext cx="7886700" cy="2957513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345" y="781777"/>
            <a:ext cx="85925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Confidentiality: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All N&amp;A meetings are held in Executive Session; all discussions and votes are confidential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R3 </a:t>
            </a:r>
            <a:r>
              <a:rPr lang="en-US" sz="2000" dirty="0" err="1"/>
              <a:t>ExCom</a:t>
            </a:r>
            <a:r>
              <a:rPr lang="en-US" sz="2000" dirty="0"/>
              <a:t> reviews the recommendations of the N&amp;A in Executive Session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All nominations are confidential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Only names of individuals actually selected for a slate or a position are announced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79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39416" y="4792807"/>
            <a:ext cx="425532" cy="3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378">
              <a:defRPr/>
            </a:pPr>
            <a:fld id="{00000000-1234-1234-1234-123412341234}" type="slidenum">
              <a:rPr lang="en-US" kern="0"/>
              <a:pPr defTabSz="914378">
                <a:defRPr/>
              </a:pPr>
              <a:t>7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523024" y="246227"/>
            <a:ext cx="8355729" cy="6053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dirty="0"/>
              <a:t>Region 3 N&amp;A Position Recommendations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79315" y="1118792"/>
            <a:ext cx="7886700" cy="2957513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345" y="656135"/>
            <a:ext cx="85925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N&amp;A recommends Volunteers to the Delegate/Dir-Elect and </a:t>
            </a:r>
            <a:r>
              <a:rPr lang="en-US" sz="2400" dirty="0" err="1"/>
              <a:t>ExCom</a:t>
            </a:r>
            <a:r>
              <a:rPr lang="en-US" sz="2400" dirty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Delegate/Director-Elect slate (to </a:t>
            </a:r>
            <a:r>
              <a:rPr lang="en-US" dirty="0" err="1"/>
              <a:t>ExCom</a:t>
            </a:r>
            <a:r>
              <a:rPr lang="en-US" dirty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Secretary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Treasurer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Area Chairs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Committee Chairs (Awards, Member Communications, Conference, Section Support, Operational Audit, Professional Activities, Strategic Operations and Support, Student Activities)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Committee Members that aren’t Ex Officio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Representatives to other IEEE committees and boards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721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39416" y="4792807"/>
            <a:ext cx="425532" cy="3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378">
              <a:defRPr/>
            </a:pPr>
            <a:fld id="{00000000-1234-1234-1234-123412341234}" type="slidenum">
              <a:rPr lang="en-US" kern="0"/>
              <a:pPr defTabSz="914378">
                <a:defRPr/>
              </a:pPr>
              <a:t>8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523024" y="246227"/>
            <a:ext cx="8355729" cy="6053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dirty="0"/>
              <a:t>Region 3 N&amp;A Timeline 2022-2023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79315" y="1118792"/>
            <a:ext cx="7886700" cy="2957513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345" y="656135"/>
            <a:ext cx="859256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2022: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31 March 2022 – Nominations for Dir-Elect 2024-2025 closed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April – Submit all nominations to IEEE staff for review of eligibility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May/June – N&amp;A meets to review nominees; creates list of names for </a:t>
            </a:r>
            <a:r>
              <a:rPr lang="en-US" dirty="0" err="1">
                <a:solidFill>
                  <a:srgbClr val="7030A0"/>
                </a:solidFill>
              </a:rPr>
              <a:t>ExCom</a:t>
            </a:r>
            <a:endParaRPr lang="en-US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July/August – </a:t>
            </a:r>
            <a:r>
              <a:rPr lang="en-US" dirty="0" err="1">
                <a:solidFill>
                  <a:srgbClr val="7030A0"/>
                </a:solidFill>
              </a:rPr>
              <a:t>ExCom</a:t>
            </a:r>
            <a:r>
              <a:rPr lang="en-US" dirty="0">
                <a:solidFill>
                  <a:srgbClr val="7030A0"/>
                </a:solidFill>
              </a:rPr>
              <a:t> decides how many to include on slate (2 or 3), and selects the 2 or 3 from the N&amp;A list of submitted names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Sept/Oct – R3 Committee meeting to endorse or return the slate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Throughout the year, assist Dir with filling vacant positions, as needed</a:t>
            </a:r>
          </a:p>
          <a:p>
            <a:r>
              <a:rPr lang="en-US" sz="2400" dirty="0"/>
              <a:t>2023: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15 March 2023 – deadline to submit slate to IEEE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Throughout the year, assist Dir with filling vacant positions,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Aug-Oct 2023 – assist Dir-Elect with filling all positions for 2024-2025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622176" y="4174407"/>
            <a:ext cx="456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Items in purple are related to Dir-Elect slate selection</a:t>
            </a:r>
          </a:p>
        </p:txBody>
      </p:sp>
    </p:spTree>
    <p:extLst>
      <p:ext uri="{BB962C8B-B14F-4D97-AF65-F5344CB8AC3E}">
        <p14:creationId xmlns:p14="http://schemas.microsoft.com/office/powerpoint/2010/main" val="410301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sldNum" idx="4294967295"/>
          </p:nvPr>
        </p:nvSpPr>
        <p:spPr>
          <a:xfrm>
            <a:off x="139416" y="4792807"/>
            <a:ext cx="425532" cy="3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378">
              <a:defRPr/>
            </a:pPr>
            <a:fld id="{00000000-1234-1234-1234-123412341234}" type="slidenum">
              <a:rPr lang="en-US" kern="0"/>
              <a:pPr defTabSz="914378">
                <a:defRPr/>
              </a:pPr>
              <a:t>9</a:t>
            </a:fld>
            <a:endParaRPr kern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5768E-20DA-414F-976D-120041F4EC09}"/>
              </a:ext>
            </a:extLst>
          </p:cNvPr>
          <p:cNvSpPr txBox="1">
            <a:spLocks/>
          </p:cNvSpPr>
          <p:nvPr/>
        </p:nvSpPr>
        <p:spPr>
          <a:xfrm>
            <a:off x="523024" y="246227"/>
            <a:ext cx="8355729" cy="6053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r>
              <a:rPr lang="en-US" dirty="0"/>
              <a:t>Region 3 Structure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79315" y="1118792"/>
            <a:ext cx="7886700" cy="2957513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66A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59878" y="984202"/>
            <a:ext cx="1507713" cy="481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Director*+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1844" y="984202"/>
            <a:ext cx="1249448" cy="30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Dir-Elect*+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1844" y="1424756"/>
            <a:ext cx="1249448" cy="30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Past Dir*+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6574" y="1422788"/>
            <a:ext cx="1302380" cy="30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Secretary*+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6574" y="986529"/>
            <a:ext cx="1302380" cy="30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Treasurer*+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2605" y="2185318"/>
            <a:ext cx="1249448" cy="655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Area Chairs*+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6480" y="2185318"/>
            <a:ext cx="1249448" cy="651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Committee Chairs*+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56480" y="3672358"/>
            <a:ext cx="1249448" cy="651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Committee Members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7260" y="2189337"/>
            <a:ext cx="1249448" cy="651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Section Chairs+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49857" y="2195647"/>
            <a:ext cx="1249448" cy="651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Liaisons / Reps</a:t>
            </a:r>
          </a:p>
        </p:txBody>
      </p:sp>
      <p:cxnSp>
        <p:nvCxnSpPr>
          <p:cNvPr id="15" name="Straight Connector 14"/>
          <p:cNvCxnSpPr>
            <a:stCxn id="2" idx="2"/>
          </p:cNvCxnSpPr>
          <p:nvPr/>
        </p:nvCxnSpPr>
        <p:spPr>
          <a:xfrm flipH="1">
            <a:off x="4313734" y="1465832"/>
            <a:ext cx="1" cy="403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37329" y="1842762"/>
            <a:ext cx="6645688" cy="28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4" idx="0"/>
          </p:cNvCxnSpPr>
          <p:nvPr/>
        </p:nvCxnSpPr>
        <p:spPr>
          <a:xfrm flipH="1">
            <a:off x="8074581" y="1843292"/>
            <a:ext cx="8436" cy="352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0"/>
          </p:cNvCxnSpPr>
          <p:nvPr/>
        </p:nvCxnSpPr>
        <p:spPr>
          <a:xfrm flipV="1">
            <a:off x="6061984" y="1842761"/>
            <a:ext cx="0" cy="34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</p:cNvCxnSpPr>
          <p:nvPr/>
        </p:nvCxnSpPr>
        <p:spPr>
          <a:xfrm flipV="1">
            <a:off x="3181204" y="1764184"/>
            <a:ext cx="0" cy="421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0"/>
          </p:cNvCxnSpPr>
          <p:nvPr/>
        </p:nvCxnSpPr>
        <p:spPr>
          <a:xfrm flipV="1">
            <a:off x="1437329" y="1856724"/>
            <a:ext cx="0" cy="328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" idx="1"/>
            <a:endCxn id="9" idx="3"/>
          </p:cNvCxnSpPr>
          <p:nvPr/>
        </p:nvCxnSpPr>
        <p:spPr>
          <a:xfrm flipH="1" flipV="1">
            <a:off x="2858954" y="1136602"/>
            <a:ext cx="700924" cy="88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2" idx="1"/>
            <a:endCxn id="8" idx="3"/>
          </p:cNvCxnSpPr>
          <p:nvPr/>
        </p:nvCxnSpPr>
        <p:spPr>
          <a:xfrm flipH="1">
            <a:off x="2858954" y="1225017"/>
            <a:ext cx="700924" cy="347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2" idx="3"/>
            <a:endCxn id="5" idx="1"/>
          </p:cNvCxnSpPr>
          <p:nvPr/>
        </p:nvCxnSpPr>
        <p:spPr>
          <a:xfrm flipV="1">
            <a:off x="5067591" y="1134275"/>
            <a:ext cx="614253" cy="90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2" idx="3"/>
            <a:endCxn id="7" idx="1"/>
          </p:cNvCxnSpPr>
          <p:nvPr/>
        </p:nvCxnSpPr>
        <p:spPr>
          <a:xfrm>
            <a:off x="5067591" y="1225017"/>
            <a:ext cx="614253" cy="349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1" idx="2"/>
            <a:endCxn id="12" idx="0"/>
          </p:cNvCxnSpPr>
          <p:nvPr/>
        </p:nvCxnSpPr>
        <p:spPr>
          <a:xfrm>
            <a:off x="3181204" y="2836903"/>
            <a:ext cx="0" cy="835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4900067" y="3231811"/>
            <a:ext cx="316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Legend:</a:t>
            </a:r>
          </a:p>
          <a:p>
            <a:r>
              <a:rPr lang="en-US" dirty="0"/>
              <a:t>*Voting </a:t>
            </a:r>
            <a:r>
              <a:rPr lang="en-US" dirty="0" err="1"/>
              <a:t>ExCom</a:t>
            </a:r>
            <a:endParaRPr lang="en-US" dirty="0"/>
          </a:p>
          <a:p>
            <a:r>
              <a:rPr lang="en-US" dirty="0"/>
              <a:t>+Voting Region Committee</a:t>
            </a:r>
          </a:p>
        </p:txBody>
      </p:sp>
    </p:spTree>
    <p:extLst>
      <p:ext uri="{BB962C8B-B14F-4D97-AF65-F5344CB8AC3E}">
        <p14:creationId xmlns:p14="http://schemas.microsoft.com/office/powerpoint/2010/main" val="13979907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255</TotalTime>
  <Words>792</Words>
  <Application>Microsoft Office PowerPoint</Application>
  <PresentationFormat>On-screen Show (16:9)</PresentationFormat>
  <Paragraphs>81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Theme 1</vt:lpstr>
      <vt:lpstr>Region 3 Nominations and Appointment Committee 2 April 2022</vt:lpstr>
      <vt:lpstr>Region 3 Nominations and Appointments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51</cp:revision>
  <dcterms:created xsi:type="dcterms:W3CDTF">2016-10-24T19:53:01Z</dcterms:created>
  <dcterms:modified xsi:type="dcterms:W3CDTF">2022-04-01T17:33:48Z</dcterms:modified>
</cp:coreProperties>
</file>