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64" r:id="rId3"/>
    <p:sldId id="263" r:id="rId4"/>
    <p:sldId id="262" r:id="rId5"/>
    <p:sldId id="257" r:id="rId6"/>
    <p:sldId id="265" r:id="rId7"/>
    <p:sldId id="266" r:id="rId8"/>
    <p:sldId id="267" r:id="rId9"/>
    <p:sldId id="269" r:id="rId10"/>
    <p:sldId id="271" r:id="rId11"/>
    <p:sldId id="270" r:id="rId12"/>
    <p:sldId id="273" r:id="rId13"/>
    <p:sldId id="272" r:id="rId14"/>
    <p:sldId id="274" r:id="rId15"/>
    <p:sldId id="275" r:id="rId16"/>
    <p:sldId id="276" r:id="rId17"/>
    <p:sldId id="277" r:id="rId18"/>
    <p:sldId id="278" r:id="rId19"/>
    <p:sldId id="279" r:id="rId20"/>
    <p:sldId id="283" r:id="rId21"/>
    <p:sldId id="280" r:id="rId22"/>
    <p:sldId id="281" r:id="rId23"/>
    <p:sldId id="282" r:id="rId24"/>
    <p:sldId id="260" r:id="rId2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9933"/>
    <a:srgbClr val="69BE28"/>
    <a:srgbClr val="CC0033"/>
    <a:srgbClr val="E37222"/>
    <a:srgbClr val="FDC82F"/>
    <a:srgbClr val="008542"/>
    <a:srgbClr val="6B1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1" autoAdjust="0"/>
    <p:restoredTop sz="94658"/>
  </p:normalViewPr>
  <p:slideViewPr>
    <p:cSldViewPr snapToGrid="0" snapToObjects="1">
      <p:cViewPr varScale="1">
        <p:scale>
          <a:sx n="109" d="100"/>
          <a:sy n="109" d="100"/>
        </p:scale>
        <p:origin x="8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8FE6A-3B26-462C-ADDB-26B15797C15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BC95304-4467-4A96-A3D2-31EAB479A5CA}">
      <dgm:prSet phldrT="[Text]"/>
      <dgm:spPr/>
      <dgm:t>
        <a:bodyPr/>
        <a:lstStyle/>
        <a:p>
          <a:r>
            <a:rPr lang="en-US" dirty="0"/>
            <a:t>Plugin</a:t>
          </a:r>
        </a:p>
      </dgm:t>
    </dgm:pt>
    <dgm:pt modelId="{6851F93E-4417-48A5-9011-68C38B742AE4}" type="parTrans" cxnId="{E5F2A2F0-C657-4B6A-ACF7-4CF4EA6B8A94}">
      <dgm:prSet/>
      <dgm:spPr/>
      <dgm:t>
        <a:bodyPr/>
        <a:lstStyle/>
        <a:p>
          <a:endParaRPr lang="en-US"/>
        </a:p>
      </dgm:t>
    </dgm:pt>
    <dgm:pt modelId="{3E5A7EA6-4B59-4E73-B47C-8D2D50228ACD}" type="sibTrans" cxnId="{E5F2A2F0-C657-4B6A-ACF7-4CF4EA6B8A94}">
      <dgm:prSet/>
      <dgm:spPr/>
      <dgm:t>
        <a:bodyPr/>
        <a:lstStyle/>
        <a:p>
          <a:endParaRPr lang="en-US"/>
        </a:p>
      </dgm:t>
    </dgm:pt>
    <dgm:pt modelId="{E47601D4-5C18-4F0C-BF42-7C201CDA72C5}">
      <dgm:prSet phldrT="[Text]"/>
      <dgm:spPr/>
      <dgm:t>
        <a:bodyPr/>
        <a:lstStyle/>
        <a:p>
          <a:r>
            <a:rPr lang="en-US" dirty="0"/>
            <a:t>A piece of software that “plugs into” your WordPress site</a:t>
          </a:r>
        </a:p>
      </dgm:t>
    </dgm:pt>
    <dgm:pt modelId="{31A2E278-131F-450E-9A13-DEC60DA35E14}" type="parTrans" cxnId="{35C3E972-C625-4323-A9E9-6E9B9D2C2F7D}">
      <dgm:prSet/>
      <dgm:spPr/>
      <dgm:t>
        <a:bodyPr/>
        <a:lstStyle/>
        <a:p>
          <a:endParaRPr lang="en-US"/>
        </a:p>
      </dgm:t>
    </dgm:pt>
    <dgm:pt modelId="{A8258877-CB7C-42C3-9C32-86503DF39B17}" type="sibTrans" cxnId="{35C3E972-C625-4323-A9E9-6E9B9D2C2F7D}">
      <dgm:prSet/>
      <dgm:spPr/>
      <dgm:t>
        <a:bodyPr/>
        <a:lstStyle/>
        <a:p>
          <a:endParaRPr lang="en-US"/>
        </a:p>
      </dgm:t>
    </dgm:pt>
    <dgm:pt modelId="{F7858F32-32F9-4A37-A458-9DB4AB545B24}">
      <dgm:prSet phldrT="[Text]"/>
      <dgm:spPr/>
      <dgm:t>
        <a:bodyPr/>
        <a:lstStyle/>
        <a:p>
          <a:r>
            <a:rPr lang="en-US" dirty="0"/>
            <a:t>Widget</a:t>
          </a:r>
        </a:p>
      </dgm:t>
    </dgm:pt>
    <dgm:pt modelId="{6269E742-375F-402C-B953-5557C5F4B7A4}" type="parTrans" cxnId="{8CD69DF8-CD3A-41AB-ACE1-E7697BB4197E}">
      <dgm:prSet/>
      <dgm:spPr/>
      <dgm:t>
        <a:bodyPr/>
        <a:lstStyle/>
        <a:p>
          <a:endParaRPr lang="en-US"/>
        </a:p>
      </dgm:t>
    </dgm:pt>
    <dgm:pt modelId="{8B668159-46DC-484D-88AC-2AD0C84E9FE8}" type="sibTrans" cxnId="{8CD69DF8-CD3A-41AB-ACE1-E7697BB4197E}">
      <dgm:prSet/>
      <dgm:spPr/>
      <dgm:t>
        <a:bodyPr/>
        <a:lstStyle/>
        <a:p>
          <a:endParaRPr lang="en-US"/>
        </a:p>
      </dgm:t>
    </dgm:pt>
    <dgm:pt modelId="{41365286-A273-4069-9390-DF85CA581BEF}">
      <dgm:prSet phldrT="[Text]"/>
      <dgm:spPr/>
      <dgm:t>
        <a:bodyPr/>
        <a:lstStyle/>
        <a:p>
          <a:r>
            <a:rPr lang="en-US" b="0" i="0" dirty="0"/>
            <a:t>A WordPress widget is </a:t>
          </a:r>
          <a:r>
            <a:rPr lang="en-US" b="1" i="0" dirty="0"/>
            <a:t>a modular element that enables you to add a specific feature to your website</a:t>
          </a:r>
          <a:r>
            <a:rPr lang="en-US" b="0" i="0" dirty="0"/>
            <a:t>.</a:t>
          </a:r>
          <a:endParaRPr lang="en-US" dirty="0"/>
        </a:p>
      </dgm:t>
    </dgm:pt>
    <dgm:pt modelId="{5FA9E6D9-E294-4166-A9D7-5379C2EE63D4}" type="parTrans" cxnId="{E52772A6-58C7-4086-8C9A-C5429DE93B16}">
      <dgm:prSet/>
      <dgm:spPr/>
      <dgm:t>
        <a:bodyPr/>
        <a:lstStyle/>
        <a:p>
          <a:endParaRPr lang="en-US"/>
        </a:p>
      </dgm:t>
    </dgm:pt>
    <dgm:pt modelId="{D7E87C31-32BF-4103-933A-CC77FB0B8438}" type="sibTrans" cxnId="{E52772A6-58C7-4086-8C9A-C5429DE93B16}">
      <dgm:prSet/>
      <dgm:spPr/>
      <dgm:t>
        <a:bodyPr/>
        <a:lstStyle/>
        <a:p>
          <a:endParaRPr lang="en-US"/>
        </a:p>
      </dgm:t>
    </dgm:pt>
    <dgm:pt modelId="{53EDDF12-9E4F-4667-9BE0-F1816A1F828A}">
      <dgm:prSet phldrT="[Text]"/>
      <dgm:spPr/>
      <dgm:t>
        <a:bodyPr/>
        <a:lstStyle/>
        <a:p>
          <a:r>
            <a:rPr lang="en-US" dirty="0"/>
            <a:t>Plugins add new functionality or extend existing functionality on your site</a:t>
          </a:r>
        </a:p>
      </dgm:t>
    </dgm:pt>
    <dgm:pt modelId="{55F4579A-CE91-4706-A82C-A7423D9FB2FB}" type="parTrans" cxnId="{1295DDAB-EAE4-4BC8-B87E-7D44E0B6EEC8}">
      <dgm:prSet/>
      <dgm:spPr/>
      <dgm:t>
        <a:bodyPr/>
        <a:lstStyle/>
        <a:p>
          <a:endParaRPr lang="en-US"/>
        </a:p>
      </dgm:t>
    </dgm:pt>
    <dgm:pt modelId="{92BEFA1F-599B-4F3E-A3F5-0522D34D4131}" type="sibTrans" cxnId="{1295DDAB-EAE4-4BC8-B87E-7D44E0B6EEC8}">
      <dgm:prSet/>
      <dgm:spPr/>
      <dgm:t>
        <a:bodyPr/>
        <a:lstStyle/>
        <a:p>
          <a:endParaRPr lang="en-US"/>
        </a:p>
      </dgm:t>
    </dgm:pt>
    <dgm:pt modelId="{7D1FFC25-1173-4E6F-9B9F-6B6A6F0B3D34}">
      <dgm:prSet phldrT="[Text]"/>
      <dgm:spPr/>
      <dgm:t>
        <a:bodyPr/>
        <a:lstStyle/>
        <a:p>
          <a:r>
            <a:rPr lang="en-US" dirty="0"/>
            <a:t>Allowing you to create virtually any kind of website without source code development</a:t>
          </a:r>
        </a:p>
      </dgm:t>
    </dgm:pt>
    <dgm:pt modelId="{B189F23D-E500-424A-A527-542FB7513FD1}" type="parTrans" cxnId="{4F81EBB8-C542-4134-9315-1DF6B43DA7CA}">
      <dgm:prSet/>
      <dgm:spPr/>
      <dgm:t>
        <a:bodyPr/>
        <a:lstStyle/>
        <a:p>
          <a:endParaRPr lang="en-US"/>
        </a:p>
      </dgm:t>
    </dgm:pt>
    <dgm:pt modelId="{8F60CAE1-17FE-461C-9D4C-CA0416204736}" type="sibTrans" cxnId="{4F81EBB8-C542-4134-9315-1DF6B43DA7CA}">
      <dgm:prSet/>
      <dgm:spPr/>
      <dgm:t>
        <a:bodyPr/>
        <a:lstStyle/>
        <a:p>
          <a:endParaRPr lang="en-US"/>
        </a:p>
      </dgm:t>
    </dgm:pt>
    <dgm:pt modelId="{08C24780-875A-4CEA-ACF0-61305E410D2F}">
      <dgm:prSet/>
      <dgm:spPr/>
      <dgm:t>
        <a:bodyPr/>
        <a:lstStyle/>
        <a:p>
          <a:r>
            <a:rPr lang="en-US" b="0" i="0" dirty="0"/>
            <a:t>Widgets require no code experience or expertise</a:t>
          </a:r>
        </a:p>
      </dgm:t>
    </dgm:pt>
    <dgm:pt modelId="{E613DC7C-2E28-44E6-9E4C-12C1DB649BC4}" type="parTrans" cxnId="{CD0AA325-2A77-461F-9840-A36CFE72253C}">
      <dgm:prSet/>
      <dgm:spPr/>
      <dgm:t>
        <a:bodyPr/>
        <a:lstStyle/>
        <a:p>
          <a:endParaRPr lang="en-US"/>
        </a:p>
      </dgm:t>
    </dgm:pt>
    <dgm:pt modelId="{3AA8E292-AACA-49FE-936B-96041A6BCA25}" type="sibTrans" cxnId="{CD0AA325-2A77-461F-9840-A36CFE72253C}">
      <dgm:prSet/>
      <dgm:spPr/>
      <dgm:t>
        <a:bodyPr/>
        <a:lstStyle/>
        <a:p>
          <a:endParaRPr lang="en-US"/>
        </a:p>
      </dgm:t>
    </dgm:pt>
    <dgm:pt modelId="{8A9ECD50-9B80-4F12-A199-C67E6F1E675D}">
      <dgm:prSet phldrT="[Text]"/>
      <dgm:spPr/>
      <dgm:t>
        <a:bodyPr/>
        <a:lstStyle/>
        <a:p>
          <a:r>
            <a:rPr lang="en-US" b="0" i="0" dirty="0"/>
            <a:t>Widgets can be added to different areas of a website, such as a website's sidebars or footer areas, </a:t>
          </a:r>
          <a:endParaRPr lang="en-US" dirty="0"/>
        </a:p>
      </dgm:t>
    </dgm:pt>
    <dgm:pt modelId="{5B66976C-6FA2-41D6-A095-3C1230483134}" type="parTrans" cxnId="{CC7E8EB5-12F9-4D3F-A6E1-F6BD971E7D67}">
      <dgm:prSet/>
      <dgm:spPr/>
      <dgm:t>
        <a:bodyPr/>
        <a:lstStyle/>
        <a:p>
          <a:endParaRPr lang="en-US"/>
        </a:p>
      </dgm:t>
    </dgm:pt>
    <dgm:pt modelId="{EE2A423F-B3E6-4287-9A6F-D88471F3E568}" type="sibTrans" cxnId="{CC7E8EB5-12F9-4D3F-A6E1-F6BD971E7D67}">
      <dgm:prSet/>
      <dgm:spPr/>
      <dgm:t>
        <a:bodyPr/>
        <a:lstStyle/>
        <a:p>
          <a:endParaRPr lang="en-US"/>
        </a:p>
      </dgm:t>
    </dgm:pt>
    <dgm:pt modelId="{237D8661-0C8C-4FD2-8533-A3EA29384A12}">
      <dgm:prSet phldrT="[Text]"/>
      <dgm:spPr/>
      <dgm:t>
        <a:bodyPr/>
        <a:lstStyle/>
        <a:p>
          <a:r>
            <a:rPr lang="en-US" b="0" i="0" dirty="0"/>
            <a:t>Widgets are inherent part of WordPress' design and layout customizations.</a:t>
          </a:r>
          <a:endParaRPr lang="en-US" dirty="0"/>
        </a:p>
      </dgm:t>
    </dgm:pt>
    <dgm:pt modelId="{257D7715-1349-4BB5-AF9B-2903113F043F}" type="parTrans" cxnId="{34103C23-1E56-445D-8CF1-8BA9F948A98F}">
      <dgm:prSet/>
      <dgm:spPr/>
      <dgm:t>
        <a:bodyPr/>
        <a:lstStyle/>
        <a:p>
          <a:endParaRPr lang="en-US"/>
        </a:p>
      </dgm:t>
    </dgm:pt>
    <dgm:pt modelId="{C4F181FC-288F-45E6-9EA4-45EE581DB17D}" type="sibTrans" cxnId="{34103C23-1E56-445D-8CF1-8BA9F948A98F}">
      <dgm:prSet/>
      <dgm:spPr/>
      <dgm:t>
        <a:bodyPr/>
        <a:lstStyle/>
        <a:p>
          <a:endParaRPr lang="en-US"/>
        </a:p>
      </dgm:t>
    </dgm:pt>
    <dgm:pt modelId="{786CFA66-2BFF-4041-A258-44FE859510B4}">
      <dgm:prSet/>
      <dgm:spPr/>
      <dgm:t>
        <a:bodyPr/>
        <a:lstStyle/>
        <a:p>
          <a:r>
            <a:rPr lang="en-US" b="0" i="0" dirty="0"/>
            <a:t>Shortcode</a:t>
          </a:r>
        </a:p>
      </dgm:t>
    </dgm:pt>
    <dgm:pt modelId="{55B0832A-D8F1-42A8-B3E6-CE00B1AEC704}" type="parTrans" cxnId="{2B970B61-B293-4586-BD7B-326C2D12951D}">
      <dgm:prSet/>
      <dgm:spPr/>
      <dgm:t>
        <a:bodyPr/>
        <a:lstStyle/>
        <a:p>
          <a:endParaRPr lang="en-US"/>
        </a:p>
      </dgm:t>
    </dgm:pt>
    <dgm:pt modelId="{AEE27D5D-67FD-46E5-A357-F9B7DAA0C1E8}" type="sibTrans" cxnId="{2B970B61-B293-4586-BD7B-326C2D12951D}">
      <dgm:prSet/>
      <dgm:spPr/>
      <dgm:t>
        <a:bodyPr/>
        <a:lstStyle/>
        <a:p>
          <a:endParaRPr lang="en-US"/>
        </a:p>
      </dgm:t>
    </dgm:pt>
    <dgm:pt modelId="{23A88BF6-3A5B-48C4-83DF-F5AA45BAAFE1}">
      <dgm:prSet/>
      <dgm:spPr/>
      <dgm:t>
        <a:bodyPr/>
        <a:lstStyle/>
        <a:p>
          <a:r>
            <a:rPr lang="en-US" b="0" i="0" dirty="0"/>
            <a:t>A shortcode is </a:t>
          </a:r>
          <a:r>
            <a:rPr lang="en-US" b="1" i="0" dirty="0"/>
            <a:t>akin to a shortcut to add features to your website that would typically require lots of complicated computer code and technical ability</a:t>
          </a:r>
          <a:endParaRPr lang="en-US" b="0" i="0" dirty="0"/>
        </a:p>
      </dgm:t>
    </dgm:pt>
    <dgm:pt modelId="{4F96E3DF-C593-49D9-A7CE-AC6266050F04}" type="parTrans" cxnId="{2665EA52-5338-4C5D-A09C-5C7A67FB27F3}">
      <dgm:prSet/>
      <dgm:spPr/>
      <dgm:t>
        <a:bodyPr/>
        <a:lstStyle/>
        <a:p>
          <a:endParaRPr lang="en-US"/>
        </a:p>
      </dgm:t>
    </dgm:pt>
    <dgm:pt modelId="{DC7EE91E-6D65-4D30-BAC3-5B8567E5817C}" type="sibTrans" cxnId="{2665EA52-5338-4C5D-A09C-5C7A67FB27F3}">
      <dgm:prSet/>
      <dgm:spPr/>
      <dgm:t>
        <a:bodyPr/>
        <a:lstStyle/>
        <a:p>
          <a:endParaRPr lang="en-US"/>
        </a:p>
      </dgm:t>
    </dgm:pt>
    <dgm:pt modelId="{5329AA1D-DFAB-4735-A916-03ED91EE6170}">
      <dgm:prSet/>
      <dgm:spPr/>
      <dgm:t>
        <a:bodyPr/>
        <a:lstStyle/>
        <a:p>
          <a:r>
            <a:rPr lang="en-US" b="0" i="0" dirty="0"/>
            <a:t>A shortcode is written inside two square brackets. </a:t>
          </a:r>
        </a:p>
      </dgm:t>
    </dgm:pt>
    <dgm:pt modelId="{F84E8AAD-085F-4EC1-BB3A-6BDD5545C6E0}" type="parTrans" cxnId="{CC40BF2F-4F10-49D0-9F3C-42FC8C83FE8F}">
      <dgm:prSet/>
      <dgm:spPr/>
      <dgm:t>
        <a:bodyPr/>
        <a:lstStyle/>
        <a:p>
          <a:endParaRPr lang="en-US"/>
        </a:p>
      </dgm:t>
    </dgm:pt>
    <dgm:pt modelId="{607FA692-E493-4CAB-9BCE-2ADBB6DB872E}" type="sibTrans" cxnId="{CC40BF2F-4F10-49D0-9F3C-42FC8C83FE8F}">
      <dgm:prSet/>
      <dgm:spPr/>
      <dgm:t>
        <a:bodyPr/>
        <a:lstStyle/>
        <a:p>
          <a:endParaRPr lang="en-US"/>
        </a:p>
      </dgm:t>
    </dgm:pt>
    <dgm:pt modelId="{1EF432E2-A388-40AB-A291-A07283084423}">
      <dgm:prSet/>
      <dgm:spPr/>
      <dgm:t>
        <a:bodyPr/>
        <a:lstStyle/>
        <a:p>
          <a:r>
            <a:rPr lang="en-US" b="0" i="0" dirty="0"/>
            <a:t>For example, the [youtube] shortcode can be used to embed any public YouTube video into any page or post.</a:t>
          </a:r>
        </a:p>
      </dgm:t>
    </dgm:pt>
    <dgm:pt modelId="{78531B25-F4B2-4064-B440-0AD89D1B6C13}" type="parTrans" cxnId="{7FBC4871-6B0A-47EE-942C-A40ADB4CDA1D}">
      <dgm:prSet/>
      <dgm:spPr/>
      <dgm:t>
        <a:bodyPr/>
        <a:lstStyle/>
        <a:p>
          <a:endParaRPr lang="en-US"/>
        </a:p>
      </dgm:t>
    </dgm:pt>
    <dgm:pt modelId="{3BA2E9BB-F3FB-48B9-9FB7-4B5846860BDC}" type="sibTrans" cxnId="{7FBC4871-6B0A-47EE-942C-A40ADB4CDA1D}">
      <dgm:prSet/>
      <dgm:spPr/>
      <dgm:t>
        <a:bodyPr/>
        <a:lstStyle/>
        <a:p>
          <a:endParaRPr lang="en-US"/>
        </a:p>
      </dgm:t>
    </dgm:pt>
    <dgm:pt modelId="{24BF8FEC-4F74-42A3-9611-3F029BF58019}" type="pres">
      <dgm:prSet presAssocID="{06A8FE6A-3B26-462C-ADDB-26B15797C158}" presName="Name0" presStyleCnt="0">
        <dgm:presLayoutVars>
          <dgm:dir/>
          <dgm:animLvl val="lvl"/>
          <dgm:resizeHandles val="exact"/>
        </dgm:presLayoutVars>
      </dgm:prSet>
      <dgm:spPr/>
    </dgm:pt>
    <dgm:pt modelId="{DFE89508-9592-4661-A872-739BE2A82E9C}" type="pres">
      <dgm:prSet presAssocID="{ABC95304-4467-4A96-A3D2-31EAB479A5CA}" presName="composite" presStyleCnt="0"/>
      <dgm:spPr/>
    </dgm:pt>
    <dgm:pt modelId="{722835B7-C394-4840-B715-C572BF771A86}" type="pres">
      <dgm:prSet presAssocID="{ABC95304-4467-4A96-A3D2-31EAB479A5CA}" presName="parTx" presStyleLbl="alignNode1" presStyleIdx="0" presStyleCnt="3">
        <dgm:presLayoutVars>
          <dgm:chMax val="0"/>
          <dgm:chPref val="0"/>
          <dgm:bulletEnabled val="1"/>
        </dgm:presLayoutVars>
      </dgm:prSet>
      <dgm:spPr/>
    </dgm:pt>
    <dgm:pt modelId="{FF862B42-5596-4122-A3F9-F58593B8A056}" type="pres">
      <dgm:prSet presAssocID="{ABC95304-4467-4A96-A3D2-31EAB479A5CA}" presName="desTx" presStyleLbl="alignAccFollowNode1" presStyleIdx="0" presStyleCnt="3">
        <dgm:presLayoutVars>
          <dgm:bulletEnabled val="1"/>
        </dgm:presLayoutVars>
      </dgm:prSet>
      <dgm:spPr/>
    </dgm:pt>
    <dgm:pt modelId="{E7F945BE-9E9C-4F1F-A795-4DBEE357F82A}" type="pres">
      <dgm:prSet presAssocID="{3E5A7EA6-4B59-4E73-B47C-8D2D50228ACD}" presName="space" presStyleCnt="0"/>
      <dgm:spPr/>
    </dgm:pt>
    <dgm:pt modelId="{0A5F3414-72D5-47F0-B89D-7FCE5CD6144C}" type="pres">
      <dgm:prSet presAssocID="{F7858F32-32F9-4A37-A458-9DB4AB545B24}" presName="composite" presStyleCnt="0"/>
      <dgm:spPr/>
    </dgm:pt>
    <dgm:pt modelId="{3A12764C-16BC-4A52-9A9D-A783A22E80DC}" type="pres">
      <dgm:prSet presAssocID="{F7858F32-32F9-4A37-A458-9DB4AB545B24}" presName="parTx" presStyleLbl="alignNode1" presStyleIdx="1" presStyleCnt="3">
        <dgm:presLayoutVars>
          <dgm:chMax val="0"/>
          <dgm:chPref val="0"/>
          <dgm:bulletEnabled val="1"/>
        </dgm:presLayoutVars>
      </dgm:prSet>
      <dgm:spPr/>
    </dgm:pt>
    <dgm:pt modelId="{A7AE7875-BA44-4178-9DE0-7B73181D6769}" type="pres">
      <dgm:prSet presAssocID="{F7858F32-32F9-4A37-A458-9DB4AB545B24}" presName="desTx" presStyleLbl="alignAccFollowNode1" presStyleIdx="1" presStyleCnt="3">
        <dgm:presLayoutVars>
          <dgm:bulletEnabled val="1"/>
        </dgm:presLayoutVars>
      </dgm:prSet>
      <dgm:spPr/>
    </dgm:pt>
    <dgm:pt modelId="{CD4FA520-75C0-4CB3-B49F-A9D66DEE2FBA}" type="pres">
      <dgm:prSet presAssocID="{8B668159-46DC-484D-88AC-2AD0C84E9FE8}" presName="space" presStyleCnt="0"/>
      <dgm:spPr/>
    </dgm:pt>
    <dgm:pt modelId="{E780E847-5428-4A22-9CFB-DA6E90BA8E92}" type="pres">
      <dgm:prSet presAssocID="{786CFA66-2BFF-4041-A258-44FE859510B4}" presName="composite" presStyleCnt="0"/>
      <dgm:spPr/>
    </dgm:pt>
    <dgm:pt modelId="{45AE3CA3-A2FF-4BA8-8FF7-6F231893A5F3}" type="pres">
      <dgm:prSet presAssocID="{786CFA66-2BFF-4041-A258-44FE859510B4}" presName="parTx" presStyleLbl="alignNode1" presStyleIdx="2" presStyleCnt="3">
        <dgm:presLayoutVars>
          <dgm:chMax val="0"/>
          <dgm:chPref val="0"/>
          <dgm:bulletEnabled val="1"/>
        </dgm:presLayoutVars>
      </dgm:prSet>
      <dgm:spPr/>
    </dgm:pt>
    <dgm:pt modelId="{17895773-864B-497B-B2F6-AEB4297D3A3D}" type="pres">
      <dgm:prSet presAssocID="{786CFA66-2BFF-4041-A258-44FE859510B4}" presName="desTx" presStyleLbl="alignAccFollowNode1" presStyleIdx="2" presStyleCnt="3">
        <dgm:presLayoutVars>
          <dgm:bulletEnabled val="1"/>
        </dgm:presLayoutVars>
      </dgm:prSet>
      <dgm:spPr/>
    </dgm:pt>
  </dgm:ptLst>
  <dgm:cxnLst>
    <dgm:cxn modelId="{9E143023-FC54-4C57-9668-704953AF10FD}" type="presOf" srcId="{7D1FFC25-1173-4E6F-9B9F-6B6A6F0B3D34}" destId="{FF862B42-5596-4122-A3F9-F58593B8A056}" srcOrd="0" destOrd="2" presId="urn:microsoft.com/office/officeart/2005/8/layout/hList1"/>
    <dgm:cxn modelId="{34103C23-1E56-445D-8CF1-8BA9F948A98F}" srcId="{F7858F32-32F9-4A37-A458-9DB4AB545B24}" destId="{237D8661-0C8C-4FD2-8533-A3EA29384A12}" srcOrd="2" destOrd="0" parTransId="{257D7715-1349-4BB5-AF9B-2903113F043F}" sibTransId="{C4F181FC-288F-45E6-9EA4-45EE581DB17D}"/>
    <dgm:cxn modelId="{CD0AA325-2A77-461F-9840-A36CFE72253C}" srcId="{F7858F32-32F9-4A37-A458-9DB4AB545B24}" destId="{08C24780-875A-4CEA-ACF0-61305E410D2F}" srcOrd="3" destOrd="0" parTransId="{E613DC7C-2E28-44E6-9E4C-12C1DB649BC4}" sibTransId="{3AA8E292-AACA-49FE-936B-96041A6BCA25}"/>
    <dgm:cxn modelId="{4ACBAD27-742B-4574-8884-628DD33F9BDE}" type="presOf" srcId="{06A8FE6A-3B26-462C-ADDB-26B15797C158}" destId="{24BF8FEC-4F74-42A3-9611-3F029BF58019}" srcOrd="0" destOrd="0" presId="urn:microsoft.com/office/officeart/2005/8/layout/hList1"/>
    <dgm:cxn modelId="{CC40BF2F-4F10-49D0-9F3C-42FC8C83FE8F}" srcId="{786CFA66-2BFF-4041-A258-44FE859510B4}" destId="{5329AA1D-DFAB-4735-A916-03ED91EE6170}" srcOrd="1" destOrd="0" parTransId="{F84E8AAD-085F-4EC1-BB3A-6BDD5545C6E0}" sibTransId="{607FA692-E493-4CAB-9BCE-2ADBB6DB872E}"/>
    <dgm:cxn modelId="{2B970B61-B293-4586-BD7B-326C2D12951D}" srcId="{06A8FE6A-3B26-462C-ADDB-26B15797C158}" destId="{786CFA66-2BFF-4041-A258-44FE859510B4}" srcOrd="2" destOrd="0" parTransId="{55B0832A-D8F1-42A8-B3E6-CE00B1AEC704}" sibTransId="{AEE27D5D-67FD-46E5-A357-F9B7DAA0C1E8}"/>
    <dgm:cxn modelId="{C5710045-6315-4335-97E6-96948560F238}" type="presOf" srcId="{08C24780-875A-4CEA-ACF0-61305E410D2F}" destId="{A7AE7875-BA44-4178-9DE0-7B73181D6769}" srcOrd="0" destOrd="3" presId="urn:microsoft.com/office/officeart/2005/8/layout/hList1"/>
    <dgm:cxn modelId="{7FBC4871-6B0A-47EE-942C-A40ADB4CDA1D}" srcId="{786CFA66-2BFF-4041-A258-44FE859510B4}" destId="{1EF432E2-A388-40AB-A291-A07283084423}" srcOrd="2" destOrd="0" parTransId="{78531B25-F4B2-4064-B440-0AD89D1B6C13}" sibTransId="{3BA2E9BB-F3FB-48B9-9FB7-4B5846860BDC}"/>
    <dgm:cxn modelId="{EABC4652-4383-45AD-872C-406048C2BB3A}" type="presOf" srcId="{237D8661-0C8C-4FD2-8533-A3EA29384A12}" destId="{A7AE7875-BA44-4178-9DE0-7B73181D6769}" srcOrd="0" destOrd="2" presId="urn:microsoft.com/office/officeart/2005/8/layout/hList1"/>
    <dgm:cxn modelId="{35C3E972-C625-4323-A9E9-6E9B9D2C2F7D}" srcId="{ABC95304-4467-4A96-A3D2-31EAB479A5CA}" destId="{E47601D4-5C18-4F0C-BF42-7C201CDA72C5}" srcOrd="0" destOrd="0" parTransId="{31A2E278-131F-450E-9A13-DEC60DA35E14}" sibTransId="{A8258877-CB7C-42C3-9C32-86503DF39B17}"/>
    <dgm:cxn modelId="{2665EA52-5338-4C5D-A09C-5C7A67FB27F3}" srcId="{786CFA66-2BFF-4041-A258-44FE859510B4}" destId="{23A88BF6-3A5B-48C4-83DF-F5AA45BAAFE1}" srcOrd="0" destOrd="0" parTransId="{4F96E3DF-C593-49D9-A7CE-AC6266050F04}" sibTransId="{DC7EE91E-6D65-4D30-BAC3-5B8567E5817C}"/>
    <dgm:cxn modelId="{92A95276-EC11-4F36-B215-C865F4A5E0A4}" type="presOf" srcId="{1EF432E2-A388-40AB-A291-A07283084423}" destId="{17895773-864B-497B-B2F6-AEB4297D3A3D}" srcOrd="0" destOrd="2" presId="urn:microsoft.com/office/officeart/2005/8/layout/hList1"/>
    <dgm:cxn modelId="{0838DD56-4A04-4C2E-B2D1-C0CFB656594E}" type="presOf" srcId="{786CFA66-2BFF-4041-A258-44FE859510B4}" destId="{45AE3CA3-A2FF-4BA8-8FF7-6F231893A5F3}" srcOrd="0" destOrd="0" presId="urn:microsoft.com/office/officeart/2005/8/layout/hList1"/>
    <dgm:cxn modelId="{2824D659-0AB7-459C-B83A-01C70597E34B}" type="presOf" srcId="{F7858F32-32F9-4A37-A458-9DB4AB545B24}" destId="{3A12764C-16BC-4A52-9A9D-A783A22E80DC}" srcOrd="0" destOrd="0" presId="urn:microsoft.com/office/officeart/2005/8/layout/hList1"/>
    <dgm:cxn modelId="{8CFF258B-18E4-42F2-B9FE-3DE76826377F}" type="presOf" srcId="{23A88BF6-3A5B-48C4-83DF-F5AA45BAAFE1}" destId="{17895773-864B-497B-B2F6-AEB4297D3A3D}" srcOrd="0" destOrd="0" presId="urn:microsoft.com/office/officeart/2005/8/layout/hList1"/>
    <dgm:cxn modelId="{F97715A4-C5F1-4D80-AF2E-5961EDE711F0}" type="presOf" srcId="{8A9ECD50-9B80-4F12-A199-C67E6F1E675D}" destId="{A7AE7875-BA44-4178-9DE0-7B73181D6769}" srcOrd="0" destOrd="1" presId="urn:microsoft.com/office/officeart/2005/8/layout/hList1"/>
    <dgm:cxn modelId="{E52772A6-58C7-4086-8C9A-C5429DE93B16}" srcId="{F7858F32-32F9-4A37-A458-9DB4AB545B24}" destId="{41365286-A273-4069-9390-DF85CA581BEF}" srcOrd="0" destOrd="0" parTransId="{5FA9E6D9-E294-4166-A9D7-5379C2EE63D4}" sibTransId="{D7E87C31-32BF-4103-933A-CC77FB0B8438}"/>
    <dgm:cxn modelId="{1295DDAB-EAE4-4BC8-B87E-7D44E0B6EEC8}" srcId="{ABC95304-4467-4A96-A3D2-31EAB479A5CA}" destId="{53EDDF12-9E4F-4667-9BE0-F1816A1F828A}" srcOrd="1" destOrd="0" parTransId="{55F4579A-CE91-4706-A82C-A7423D9FB2FB}" sibTransId="{92BEFA1F-599B-4F3E-A3F5-0522D34D4131}"/>
    <dgm:cxn modelId="{F90B5BAF-A646-419D-91B5-F63F971F55FE}" type="presOf" srcId="{ABC95304-4467-4A96-A3D2-31EAB479A5CA}" destId="{722835B7-C394-4840-B715-C572BF771A86}" srcOrd="0" destOrd="0" presId="urn:microsoft.com/office/officeart/2005/8/layout/hList1"/>
    <dgm:cxn modelId="{CC7E8EB5-12F9-4D3F-A6E1-F6BD971E7D67}" srcId="{F7858F32-32F9-4A37-A458-9DB4AB545B24}" destId="{8A9ECD50-9B80-4F12-A199-C67E6F1E675D}" srcOrd="1" destOrd="0" parTransId="{5B66976C-6FA2-41D6-A095-3C1230483134}" sibTransId="{EE2A423F-B3E6-4287-9A6F-D88471F3E568}"/>
    <dgm:cxn modelId="{4F81EBB8-C542-4134-9315-1DF6B43DA7CA}" srcId="{ABC95304-4467-4A96-A3D2-31EAB479A5CA}" destId="{7D1FFC25-1173-4E6F-9B9F-6B6A6F0B3D34}" srcOrd="2" destOrd="0" parTransId="{B189F23D-E500-424A-A527-542FB7513FD1}" sibTransId="{8F60CAE1-17FE-461C-9D4C-CA0416204736}"/>
    <dgm:cxn modelId="{06E58EC6-E8EC-4461-9113-43A6C7DFAA03}" type="presOf" srcId="{5329AA1D-DFAB-4735-A916-03ED91EE6170}" destId="{17895773-864B-497B-B2F6-AEB4297D3A3D}" srcOrd="0" destOrd="1" presId="urn:microsoft.com/office/officeart/2005/8/layout/hList1"/>
    <dgm:cxn modelId="{288A06D7-3F32-4CC1-805A-29A9C73BB879}" type="presOf" srcId="{E47601D4-5C18-4F0C-BF42-7C201CDA72C5}" destId="{FF862B42-5596-4122-A3F9-F58593B8A056}" srcOrd="0" destOrd="0" presId="urn:microsoft.com/office/officeart/2005/8/layout/hList1"/>
    <dgm:cxn modelId="{7F4AEDE4-57C2-4258-8E92-D178C0E57E63}" type="presOf" srcId="{41365286-A273-4069-9390-DF85CA581BEF}" destId="{A7AE7875-BA44-4178-9DE0-7B73181D6769}" srcOrd="0" destOrd="0" presId="urn:microsoft.com/office/officeart/2005/8/layout/hList1"/>
    <dgm:cxn modelId="{E5F2A2F0-C657-4B6A-ACF7-4CF4EA6B8A94}" srcId="{06A8FE6A-3B26-462C-ADDB-26B15797C158}" destId="{ABC95304-4467-4A96-A3D2-31EAB479A5CA}" srcOrd="0" destOrd="0" parTransId="{6851F93E-4417-48A5-9011-68C38B742AE4}" sibTransId="{3E5A7EA6-4B59-4E73-B47C-8D2D50228ACD}"/>
    <dgm:cxn modelId="{DB9219F1-EF57-4129-97D2-3C3E16CFA891}" type="presOf" srcId="{53EDDF12-9E4F-4667-9BE0-F1816A1F828A}" destId="{FF862B42-5596-4122-A3F9-F58593B8A056}" srcOrd="0" destOrd="1" presId="urn:microsoft.com/office/officeart/2005/8/layout/hList1"/>
    <dgm:cxn modelId="{8CD69DF8-CD3A-41AB-ACE1-E7697BB4197E}" srcId="{06A8FE6A-3B26-462C-ADDB-26B15797C158}" destId="{F7858F32-32F9-4A37-A458-9DB4AB545B24}" srcOrd="1" destOrd="0" parTransId="{6269E742-375F-402C-B953-5557C5F4B7A4}" sibTransId="{8B668159-46DC-484D-88AC-2AD0C84E9FE8}"/>
    <dgm:cxn modelId="{425D5D52-E951-47CC-A95F-D98F0A3B7E54}" type="presParOf" srcId="{24BF8FEC-4F74-42A3-9611-3F029BF58019}" destId="{DFE89508-9592-4661-A872-739BE2A82E9C}" srcOrd="0" destOrd="0" presId="urn:microsoft.com/office/officeart/2005/8/layout/hList1"/>
    <dgm:cxn modelId="{A33F601D-E638-4D6B-857F-7595464E9D0C}" type="presParOf" srcId="{DFE89508-9592-4661-A872-739BE2A82E9C}" destId="{722835B7-C394-4840-B715-C572BF771A86}" srcOrd="0" destOrd="0" presId="urn:microsoft.com/office/officeart/2005/8/layout/hList1"/>
    <dgm:cxn modelId="{B3703586-5FC1-42CB-B8E6-F41254F26B91}" type="presParOf" srcId="{DFE89508-9592-4661-A872-739BE2A82E9C}" destId="{FF862B42-5596-4122-A3F9-F58593B8A056}" srcOrd="1" destOrd="0" presId="urn:microsoft.com/office/officeart/2005/8/layout/hList1"/>
    <dgm:cxn modelId="{358EC3E9-B805-4570-B04E-0E3F9EAF9E67}" type="presParOf" srcId="{24BF8FEC-4F74-42A3-9611-3F029BF58019}" destId="{E7F945BE-9E9C-4F1F-A795-4DBEE357F82A}" srcOrd="1" destOrd="0" presId="urn:microsoft.com/office/officeart/2005/8/layout/hList1"/>
    <dgm:cxn modelId="{AB4DB1BB-987F-4D74-9932-1BBECCEA8A66}" type="presParOf" srcId="{24BF8FEC-4F74-42A3-9611-3F029BF58019}" destId="{0A5F3414-72D5-47F0-B89D-7FCE5CD6144C}" srcOrd="2" destOrd="0" presId="urn:microsoft.com/office/officeart/2005/8/layout/hList1"/>
    <dgm:cxn modelId="{4FADD37E-66A0-455F-AC9E-F049DBB89EE0}" type="presParOf" srcId="{0A5F3414-72D5-47F0-B89D-7FCE5CD6144C}" destId="{3A12764C-16BC-4A52-9A9D-A783A22E80DC}" srcOrd="0" destOrd="0" presId="urn:microsoft.com/office/officeart/2005/8/layout/hList1"/>
    <dgm:cxn modelId="{0727897B-CA56-42C1-97E1-1D145AF2CD89}" type="presParOf" srcId="{0A5F3414-72D5-47F0-B89D-7FCE5CD6144C}" destId="{A7AE7875-BA44-4178-9DE0-7B73181D6769}" srcOrd="1" destOrd="0" presId="urn:microsoft.com/office/officeart/2005/8/layout/hList1"/>
    <dgm:cxn modelId="{2B667AF5-B62F-4863-87F7-1662F3655471}" type="presParOf" srcId="{24BF8FEC-4F74-42A3-9611-3F029BF58019}" destId="{CD4FA520-75C0-4CB3-B49F-A9D66DEE2FBA}" srcOrd="3" destOrd="0" presId="urn:microsoft.com/office/officeart/2005/8/layout/hList1"/>
    <dgm:cxn modelId="{29366B44-189A-4F91-9C1A-DDFEB007AA92}" type="presParOf" srcId="{24BF8FEC-4F74-42A3-9611-3F029BF58019}" destId="{E780E847-5428-4A22-9CFB-DA6E90BA8E92}" srcOrd="4" destOrd="0" presId="urn:microsoft.com/office/officeart/2005/8/layout/hList1"/>
    <dgm:cxn modelId="{F6EA2CB6-B905-44C1-A855-8C9B6EE95FC5}" type="presParOf" srcId="{E780E847-5428-4A22-9CFB-DA6E90BA8E92}" destId="{45AE3CA3-A2FF-4BA8-8FF7-6F231893A5F3}" srcOrd="0" destOrd="0" presId="urn:microsoft.com/office/officeart/2005/8/layout/hList1"/>
    <dgm:cxn modelId="{50FDF039-62D6-45BF-8C53-961E35DCF0D2}" type="presParOf" srcId="{E780E847-5428-4A22-9CFB-DA6E90BA8E92}" destId="{17895773-864B-497B-B2F6-AEB4297D3A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835B7-C394-4840-B715-C572BF771A86}">
      <dsp:nvSpPr>
        <dsp:cNvPr id="0" name=""/>
        <dsp:cNvSpPr/>
      </dsp:nvSpPr>
      <dsp:spPr>
        <a:xfrm>
          <a:off x="1456" y="276663"/>
          <a:ext cx="1420547" cy="28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Plugin</a:t>
          </a:r>
        </a:p>
      </dsp:txBody>
      <dsp:txXfrm>
        <a:off x="1456" y="276663"/>
        <a:ext cx="1420547" cy="288000"/>
      </dsp:txXfrm>
    </dsp:sp>
    <dsp:sp modelId="{FF862B42-5596-4122-A3F9-F58593B8A056}">
      <dsp:nvSpPr>
        <dsp:cNvPr id="0" name=""/>
        <dsp:cNvSpPr/>
      </dsp:nvSpPr>
      <dsp:spPr>
        <a:xfrm>
          <a:off x="1456" y="564663"/>
          <a:ext cx="1420547" cy="25940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a:t>A piece of software that “plugs into” your WordPress site</a:t>
          </a:r>
        </a:p>
        <a:p>
          <a:pPr marL="57150" lvl="1" indent="-57150" algn="l" defTabSz="444500">
            <a:lnSpc>
              <a:spcPct val="90000"/>
            </a:lnSpc>
            <a:spcBef>
              <a:spcPct val="0"/>
            </a:spcBef>
            <a:spcAft>
              <a:spcPct val="15000"/>
            </a:spcAft>
            <a:buChar char="•"/>
          </a:pPr>
          <a:r>
            <a:rPr lang="en-US" sz="1000" kern="1200" dirty="0"/>
            <a:t>Plugins add new functionality or extend existing functionality on your site</a:t>
          </a:r>
        </a:p>
        <a:p>
          <a:pPr marL="57150" lvl="1" indent="-57150" algn="l" defTabSz="444500">
            <a:lnSpc>
              <a:spcPct val="90000"/>
            </a:lnSpc>
            <a:spcBef>
              <a:spcPct val="0"/>
            </a:spcBef>
            <a:spcAft>
              <a:spcPct val="15000"/>
            </a:spcAft>
            <a:buChar char="•"/>
          </a:pPr>
          <a:r>
            <a:rPr lang="en-US" sz="1000" kern="1200" dirty="0"/>
            <a:t>Allowing you to create virtually any kind of website without source code development</a:t>
          </a:r>
        </a:p>
      </dsp:txBody>
      <dsp:txXfrm>
        <a:off x="1456" y="564663"/>
        <a:ext cx="1420547" cy="2594024"/>
      </dsp:txXfrm>
    </dsp:sp>
    <dsp:sp modelId="{3A12764C-16BC-4A52-9A9D-A783A22E80DC}">
      <dsp:nvSpPr>
        <dsp:cNvPr id="0" name=""/>
        <dsp:cNvSpPr/>
      </dsp:nvSpPr>
      <dsp:spPr>
        <a:xfrm>
          <a:off x="1620881" y="276663"/>
          <a:ext cx="1420547" cy="28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Widget</a:t>
          </a:r>
        </a:p>
      </dsp:txBody>
      <dsp:txXfrm>
        <a:off x="1620881" y="276663"/>
        <a:ext cx="1420547" cy="288000"/>
      </dsp:txXfrm>
    </dsp:sp>
    <dsp:sp modelId="{A7AE7875-BA44-4178-9DE0-7B73181D6769}">
      <dsp:nvSpPr>
        <dsp:cNvPr id="0" name=""/>
        <dsp:cNvSpPr/>
      </dsp:nvSpPr>
      <dsp:spPr>
        <a:xfrm>
          <a:off x="1620881" y="564663"/>
          <a:ext cx="1420547" cy="25940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kern="1200" dirty="0"/>
            <a:t>A WordPress widget is </a:t>
          </a:r>
          <a:r>
            <a:rPr lang="en-US" sz="1000" b="1" i="0" kern="1200" dirty="0"/>
            <a:t>a modular element that enables you to add a specific feature to your website</a:t>
          </a:r>
          <a:r>
            <a:rPr lang="en-US" sz="1000" b="0" i="0" kern="1200" dirty="0"/>
            <a:t>.</a:t>
          </a:r>
          <a:endParaRPr lang="en-US" sz="1000" kern="1200" dirty="0"/>
        </a:p>
        <a:p>
          <a:pPr marL="57150" lvl="1" indent="-57150" algn="l" defTabSz="444500">
            <a:lnSpc>
              <a:spcPct val="90000"/>
            </a:lnSpc>
            <a:spcBef>
              <a:spcPct val="0"/>
            </a:spcBef>
            <a:spcAft>
              <a:spcPct val="15000"/>
            </a:spcAft>
            <a:buChar char="•"/>
          </a:pPr>
          <a:r>
            <a:rPr lang="en-US" sz="1000" b="0" i="0" kern="1200" dirty="0"/>
            <a:t>Widgets can be added to different areas of a website, such as a website's sidebars or footer areas, </a:t>
          </a:r>
          <a:endParaRPr lang="en-US" sz="1000" kern="1200" dirty="0"/>
        </a:p>
        <a:p>
          <a:pPr marL="57150" lvl="1" indent="-57150" algn="l" defTabSz="444500">
            <a:lnSpc>
              <a:spcPct val="90000"/>
            </a:lnSpc>
            <a:spcBef>
              <a:spcPct val="0"/>
            </a:spcBef>
            <a:spcAft>
              <a:spcPct val="15000"/>
            </a:spcAft>
            <a:buChar char="•"/>
          </a:pPr>
          <a:r>
            <a:rPr lang="en-US" sz="1000" b="0" i="0" kern="1200" dirty="0"/>
            <a:t>Widgets are inherent part of WordPress' design and layout customizations.</a:t>
          </a:r>
          <a:endParaRPr lang="en-US" sz="1000" kern="1200" dirty="0"/>
        </a:p>
        <a:p>
          <a:pPr marL="57150" lvl="1" indent="-57150" algn="l" defTabSz="444500">
            <a:lnSpc>
              <a:spcPct val="90000"/>
            </a:lnSpc>
            <a:spcBef>
              <a:spcPct val="0"/>
            </a:spcBef>
            <a:spcAft>
              <a:spcPct val="15000"/>
            </a:spcAft>
            <a:buChar char="•"/>
          </a:pPr>
          <a:r>
            <a:rPr lang="en-US" sz="1000" b="0" i="0" kern="1200" dirty="0"/>
            <a:t>Widgets require no code experience or expertise</a:t>
          </a:r>
        </a:p>
      </dsp:txBody>
      <dsp:txXfrm>
        <a:off x="1620881" y="564663"/>
        <a:ext cx="1420547" cy="2594024"/>
      </dsp:txXfrm>
    </dsp:sp>
    <dsp:sp modelId="{45AE3CA3-A2FF-4BA8-8FF7-6F231893A5F3}">
      <dsp:nvSpPr>
        <dsp:cNvPr id="0" name=""/>
        <dsp:cNvSpPr/>
      </dsp:nvSpPr>
      <dsp:spPr>
        <a:xfrm>
          <a:off x="3240305" y="276663"/>
          <a:ext cx="1420547" cy="288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0" i="0" kern="1200" dirty="0"/>
            <a:t>Shortcode</a:t>
          </a:r>
        </a:p>
      </dsp:txBody>
      <dsp:txXfrm>
        <a:off x="3240305" y="276663"/>
        <a:ext cx="1420547" cy="288000"/>
      </dsp:txXfrm>
    </dsp:sp>
    <dsp:sp modelId="{17895773-864B-497B-B2F6-AEB4297D3A3D}">
      <dsp:nvSpPr>
        <dsp:cNvPr id="0" name=""/>
        <dsp:cNvSpPr/>
      </dsp:nvSpPr>
      <dsp:spPr>
        <a:xfrm>
          <a:off x="3240305" y="564663"/>
          <a:ext cx="1420547" cy="25940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b="0" i="0" kern="1200" dirty="0"/>
            <a:t>A shortcode is </a:t>
          </a:r>
          <a:r>
            <a:rPr lang="en-US" sz="1000" b="1" i="0" kern="1200" dirty="0"/>
            <a:t>akin to a shortcut to add features to your website that would typically require lots of complicated computer code and technical ability</a:t>
          </a:r>
          <a:endParaRPr lang="en-US" sz="1000" b="0" i="0" kern="1200" dirty="0"/>
        </a:p>
        <a:p>
          <a:pPr marL="57150" lvl="1" indent="-57150" algn="l" defTabSz="444500">
            <a:lnSpc>
              <a:spcPct val="90000"/>
            </a:lnSpc>
            <a:spcBef>
              <a:spcPct val="0"/>
            </a:spcBef>
            <a:spcAft>
              <a:spcPct val="15000"/>
            </a:spcAft>
            <a:buChar char="•"/>
          </a:pPr>
          <a:r>
            <a:rPr lang="en-US" sz="1000" b="0" i="0" kern="1200" dirty="0"/>
            <a:t>A shortcode is written inside two square brackets. </a:t>
          </a:r>
        </a:p>
        <a:p>
          <a:pPr marL="57150" lvl="1" indent="-57150" algn="l" defTabSz="444500">
            <a:lnSpc>
              <a:spcPct val="90000"/>
            </a:lnSpc>
            <a:spcBef>
              <a:spcPct val="0"/>
            </a:spcBef>
            <a:spcAft>
              <a:spcPct val="15000"/>
            </a:spcAft>
            <a:buChar char="•"/>
          </a:pPr>
          <a:r>
            <a:rPr lang="en-US" sz="1000" b="0" i="0" kern="1200" dirty="0"/>
            <a:t>For example, the [youtube] shortcode can be used to embed any public YouTube video into any page or post.</a:t>
          </a:r>
        </a:p>
      </dsp:txBody>
      <dsp:txXfrm>
        <a:off x="3240305" y="564663"/>
        <a:ext cx="1420547" cy="25940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2023BE5-6F4A-AA4B-B824-207CCA2379FB}" type="datetimeFigureOut">
              <a:rPr lang="en-US"/>
              <a:pPr>
                <a:defRPr/>
              </a:pPr>
              <a:t>4/1/2022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DF0F5D0-75A2-EB4A-A7E9-A758E72A6085}" type="slidenum">
              <a:rPr lang="en-US"/>
              <a:pPr>
                <a:defRPr/>
              </a:pPr>
              <a:t>‹#›</a:t>
            </a:fld>
            <a:endParaRPr lang="en-US" dirty="0"/>
          </a:p>
        </p:txBody>
      </p:sp>
    </p:spTree>
    <p:extLst>
      <p:ext uri="{BB962C8B-B14F-4D97-AF65-F5344CB8AC3E}">
        <p14:creationId xmlns:p14="http://schemas.microsoft.com/office/powerpoint/2010/main" val="193750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847F98-B33E-DD4A-9419-3BADF2C49B83}" type="datetimeFigureOut">
              <a:rPr lang="en-US"/>
              <a:pPr>
                <a:defRPr/>
              </a:pPr>
              <a:t>4/1/2022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3D2F53E-EFEB-B34D-BC95-854A908D6382}" type="slidenum">
              <a:rPr lang="en-US"/>
              <a:pPr>
                <a:defRPr/>
              </a:pPr>
              <a:t>‹#›</a:t>
            </a:fld>
            <a:endParaRPr lang="en-US" dirty="0"/>
          </a:p>
        </p:txBody>
      </p:sp>
    </p:spTree>
    <p:extLst>
      <p:ext uri="{BB962C8B-B14F-4D97-AF65-F5344CB8AC3E}">
        <p14:creationId xmlns:p14="http://schemas.microsoft.com/office/powerpoint/2010/main" val="452135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F685F9-37D1-4063-996F-BDB0F1360352}"/>
              </a:ext>
            </a:extLst>
          </p:cNvPr>
          <p:cNvGrpSpPr/>
          <p:nvPr userDrawn="1"/>
        </p:nvGrpSpPr>
        <p:grpSpPr>
          <a:xfrm>
            <a:off x="-9144" y="-15568"/>
            <a:ext cx="9230676" cy="5159067"/>
            <a:chOff x="-9144" y="-15568"/>
            <a:chExt cx="9230676" cy="5159067"/>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 y="-15568"/>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9395" r="1408" b="14036"/>
            <a:stretch/>
          </p:blipFill>
          <p:spPr>
            <a:xfrm>
              <a:off x="0" y="4132520"/>
              <a:ext cx="9144000" cy="1010979"/>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b="7072"/>
            <a:stretch/>
          </p:blipFill>
          <p:spPr>
            <a:xfrm>
              <a:off x="1469066" y="619632"/>
              <a:ext cx="1944624" cy="2243298"/>
            </a:xfrm>
            <a:prstGeom prst="rect">
              <a:avLst/>
            </a:prstGeom>
          </p:spPr>
        </p:pic>
        <p:pic>
          <p:nvPicPr>
            <p:cNvPr id="19" name="Picture 18"/>
            <p:cNvPicPr>
              <a:picLocks noChangeAspect="1"/>
            </p:cNvPicPr>
            <p:nvPr userDrawn="1"/>
          </p:nvPicPr>
          <p:blipFill rotWithShape="1">
            <a:blip r:embed="rId6">
              <a:extLst>
                <a:ext uri="{28A0092B-C50C-407E-A947-70E740481C1C}">
                  <a14:useLocalDpi xmlns:a14="http://schemas.microsoft.com/office/drawing/2010/main" val="0"/>
                </a:ext>
              </a:extLst>
            </a:blip>
            <a:srcRect b="14674"/>
            <a:stretch/>
          </p:blipFill>
          <p:spPr>
            <a:xfrm>
              <a:off x="3412131" y="619632"/>
              <a:ext cx="2365248" cy="2059773"/>
            </a:xfrm>
            <a:prstGeom prst="rect">
              <a:avLst/>
            </a:prstGeom>
          </p:spPr>
        </p:pic>
        <p:pic>
          <p:nvPicPr>
            <p:cNvPr id="20" name="Picture 19"/>
            <p:cNvPicPr>
              <a:picLocks noChangeAspect="1"/>
            </p:cNvPicPr>
            <p:nvPr userDrawn="1"/>
          </p:nvPicPr>
          <p:blipFill rotWithShape="1">
            <a:blip r:embed="rId7">
              <a:extLst>
                <a:ext uri="{28A0092B-C50C-407E-A947-70E740481C1C}">
                  <a14:useLocalDpi xmlns:a14="http://schemas.microsoft.com/office/drawing/2010/main" val="0"/>
                </a:ext>
              </a:extLst>
            </a:blip>
            <a:srcRect b="7072"/>
            <a:stretch/>
          </p:blipFill>
          <p:spPr>
            <a:xfrm>
              <a:off x="5766746" y="619632"/>
              <a:ext cx="1956816" cy="2243298"/>
            </a:xfrm>
            <a:prstGeom prst="rect">
              <a:avLst/>
            </a:prstGeom>
          </p:spPr>
        </p:pic>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grpSp>
      <p:sp>
        <p:nvSpPr>
          <p:cNvPr id="2" name="Title 1"/>
          <p:cNvSpPr>
            <a:spLocks noGrp="1"/>
          </p:cNvSpPr>
          <p:nvPr>
            <p:ph type="ctrTitle" hasCustomPrompt="1"/>
          </p:nvPr>
        </p:nvSpPr>
        <p:spPr>
          <a:xfrm>
            <a:off x="824345" y="2925636"/>
            <a:ext cx="7772400" cy="522983"/>
          </a:xfrm>
        </p:spPr>
        <p:txBody>
          <a:bodyPr>
            <a:normAutofit/>
          </a:bodyPr>
          <a:lstStyle>
            <a:lvl1pPr algn="l">
              <a:defRPr sz="3300" i="0">
                <a:solidFill>
                  <a:srgbClr val="0066A1"/>
                </a:solidFill>
              </a:defRPr>
            </a:lvl1pPr>
          </a:lstStyle>
          <a:p>
            <a:r>
              <a:rPr lang="en-US" dirty="0"/>
              <a:t>Title</a:t>
            </a:r>
          </a:p>
        </p:txBody>
      </p:sp>
      <p:sp>
        <p:nvSpPr>
          <p:cNvPr id="3" name="Subtitle 2"/>
          <p:cNvSpPr>
            <a:spLocks noGrp="1"/>
          </p:cNvSpPr>
          <p:nvPr>
            <p:ph type="subTitle" idx="1" hasCustomPrompt="1"/>
          </p:nvPr>
        </p:nvSpPr>
        <p:spPr>
          <a:xfrm>
            <a:off x="849330" y="3993966"/>
            <a:ext cx="7772400" cy="396821"/>
          </a:xfrm>
        </p:spPr>
        <p:txBody>
          <a:bodyPr>
            <a:normAutofit/>
          </a:bodyPr>
          <a:lstStyle>
            <a:lvl1pPr marL="0" indent="0" algn="l">
              <a:buNone/>
              <a:defRPr sz="2100" b="1" i="1">
                <a:solidFill>
                  <a:srgbClr val="0066A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April 1-3, 2022</a:t>
            </a:r>
          </a:p>
        </p:txBody>
      </p:sp>
      <p:sp>
        <p:nvSpPr>
          <p:cNvPr id="13" name="Slide Number Placeholder 9"/>
          <p:cNvSpPr>
            <a:spLocks noGrp="1"/>
          </p:cNvSpPr>
          <p:nvPr>
            <p:ph type="sldNum" sz="quarter" idx="10"/>
          </p:nvPr>
        </p:nvSpPr>
        <p:spPr>
          <a:xfrm>
            <a:off x="4351867" y="4724950"/>
            <a:ext cx="485775" cy="273844"/>
          </a:xfrm>
        </p:spPr>
        <p:txBody>
          <a:bodyPr/>
          <a:lstStyle>
            <a:lvl1pPr algn="ctr">
              <a:defRPr sz="1200"/>
            </a:lvl1pPr>
          </a:lstStyle>
          <a:p>
            <a:pPr algn="ctr">
              <a:defRPr/>
            </a:pPr>
            <a:fld id="{AC251CC7-68DB-DC4E-AEB5-860FF6F56E64}" type="slidenum">
              <a:rPr lang="en-US" smtClean="0"/>
              <a:pPr>
                <a:defRPr/>
              </a:pPr>
              <a:t>‹#›</a:t>
            </a:fld>
            <a:endParaRPr lang="en-US" dirty="0"/>
          </a:p>
        </p:txBody>
      </p:sp>
      <p:sp>
        <p:nvSpPr>
          <p:cNvPr id="12" name="TextBox 11">
            <a:extLst>
              <a:ext uri="{FF2B5EF4-FFF2-40B4-BE49-F238E27FC236}">
                <a16:creationId xmlns:a16="http://schemas.microsoft.com/office/drawing/2014/main" id="{02BED871-04D2-4540-A23E-3D9F0FF176CF}"/>
              </a:ext>
            </a:extLst>
          </p:cNvPr>
          <p:cNvSpPr txBox="1"/>
          <p:nvPr userDrawn="1"/>
        </p:nvSpPr>
        <p:spPr>
          <a:xfrm>
            <a:off x="1524000" y="327332"/>
            <a:ext cx="6373091" cy="549381"/>
          </a:xfrm>
          <a:prstGeom prst="rect">
            <a:avLst/>
          </a:prstGeom>
          <a:noFill/>
        </p:spPr>
        <p:txBody>
          <a:bodyPr wrap="square" rtlCol="0">
            <a:spAutoFit/>
          </a:bodyPr>
          <a:lstStyle/>
          <a:p>
            <a:pPr algn="l" rtl="0" eaLnBrk="1" fontAlgn="base" hangingPunct="1">
              <a:lnSpc>
                <a:spcPct val="90000"/>
              </a:lnSpc>
              <a:spcBef>
                <a:spcPct val="0"/>
              </a:spcBef>
              <a:spcAft>
                <a:spcPct val="0"/>
              </a:spcAft>
            </a:pPr>
            <a:r>
              <a:rPr lang="en-US" sz="3300" b="1" i="0" kern="1200" dirty="0">
                <a:solidFill>
                  <a:srgbClr val="0066A1"/>
                </a:solidFill>
                <a:latin typeface="Calibri" charset="0"/>
                <a:cs typeface="Calibri" charset="0"/>
              </a:rPr>
              <a:t>IEEE Region 3 SoutheastCon 2022</a:t>
            </a:r>
          </a:p>
        </p:txBody>
      </p:sp>
      <p:pic>
        <p:nvPicPr>
          <p:cNvPr id="22" name="Picture 21">
            <a:extLst>
              <a:ext uri="{FF2B5EF4-FFF2-40B4-BE49-F238E27FC236}">
                <a16:creationId xmlns:a16="http://schemas.microsoft.com/office/drawing/2014/main" id="{D276A1B8-F1A8-4711-A2BB-C8AB03EE81E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52591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732430" y="401239"/>
            <a:ext cx="7886700" cy="415529"/>
          </a:xfrm>
        </p:spPr>
        <p:txBody>
          <a:bodyPr/>
          <a:lstStyle/>
          <a:p>
            <a:r>
              <a:rPr lang="en-US" dirty="0"/>
              <a:t>Click to edit Master title style</a:t>
            </a:r>
          </a:p>
        </p:txBody>
      </p:sp>
      <p:sp>
        <p:nvSpPr>
          <p:cNvPr id="10" name="Text Placeholder 9"/>
          <p:cNvSpPr>
            <a:spLocks noGrp="1"/>
          </p:cNvSpPr>
          <p:nvPr>
            <p:ph type="body" sz="quarter" idx="13"/>
          </p:nvPr>
        </p:nvSpPr>
        <p:spPr>
          <a:xfrm>
            <a:off x="732430" y="1322915"/>
            <a:ext cx="7886700" cy="2957513"/>
          </a:xfrm>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 Placeholder 3"/>
          <p:cNvSpPr>
            <a:spLocks noGrp="1"/>
          </p:cNvSpPr>
          <p:nvPr>
            <p:ph type="body" sz="quarter" idx="17"/>
          </p:nvPr>
        </p:nvSpPr>
        <p:spPr>
          <a:xfrm>
            <a:off x="732430" y="835982"/>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5" name="Slide Number Placeholder 25"/>
          <p:cNvSpPr>
            <a:spLocks noGrp="1"/>
          </p:cNvSpPr>
          <p:nvPr>
            <p:ph type="sldNum" sz="quarter" idx="18"/>
          </p:nvPr>
        </p:nvSpPr>
        <p:spPr>
          <a:xfrm>
            <a:off x="4329112" y="4742261"/>
            <a:ext cx="485775" cy="273844"/>
          </a:xfrm>
        </p:spPr>
        <p:txBody>
          <a:bodyPr/>
          <a:lstStyle>
            <a:lvl1pPr>
              <a:defRPr sz="1200"/>
            </a:lvl1pPr>
          </a:lstStyle>
          <a:p>
            <a:pPr>
              <a:defRPr/>
            </a:pPr>
            <a:fld id="{A29E6A85-E58A-B74F-BF6B-8BF4953AF1CE}" type="slidenum">
              <a:rPr lang="en-US" smtClean="0"/>
              <a:pPr>
                <a:defRPr/>
              </a:pPr>
              <a:t>‹#›</a:t>
            </a:fld>
            <a:endParaRPr lang="en-US" dirty="0"/>
          </a:p>
        </p:txBody>
      </p:sp>
    </p:spTree>
    <p:extLst>
      <p:ext uri="{BB962C8B-B14F-4D97-AF65-F5344CB8AC3E}">
        <p14:creationId xmlns:p14="http://schemas.microsoft.com/office/powerpoint/2010/main" val="161338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750030" y="416719"/>
            <a:ext cx="7886700" cy="415529"/>
          </a:xfrm>
        </p:spPr>
        <p:txBody>
          <a:bodyPr/>
          <a:lstStyle/>
          <a:p>
            <a:r>
              <a:rPr lang="en-US" dirty="0"/>
              <a:t>Click to edit Master title style</a:t>
            </a:r>
          </a:p>
        </p:txBody>
      </p:sp>
      <p:sp>
        <p:nvSpPr>
          <p:cNvPr id="14" name="Text Placeholder 13"/>
          <p:cNvSpPr>
            <a:spLocks noGrp="1"/>
          </p:cNvSpPr>
          <p:nvPr>
            <p:ph type="body" sz="quarter" idx="13"/>
          </p:nvPr>
        </p:nvSpPr>
        <p:spPr>
          <a:xfrm>
            <a:off x="750030" y="1369219"/>
            <a:ext cx="3886200" cy="2844404"/>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750530" y="1369219"/>
            <a:ext cx="3886200" cy="2844404"/>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7"/>
          </p:nvPr>
        </p:nvSpPr>
        <p:spPr>
          <a:xfrm>
            <a:off x="750030" y="829647"/>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6" name="Slide Number Placeholder 25"/>
          <p:cNvSpPr>
            <a:spLocks noGrp="1"/>
          </p:cNvSpPr>
          <p:nvPr>
            <p:ph type="sldNum" sz="quarter" idx="18"/>
          </p:nvPr>
        </p:nvSpPr>
        <p:spPr>
          <a:xfrm>
            <a:off x="4393342" y="4747866"/>
            <a:ext cx="485775" cy="273844"/>
          </a:xfrm>
        </p:spPr>
        <p:txBody>
          <a:bodyPr/>
          <a:lstStyle>
            <a:lvl1pPr algn="ctr">
              <a:defRPr sz="1200"/>
            </a:lvl1pPr>
          </a:lstStyle>
          <a:p>
            <a:pPr algn="ctr">
              <a:defRPr/>
            </a:pPr>
            <a:fld id="{2074D7F4-E035-F04D-B83A-CFAC758BEF6D}" type="slidenum">
              <a:rPr lang="en-US" smtClean="0"/>
              <a:pPr>
                <a:defRPr/>
              </a:pPr>
              <a:t>‹#›</a:t>
            </a:fld>
            <a:endParaRPr lang="en-US" dirty="0"/>
          </a:p>
        </p:txBody>
      </p:sp>
    </p:spTree>
    <p:extLst>
      <p:ext uri="{BB962C8B-B14F-4D97-AF65-F5344CB8AC3E}">
        <p14:creationId xmlns:p14="http://schemas.microsoft.com/office/powerpoint/2010/main" val="205819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7995"/>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3841750"/>
            <a:ext cx="9144000" cy="130175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2" name="Title 1"/>
          <p:cNvSpPr>
            <a:spLocks noGrp="1"/>
          </p:cNvSpPr>
          <p:nvPr>
            <p:ph type="title" hasCustomPrompt="1"/>
          </p:nvPr>
        </p:nvSpPr>
        <p:spPr>
          <a:xfrm>
            <a:off x="1084614" y="2453210"/>
            <a:ext cx="7886700" cy="620819"/>
          </a:xfrm>
        </p:spPr>
        <p:txBody>
          <a:bodyPr>
            <a:normAutofit/>
          </a:bodyPr>
          <a:lstStyle>
            <a:lvl1pPr>
              <a:defRPr sz="3300" i="0"/>
            </a:lvl1pPr>
          </a:lstStyle>
          <a:p>
            <a:r>
              <a:rPr lang="en-US" dirty="0"/>
              <a:t>Thank you!</a:t>
            </a:r>
          </a:p>
        </p:txBody>
      </p:sp>
      <p:sp>
        <p:nvSpPr>
          <p:cNvPr id="3" name="Text Placeholder 2"/>
          <p:cNvSpPr>
            <a:spLocks noGrp="1"/>
          </p:cNvSpPr>
          <p:nvPr>
            <p:ph type="body" idx="1" hasCustomPrompt="1"/>
          </p:nvPr>
        </p:nvSpPr>
        <p:spPr>
          <a:xfrm>
            <a:off x="1084614" y="3096761"/>
            <a:ext cx="7886700" cy="504338"/>
          </a:xfrm>
        </p:spPr>
        <p:txBody>
          <a:bodyPr>
            <a:normAutofit/>
          </a:bodyPr>
          <a:lstStyle>
            <a:lvl1pPr marL="0" indent="0">
              <a:buNone/>
              <a:defRPr sz="2100" b="1" i="1">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Name, email</a:t>
            </a:r>
          </a:p>
        </p:txBody>
      </p:sp>
      <p:sp>
        <p:nvSpPr>
          <p:cNvPr id="8" name="Slide Number Placeholder 13"/>
          <p:cNvSpPr>
            <a:spLocks noGrp="1"/>
          </p:cNvSpPr>
          <p:nvPr>
            <p:ph type="sldNum" sz="quarter" idx="10"/>
          </p:nvPr>
        </p:nvSpPr>
        <p:spPr>
          <a:xfrm>
            <a:off x="4329112" y="4727953"/>
            <a:ext cx="485775" cy="273844"/>
          </a:xfrm>
        </p:spPr>
        <p:txBody>
          <a:bodyPr/>
          <a:lstStyle>
            <a:lvl1pPr algn="ctr">
              <a:defRPr sz="1200"/>
            </a:lvl1pPr>
          </a:lstStyle>
          <a:p>
            <a:pPr algn="ctr">
              <a:defRPr/>
            </a:pPr>
            <a:fld id="{FAFECC55-8F5B-0744-8CCA-2517E57F8A8B}" type="slidenum">
              <a:rPr lang="en-US" smtClean="0"/>
              <a:pPr>
                <a:defRPr/>
              </a:pPr>
              <a:t>‹#›</a:t>
            </a:fld>
            <a:endParaRPr lang="en-US" dirty="0"/>
          </a:p>
        </p:txBody>
      </p:sp>
      <p:sp>
        <p:nvSpPr>
          <p:cNvPr id="14" name="TextBox 13">
            <a:extLst>
              <a:ext uri="{FF2B5EF4-FFF2-40B4-BE49-F238E27FC236}">
                <a16:creationId xmlns:a16="http://schemas.microsoft.com/office/drawing/2014/main" id="{C7390326-C270-44F8-B48C-166D8F4D3D50}"/>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pic>
        <p:nvPicPr>
          <p:cNvPr id="12" name="Picture 11">
            <a:extLst>
              <a:ext uri="{FF2B5EF4-FFF2-40B4-BE49-F238E27FC236}">
                <a16:creationId xmlns:a16="http://schemas.microsoft.com/office/drawing/2014/main" id="{A18580B4-B91B-44A9-B76F-4533D8F841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1418812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t="10754" r="1408" b="14036"/>
          <a:stretch/>
        </p:blipFill>
        <p:spPr>
          <a:xfrm>
            <a:off x="0" y="4146697"/>
            <a:ext cx="9144000" cy="1003261"/>
          </a:xfrm>
          <a:prstGeom prst="rect">
            <a:avLst/>
          </a:prstGeom>
        </p:spPr>
      </p:pic>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1029" name="Title Placeholder 1"/>
          <p:cNvSpPr>
            <a:spLocks noGrp="1"/>
          </p:cNvSpPr>
          <p:nvPr>
            <p:ph type="title"/>
          </p:nvPr>
        </p:nvSpPr>
        <p:spPr bwMode="auto">
          <a:xfrm>
            <a:off x="732430" y="396137"/>
            <a:ext cx="7886700"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dirty="0"/>
              <a:t>Topic</a:t>
            </a:r>
          </a:p>
        </p:txBody>
      </p:sp>
      <p:sp>
        <p:nvSpPr>
          <p:cNvPr id="1030" name="Text Placeholder 2"/>
          <p:cNvSpPr>
            <a:spLocks noGrp="1"/>
          </p:cNvSpPr>
          <p:nvPr>
            <p:ph type="body" idx="1"/>
          </p:nvPr>
        </p:nvSpPr>
        <p:spPr bwMode="auto">
          <a:xfrm>
            <a:off x="732430" y="106246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 name="Slide Number Placeholder 25"/>
          <p:cNvSpPr>
            <a:spLocks noGrp="1"/>
          </p:cNvSpPr>
          <p:nvPr>
            <p:ph type="sldNum" sz="quarter" idx="4"/>
          </p:nvPr>
        </p:nvSpPr>
        <p:spPr>
          <a:xfrm>
            <a:off x="4432892" y="4744339"/>
            <a:ext cx="485775" cy="273844"/>
          </a:xfrm>
          <a:prstGeom prst="rect">
            <a:avLst/>
          </a:prstGeom>
        </p:spPr>
        <p:txBody>
          <a:bodyPr vert="horz" lIns="91440" tIns="45720" rIns="91440" bIns="45720" rtlCol="0" anchor="ctr"/>
          <a:lstStyle>
            <a:lvl1pPr algn="ctr" eaLnBrk="1" fontAlgn="auto" hangingPunct="1">
              <a:spcBef>
                <a:spcPts val="0"/>
              </a:spcBef>
              <a:spcAft>
                <a:spcPts val="0"/>
              </a:spcAft>
              <a:defRPr sz="1100" smtClean="0">
                <a:solidFill>
                  <a:schemeClr val="bg1"/>
                </a:solidFill>
                <a:latin typeface="+mn-lt"/>
              </a:defRPr>
            </a:lvl1pPr>
          </a:lstStyle>
          <a:p>
            <a:pPr algn="ctr">
              <a:defRPr/>
            </a:pPr>
            <a:fld id="{7EE57CC8-2C6B-0043-BC89-144897F54ABB}" type="slidenum">
              <a:rPr lang="en-US" smtClean="0"/>
              <a:pPr>
                <a:defRPr/>
              </a:pPr>
              <a:t>‹#›</a:t>
            </a:fld>
            <a:endParaRPr lang="en-US" dirty="0"/>
          </a:p>
        </p:txBody>
      </p:sp>
      <p:pic>
        <p:nvPicPr>
          <p:cNvPr id="13" name="Picture 12">
            <a:extLst>
              <a:ext uri="{FF2B5EF4-FFF2-40B4-BE49-F238E27FC236}">
                <a16:creationId xmlns:a16="http://schemas.microsoft.com/office/drawing/2014/main" id="{7F1065EB-BCBF-4368-9F1A-8B73D94C737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
        <p:nvSpPr>
          <p:cNvPr id="2" name="TextBox 1">
            <a:extLst>
              <a:ext uri="{FF2B5EF4-FFF2-40B4-BE49-F238E27FC236}">
                <a16:creationId xmlns:a16="http://schemas.microsoft.com/office/drawing/2014/main" id="{6E90AA78-52CE-4926-8123-B21AE805566D}"/>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spTree>
  </p:cSld>
  <p:clrMap bg1="lt1" tx1="dk1" bg2="lt2" tx2="dk2" accent1="accent1" accent2="accent2" accent3="accent3" accent4="accent4" accent5="accent5" accent6="accent6" hlink="hlink" folHlink="folHlink"/>
  <p:sldLayoutIdLst>
    <p:sldLayoutId id="2147483703" r:id="rId1"/>
    <p:sldLayoutId id="2147483690" r:id="rId2"/>
    <p:sldLayoutId id="2147483691" r:id="rId3"/>
    <p:sldLayoutId id="2147483705" r:id="rId4"/>
  </p:sldLayoutIdLst>
  <p:hf hdr="0" ftr="0" dt="0"/>
  <p:txStyles>
    <p:titleStyle>
      <a:lvl1pPr algn="l" rtl="0" eaLnBrk="1" fontAlgn="base" hangingPunct="1">
        <a:lnSpc>
          <a:spcPct val="90000"/>
        </a:lnSpc>
        <a:spcBef>
          <a:spcPct val="0"/>
        </a:spcBef>
        <a:spcAft>
          <a:spcPct val="0"/>
        </a:spcAft>
        <a:defRPr sz="2800" b="1" kern="1200">
          <a:solidFill>
            <a:srgbClr val="0066A1"/>
          </a:solidFill>
          <a:latin typeface="Calibri" charset="0"/>
          <a:ea typeface="Calibri" charset="0"/>
          <a:cs typeface="Calibri" charset="0"/>
        </a:defRPr>
      </a:lvl1pPr>
      <a:lvl2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5pPr>
      <a:lvl6pPr marL="3429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6pPr>
      <a:lvl7pPr marL="6858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7pPr>
      <a:lvl8pPr marL="10287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8pPr>
      <a:lvl9pPr marL="13716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9pPr>
    </p:titleStyle>
    <p:bodyStyle>
      <a:lvl1pPr marL="171450" indent="-171450" algn="l" rtl="0" eaLnBrk="1" fontAlgn="base" hangingPunct="1">
        <a:lnSpc>
          <a:spcPct val="90000"/>
        </a:lnSpc>
        <a:spcBef>
          <a:spcPts val="750"/>
        </a:spcBef>
        <a:spcAft>
          <a:spcPct val="0"/>
        </a:spcAft>
        <a:buClr>
          <a:srgbClr val="0066A1"/>
        </a:buClr>
        <a:buFont typeface="Wingdings" panose="05000000000000000000" pitchFamily="2" charset="2"/>
        <a:buChar char="Ø"/>
        <a:defRPr sz="24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Clr>
          <a:srgbClr val="0066A1"/>
        </a:buClr>
        <a:buSzPct val="120000"/>
        <a:buFont typeface="Arial" panose="020B0604020202020204" pitchFamily="34" charset="0"/>
        <a:buChar char="•"/>
        <a:defRPr sz="20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Clr>
          <a:srgbClr val="0066A1"/>
        </a:buClr>
        <a:buSzPct val="85000"/>
        <a:buFont typeface="Courier New" panose="02070309020205020404" pitchFamily="49" charset="0"/>
        <a:buChar char="o"/>
        <a:defRPr sz="18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Clr>
          <a:srgbClr val="0066A1"/>
        </a:buClr>
        <a:buFont typeface="Wingdings" charset="2"/>
        <a:buChar char="§"/>
        <a:defRPr sz="1600"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Clr>
          <a:srgbClr val="0066A1"/>
        </a:buClr>
        <a:buFont typeface="Wingdings" panose="05000000000000000000" pitchFamily="2" charset="2"/>
        <a:buChar char="ü"/>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vents.vtools.ieee.org/main/feed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etings.vtools.ieee.org/main/feed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ordpress.org/plugins/amr-shortcode-any-widget/#description"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ordpress.org/plugins/amr-shortcode-any-widget/#description" TargetMode="External"/><Relationship Id="rId3" Type="http://schemas.openxmlformats.org/officeDocument/2006/relationships/hyperlink" Target="https://kb.ieee.org/vtools/blog/kbtopic/vtools/" TargetMode="External"/><Relationship Id="rId7" Type="http://schemas.openxmlformats.org/officeDocument/2006/relationships/hyperlink" Target="https://theeventscalendar.com/knowledgebase/k/events-calendar-pro-widget-shortcodes-overview/#event-list-shortcode" TargetMode="External"/><Relationship Id="rId2" Type="http://schemas.openxmlformats.org/officeDocument/2006/relationships/hyperlink" Target="mailto:stephen.hopkins@ieee.org" TargetMode="External"/><Relationship Id="rId1" Type="http://schemas.openxmlformats.org/officeDocument/2006/relationships/slideLayout" Target="../slideLayouts/slideLayout4.xml"/><Relationship Id="rId6" Type="http://schemas.openxmlformats.org/officeDocument/2006/relationships/hyperlink" Target="https://theeventscalendar.com/knowledgebase/" TargetMode="External"/><Relationship Id="rId5" Type="http://schemas.openxmlformats.org/officeDocument/2006/relationships/hyperlink" Target="https://wpbakery.com/video-tutorials/" TargetMode="External"/><Relationship Id="rId4" Type="http://schemas.openxmlformats.org/officeDocument/2006/relationships/hyperlink" Target="https://kb.ieee.org/vtools/blog/kbtopic/webinabox/"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vtools.iee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ite.ieee.org/web-hosting-request/" TargetMode="External"/><Relationship Id="rId2" Type="http://schemas.openxmlformats.org/officeDocument/2006/relationships/hyperlink" Target="https://r3.iee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r3.ieee.org/demo/wp-admin" TargetMode="External"/><Relationship Id="rId2" Type="http://schemas.openxmlformats.org/officeDocument/2006/relationships/hyperlink" Target="https://yoursite.ieee.org/wp-admi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557213" indent="-214313">
              <a:defRPr>
                <a:solidFill>
                  <a:schemeClr val="tx1"/>
                </a:solidFill>
                <a:latin typeface="Calibri" charset="0"/>
              </a:defRPr>
            </a:lvl2pPr>
            <a:lvl3pPr marL="857250" indent="-171450">
              <a:defRPr>
                <a:solidFill>
                  <a:schemeClr val="tx1"/>
                </a:solidFill>
                <a:latin typeface="Calibri" charset="0"/>
              </a:defRPr>
            </a:lvl3pPr>
            <a:lvl4pPr marL="1200150" indent="-171450">
              <a:defRPr>
                <a:solidFill>
                  <a:schemeClr val="tx1"/>
                </a:solidFill>
                <a:latin typeface="Calibri" charset="0"/>
              </a:defRPr>
            </a:lvl4pPr>
            <a:lvl5pPr marL="1543050" indent="-171450">
              <a:defRPr>
                <a:solidFill>
                  <a:schemeClr val="tx1"/>
                </a:solidFill>
                <a:latin typeface="Calibri" charset="0"/>
              </a:defRPr>
            </a:lvl5pPr>
            <a:lvl6pPr marL="1885950" indent="-171450" fontAlgn="base">
              <a:spcBef>
                <a:spcPct val="0"/>
              </a:spcBef>
              <a:spcAft>
                <a:spcPct val="0"/>
              </a:spcAft>
              <a:defRPr>
                <a:solidFill>
                  <a:schemeClr val="tx1"/>
                </a:solidFill>
                <a:latin typeface="Calibri" charset="0"/>
              </a:defRPr>
            </a:lvl6pPr>
            <a:lvl7pPr marL="2228850" indent="-171450" fontAlgn="base">
              <a:spcBef>
                <a:spcPct val="0"/>
              </a:spcBef>
              <a:spcAft>
                <a:spcPct val="0"/>
              </a:spcAft>
              <a:defRPr>
                <a:solidFill>
                  <a:schemeClr val="tx1"/>
                </a:solidFill>
                <a:latin typeface="Calibri" charset="0"/>
              </a:defRPr>
            </a:lvl7pPr>
            <a:lvl8pPr marL="2571750" indent="-171450" fontAlgn="base">
              <a:spcBef>
                <a:spcPct val="0"/>
              </a:spcBef>
              <a:spcAft>
                <a:spcPct val="0"/>
              </a:spcAft>
              <a:defRPr>
                <a:solidFill>
                  <a:schemeClr val="tx1"/>
                </a:solidFill>
                <a:latin typeface="Calibri" charset="0"/>
              </a:defRPr>
            </a:lvl8pPr>
            <a:lvl9pPr marL="2914650" indent="-171450" fontAlgn="base">
              <a:spcBef>
                <a:spcPct val="0"/>
              </a:spcBef>
              <a:spcAft>
                <a:spcPct val="0"/>
              </a:spcAft>
              <a:defRPr>
                <a:solidFill>
                  <a:schemeClr val="tx1"/>
                </a:solidFill>
                <a:latin typeface="Calibri" charset="0"/>
              </a:defRPr>
            </a:lvl9pPr>
          </a:lstStyle>
          <a:p>
            <a:pPr fontAlgn="base">
              <a:spcBef>
                <a:spcPct val="0"/>
              </a:spcBef>
              <a:spcAft>
                <a:spcPct val="0"/>
              </a:spcAft>
            </a:pPr>
            <a:fld id="{CD8E7276-0B5D-C642-A99B-7C94536758AA}" type="slidenum">
              <a:rPr lang="en-US" altLang="en-US">
                <a:solidFill>
                  <a:schemeClr val="bg1"/>
                </a:solidFill>
              </a:rPr>
              <a:pPr fontAlgn="base">
                <a:spcBef>
                  <a:spcPct val="0"/>
                </a:spcBef>
                <a:spcAft>
                  <a:spcPct val="0"/>
                </a:spcAft>
              </a:pPr>
              <a:t>1</a:t>
            </a:fld>
            <a:endParaRPr lang="en-US" altLang="en-US" dirty="0">
              <a:solidFill>
                <a:schemeClr val="bg1"/>
              </a:solidFill>
            </a:endParaRPr>
          </a:p>
        </p:txBody>
      </p:sp>
      <p:sp>
        <p:nvSpPr>
          <p:cNvPr id="2" name="Title 1">
            <a:extLst>
              <a:ext uri="{FF2B5EF4-FFF2-40B4-BE49-F238E27FC236}">
                <a16:creationId xmlns:a16="http://schemas.microsoft.com/office/drawing/2014/main" id="{51BE764D-F86E-451B-B4C0-F21F709C9212}"/>
              </a:ext>
            </a:extLst>
          </p:cNvPr>
          <p:cNvSpPr>
            <a:spLocks noGrp="1"/>
          </p:cNvSpPr>
          <p:nvPr>
            <p:ph type="ctrTitle"/>
          </p:nvPr>
        </p:nvSpPr>
        <p:spPr>
          <a:xfrm>
            <a:off x="854444" y="2929387"/>
            <a:ext cx="7772400" cy="522983"/>
          </a:xfrm>
        </p:spPr>
        <p:txBody>
          <a:bodyPr>
            <a:normAutofit fontScale="90000"/>
          </a:bodyPr>
          <a:lstStyle/>
          <a:p>
            <a:r>
              <a:rPr lang="en-US" dirty="0"/>
              <a:t>Tools for Automatic Website Updates</a:t>
            </a:r>
          </a:p>
        </p:txBody>
      </p:sp>
      <p:sp>
        <p:nvSpPr>
          <p:cNvPr id="4" name="Subtitle 3">
            <a:extLst>
              <a:ext uri="{FF2B5EF4-FFF2-40B4-BE49-F238E27FC236}">
                <a16:creationId xmlns:a16="http://schemas.microsoft.com/office/drawing/2014/main" id="{ABF7A212-5972-420F-A7B0-BBE2B4CACC64}"/>
              </a:ext>
            </a:extLst>
          </p:cNvPr>
          <p:cNvSpPr>
            <a:spLocks noGrp="1"/>
          </p:cNvSpPr>
          <p:nvPr>
            <p:ph type="subTitle" idx="1"/>
          </p:nvPr>
        </p:nvSpPr>
        <p:spPr/>
        <p:txBody>
          <a:bodyPr/>
          <a:lstStyle/>
          <a:p>
            <a:endParaRPr lang="en-US" dirty="0"/>
          </a:p>
        </p:txBody>
      </p:sp>
      <p:sp>
        <p:nvSpPr>
          <p:cNvPr id="5" name="TextBox 4">
            <a:extLst>
              <a:ext uri="{FF2B5EF4-FFF2-40B4-BE49-F238E27FC236}">
                <a16:creationId xmlns:a16="http://schemas.microsoft.com/office/drawing/2014/main" id="{D48EE3F3-80E2-4A08-A3BD-D902335A2A66}"/>
              </a:ext>
            </a:extLst>
          </p:cNvPr>
          <p:cNvSpPr txBox="1"/>
          <p:nvPr/>
        </p:nvSpPr>
        <p:spPr>
          <a:xfrm>
            <a:off x="854444" y="3492335"/>
            <a:ext cx="7767286" cy="461665"/>
          </a:xfrm>
          <a:prstGeom prst="rect">
            <a:avLst/>
          </a:prstGeom>
          <a:noFill/>
        </p:spPr>
        <p:txBody>
          <a:bodyPr wrap="square" rtlCol="0">
            <a:spAutoFit/>
          </a:bodyPr>
          <a:lstStyle/>
          <a:p>
            <a:r>
              <a:rPr lang="en-US" sz="2400" b="1" dirty="0">
                <a:solidFill>
                  <a:srgbClr val="0066A1"/>
                </a:solidFill>
              </a:rPr>
              <a:t>Stephen Hopkins, Chair NWFL, Website Support, SEC23 HW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6E2DB5-33E4-46F2-919E-0889C213B8A1}"/>
              </a:ext>
            </a:extLst>
          </p:cNvPr>
          <p:cNvPicPr>
            <a:picLocks noChangeAspect="1"/>
          </p:cNvPicPr>
          <p:nvPr/>
        </p:nvPicPr>
        <p:blipFill>
          <a:blip r:embed="rId2"/>
          <a:stretch>
            <a:fillRect/>
          </a:stretch>
        </p:blipFill>
        <p:spPr>
          <a:xfrm>
            <a:off x="608252" y="2283864"/>
            <a:ext cx="7049911" cy="2137434"/>
          </a:xfrm>
          <a:prstGeom prst="rect">
            <a:avLst/>
          </a:prstGeom>
        </p:spPr>
      </p:pic>
      <p:sp>
        <p:nvSpPr>
          <p:cNvPr id="2" name="Title 1"/>
          <p:cNvSpPr>
            <a:spLocks noGrp="1"/>
          </p:cNvSpPr>
          <p:nvPr>
            <p:ph type="title"/>
          </p:nvPr>
        </p:nvSpPr>
        <p:spPr/>
        <p:txBody>
          <a:bodyPr/>
          <a:lstStyle/>
          <a:p>
            <a:r>
              <a:rPr lang="en-US" dirty="0"/>
              <a:t>Obtain Events Feed Source (Events Page)</a:t>
            </a:r>
          </a:p>
        </p:txBody>
      </p:sp>
      <p:sp>
        <p:nvSpPr>
          <p:cNvPr id="3" name="Text Placeholder 2"/>
          <p:cNvSpPr>
            <a:spLocks noGrp="1"/>
          </p:cNvSpPr>
          <p:nvPr>
            <p:ph type="body" sz="quarter" idx="13"/>
          </p:nvPr>
        </p:nvSpPr>
        <p:spPr>
          <a:xfrm>
            <a:off x="529230" y="1175899"/>
            <a:ext cx="7796326" cy="2957513"/>
          </a:xfrm>
        </p:spPr>
        <p:txBody>
          <a:bodyPr/>
          <a:lstStyle/>
          <a:p>
            <a:r>
              <a:rPr lang="en-US" dirty="0"/>
              <a:t>Go to the vTools Legacy Feeds page</a:t>
            </a:r>
          </a:p>
          <a:p>
            <a:pPr lvl="1"/>
            <a:r>
              <a:rPr lang="en-US" dirty="0">
                <a:hlinkClick r:id="rId3"/>
              </a:rPr>
              <a:t>https://events.vtools.ieee.org/main/feeds</a:t>
            </a:r>
            <a:endParaRPr lang="en-US" dirty="0"/>
          </a:p>
          <a:p>
            <a:pPr lvl="1"/>
            <a:r>
              <a:rPr lang="en-US" dirty="0"/>
              <a:t>(</a:t>
            </a:r>
            <a:r>
              <a:rPr lang="en-US" dirty="0">
                <a:hlinkClick r:id="rId3"/>
              </a:rPr>
              <a:t>https://meetings.vtools.ieee.org/main/feeds</a:t>
            </a:r>
            <a:r>
              <a:rPr lang="en-US" dirty="0"/>
              <a:t>)</a:t>
            </a:r>
          </a:p>
          <a:p>
            <a:r>
              <a:rPr lang="en-US" dirty="0"/>
              <a:t>Right-click and copy the URL for the desired feed</a:t>
            </a:r>
          </a:p>
          <a:p>
            <a:pPr marL="0" indent="0">
              <a:buNone/>
            </a:pPr>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10</a:t>
            </a:fld>
            <a:endParaRPr lang="en-US" dirty="0"/>
          </a:p>
        </p:txBody>
      </p:sp>
      <p:sp>
        <p:nvSpPr>
          <p:cNvPr id="15" name="TextBox 14">
            <a:extLst>
              <a:ext uri="{FF2B5EF4-FFF2-40B4-BE49-F238E27FC236}">
                <a16:creationId xmlns:a16="http://schemas.microsoft.com/office/drawing/2014/main" id="{8F74FD89-24F5-4304-BC7A-6867E88C0CC8}"/>
              </a:ext>
            </a:extLst>
          </p:cNvPr>
          <p:cNvSpPr txBox="1"/>
          <p:nvPr/>
        </p:nvSpPr>
        <p:spPr>
          <a:xfrm>
            <a:off x="4464757" y="2810440"/>
            <a:ext cx="4318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t>Link for upcoming events (Events Page)</a:t>
            </a:r>
          </a:p>
          <a:p>
            <a:pPr algn="ctr"/>
            <a:r>
              <a:rPr lang="en-US" sz="900" dirty="0"/>
              <a:t>https://meetings.vtools.ieee.org/meetings/ical/0/90/asc/3/NORTHWEST%20FLORIDA</a:t>
            </a:r>
          </a:p>
        </p:txBody>
      </p:sp>
      <p:cxnSp>
        <p:nvCxnSpPr>
          <p:cNvPr id="10" name="Straight Arrow Connector 9">
            <a:extLst>
              <a:ext uri="{FF2B5EF4-FFF2-40B4-BE49-F238E27FC236}">
                <a16:creationId xmlns:a16="http://schemas.microsoft.com/office/drawing/2014/main" id="{83FAE85E-ADC1-4C74-91AA-B8D60A8DF099}"/>
              </a:ext>
            </a:extLst>
          </p:cNvPr>
          <p:cNvCxnSpPr>
            <a:cxnSpLocks/>
          </p:cNvCxnSpPr>
          <p:nvPr/>
        </p:nvCxnSpPr>
        <p:spPr>
          <a:xfrm flipH="1">
            <a:off x="1670756" y="3036711"/>
            <a:ext cx="2794001" cy="8466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132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54DDA62-7D22-442F-B897-03FC24854BA1}"/>
              </a:ext>
            </a:extLst>
          </p:cNvPr>
          <p:cNvPicPr>
            <a:picLocks noChangeAspect="1"/>
          </p:cNvPicPr>
          <p:nvPr/>
        </p:nvPicPr>
        <p:blipFill>
          <a:blip r:embed="rId2"/>
          <a:stretch>
            <a:fillRect/>
          </a:stretch>
        </p:blipFill>
        <p:spPr>
          <a:xfrm>
            <a:off x="4117668" y="469307"/>
            <a:ext cx="4803605" cy="3613172"/>
          </a:xfrm>
          <a:prstGeom prst="rect">
            <a:avLst/>
          </a:prstGeom>
        </p:spPr>
      </p:pic>
      <p:sp>
        <p:nvSpPr>
          <p:cNvPr id="2" name="Title 1"/>
          <p:cNvSpPr>
            <a:spLocks noGrp="1"/>
          </p:cNvSpPr>
          <p:nvPr>
            <p:ph type="title"/>
          </p:nvPr>
        </p:nvSpPr>
        <p:spPr/>
        <p:txBody>
          <a:bodyPr/>
          <a:lstStyle/>
          <a:p>
            <a:r>
              <a:rPr lang="en-US" dirty="0"/>
              <a:t>Setup an Events Feed</a:t>
            </a:r>
          </a:p>
        </p:txBody>
      </p:sp>
      <p:sp>
        <p:nvSpPr>
          <p:cNvPr id="3" name="Text Placeholder 2"/>
          <p:cNvSpPr>
            <a:spLocks noGrp="1"/>
          </p:cNvSpPr>
          <p:nvPr>
            <p:ph type="body" sz="quarter" idx="13"/>
          </p:nvPr>
        </p:nvSpPr>
        <p:spPr>
          <a:xfrm>
            <a:off x="297134" y="1147413"/>
            <a:ext cx="3670237" cy="1341523"/>
          </a:xfrm>
        </p:spPr>
        <p:txBody>
          <a:bodyPr/>
          <a:lstStyle/>
          <a:p>
            <a:r>
              <a:rPr lang="en-US" dirty="0"/>
              <a:t>Go to the Events page</a:t>
            </a:r>
          </a:p>
          <a:p>
            <a:r>
              <a:rPr lang="en-US" dirty="0"/>
              <a:t>Click Import</a:t>
            </a:r>
          </a:p>
          <a:p>
            <a:r>
              <a:rPr lang="en-US" dirty="0"/>
              <a:t>Fill out the import details</a:t>
            </a:r>
          </a:p>
          <a:p>
            <a:pPr marL="0" indent="0">
              <a:buNone/>
            </a:pPr>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11</a:t>
            </a:fld>
            <a:endParaRPr lang="en-US" dirty="0"/>
          </a:p>
        </p:txBody>
      </p:sp>
      <p:sp>
        <p:nvSpPr>
          <p:cNvPr id="17" name="TextBox 16">
            <a:extLst>
              <a:ext uri="{FF2B5EF4-FFF2-40B4-BE49-F238E27FC236}">
                <a16:creationId xmlns:a16="http://schemas.microsoft.com/office/drawing/2014/main" id="{82FBDE6A-5A83-423C-8150-2DDCFE55476B}"/>
              </a:ext>
            </a:extLst>
          </p:cNvPr>
          <p:cNvSpPr txBox="1"/>
          <p:nvPr/>
        </p:nvSpPr>
        <p:spPr>
          <a:xfrm>
            <a:off x="5490276" y="4742261"/>
            <a:ext cx="139044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a:t>Edit |Quick Edit | Trash | ...</a:t>
            </a:r>
          </a:p>
        </p:txBody>
      </p:sp>
      <p:sp>
        <p:nvSpPr>
          <p:cNvPr id="23" name="Callout: Line 22">
            <a:extLst>
              <a:ext uri="{FF2B5EF4-FFF2-40B4-BE49-F238E27FC236}">
                <a16:creationId xmlns:a16="http://schemas.microsoft.com/office/drawing/2014/main" id="{BBC2829E-042D-4528-946D-F22082E64193}"/>
              </a:ext>
            </a:extLst>
          </p:cNvPr>
          <p:cNvSpPr/>
          <p:nvPr/>
        </p:nvSpPr>
        <p:spPr>
          <a:xfrm>
            <a:off x="6604276" y="1506935"/>
            <a:ext cx="705556" cy="366889"/>
          </a:xfrm>
          <a:prstGeom prst="borderCallout1">
            <a:avLst>
              <a:gd name="adj1" fmla="val 18750"/>
              <a:gd name="adj2" fmla="val -8333"/>
              <a:gd name="adj3" fmla="val 20192"/>
              <a:gd name="adj4" fmla="val -110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iCalendar</a:t>
            </a:r>
          </a:p>
        </p:txBody>
      </p:sp>
      <p:sp>
        <p:nvSpPr>
          <p:cNvPr id="26" name="Callout: Line 25">
            <a:extLst>
              <a:ext uri="{FF2B5EF4-FFF2-40B4-BE49-F238E27FC236}">
                <a16:creationId xmlns:a16="http://schemas.microsoft.com/office/drawing/2014/main" id="{1225E63E-13F0-4A6D-8540-A85637553C5C}"/>
              </a:ext>
            </a:extLst>
          </p:cNvPr>
          <p:cNvSpPr/>
          <p:nvPr/>
        </p:nvSpPr>
        <p:spPr>
          <a:xfrm>
            <a:off x="7913574" y="1909004"/>
            <a:ext cx="705556" cy="366889"/>
          </a:xfrm>
          <a:prstGeom prst="borderCallout1">
            <a:avLst>
              <a:gd name="adj1" fmla="val 18750"/>
              <a:gd name="adj2" fmla="val -8333"/>
              <a:gd name="adj3" fmla="val 80192"/>
              <a:gd name="adj4" fmla="val -2079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Daily</a:t>
            </a:r>
          </a:p>
        </p:txBody>
      </p:sp>
      <p:sp>
        <p:nvSpPr>
          <p:cNvPr id="27" name="Callout: Line 26">
            <a:extLst>
              <a:ext uri="{FF2B5EF4-FFF2-40B4-BE49-F238E27FC236}">
                <a16:creationId xmlns:a16="http://schemas.microsoft.com/office/drawing/2014/main" id="{AC9CB10B-5583-4C73-9C10-02EF97E02506}"/>
              </a:ext>
            </a:extLst>
          </p:cNvPr>
          <p:cNvSpPr/>
          <p:nvPr/>
        </p:nvSpPr>
        <p:spPr>
          <a:xfrm>
            <a:off x="7785215" y="2728058"/>
            <a:ext cx="1066800" cy="1105416"/>
          </a:xfrm>
          <a:prstGeom prst="borderCallout1">
            <a:avLst>
              <a:gd name="adj1" fmla="val 18750"/>
              <a:gd name="adj2" fmla="val -8333"/>
              <a:gd name="adj3" fmla="val 3839"/>
              <a:gd name="adj4" fmla="val -76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Paste Feed URL</a:t>
            </a:r>
          </a:p>
          <a:p>
            <a:pPr algn="ctr"/>
            <a:r>
              <a:rPr lang="en-US" sz="1050" dirty="0"/>
              <a:t>With</a:t>
            </a:r>
          </a:p>
          <a:p>
            <a:pPr algn="ctr"/>
            <a:r>
              <a:rPr lang="en-US" sz="1050" dirty="0"/>
              <a:t>?localize=true</a:t>
            </a:r>
          </a:p>
          <a:p>
            <a:pPr algn="ctr"/>
            <a:r>
              <a:rPr lang="en-US" sz="1050" dirty="0"/>
              <a:t>appended to URL</a:t>
            </a:r>
          </a:p>
        </p:txBody>
      </p:sp>
      <p:sp>
        <p:nvSpPr>
          <p:cNvPr id="28" name="Callout: Line 27">
            <a:extLst>
              <a:ext uri="{FF2B5EF4-FFF2-40B4-BE49-F238E27FC236}">
                <a16:creationId xmlns:a16="http://schemas.microsoft.com/office/drawing/2014/main" id="{DFBAAFFD-DF54-4D02-9768-E1A4CF472397}"/>
              </a:ext>
            </a:extLst>
          </p:cNvPr>
          <p:cNvSpPr/>
          <p:nvPr/>
        </p:nvSpPr>
        <p:spPr>
          <a:xfrm flipH="1">
            <a:off x="3261815" y="2749740"/>
            <a:ext cx="705556" cy="366889"/>
          </a:xfrm>
          <a:prstGeom prst="borderCallout1">
            <a:avLst>
              <a:gd name="adj1" fmla="val 18750"/>
              <a:gd name="adj2" fmla="val -8333"/>
              <a:gd name="adj3" fmla="val 264806"/>
              <a:gd name="adj4" fmla="val -75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Click Preview</a:t>
            </a:r>
          </a:p>
        </p:txBody>
      </p:sp>
      <p:pic>
        <p:nvPicPr>
          <p:cNvPr id="30" name="Picture 29">
            <a:extLst>
              <a:ext uri="{FF2B5EF4-FFF2-40B4-BE49-F238E27FC236}">
                <a16:creationId xmlns:a16="http://schemas.microsoft.com/office/drawing/2014/main" id="{697F484B-CA2C-4C2B-8EB1-944DF9039AD2}"/>
              </a:ext>
            </a:extLst>
          </p:cNvPr>
          <p:cNvPicPr>
            <a:picLocks noChangeAspect="1"/>
          </p:cNvPicPr>
          <p:nvPr/>
        </p:nvPicPr>
        <p:blipFill rotWithShape="1">
          <a:blip r:embed="rId3"/>
          <a:srcRect t="8898"/>
          <a:stretch/>
        </p:blipFill>
        <p:spPr>
          <a:xfrm>
            <a:off x="269470" y="2414461"/>
            <a:ext cx="2774651" cy="1893057"/>
          </a:xfrm>
          <a:prstGeom prst="rect">
            <a:avLst/>
          </a:prstGeom>
        </p:spPr>
      </p:pic>
      <p:sp>
        <p:nvSpPr>
          <p:cNvPr id="31" name="Callout: Line 30">
            <a:extLst>
              <a:ext uri="{FF2B5EF4-FFF2-40B4-BE49-F238E27FC236}">
                <a16:creationId xmlns:a16="http://schemas.microsoft.com/office/drawing/2014/main" id="{C3E2B727-EF0E-468C-95FB-3A8C994E61BC}"/>
              </a:ext>
            </a:extLst>
          </p:cNvPr>
          <p:cNvSpPr/>
          <p:nvPr/>
        </p:nvSpPr>
        <p:spPr>
          <a:xfrm>
            <a:off x="3194418" y="3638236"/>
            <a:ext cx="855853" cy="504786"/>
          </a:xfrm>
          <a:prstGeom prst="borderCallout1">
            <a:avLst>
              <a:gd name="adj1" fmla="val 18750"/>
              <a:gd name="adj2" fmla="val -8333"/>
              <a:gd name="adj3" fmla="val 104398"/>
              <a:gd name="adj4" fmla="val -3011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Save Scheduled Import</a:t>
            </a:r>
          </a:p>
        </p:txBody>
      </p:sp>
      <p:sp>
        <p:nvSpPr>
          <p:cNvPr id="6" name="TextBox 5">
            <a:extLst>
              <a:ext uri="{FF2B5EF4-FFF2-40B4-BE49-F238E27FC236}">
                <a16:creationId xmlns:a16="http://schemas.microsoft.com/office/drawing/2014/main" id="{4C45B7F2-2AA2-4B69-933C-0373667B156C}"/>
              </a:ext>
            </a:extLst>
          </p:cNvPr>
          <p:cNvSpPr txBox="1"/>
          <p:nvPr/>
        </p:nvSpPr>
        <p:spPr>
          <a:xfrm>
            <a:off x="6363931" y="3978686"/>
            <a:ext cx="2143156" cy="307777"/>
          </a:xfrm>
          <a:prstGeom prst="rect">
            <a:avLst/>
          </a:prstGeom>
          <a:noFill/>
        </p:spPr>
        <p:txBody>
          <a:bodyPr wrap="square" rtlCol="0">
            <a:spAutoFit/>
          </a:bodyPr>
          <a:lstStyle/>
          <a:p>
            <a:r>
              <a:rPr lang="en-US" sz="1400" dirty="0"/>
              <a:t>Note – Default time in UTC</a:t>
            </a:r>
          </a:p>
        </p:txBody>
      </p:sp>
    </p:spTree>
    <p:extLst>
      <p:ext uri="{BB962C8B-B14F-4D97-AF65-F5344CB8AC3E}">
        <p14:creationId xmlns:p14="http://schemas.microsoft.com/office/powerpoint/2010/main" val="93198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an Events Feed – Text Steps</a:t>
            </a:r>
          </a:p>
        </p:txBody>
      </p:sp>
      <p:sp>
        <p:nvSpPr>
          <p:cNvPr id="3" name="Text Placeholder 2"/>
          <p:cNvSpPr>
            <a:spLocks noGrp="1"/>
          </p:cNvSpPr>
          <p:nvPr>
            <p:ph type="body" sz="quarter" idx="13"/>
          </p:nvPr>
        </p:nvSpPr>
        <p:spPr>
          <a:xfrm>
            <a:off x="794519" y="1151949"/>
            <a:ext cx="7886700" cy="2957513"/>
          </a:xfrm>
        </p:spPr>
        <p:txBody>
          <a:bodyPr/>
          <a:lstStyle/>
          <a:p>
            <a:pPr marL="342900" indent="-342900">
              <a:buFont typeface="+mj-lt"/>
              <a:buAutoNum type="arabicPeriod"/>
            </a:pPr>
            <a:r>
              <a:rPr lang="en-US" sz="1400" dirty="0"/>
              <a:t>Navigate to The Events Calendar Import settings: Events -&gt; Import</a:t>
            </a:r>
          </a:p>
          <a:p>
            <a:pPr marL="342900" indent="-342900">
              <a:buFont typeface="+mj-lt"/>
              <a:buAutoNum type="arabicPeriod"/>
            </a:pPr>
            <a:r>
              <a:rPr lang="en-US" sz="1400" dirty="0"/>
              <a:t>Select “iCalendar” from the Import Origin drop-down menu:</a:t>
            </a:r>
          </a:p>
          <a:p>
            <a:pPr marL="342900" indent="-342900">
              <a:buFont typeface="+mj-lt"/>
              <a:buAutoNum type="arabicPeriod"/>
            </a:pPr>
            <a:r>
              <a:rPr lang="en-US" sz="1400" dirty="0"/>
              <a:t>Select “Schedule Import” and then “Daily”. Please do not select “Hourly” since this would affect the performance of the vTools servers.</a:t>
            </a:r>
          </a:p>
          <a:p>
            <a:pPr marL="342900" indent="-342900">
              <a:buFont typeface="+mj-lt"/>
              <a:buAutoNum type="arabicPeriod"/>
            </a:pPr>
            <a:r>
              <a:rPr lang="en-US" sz="1400" dirty="0"/>
              <a:t>In the URL field, paste your iCal feed URL that you had copied from https://events.vtools.ieee.org/main/feeds/ and then append “?localize=true“</a:t>
            </a:r>
          </a:p>
          <a:p>
            <a:pPr marL="342900" indent="-342900">
              <a:buFont typeface="+mj-lt"/>
              <a:buAutoNum type="arabicPeriod"/>
            </a:pPr>
            <a:r>
              <a:rPr lang="en-US" sz="1400" dirty="0"/>
              <a:t>Click the “Preview” button and then once results show up, click on “Save Scheduled Import”. If no results are displayed after you click on the “Preview” button, it means that your Organizational Unit does not have any upcoming meetings within 90 days. In this example, the “0” in https://events.vtools.ieee.org/meetings/ical/0/90/asc/5/DALLAS?localize=true represents current day and the “90” represents 90 days in the future.</a:t>
            </a:r>
          </a:p>
          <a:p>
            <a:pPr marL="342900" indent="-342900">
              <a:buFont typeface="+mj-lt"/>
              <a:buAutoNum type="arabicPeriod"/>
            </a:pPr>
            <a:r>
              <a:rPr lang="en-US" sz="1400" dirty="0"/>
              <a:t>You can manually import feeds by clicking on “Scheduled Imports”, mouse over your feed and click on “Run Import”</a:t>
            </a:r>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12</a:t>
            </a:fld>
            <a:endParaRPr lang="en-US" dirty="0"/>
          </a:p>
        </p:txBody>
      </p:sp>
    </p:spTree>
    <p:extLst>
      <p:ext uri="{BB962C8B-B14F-4D97-AF65-F5344CB8AC3E}">
        <p14:creationId xmlns:p14="http://schemas.microsoft.com/office/powerpoint/2010/main" val="90766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Events shortcode to Events Page</a:t>
            </a:r>
          </a:p>
        </p:txBody>
      </p:sp>
      <p:sp>
        <p:nvSpPr>
          <p:cNvPr id="3" name="Text Placeholder 2"/>
          <p:cNvSpPr>
            <a:spLocks noGrp="1"/>
          </p:cNvSpPr>
          <p:nvPr>
            <p:ph type="body" sz="quarter" idx="13"/>
          </p:nvPr>
        </p:nvSpPr>
        <p:spPr>
          <a:xfrm>
            <a:off x="529230" y="1175899"/>
            <a:ext cx="4979748" cy="2957513"/>
          </a:xfrm>
        </p:spPr>
        <p:txBody>
          <a:bodyPr/>
          <a:lstStyle/>
          <a:p>
            <a:r>
              <a:rPr lang="en-US" dirty="0"/>
              <a:t>Click the “+” symbol and select a text box</a:t>
            </a:r>
          </a:p>
          <a:p>
            <a:endParaRPr lang="en-US" dirty="0"/>
          </a:p>
          <a:p>
            <a:endParaRPr lang="en-US" dirty="0"/>
          </a:p>
          <a:p>
            <a:r>
              <a:rPr lang="en-US" dirty="0"/>
              <a:t>Enter the following shortcode</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[do_widget id=tribe-widget-events-list-6]</a:t>
            </a:r>
          </a:p>
          <a:p>
            <a:pPr lvl="1"/>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Save Changes, then publish page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13</a:t>
            </a:fld>
            <a:endParaRPr lang="en-US" dirty="0"/>
          </a:p>
        </p:txBody>
      </p:sp>
      <p:pic>
        <p:nvPicPr>
          <p:cNvPr id="7" name="Picture 6">
            <a:extLst>
              <a:ext uri="{FF2B5EF4-FFF2-40B4-BE49-F238E27FC236}">
                <a16:creationId xmlns:a16="http://schemas.microsoft.com/office/drawing/2014/main" id="{0E550F9C-5F02-471F-9469-163CB7A9F49E}"/>
              </a:ext>
            </a:extLst>
          </p:cNvPr>
          <p:cNvPicPr>
            <a:picLocks noChangeAspect="1"/>
          </p:cNvPicPr>
          <p:nvPr/>
        </p:nvPicPr>
        <p:blipFill>
          <a:blip r:embed="rId2"/>
          <a:stretch>
            <a:fillRect/>
          </a:stretch>
        </p:blipFill>
        <p:spPr>
          <a:xfrm>
            <a:off x="1431220" y="1864080"/>
            <a:ext cx="2181225" cy="790575"/>
          </a:xfrm>
          <a:prstGeom prst="rect">
            <a:avLst/>
          </a:prstGeom>
        </p:spPr>
      </p:pic>
      <p:pic>
        <p:nvPicPr>
          <p:cNvPr id="9" name="Picture 8">
            <a:extLst>
              <a:ext uri="{FF2B5EF4-FFF2-40B4-BE49-F238E27FC236}">
                <a16:creationId xmlns:a16="http://schemas.microsoft.com/office/drawing/2014/main" id="{310859DD-0086-436C-9809-AA2441B2F7A0}"/>
              </a:ext>
            </a:extLst>
          </p:cNvPr>
          <p:cNvPicPr>
            <a:picLocks noChangeAspect="1"/>
          </p:cNvPicPr>
          <p:nvPr/>
        </p:nvPicPr>
        <p:blipFill>
          <a:blip r:embed="rId3"/>
          <a:stretch>
            <a:fillRect/>
          </a:stretch>
        </p:blipFill>
        <p:spPr>
          <a:xfrm>
            <a:off x="5775875" y="1117554"/>
            <a:ext cx="3257551" cy="2957514"/>
          </a:xfrm>
          <a:prstGeom prst="rect">
            <a:avLst/>
          </a:prstGeom>
        </p:spPr>
      </p:pic>
    </p:spTree>
    <p:extLst>
      <p:ext uri="{BB962C8B-B14F-4D97-AF65-F5344CB8AC3E}">
        <p14:creationId xmlns:p14="http://schemas.microsoft.com/office/powerpoint/2010/main" val="2420594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6E2DB5-33E4-46F2-919E-0889C213B8A1}"/>
              </a:ext>
            </a:extLst>
          </p:cNvPr>
          <p:cNvPicPr>
            <a:picLocks noChangeAspect="1"/>
          </p:cNvPicPr>
          <p:nvPr/>
        </p:nvPicPr>
        <p:blipFill>
          <a:blip r:embed="rId2"/>
          <a:stretch>
            <a:fillRect/>
          </a:stretch>
        </p:blipFill>
        <p:spPr>
          <a:xfrm>
            <a:off x="608252" y="2283864"/>
            <a:ext cx="7049911" cy="2137434"/>
          </a:xfrm>
          <a:prstGeom prst="rect">
            <a:avLst/>
          </a:prstGeom>
        </p:spPr>
      </p:pic>
      <p:sp>
        <p:nvSpPr>
          <p:cNvPr id="2" name="Title 1"/>
          <p:cNvSpPr>
            <a:spLocks noGrp="1"/>
          </p:cNvSpPr>
          <p:nvPr>
            <p:ph type="title"/>
          </p:nvPr>
        </p:nvSpPr>
        <p:spPr/>
        <p:txBody>
          <a:bodyPr/>
          <a:lstStyle/>
          <a:p>
            <a:r>
              <a:rPr lang="en-US" dirty="0"/>
              <a:t>Obtain Events Feed Source (Home Page)</a:t>
            </a:r>
          </a:p>
        </p:txBody>
      </p:sp>
      <p:sp>
        <p:nvSpPr>
          <p:cNvPr id="3" name="Text Placeholder 2"/>
          <p:cNvSpPr>
            <a:spLocks noGrp="1"/>
          </p:cNvSpPr>
          <p:nvPr>
            <p:ph type="body" sz="quarter" idx="13"/>
          </p:nvPr>
        </p:nvSpPr>
        <p:spPr>
          <a:xfrm>
            <a:off x="529230" y="1175899"/>
            <a:ext cx="7796326" cy="2957513"/>
          </a:xfrm>
        </p:spPr>
        <p:txBody>
          <a:bodyPr/>
          <a:lstStyle/>
          <a:p>
            <a:r>
              <a:rPr lang="en-US" dirty="0"/>
              <a:t>Go to the vTools Legacy Feeds page</a:t>
            </a:r>
          </a:p>
          <a:p>
            <a:pPr lvl="1"/>
            <a:r>
              <a:rPr lang="en-US" dirty="0">
                <a:hlinkClick r:id="rId3"/>
              </a:rPr>
              <a:t>https://events.vtools.ieee.org/main/feeds</a:t>
            </a:r>
            <a:endParaRPr lang="en-US" dirty="0"/>
          </a:p>
          <a:p>
            <a:r>
              <a:rPr lang="en-US" dirty="0"/>
              <a:t>Right-click and copy the URL for the desired feed</a:t>
            </a:r>
          </a:p>
          <a:p>
            <a:pPr marL="0" indent="0">
              <a:buNone/>
            </a:pPr>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14</a:t>
            </a:fld>
            <a:endParaRPr lang="en-US" dirty="0"/>
          </a:p>
        </p:txBody>
      </p:sp>
      <p:sp>
        <p:nvSpPr>
          <p:cNvPr id="18" name="TextBox 17">
            <a:extLst>
              <a:ext uri="{FF2B5EF4-FFF2-40B4-BE49-F238E27FC236}">
                <a16:creationId xmlns:a16="http://schemas.microsoft.com/office/drawing/2014/main" id="{4DC8EBB2-DB77-44AB-8BDB-968D0A8025F7}"/>
              </a:ext>
            </a:extLst>
          </p:cNvPr>
          <p:cNvSpPr txBox="1"/>
          <p:nvPr/>
        </p:nvSpPr>
        <p:spPr>
          <a:xfrm>
            <a:off x="4526845" y="3584084"/>
            <a:ext cx="4318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t>Link for upcoming events (Home Page)</a:t>
            </a:r>
          </a:p>
          <a:p>
            <a:pPr algn="ctr"/>
            <a:r>
              <a:rPr lang="en-US" sz="900" dirty="0"/>
              <a:t>https://meetings.vtools.ieee.org/meetings/rss2/3/NORTHWEST%20FLORIDA</a:t>
            </a:r>
          </a:p>
        </p:txBody>
      </p:sp>
      <p:cxnSp>
        <p:nvCxnSpPr>
          <p:cNvPr id="19" name="Straight Arrow Connector 18">
            <a:extLst>
              <a:ext uri="{FF2B5EF4-FFF2-40B4-BE49-F238E27FC236}">
                <a16:creationId xmlns:a16="http://schemas.microsoft.com/office/drawing/2014/main" id="{69A45A0F-9EC1-4B70-92B3-8C996C4A2787}"/>
              </a:ext>
            </a:extLst>
          </p:cNvPr>
          <p:cNvCxnSpPr>
            <a:cxnSpLocks/>
          </p:cNvCxnSpPr>
          <p:nvPr/>
        </p:nvCxnSpPr>
        <p:spPr>
          <a:xfrm flipH="1" flipV="1">
            <a:off x="818444" y="3166636"/>
            <a:ext cx="3708401" cy="5397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083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Events to Home Page</a:t>
            </a:r>
          </a:p>
        </p:txBody>
      </p:sp>
      <p:sp>
        <p:nvSpPr>
          <p:cNvPr id="3" name="Text Placeholder 2"/>
          <p:cNvSpPr>
            <a:spLocks noGrp="1"/>
          </p:cNvSpPr>
          <p:nvPr>
            <p:ph type="body" sz="quarter" idx="13"/>
          </p:nvPr>
        </p:nvSpPr>
        <p:spPr>
          <a:xfrm>
            <a:off x="529230" y="1175899"/>
            <a:ext cx="4979748" cy="2957513"/>
          </a:xfrm>
        </p:spPr>
        <p:txBody>
          <a:bodyPr/>
          <a:lstStyle/>
          <a:p>
            <a:r>
              <a:rPr lang="en-US" dirty="0"/>
              <a:t>Click the “+” symbol and select WP RSS</a:t>
            </a:r>
          </a:p>
          <a:p>
            <a:endParaRPr lang="en-US" dirty="0"/>
          </a:p>
          <a:p>
            <a:endParaRPr lang="en-US" dirty="0"/>
          </a:p>
          <a:p>
            <a:r>
              <a:rPr lang="en-US" dirty="0"/>
              <a:t>Paste the RSS link with ?localize=true</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https://meetings.vtools.ieee.org/meetings/rss2/3/NORTHWEST%20FLORIDA?localize=true</a:t>
            </a:r>
          </a:p>
          <a:p>
            <a:r>
              <a:rPr lang="en-US" dirty="0">
                <a:latin typeface="Calibri" panose="020F0502020204030204" pitchFamily="34" charset="0"/>
                <a:ea typeface="Calibri" panose="020F0502020204030204" pitchFamily="34" charset="0"/>
                <a:cs typeface="Times New Roman" panose="02020603050405020304" pitchFamily="18" charset="0"/>
              </a:rPr>
              <a:t>Save Changes, then publish page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15</a:t>
            </a:fld>
            <a:endParaRPr lang="en-US" dirty="0"/>
          </a:p>
        </p:txBody>
      </p:sp>
      <p:pic>
        <p:nvPicPr>
          <p:cNvPr id="8" name="Picture 7">
            <a:extLst>
              <a:ext uri="{FF2B5EF4-FFF2-40B4-BE49-F238E27FC236}">
                <a16:creationId xmlns:a16="http://schemas.microsoft.com/office/drawing/2014/main" id="{A8676514-D632-464B-9477-C379A2661BD1}"/>
              </a:ext>
            </a:extLst>
          </p:cNvPr>
          <p:cNvPicPr>
            <a:picLocks noChangeAspect="1"/>
          </p:cNvPicPr>
          <p:nvPr/>
        </p:nvPicPr>
        <p:blipFill>
          <a:blip r:embed="rId2"/>
          <a:stretch>
            <a:fillRect/>
          </a:stretch>
        </p:blipFill>
        <p:spPr>
          <a:xfrm>
            <a:off x="1816453" y="1805736"/>
            <a:ext cx="2305050" cy="790575"/>
          </a:xfrm>
          <a:prstGeom prst="rect">
            <a:avLst/>
          </a:prstGeom>
        </p:spPr>
      </p:pic>
      <p:pic>
        <p:nvPicPr>
          <p:cNvPr id="11" name="Picture 10">
            <a:extLst>
              <a:ext uri="{FF2B5EF4-FFF2-40B4-BE49-F238E27FC236}">
                <a16:creationId xmlns:a16="http://schemas.microsoft.com/office/drawing/2014/main" id="{5C532234-7AC5-4BEB-A78C-B646B6D80119}"/>
              </a:ext>
            </a:extLst>
          </p:cNvPr>
          <p:cNvPicPr>
            <a:picLocks noChangeAspect="1"/>
          </p:cNvPicPr>
          <p:nvPr/>
        </p:nvPicPr>
        <p:blipFill>
          <a:blip r:embed="rId3"/>
          <a:stretch>
            <a:fillRect/>
          </a:stretch>
        </p:blipFill>
        <p:spPr>
          <a:xfrm>
            <a:off x="5529564" y="816768"/>
            <a:ext cx="3475877" cy="3150833"/>
          </a:xfrm>
          <a:prstGeom prst="rect">
            <a:avLst/>
          </a:prstGeom>
        </p:spPr>
      </p:pic>
      <p:cxnSp>
        <p:nvCxnSpPr>
          <p:cNvPr id="12" name="Straight Arrow Connector 11">
            <a:extLst>
              <a:ext uri="{FF2B5EF4-FFF2-40B4-BE49-F238E27FC236}">
                <a16:creationId xmlns:a16="http://schemas.microsoft.com/office/drawing/2014/main" id="{364C21E3-44C4-4389-A5EE-DD3B6BDCB180}"/>
              </a:ext>
            </a:extLst>
          </p:cNvPr>
          <p:cNvCxnSpPr>
            <a:cxnSpLocks/>
          </p:cNvCxnSpPr>
          <p:nvPr/>
        </p:nvCxnSpPr>
        <p:spPr>
          <a:xfrm flipV="1">
            <a:off x="3668889" y="2048933"/>
            <a:ext cx="1930400" cy="138288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50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eNotices to Home Page</a:t>
            </a:r>
          </a:p>
        </p:txBody>
      </p:sp>
      <p:sp>
        <p:nvSpPr>
          <p:cNvPr id="3" name="Text Placeholder 2"/>
          <p:cNvSpPr>
            <a:spLocks noGrp="1"/>
          </p:cNvSpPr>
          <p:nvPr>
            <p:ph type="body" sz="quarter" idx="13"/>
          </p:nvPr>
        </p:nvSpPr>
        <p:spPr>
          <a:xfrm>
            <a:off x="349956" y="1175899"/>
            <a:ext cx="5040488" cy="2957513"/>
          </a:xfrm>
        </p:spPr>
        <p:txBody>
          <a:bodyPr/>
          <a:lstStyle/>
          <a:p>
            <a:r>
              <a:rPr lang="en-US" dirty="0"/>
              <a:t>Click the “+” symbol and select WP RSS</a:t>
            </a:r>
          </a:p>
          <a:p>
            <a:endParaRPr lang="en-US" dirty="0"/>
          </a:p>
          <a:p>
            <a:endParaRPr lang="en-US" dirty="0"/>
          </a:p>
          <a:p>
            <a:r>
              <a:rPr lang="en-US" dirty="0"/>
              <a:t>Paste the RSS link with your </a:t>
            </a:r>
            <a:r>
              <a:rPr lang="en-US" dirty="0">
                <a:highlight>
                  <a:srgbClr val="FFFF00"/>
                </a:highlight>
              </a:rPr>
              <a:t>GEOCODE</a:t>
            </a:r>
          </a:p>
          <a:p>
            <a:pPr lvl="1"/>
            <a:r>
              <a:rPr lang="en-US" sz="1400" dirty="0">
                <a:latin typeface="Calibri" panose="020F0502020204030204" pitchFamily="34" charset="0"/>
                <a:ea typeface="Calibri" panose="020F0502020204030204" pitchFamily="34" charset="0"/>
                <a:cs typeface="Times New Roman" panose="02020603050405020304" pitchFamily="18" charset="0"/>
              </a:rPr>
              <a:t>https://enotice.vtools.ieee.org/public/feed.atom?org_unit=</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R30557</a:t>
            </a:r>
          </a:p>
          <a:p>
            <a:r>
              <a:rPr lang="en-US" dirty="0">
                <a:latin typeface="Calibri" panose="020F0502020204030204" pitchFamily="34" charset="0"/>
                <a:ea typeface="Calibri" panose="020F0502020204030204" pitchFamily="34" charset="0"/>
                <a:cs typeface="Times New Roman" panose="02020603050405020304" pitchFamily="18" charset="0"/>
              </a:rPr>
              <a:t>Save Changes, then publish page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16</a:t>
            </a:fld>
            <a:endParaRPr lang="en-US" dirty="0"/>
          </a:p>
        </p:txBody>
      </p:sp>
      <p:pic>
        <p:nvPicPr>
          <p:cNvPr id="8" name="Picture 7">
            <a:extLst>
              <a:ext uri="{FF2B5EF4-FFF2-40B4-BE49-F238E27FC236}">
                <a16:creationId xmlns:a16="http://schemas.microsoft.com/office/drawing/2014/main" id="{A8676514-D632-464B-9477-C379A2661BD1}"/>
              </a:ext>
            </a:extLst>
          </p:cNvPr>
          <p:cNvPicPr>
            <a:picLocks noChangeAspect="1"/>
          </p:cNvPicPr>
          <p:nvPr/>
        </p:nvPicPr>
        <p:blipFill>
          <a:blip r:embed="rId2"/>
          <a:stretch>
            <a:fillRect/>
          </a:stretch>
        </p:blipFill>
        <p:spPr>
          <a:xfrm>
            <a:off x="1816453" y="1805736"/>
            <a:ext cx="2305050" cy="790575"/>
          </a:xfrm>
          <a:prstGeom prst="rect">
            <a:avLst/>
          </a:prstGeom>
        </p:spPr>
      </p:pic>
      <p:cxnSp>
        <p:nvCxnSpPr>
          <p:cNvPr id="12" name="Straight Arrow Connector 11">
            <a:extLst>
              <a:ext uri="{FF2B5EF4-FFF2-40B4-BE49-F238E27FC236}">
                <a16:creationId xmlns:a16="http://schemas.microsoft.com/office/drawing/2014/main" id="{364C21E3-44C4-4389-A5EE-DD3B6BDCB180}"/>
              </a:ext>
            </a:extLst>
          </p:cNvPr>
          <p:cNvCxnSpPr>
            <a:cxnSpLocks/>
          </p:cNvCxnSpPr>
          <p:nvPr/>
        </p:nvCxnSpPr>
        <p:spPr>
          <a:xfrm flipV="1">
            <a:off x="3668889" y="2048933"/>
            <a:ext cx="1930400" cy="138288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7" name="Picture 6">
            <a:extLst>
              <a:ext uri="{FF2B5EF4-FFF2-40B4-BE49-F238E27FC236}">
                <a16:creationId xmlns:a16="http://schemas.microsoft.com/office/drawing/2014/main" id="{345CD98A-5AB0-4E17-9525-ACC8FEBDA37E}"/>
              </a:ext>
            </a:extLst>
          </p:cNvPr>
          <p:cNvPicPr>
            <a:picLocks noChangeAspect="1"/>
          </p:cNvPicPr>
          <p:nvPr/>
        </p:nvPicPr>
        <p:blipFill>
          <a:blip r:embed="rId3"/>
          <a:stretch>
            <a:fillRect/>
          </a:stretch>
        </p:blipFill>
        <p:spPr>
          <a:xfrm>
            <a:off x="5588000" y="728309"/>
            <a:ext cx="3387091" cy="3136195"/>
          </a:xfrm>
          <a:prstGeom prst="rect">
            <a:avLst/>
          </a:prstGeom>
        </p:spPr>
      </p:pic>
    </p:spTree>
    <p:extLst>
      <p:ext uri="{BB962C8B-B14F-4D97-AF65-F5344CB8AC3E}">
        <p14:creationId xmlns:p14="http://schemas.microsoft.com/office/powerpoint/2010/main" val="80810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an Officers Feed</a:t>
            </a:r>
          </a:p>
        </p:txBody>
      </p:sp>
      <p:sp>
        <p:nvSpPr>
          <p:cNvPr id="3" name="Text Placeholder 2"/>
          <p:cNvSpPr>
            <a:spLocks noGrp="1"/>
          </p:cNvSpPr>
          <p:nvPr>
            <p:ph type="body" sz="quarter" idx="13"/>
          </p:nvPr>
        </p:nvSpPr>
        <p:spPr>
          <a:xfrm>
            <a:off x="794518" y="1151949"/>
            <a:ext cx="4437881" cy="2957513"/>
          </a:xfrm>
        </p:spPr>
        <p:txBody>
          <a:bodyPr/>
          <a:lstStyle/>
          <a:p>
            <a:r>
              <a:rPr lang="en-US" sz="1800" dirty="0"/>
              <a:t>Login to WordPress</a:t>
            </a:r>
          </a:p>
          <a:p>
            <a:r>
              <a:rPr lang="en-US" sz="1800" dirty="0"/>
              <a:t>Go to Settings -&gt; vTools WebInABox Feeds</a:t>
            </a:r>
          </a:p>
          <a:p>
            <a:r>
              <a:rPr lang="en-US" sz="1800" dirty="0"/>
              <a:t>Officers Feed – Paste below in your WordPress</a:t>
            </a:r>
          </a:p>
          <a:p>
            <a:pPr lvl="1"/>
            <a:r>
              <a:rPr lang="en-US" sz="1200" dirty="0"/>
              <a:t>https://webinabox.vtools.ieee.org/wibp_officers/feed/</a:t>
            </a:r>
          </a:p>
          <a:p>
            <a:r>
              <a:rPr lang="en-US" sz="1800" dirty="0"/>
              <a:t>Other Units Feed – Paste below in your WordPress</a:t>
            </a:r>
          </a:p>
          <a:p>
            <a:pPr lvl="1"/>
            <a:r>
              <a:rPr lang="en-US" sz="1200" dirty="0"/>
              <a:t>https://webinabox.vtools.ieee.org/wibp_other_units/feed/</a:t>
            </a:r>
          </a:p>
        </p:txBody>
      </p:sp>
      <p:sp>
        <p:nvSpPr>
          <p:cNvPr id="4" name="Text Placeholder 3"/>
          <p:cNvSpPr>
            <a:spLocks noGrp="1"/>
          </p:cNvSpPr>
          <p:nvPr>
            <p:ph type="body" sz="quarter" idx="17"/>
          </p:nvPr>
        </p:nvSpPr>
        <p:spPr>
          <a:xfrm>
            <a:off x="732430" y="835982"/>
            <a:ext cx="7886700" cy="288994"/>
          </a:xfrm>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17</a:t>
            </a:fld>
            <a:endParaRPr lang="en-US" dirty="0"/>
          </a:p>
        </p:txBody>
      </p:sp>
      <p:pic>
        <p:nvPicPr>
          <p:cNvPr id="7" name="Picture 6">
            <a:extLst>
              <a:ext uri="{FF2B5EF4-FFF2-40B4-BE49-F238E27FC236}">
                <a16:creationId xmlns:a16="http://schemas.microsoft.com/office/drawing/2014/main" id="{690B722E-E9FF-4EAD-8D95-16AE1B757BE8}"/>
              </a:ext>
            </a:extLst>
          </p:cNvPr>
          <p:cNvPicPr>
            <a:picLocks noChangeAspect="1"/>
          </p:cNvPicPr>
          <p:nvPr/>
        </p:nvPicPr>
        <p:blipFill>
          <a:blip r:embed="rId2"/>
          <a:stretch>
            <a:fillRect/>
          </a:stretch>
        </p:blipFill>
        <p:spPr>
          <a:xfrm>
            <a:off x="5185074" y="1449567"/>
            <a:ext cx="3958926" cy="1735969"/>
          </a:xfrm>
          <a:prstGeom prst="rect">
            <a:avLst/>
          </a:prstGeom>
        </p:spPr>
      </p:pic>
    </p:spTree>
    <p:extLst>
      <p:ext uri="{BB962C8B-B14F-4D97-AF65-F5344CB8AC3E}">
        <p14:creationId xmlns:p14="http://schemas.microsoft.com/office/powerpoint/2010/main" val="162935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an Officers Feed</a:t>
            </a:r>
          </a:p>
        </p:txBody>
      </p:sp>
      <p:sp>
        <p:nvSpPr>
          <p:cNvPr id="3" name="Text Placeholder 2"/>
          <p:cNvSpPr>
            <a:spLocks noGrp="1"/>
          </p:cNvSpPr>
          <p:nvPr>
            <p:ph type="body" sz="quarter" idx="13"/>
          </p:nvPr>
        </p:nvSpPr>
        <p:spPr>
          <a:xfrm>
            <a:off x="794518" y="1151949"/>
            <a:ext cx="7824612" cy="2533873"/>
          </a:xfrm>
        </p:spPr>
        <p:txBody>
          <a:bodyPr/>
          <a:lstStyle/>
          <a:p>
            <a:r>
              <a:rPr lang="en-US" sz="1400" dirty="0"/>
              <a:t>Go to Appearance → Widgets </a:t>
            </a:r>
          </a:p>
          <a:p>
            <a:r>
              <a:rPr lang="en-US" sz="1400" dirty="0"/>
              <a:t>Expand the “Widgets for Shortcodes” Widget box </a:t>
            </a:r>
          </a:p>
          <a:p>
            <a:endParaRPr lang="en-US" sz="1400" dirty="0"/>
          </a:p>
          <a:p>
            <a:endParaRPr lang="en-US" sz="1400" dirty="0"/>
          </a:p>
          <a:p>
            <a:endParaRPr lang="en-US" sz="1400" dirty="0"/>
          </a:p>
          <a:p>
            <a:r>
              <a:rPr lang="en-US" sz="1400" dirty="0"/>
              <a:t>Drag and drop the WIBOfficerFeedWidget and the WIBOtherUnitsFeedWidget into the “Widgets for Shortcodes” box and expand them</a:t>
            </a:r>
            <a:endParaRPr lang="en-US" sz="1200" dirty="0"/>
          </a:p>
        </p:txBody>
      </p:sp>
      <p:sp>
        <p:nvSpPr>
          <p:cNvPr id="4" name="Text Placeholder 3"/>
          <p:cNvSpPr>
            <a:spLocks noGrp="1"/>
          </p:cNvSpPr>
          <p:nvPr>
            <p:ph type="body" sz="quarter" idx="17"/>
          </p:nvPr>
        </p:nvSpPr>
        <p:spPr>
          <a:xfrm>
            <a:off x="732430" y="835982"/>
            <a:ext cx="7886700" cy="288994"/>
          </a:xfrm>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18</a:t>
            </a:fld>
            <a:endParaRPr lang="en-US" dirty="0"/>
          </a:p>
        </p:txBody>
      </p:sp>
      <p:pic>
        <p:nvPicPr>
          <p:cNvPr id="8" name="Picture 7">
            <a:extLst>
              <a:ext uri="{FF2B5EF4-FFF2-40B4-BE49-F238E27FC236}">
                <a16:creationId xmlns:a16="http://schemas.microsoft.com/office/drawing/2014/main" id="{31A3AF43-9C95-4C63-9AA1-B86390708201}"/>
              </a:ext>
            </a:extLst>
          </p:cNvPr>
          <p:cNvPicPr>
            <a:picLocks noChangeAspect="1"/>
          </p:cNvPicPr>
          <p:nvPr/>
        </p:nvPicPr>
        <p:blipFill>
          <a:blip r:embed="rId2"/>
          <a:stretch>
            <a:fillRect/>
          </a:stretch>
        </p:blipFill>
        <p:spPr>
          <a:xfrm>
            <a:off x="2326392" y="1724851"/>
            <a:ext cx="4276725" cy="638175"/>
          </a:xfrm>
          <a:prstGeom prst="rect">
            <a:avLst/>
          </a:prstGeom>
        </p:spPr>
      </p:pic>
      <p:pic>
        <p:nvPicPr>
          <p:cNvPr id="10" name="Picture 9">
            <a:extLst>
              <a:ext uri="{FF2B5EF4-FFF2-40B4-BE49-F238E27FC236}">
                <a16:creationId xmlns:a16="http://schemas.microsoft.com/office/drawing/2014/main" id="{C1DC279D-3E50-4D82-A457-77C81F6BA704}"/>
              </a:ext>
            </a:extLst>
          </p:cNvPr>
          <p:cNvPicPr>
            <a:picLocks noChangeAspect="1"/>
          </p:cNvPicPr>
          <p:nvPr/>
        </p:nvPicPr>
        <p:blipFill>
          <a:blip r:embed="rId3"/>
          <a:stretch>
            <a:fillRect/>
          </a:stretch>
        </p:blipFill>
        <p:spPr>
          <a:xfrm>
            <a:off x="1796873" y="3112720"/>
            <a:ext cx="5629275" cy="1200150"/>
          </a:xfrm>
          <a:prstGeom prst="rect">
            <a:avLst/>
          </a:prstGeom>
        </p:spPr>
      </p:pic>
    </p:spTree>
    <p:extLst>
      <p:ext uri="{BB962C8B-B14F-4D97-AF65-F5344CB8AC3E}">
        <p14:creationId xmlns:p14="http://schemas.microsoft.com/office/powerpoint/2010/main" val="2724347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an Officers &amp; Units Feed</a:t>
            </a:r>
          </a:p>
        </p:txBody>
      </p:sp>
      <p:sp>
        <p:nvSpPr>
          <p:cNvPr id="3" name="Text Placeholder 2"/>
          <p:cNvSpPr>
            <a:spLocks noGrp="1"/>
          </p:cNvSpPr>
          <p:nvPr>
            <p:ph type="body" sz="quarter" idx="13"/>
          </p:nvPr>
        </p:nvSpPr>
        <p:spPr>
          <a:xfrm>
            <a:off x="794518" y="1151949"/>
            <a:ext cx="4799126" cy="2533873"/>
          </a:xfrm>
        </p:spPr>
        <p:txBody>
          <a:bodyPr/>
          <a:lstStyle/>
          <a:p>
            <a:r>
              <a:rPr lang="en-US" sz="1400" dirty="0"/>
              <a:t>Go to Appearance → Widgets </a:t>
            </a:r>
          </a:p>
          <a:p>
            <a:r>
              <a:rPr lang="en-US" sz="1400" dirty="0"/>
              <a:t>Expand the “Widgets for Shortcodes” Widget box </a:t>
            </a:r>
          </a:p>
          <a:p>
            <a:r>
              <a:rPr lang="en-US" sz="1400" dirty="0"/>
              <a:t>You will need your organizational unit’s GEOCODE. Log into https: //officers.vtools.ieee.org and start typing your organizational unit’s name. For example, the GEOCODE for Northwest Florida Section is R30557.</a:t>
            </a:r>
          </a:p>
          <a:p>
            <a:r>
              <a:rPr lang="en-US" sz="1400" dirty="0"/>
              <a:t>Paste the Geocode into the Geocode field of the WIBOfficerFeedWidget and WIBOtherUnitsFeedWidget Widgets, provide titles for them and save your settings.</a:t>
            </a:r>
          </a:p>
          <a:p>
            <a:r>
              <a:rPr lang="en-US" sz="1400" dirty="0"/>
              <a:t>Save both</a:t>
            </a:r>
          </a:p>
        </p:txBody>
      </p:sp>
      <p:sp>
        <p:nvSpPr>
          <p:cNvPr id="4" name="Text Placeholder 3"/>
          <p:cNvSpPr>
            <a:spLocks noGrp="1"/>
          </p:cNvSpPr>
          <p:nvPr>
            <p:ph type="body" sz="quarter" idx="17"/>
          </p:nvPr>
        </p:nvSpPr>
        <p:spPr>
          <a:xfrm>
            <a:off x="732430" y="835982"/>
            <a:ext cx="7886700" cy="288994"/>
          </a:xfrm>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19</a:t>
            </a:fld>
            <a:endParaRPr lang="en-US" dirty="0"/>
          </a:p>
        </p:txBody>
      </p:sp>
      <p:pic>
        <p:nvPicPr>
          <p:cNvPr id="7" name="Picture 6">
            <a:extLst>
              <a:ext uri="{FF2B5EF4-FFF2-40B4-BE49-F238E27FC236}">
                <a16:creationId xmlns:a16="http://schemas.microsoft.com/office/drawing/2014/main" id="{A0F356FC-77DB-4AB7-8006-3FC2C665D74F}"/>
              </a:ext>
            </a:extLst>
          </p:cNvPr>
          <p:cNvPicPr>
            <a:picLocks noChangeAspect="1"/>
          </p:cNvPicPr>
          <p:nvPr/>
        </p:nvPicPr>
        <p:blipFill>
          <a:blip r:embed="rId2"/>
          <a:stretch>
            <a:fillRect/>
          </a:stretch>
        </p:blipFill>
        <p:spPr>
          <a:xfrm>
            <a:off x="5429603" y="418635"/>
            <a:ext cx="3409950" cy="4000500"/>
          </a:xfrm>
          <a:prstGeom prst="rect">
            <a:avLst/>
          </a:prstGeom>
        </p:spPr>
      </p:pic>
    </p:spTree>
    <p:extLst>
      <p:ext uri="{BB962C8B-B14F-4D97-AF65-F5344CB8AC3E}">
        <p14:creationId xmlns:p14="http://schemas.microsoft.com/office/powerpoint/2010/main" val="142596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Automatic Website Updates</a:t>
            </a:r>
          </a:p>
        </p:txBody>
      </p:sp>
      <p:sp>
        <p:nvSpPr>
          <p:cNvPr id="3" name="Text Placeholder 2"/>
          <p:cNvSpPr>
            <a:spLocks noGrp="1"/>
          </p:cNvSpPr>
          <p:nvPr>
            <p:ph type="body" sz="quarter" idx="13"/>
          </p:nvPr>
        </p:nvSpPr>
        <p:spPr>
          <a:xfrm>
            <a:off x="632178" y="1322915"/>
            <a:ext cx="8111066" cy="2957513"/>
          </a:xfrm>
        </p:spPr>
        <p:txBody>
          <a:bodyPr/>
          <a:lstStyle/>
          <a:p>
            <a:r>
              <a:rPr lang="en-US" dirty="0"/>
              <a:t>vTools information can feed section websites</a:t>
            </a:r>
          </a:p>
          <a:p>
            <a:r>
              <a:rPr lang="en-US" dirty="0"/>
              <a:t>Two approaches</a:t>
            </a:r>
          </a:p>
          <a:p>
            <a:pPr lvl="1"/>
            <a:r>
              <a:rPr lang="en-US" dirty="0"/>
              <a:t>Pre-designed embedded software tools</a:t>
            </a:r>
          </a:p>
          <a:p>
            <a:pPr lvl="1"/>
            <a:r>
              <a:rPr lang="en-US" dirty="0"/>
              <a:t>Legacy Event Tools (deprecated)</a:t>
            </a:r>
          </a:p>
          <a:p>
            <a:r>
              <a:rPr lang="en-US" dirty="0"/>
              <a:t>If you are using Legacy Tools, please make plans to migrate to</a:t>
            </a:r>
          </a:p>
          <a:p>
            <a:pPr lvl="1"/>
            <a:r>
              <a:rPr lang="en-US" dirty="0"/>
              <a:t>WordPress tools</a:t>
            </a:r>
          </a:p>
          <a:p>
            <a:pPr lvl="1"/>
            <a:r>
              <a:rPr lang="en-US" dirty="0"/>
              <a:t>Event API (non-WordPress Site)</a:t>
            </a:r>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2</a:t>
            </a:fld>
            <a:endParaRPr lang="en-US" dirty="0"/>
          </a:p>
        </p:txBody>
      </p:sp>
    </p:spTree>
    <p:extLst>
      <p:ext uri="{BB962C8B-B14F-4D97-AF65-F5344CB8AC3E}">
        <p14:creationId xmlns:p14="http://schemas.microsoft.com/office/powerpoint/2010/main" val="40539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EA66-51A3-43F6-9230-C3564C62F0FF}"/>
              </a:ext>
            </a:extLst>
          </p:cNvPr>
          <p:cNvSpPr>
            <a:spLocks noGrp="1"/>
          </p:cNvSpPr>
          <p:nvPr>
            <p:ph type="title"/>
          </p:nvPr>
        </p:nvSpPr>
        <p:spPr/>
        <p:txBody>
          <a:bodyPr/>
          <a:lstStyle/>
          <a:p>
            <a:r>
              <a:rPr lang="en-US" dirty="0"/>
              <a:t>Finding your </a:t>
            </a:r>
            <a:r>
              <a:rPr lang="en-US" dirty="0" err="1"/>
              <a:t>Shortcode</a:t>
            </a:r>
            <a:r>
              <a:rPr lang="en-US" dirty="0"/>
              <a:t> from </a:t>
            </a:r>
            <a:r>
              <a:rPr lang="en-US" dirty="0" err="1"/>
              <a:t>amr</a:t>
            </a:r>
            <a:r>
              <a:rPr lang="en-US" dirty="0"/>
              <a:t> </a:t>
            </a:r>
            <a:r>
              <a:rPr lang="en-US" dirty="0" err="1"/>
              <a:t>shortcode</a:t>
            </a:r>
            <a:endParaRPr lang="en-US" dirty="0"/>
          </a:p>
        </p:txBody>
      </p:sp>
      <p:sp>
        <p:nvSpPr>
          <p:cNvPr id="3" name="Text Placeholder 2">
            <a:extLst>
              <a:ext uri="{FF2B5EF4-FFF2-40B4-BE49-F238E27FC236}">
                <a16:creationId xmlns:a16="http://schemas.microsoft.com/office/drawing/2014/main" id="{D7C84A46-2A64-420E-9826-F1546D702D8E}"/>
              </a:ext>
            </a:extLst>
          </p:cNvPr>
          <p:cNvSpPr>
            <a:spLocks noGrp="1"/>
          </p:cNvSpPr>
          <p:nvPr>
            <p:ph type="body" sz="quarter" idx="13"/>
          </p:nvPr>
        </p:nvSpPr>
        <p:spPr>
          <a:xfrm>
            <a:off x="732430" y="1322915"/>
            <a:ext cx="3659461" cy="2957513"/>
          </a:xfrm>
        </p:spPr>
        <p:txBody>
          <a:bodyPr/>
          <a:lstStyle/>
          <a:p>
            <a:r>
              <a:rPr lang="en-US" sz="1800" dirty="0"/>
              <a:t>Test your chosen widget in a normal sidebar or widget area first.</a:t>
            </a:r>
          </a:p>
          <a:p>
            <a:r>
              <a:rPr lang="en-US" sz="1800" dirty="0"/>
              <a:t>Go to Appearance &gt; widgets and find the ” widgets for </a:t>
            </a:r>
            <a:r>
              <a:rPr lang="en-US" sz="1800" dirty="0" err="1"/>
              <a:t>shortcode</a:t>
            </a:r>
            <a:r>
              <a:rPr lang="en-US" sz="1800" dirty="0"/>
              <a:t>” sidebar or widget area</a:t>
            </a:r>
          </a:p>
          <a:p>
            <a:r>
              <a:rPr lang="en-US" sz="1800" dirty="0"/>
              <a:t>Drag your chosen widget from your normal sidebar to the </a:t>
            </a:r>
            <a:r>
              <a:rPr lang="en-US" sz="1800" dirty="0" err="1"/>
              <a:t>shortcodes</a:t>
            </a:r>
            <a:r>
              <a:rPr lang="en-US" sz="1800" dirty="0"/>
              <a:t> sidebar. Save.</a:t>
            </a:r>
          </a:p>
          <a:p>
            <a:r>
              <a:rPr lang="en-US" sz="1800" dirty="0"/>
              <a:t>Record your </a:t>
            </a:r>
            <a:r>
              <a:rPr lang="en-US" sz="1800" dirty="0" err="1"/>
              <a:t>shortcode</a:t>
            </a:r>
            <a:endParaRPr lang="en-US" sz="1800" dirty="0"/>
          </a:p>
          <a:p>
            <a:endParaRPr lang="en-US" sz="1800" dirty="0"/>
          </a:p>
        </p:txBody>
      </p:sp>
      <p:sp>
        <p:nvSpPr>
          <p:cNvPr id="4" name="Text Placeholder 3">
            <a:extLst>
              <a:ext uri="{FF2B5EF4-FFF2-40B4-BE49-F238E27FC236}">
                <a16:creationId xmlns:a16="http://schemas.microsoft.com/office/drawing/2014/main" id="{32087792-A1F9-40CC-A056-5176CC7AF21E}"/>
              </a:ext>
            </a:extLst>
          </p:cNvPr>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a:extLst>
              <a:ext uri="{FF2B5EF4-FFF2-40B4-BE49-F238E27FC236}">
                <a16:creationId xmlns:a16="http://schemas.microsoft.com/office/drawing/2014/main" id="{950C520C-5B38-4496-8F59-4D8AC14F502D}"/>
              </a:ext>
            </a:extLst>
          </p:cNvPr>
          <p:cNvSpPr>
            <a:spLocks noGrp="1"/>
          </p:cNvSpPr>
          <p:nvPr>
            <p:ph type="sldNum" sz="quarter" idx="18"/>
          </p:nvPr>
        </p:nvSpPr>
        <p:spPr/>
        <p:txBody>
          <a:bodyPr/>
          <a:lstStyle/>
          <a:p>
            <a:pPr>
              <a:defRPr/>
            </a:pPr>
            <a:fld id="{A29E6A85-E58A-B74F-BF6B-8BF4953AF1CE}" type="slidenum">
              <a:rPr lang="en-US" smtClean="0"/>
              <a:pPr>
                <a:defRPr/>
              </a:pPr>
              <a:t>20</a:t>
            </a:fld>
            <a:endParaRPr lang="en-US" dirty="0"/>
          </a:p>
        </p:txBody>
      </p:sp>
      <p:pic>
        <p:nvPicPr>
          <p:cNvPr id="1026" name="Picture 2">
            <a:extLst>
              <a:ext uri="{FF2B5EF4-FFF2-40B4-BE49-F238E27FC236}">
                <a16:creationId xmlns:a16="http://schemas.microsoft.com/office/drawing/2014/main" id="{225AABB4-F959-4CD3-961A-8D46D97558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395"/>
          <a:stretch/>
        </p:blipFill>
        <p:spPr bwMode="auto">
          <a:xfrm>
            <a:off x="4504260" y="927605"/>
            <a:ext cx="4411140" cy="316641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E5EE6989-2084-4EFB-9178-ECDE54A70552}"/>
              </a:ext>
            </a:extLst>
          </p:cNvPr>
          <p:cNvCxnSpPr>
            <a:cxnSpLocks/>
          </p:cNvCxnSpPr>
          <p:nvPr/>
        </p:nvCxnSpPr>
        <p:spPr>
          <a:xfrm flipV="1">
            <a:off x="3186545" y="3103418"/>
            <a:ext cx="2348346" cy="6996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169091CB-3F1F-4241-A53E-57AB4E37AA86}"/>
              </a:ext>
            </a:extLst>
          </p:cNvPr>
          <p:cNvSpPr txBox="1"/>
          <p:nvPr/>
        </p:nvSpPr>
        <p:spPr>
          <a:xfrm>
            <a:off x="1130749" y="4094019"/>
            <a:ext cx="7488381" cy="338554"/>
          </a:xfrm>
          <a:prstGeom prst="rect">
            <a:avLst/>
          </a:prstGeom>
          <a:noFill/>
        </p:spPr>
        <p:txBody>
          <a:bodyPr wrap="square">
            <a:spAutoFit/>
          </a:bodyPr>
          <a:lstStyle/>
          <a:p>
            <a:pPr algn="ctr"/>
            <a:r>
              <a:rPr lang="en-US" sz="1600"/>
              <a:t>More details: </a:t>
            </a:r>
            <a:r>
              <a:rPr lang="en-US" sz="1600">
                <a:hlinkClick r:id="rId3"/>
              </a:rPr>
              <a:t>https</a:t>
            </a:r>
            <a:r>
              <a:rPr lang="en-US" sz="1600" dirty="0">
                <a:hlinkClick r:id="rId3"/>
              </a:rPr>
              <a:t>://wordpress.org/plugins/amr-shortcode-any-widget/#description</a:t>
            </a:r>
            <a:endParaRPr lang="en-US" sz="1600" dirty="0"/>
          </a:p>
        </p:txBody>
      </p:sp>
    </p:spTree>
    <p:extLst>
      <p:ext uri="{BB962C8B-B14F-4D97-AF65-F5344CB8AC3E}">
        <p14:creationId xmlns:p14="http://schemas.microsoft.com/office/powerpoint/2010/main" val="316010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Officer shortcode to Officer Page</a:t>
            </a:r>
          </a:p>
        </p:txBody>
      </p:sp>
      <p:sp>
        <p:nvSpPr>
          <p:cNvPr id="3" name="Text Placeholder 2"/>
          <p:cNvSpPr>
            <a:spLocks noGrp="1"/>
          </p:cNvSpPr>
          <p:nvPr>
            <p:ph type="body" sz="quarter" idx="13"/>
          </p:nvPr>
        </p:nvSpPr>
        <p:spPr>
          <a:xfrm>
            <a:off x="529230" y="1175899"/>
            <a:ext cx="5086992" cy="2957513"/>
          </a:xfrm>
        </p:spPr>
        <p:txBody>
          <a:bodyPr/>
          <a:lstStyle/>
          <a:p>
            <a:r>
              <a:rPr lang="en-US" dirty="0"/>
              <a:t>Click the “+” symbol and select a text box</a:t>
            </a:r>
          </a:p>
          <a:p>
            <a:endParaRPr lang="en-US" dirty="0"/>
          </a:p>
          <a:p>
            <a:endParaRPr lang="en-US" dirty="0"/>
          </a:p>
          <a:p>
            <a:r>
              <a:rPr lang="en-US" dirty="0"/>
              <a:t>Enter one of the following shortcodes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[do_widget id="wibofficerfeedwidget-3"] </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do_widget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wibofficerfeedwidget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lvl="1"/>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Save Changes, then publish page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21</a:t>
            </a:fld>
            <a:endParaRPr lang="en-US" dirty="0"/>
          </a:p>
        </p:txBody>
      </p:sp>
      <p:pic>
        <p:nvPicPr>
          <p:cNvPr id="7" name="Picture 6">
            <a:extLst>
              <a:ext uri="{FF2B5EF4-FFF2-40B4-BE49-F238E27FC236}">
                <a16:creationId xmlns:a16="http://schemas.microsoft.com/office/drawing/2014/main" id="{0E550F9C-5F02-471F-9469-163CB7A9F49E}"/>
              </a:ext>
            </a:extLst>
          </p:cNvPr>
          <p:cNvPicPr>
            <a:picLocks noChangeAspect="1"/>
          </p:cNvPicPr>
          <p:nvPr/>
        </p:nvPicPr>
        <p:blipFill>
          <a:blip r:embed="rId2"/>
          <a:stretch>
            <a:fillRect/>
          </a:stretch>
        </p:blipFill>
        <p:spPr>
          <a:xfrm>
            <a:off x="1431220" y="1864080"/>
            <a:ext cx="2181225" cy="790575"/>
          </a:xfrm>
          <a:prstGeom prst="rect">
            <a:avLst/>
          </a:prstGeom>
        </p:spPr>
      </p:pic>
      <p:pic>
        <p:nvPicPr>
          <p:cNvPr id="8" name="Picture 7">
            <a:extLst>
              <a:ext uri="{FF2B5EF4-FFF2-40B4-BE49-F238E27FC236}">
                <a16:creationId xmlns:a16="http://schemas.microsoft.com/office/drawing/2014/main" id="{DECF4471-203E-46FB-AB42-DEA875FD9EB2}"/>
              </a:ext>
            </a:extLst>
          </p:cNvPr>
          <p:cNvPicPr>
            <a:picLocks noChangeAspect="1"/>
          </p:cNvPicPr>
          <p:nvPr/>
        </p:nvPicPr>
        <p:blipFill>
          <a:blip r:embed="rId3"/>
          <a:stretch>
            <a:fillRect/>
          </a:stretch>
        </p:blipFill>
        <p:spPr>
          <a:xfrm>
            <a:off x="5616222" y="980479"/>
            <a:ext cx="3439469" cy="3139722"/>
          </a:xfrm>
          <a:prstGeom prst="rect">
            <a:avLst/>
          </a:prstGeom>
        </p:spPr>
      </p:pic>
    </p:spTree>
    <p:extLst>
      <p:ext uri="{BB962C8B-B14F-4D97-AF65-F5344CB8AC3E}">
        <p14:creationId xmlns:p14="http://schemas.microsoft.com/office/powerpoint/2010/main" val="3497742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Units shortcode to Community Page</a:t>
            </a:r>
          </a:p>
        </p:txBody>
      </p:sp>
      <p:sp>
        <p:nvSpPr>
          <p:cNvPr id="3" name="Text Placeholder 2"/>
          <p:cNvSpPr>
            <a:spLocks noGrp="1"/>
          </p:cNvSpPr>
          <p:nvPr>
            <p:ph type="body" sz="quarter" idx="13"/>
          </p:nvPr>
        </p:nvSpPr>
        <p:spPr>
          <a:xfrm>
            <a:off x="529229" y="1175899"/>
            <a:ext cx="5149081" cy="2957513"/>
          </a:xfrm>
        </p:spPr>
        <p:txBody>
          <a:bodyPr/>
          <a:lstStyle/>
          <a:p>
            <a:r>
              <a:rPr lang="en-US" dirty="0"/>
              <a:t>Click the “+” symbol and select a text box</a:t>
            </a:r>
          </a:p>
          <a:p>
            <a:endParaRPr lang="en-US" dirty="0"/>
          </a:p>
          <a:p>
            <a:endParaRPr lang="en-US" dirty="0"/>
          </a:p>
          <a:p>
            <a:r>
              <a:rPr lang="en-US" dirty="0"/>
              <a:t>Enter one of the following shortcodes</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[do_widget id="wibotherunitsfeedwidget-3"]</a:t>
            </a:r>
          </a:p>
          <a:p>
            <a:pPr lvl="1"/>
            <a:r>
              <a:rPr lang="en-US" sz="1400" dirty="0">
                <a:effectLst/>
                <a:latin typeface="Calibri" panose="020F0502020204030204" pitchFamily="34" charset="0"/>
                <a:ea typeface="Calibri" panose="020F0502020204030204" pitchFamily="34" charset="0"/>
                <a:cs typeface="Times New Roman" panose="02020603050405020304" pitchFamily="18" charset="0"/>
              </a:rPr>
              <a:t>[do_widget wibotherunitsfeedwidget]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Save Changes, then publish page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22</a:t>
            </a:fld>
            <a:endParaRPr lang="en-US" dirty="0"/>
          </a:p>
        </p:txBody>
      </p:sp>
      <p:pic>
        <p:nvPicPr>
          <p:cNvPr id="7" name="Picture 6">
            <a:extLst>
              <a:ext uri="{FF2B5EF4-FFF2-40B4-BE49-F238E27FC236}">
                <a16:creationId xmlns:a16="http://schemas.microsoft.com/office/drawing/2014/main" id="{0E550F9C-5F02-471F-9469-163CB7A9F49E}"/>
              </a:ext>
            </a:extLst>
          </p:cNvPr>
          <p:cNvPicPr>
            <a:picLocks noChangeAspect="1"/>
          </p:cNvPicPr>
          <p:nvPr/>
        </p:nvPicPr>
        <p:blipFill>
          <a:blip r:embed="rId2"/>
          <a:stretch>
            <a:fillRect/>
          </a:stretch>
        </p:blipFill>
        <p:spPr>
          <a:xfrm>
            <a:off x="1431220" y="1864080"/>
            <a:ext cx="2181225" cy="790575"/>
          </a:xfrm>
          <a:prstGeom prst="rect">
            <a:avLst/>
          </a:prstGeom>
        </p:spPr>
      </p:pic>
      <p:pic>
        <p:nvPicPr>
          <p:cNvPr id="8" name="Picture 7">
            <a:extLst>
              <a:ext uri="{FF2B5EF4-FFF2-40B4-BE49-F238E27FC236}">
                <a16:creationId xmlns:a16="http://schemas.microsoft.com/office/drawing/2014/main" id="{90964A35-DBA5-4902-8AD8-AF1D5177CD61}"/>
              </a:ext>
            </a:extLst>
          </p:cNvPr>
          <p:cNvPicPr>
            <a:picLocks noChangeAspect="1"/>
          </p:cNvPicPr>
          <p:nvPr/>
        </p:nvPicPr>
        <p:blipFill>
          <a:blip r:embed="rId3"/>
          <a:stretch>
            <a:fillRect/>
          </a:stretch>
        </p:blipFill>
        <p:spPr>
          <a:xfrm>
            <a:off x="5616659" y="867691"/>
            <a:ext cx="3470788" cy="3185020"/>
          </a:xfrm>
          <a:prstGeom prst="rect">
            <a:avLst/>
          </a:prstGeom>
        </p:spPr>
      </p:pic>
    </p:spTree>
    <p:extLst>
      <p:ext uri="{BB962C8B-B14F-4D97-AF65-F5344CB8AC3E}">
        <p14:creationId xmlns:p14="http://schemas.microsoft.com/office/powerpoint/2010/main" val="2744161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information will be displayed for Officers</a:t>
            </a:r>
          </a:p>
        </p:txBody>
      </p:sp>
      <p:sp>
        <p:nvSpPr>
          <p:cNvPr id="3" name="Text Placeholder 2"/>
          <p:cNvSpPr>
            <a:spLocks noGrp="1"/>
          </p:cNvSpPr>
          <p:nvPr>
            <p:ph type="body" sz="quarter" idx="13"/>
          </p:nvPr>
        </p:nvSpPr>
        <p:spPr>
          <a:xfrm>
            <a:off x="524870" y="1056889"/>
            <a:ext cx="8039038" cy="788368"/>
          </a:xfrm>
        </p:spPr>
        <p:txBody>
          <a:bodyPr/>
          <a:lstStyle/>
          <a:p>
            <a:pPr marL="0" indent="0">
              <a:buNone/>
            </a:pPr>
            <a:r>
              <a:rPr lang="en-US" sz="1800" dirty="0"/>
              <a:t>Officers can decide what information is displayed in the officer feed by going to https: //webinabox.vtools.ieee.org/, logging in with their IEEE Accounts and clicking on the “Officer Roster” link. </a:t>
            </a:r>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23</a:t>
            </a:fld>
            <a:endParaRPr lang="en-US" dirty="0"/>
          </a:p>
        </p:txBody>
      </p:sp>
      <p:pic>
        <p:nvPicPr>
          <p:cNvPr id="9" name="Picture 8">
            <a:extLst>
              <a:ext uri="{FF2B5EF4-FFF2-40B4-BE49-F238E27FC236}">
                <a16:creationId xmlns:a16="http://schemas.microsoft.com/office/drawing/2014/main" id="{8CED9DAD-D3D0-4F94-9E9A-E4A5C99FD260}"/>
              </a:ext>
            </a:extLst>
          </p:cNvPr>
          <p:cNvPicPr>
            <a:picLocks noChangeAspect="1"/>
          </p:cNvPicPr>
          <p:nvPr/>
        </p:nvPicPr>
        <p:blipFill>
          <a:blip r:embed="rId2"/>
          <a:stretch>
            <a:fillRect/>
          </a:stretch>
        </p:blipFill>
        <p:spPr>
          <a:xfrm>
            <a:off x="529229" y="2005214"/>
            <a:ext cx="4645200" cy="2348037"/>
          </a:xfrm>
          <a:prstGeom prst="rect">
            <a:avLst/>
          </a:prstGeom>
        </p:spPr>
      </p:pic>
      <p:sp>
        <p:nvSpPr>
          <p:cNvPr id="11" name="Octagon 10">
            <a:extLst>
              <a:ext uri="{FF2B5EF4-FFF2-40B4-BE49-F238E27FC236}">
                <a16:creationId xmlns:a16="http://schemas.microsoft.com/office/drawing/2014/main" id="{157D3AAE-08E9-47FC-8E2D-F18CA6D75C79}"/>
              </a:ext>
            </a:extLst>
          </p:cNvPr>
          <p:cNvSpPr/>
          <p:nvPr/>
        </p:nvSpPr>
        <p:spPr>
          <a:xfrm>
            <a:off x="5889072" y="1611973"/>
            <a:ext cx="1960193" cy="1821323"/>
          </a:xfrm>
          <a:prstGeom prst="octagon">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u="sng" dirty="0"/>
              <a:t>Caution</a:t>
            </a:r>
          </a:p>
          <a:p>
            <a:pPr algn="ctr"/>
            <a:r>
              <a:rPr lang="en-US" sz="1600" dirty="0"/>
              <a:t>Ask permission of all officers before sharing their information</a:t>
            </a:r>
          </a:p>
        </p:txBody>
      </p:sp>
      <p:sp>
        <p:nvSpPr>
          <p:cNvPr id="8" name="Text Placeholder 2">
            <a:extLst>
              <a:ext uri="{FF2B5EF4-FFF2-40B4-BE49-F238E27FC236}">
                <a16:creationId xmlns:a16="http://schemas.microsoft.com/office/drawing/2014/main" id="{EC94A553-0031-44D7-B4F5-60ED4EA0E073}"/>
              </a:ext>
            </a:extLst>
          </p:cNvPr>
          <p:cNvSpPr txBox="1">
            <a:spLocks/>
          </p:cNvSpPr>
          <p:nvPr/>
        </p:nvSpPr>
        <p:spPr bwMode="auto">
          <a:xfrm>
            <a:off x="5050178" y="3551124"/>
            <a:ext cx="3513730" cy="788368"/>
          </a:xfrm>
          <a:prstGeom prst="rect">
            <a:avLst/>
          </a:prstGeom>
          <a:solidFill>
            <a:schemeClr val="accent6">
              <a:lumMod val="60000"/>
              <a:lumOff val="40000"/>
            </a:schemeClr>
          </a:solidFill>
          <a:ln>
            <a:noFill/>
          </a:ln>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lnSpc>
                <a:spcPct val="90000"/>
              </a:lnSpc>
              <a:spcBef>
                <a:spcPts val="750"/>
              </a:spcBef>
              <a:spcAft>
                <a:spcPct val="0"/>
              </a:spcAft>
              <a:buClr>
                <a:srgbClr val="0066A1"/>
              </a:buClr>
              <a:buFont typeface="Wingdings" panose="05000000000000000000" pitchFamily="2" charset="2"/>
              <a:buChar char="Ø"/>
              <a:defRPr sz="24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Clr>
                <a:srgbClr val="0066A1"/>
              </a:buClr>
              <a:buSzPct val="120000"/>
              <a:buFont typeface="Arial" panose="020B0604020202020204" pitchFamily="34" charset="0"/>
              <a:buChar char="•"/>
              <a:defRPr sz="20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Clr>
                <a:srgbClr val="0066A1"/>
              </a:buClr>
              <a:buSzPct val="85000"/>
              <a:buFont typeface="Courier New" panose="02070309020205020404" pitchFamily="49" charset="0"/>
              <a:buChar char="o"/>
              <a:defRPr sz="18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Clr>
                <a:srgbClr val="0066A1"/>
              </a:buClr>
              <a:buFont typeface="Wingdings" charset="2"/>
              <a:buChar char="§"/>
              <a:defRPr sz="1600"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Clr>
                <a:srgbClr val="0066A1"/>
              </a:buClr>
              <a:buFont typeface="Wingdings" panose="05000000000000000000" pitchFamily="2" charset="2"/>
              <a:buChar char="ü"/>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Wingdings" panose="05000000000000000000" pitchFamily="2" charset="2"/>
              <a:buNone/>
            </a:pPr>
            <a:r>
              <a:rPr lang="en-US" sz="1400" dirty="0"/>
              <a:t>Recommendations</a:t>
            </a:r>
          </a:p>
          <a:p>
            <a:pPr>
              <a:spcBef>
                <a:spcPts val="0"/>
              </a:spcBef>
              <a:buFontTx/>
              <a:buChar char="-"/>
            </a:pPr>
            <a:r>
              <a:rPr lang="en-US" sz="1400" dirty="0"/>
              <a:t>Use a contact form with positions</a:t>
            </a:r>
          </a:p>
          <a:p>
            <a:pPr>
              <a:spcBef>
                <a:spcPts val="0"/>
              </a:spcBef>
              <a:buFontTx/>
              <a:buChar char="-"/>
            </a:pPr>
            <a:r>
              <a:rPr lang="en-US" sz="1400" dirty="0"/>
              <a:t>Exclude Treasurer’s email (Phishing)</a:t>
            </a:r>
          </a:p>
        </p:txBody>
      </p:sp>
    </p:spTree>
    <p:extLst>
      <p:ext uri="{BB962C8B-B14F-4D97-AF65-F5344CB8AC3E}">
        <p14:creationId xmlns:p14="http://schemas.microsoft.com/office/powerpoint/2010/main" val="77905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614" y="3096761"/>
            <a:ext cx="7886700" cy="620819"/>
          </a:xfrm>
        </p:spPr>
        <p:txBody>
          <a:bodyPr/>
          <a:lstStyle/>
          <a:p>
            <a:r>
              <a:rPr lang="en-US" dirty="0"/>
              <a:t>Thank you!</a:t>
            </a:r>
          </a:p>
        </p:txBody>
      </p:sp>
      <p:sp>
        <p:nvSpPr>
          <p:cNvPr id="3" name="Text Placeholder 2"/>
          <p:cNvSpPr>
            <a:spLocks noGrp="1"/>
          </p:cNvSpPr>
          <p:nvPr>
            <p:ph type="body" idx="1"/>
          </p:nvPr>
        </p:nvSpPr>
        <p:spPr>
          <a:xfrm>
            <a:off x="1084614" y="3717580"/>
            <a:ext cx="7886700" cy="504338"/>
          </a:xfrm>
        </p:spPr>
        <p:txBody>
          <a:bodyPr/>
          <a:lstStyle/>
          <a:p>
            <a:r>
              <a:rPr lang="en-US" dirty="0"/>
              <a:t>Stephen Hopkins, </a:t>
            </a:r>
            <a:r>
              <a:rPr lang="en-US" dirty="0">
                <a:hlinkClick r:id="rId2"/>
              </a:rPr>
              <a:t>stephen.hopkins@ieee.org</a:t>
            </a:r>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24</a:t>
            </a:fld>
            <a:endParaRPr lang="en-US" dirty="0"/>
          </a:p>
        </p:txBody>
      </p:sp>
      <p:graphicFrame>
        <p:nvGraphicFramePr>
          <p:cNvPr id="5" name="Table 5">
            <a:extLst>
              <a:ext uri="{FF2B5EF4-FFF2-40B4-BE49-F238E27FC236}">
                <a16:creationId xmlns:a16="http://schemas.microsoft.com/office/drawing/2014/main" id="{1B849CD1-93D8-49CB-BB93-2811E348D178}"/>
              </a:ext>
            </a:extLst>
          </p:cNvPr>
          <p:cNvGraphicFramePr>
            <a:graphicFrameLocks noGrp="1"/>
          </p:cNvGraphicFramePr>
          <p:nvPr>
            <p:extLst>
              <p:ext uri="{D42A27DB-BD31-4B8C-83A1-F6EECF244321}">
                <p14:modId xmlns:p14="http://schemas.microsoft.com/office/powerpoint/2010/main" val="2184720996"/>
              </p:ext>
            </p:extLst>
          </p:nvPr>
        </p:nvGraphicFramePr>
        <p:xfrm>
          <a:off x="711200" y="455644"/>
          <a:ext cx="8037689" cy="2743200"/>
        </p:xfrm>
        <a:graphic>
          <a:graphicData uri="http://schemas.openxmlformats.org/drawingml/2006/table">
            <a:tbl>
              <a:tblPr firstRow="1" bandRow="1">
                <a:tableStyleId>{5C22544A-7EE6-4342-B048-85BDC9FD1C3A}</a:tableStyleId>
              </a:tblPr>
              <a:tblGrid>
                <a:gridCol w="2673850">
                  <a:extLst>
                    <a:ext uri="{9D8B030D-6E8A-4147-A177-3AD203B41FA5}">
                      <a16:colId xmlns:a16="http://schemas.microsoft.com/office/drawing/2014/main" val="3212815094"/>
                    </a:ext>
                  </a:extLst>
                </a:gridCol>
                <a:gridCol w="5363839">
                  <a:extLst>
                    <a:ext uri="{9D8B030D-6E8A-4147-A177-3AD203B41FA5}">
                      <a16:colId xmlns:a16="http://schemas.microsoft.com/office/drawing/2014/main" val="3616557545"/>
                    </a:ext>
                  </a:extLst>
                </a:gridCol>
              </a:tblGrid>
              <a:tr h="370840">
                <a:tc>
                  <a:txBody>
                    <a:bodyPr/>
                    <a:lstStyle/>
                    <a:p>
                      <a:r>
                        <a:rPr lang="en-US" dirty="0"/>
                        <a:t>Topic</a:t>
                      </a:r>
                    </a:p>
                  </a:txBody>
                  <a:tcPr/>
                </a:tc>
                <a:tc>
                  <a:txBody>
                    <a:bodyPr/>
                    <a:lstStyle/>
                    <a:p>
                      <a:r>
                        <a:rPr lang="en-US" dirty="0"/>
                        <a:t>Training Resource</a:t>
                      </a:r>
                    </a:p>
                  </a:txBody>
                  <a:tcPr/>
                </a:tc>
                <a:extLst>
                  <a:ext uri="{0D108BD9-81ED-4DB2-BD59-A6C34878D82A}">
                    <a16:rowId xmlns:a16="http://schemas.microsoft.com/office/drawing/2014/main" val="1520990133"/>
                  </a:ext>
                </a:extLst>
              </a:tr>
              <a:tr h="370840">
                <a:tc>
                  <a:txBody>
                    <a:bodyPr/>
                    <a:lstStyle/>
                    <a:p>
                      <a:r>
                        <a:rPr lang="en-US" dirty="0"/>
                        <a:t>vTools Tutorial</a:t>
                      </a:r>
                    </a:p>
                  </a:txBody>
                  <a:tcPr/>
                </a:tc>
                <a:tc>
                  <a:txBody>
                    <a:bodyPr/>
                    <a:lstStyle/>
                    <a:p>
                      <a:r>
                        <a:rPr lang="en-US" dirty="0">
                          <a:hlinkClick r:id="rId3"/>
                        </a:rPr>
                        <a:t>https://kb.ieee.org/vtools/blog/kbtopic/vtools/</a:t>
                      </a:r>
                      <a:endParaRPr lang="en-US" dirty="0"/>
                    </a:p>
                  </a:txBody>
                  <a:tcPr/>
                </a:tc>
                <a:extLst>
                  <a:ext uri="{0D108BD9-81ED-4DB2-BD59-A6C34878D82A}">
                    <a16:rowId xmlns:a16="http://schemas.microsoft.com/office/drawing/2014/main" val="2131367199"/>
                  </a:ext>
                </a:extLst>
              </a:tr>
              <a:tr h="370840">
                <a:tc>
                  <a:txBody>
                    <a:bodyPr/>
                    <a:lstStyle/>
                    <a:p>
                      <a:r>
                        <a:rPr lang="en-US" dirty="0"/>
                        <a:t>vTools WebInABox</a:t>
                      </a:r>
                    </a:p>
                  </a:txBody>
                  <a:tcPr/>
                </a:tc>
                <a:tc>
                  <a:txBody>
                    <a:bodyPr/>
                    <a:lstStyle/>
                    <a:p>
                      <a:r>
                        <a:rPr lang="en-US" dirty="0">
                          <a:hlinkClick r:id="rId4"/>
                        </a:rPr>
                        <a:t>https://kb.ieee.org/vtools/blog/kbtopic/webinabox/</a:t>
                      </a:r>
                      <a:endParaRPr lang="en-US" dirty="0"/>
                    </a:p>
                  </a:txBody>
                  <a:tcPr/>
                </a:tc>
                <a:extLst>
                  <a:ext uri="{0D108BD9-81ED-4DB2-BD59-A6C34878D82A}">
                    <a16:rowId xmlns:a16="http://schemas.microsoft.com/office/drawing/2014/main" val="2658618915"/>
                  </a:ext>
                </a:extLst>
              </a:tr>
              <a:tr h="370840">
                <a:tc>
                  <a:txBody>
                    <a:bodyPr/>
                    <a:lstStyle/>
                    <a:p>
                      <a:r>
                        <a:rPr lang="en-US" dirty="0"/>
                        <a:t>WPBakery Page Builder</a:t>
                      </a:r>
                    </a:p>
                  </a:txBody>
                  <a:tcPr/>
                </a:tc>
                <a:tc>
                  <a:txBody>
                    <a:bodyPr/>
                    <a:lstStyle/>
                    <a:p>
                      <a:r>
                        <a:rPr lang="en-US" dirty="0">
                          <a:hlinkClick r:id="rId5"/>
                        </a:rPr>
                        <a:t>https://wpbakery.com/video-tutorials/</a:t>
                      </a:r>
                      <a:endParaRPr lang="en-US" dirty="0"/>
                    </a:p>
                  </a:txBody>
                  <a:tcPr/>
                </a:tc>
                <a:extLst>
                  <a:ext uri="{0D108BD9-81ED-4DB2-BD59-A6C34878D82A}">
                    <a16:rowId xmlns:a16="http://schemas.microsoft.com/office/drawing/2014/main" val="248415331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The Events Calendar Pro</a:t>
                      </a:r>
                    </a:p>
                  </a:txBody>
                  <a:tcPr/>
                </a:tc>
                <a:tc>
                  <a:txBody>
                    <a:bodyPr/>
                    <a:lstStyle/>
                    <a:p>
                      <a:r>
                        <a:rPr lang="en-US" dirty="0">
                          <a:hlinkClick r:id="rId6"/>
                        </a:rPr>
                        <a:t>https://theeventscalendar.com/knowledgebase/</a:t>
                      </a:r>
                      <a:endParaRPr lang="en-US" dirty="0"/>
                    </a:p>
                  </a:txBody>
                  <a:tcPr/>
                </a:tc>
                <a:extLst>
                  <a:ext uri="{0D108BD9-81ED-4DB2-BD59-A6C34878D82A}">
                    <a16:rowId xmlns:a16="http://schemas.microsoft.com/office/drawing/2014/main" val="27760936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t>The Events Calendar Pro shortcodes</a:t>
                      </a:r>
                    </a:p>
                  </a:txBody>
                  <a:tcPr/>
                </a:tc>
                <a:tc>
                  <a:txBody>
                    <a:bodyPr/>
                    <a:lstStyle/>
                    <a:p>
                      <a:r>
                        <a:rPr lang="en-US" dirty="0">
                          <a:hlinkClick r:id="rId7"/>
                        </a:rPr>
                        <a:t>https://theeventscalendar.com/knowledgebase/k/events-calendar-pro-widget-shortcodes-overview/#event-list-shortcode</a:t>
                      </a:r>
                      <a:endParaRPr lang="en-US" dirty="0"/>
                    </a:p>
                  </a:txBody>
                  <a:tcPr/>
                </a:tc>
                <a:extLst>
                  <a:ext uri="{0D108BD9-81ED-4DB2-BD59-A6C34878D82A}">
                    <a16:rowId xmlns:a16="http://schemas.microsoft.com/office/drawing/2014/main" val="322265851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err="1"/>
                        <a:t>amr</a:t>
                      </a:r>
                      <a:r>
                        <a:rPr lang="en-US" sz="1400" dirty="0"/>
                        <a:t> </a:t>
                      </a:r>
                      <a:r>
                        <a:rPr lang="en-US" sz="1400" dirty="0" err="1"/>
                        <a:t>shortcode</a:t>
                      </a:r>
                      <a:endParaRPr lang="en-US" sz="1400" dirty="0"/>
                    </a:p>
                  </a:txBody>
                  <a:tcPr/>
                </a:tc>
                <a:tc>
                  <a:txBody>
                    <a:bodyPr/>
                    <a:lstStyle/>
                    <a:p>
                      <a:r>
                        <a:rPr lang="en-US" dirty="0">
                          <a:hlinkClick r:id="rId8"/>
                        </a:rPr>
                        <a:t>https://wordpress.org/plugins/amr-shortcode-any-widget/#description</a:t>
                      </a:r>
                      <a:endParaRPr lang="en-US" dirty="0"/>
                    </a:p>
                  </a:txBody>
                  <a:tcPr/>
                </a:tc>
                <a:extLst>
                  <a:ext uri="{0D108BD9-81ED-4DB2-BD59-A6C34878D82A}">
                    <a16:rowId xmlns:a16="http://schemas.microsoft.com/office/drawing/2014/main" val="3623244589"/>
                  </a:ext>
                </a:extLst>
              </a:tr>
            </a:tbl>
          </a:graphicData>
        </a:graphic>
      </p:graphicFrame>
    </p:spTree>
    <p:extLst>
      <p:ext uri="{BB962C8B-B14F-4D97-AF65-F5344CB8AC3E}">
        <p14:creationId xmlns:p14="http://schemas.microsoft.com/office/powerpoint/2010/main" val="38315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vTools Automates WordPress </a:t>
            </a:r>
          </a:p>
        </p:txBody>
      </p:sp>
      <p:sp>
        <p:nvSpPr>
          <p:cNvPr id="3" name="Text Placeholder 2"/>
          <p:cNvSpPr>
            <a:spLocks noGrp="1"/>
          </p:cNvSpPr>
          <p:nvPr>
            <p:ph type="body" sz="quarter" idx="13"/>
          </p:nvPr>
        </p:nvSpPr>
        <p:spPr/>
        <p:txBody>
          <a:bodyPr/>
          <a:lstStyle/>
          <a:p>
            <a:r>
              <a:rPr lang="en-US" dirty="0"/>
              <a:t>vTools information feed your section’s WordPress website</a:t>
            </a:r>
          </a:p>
          <a:p>
            <a:r>
              <a:rPr lang="en-US" dirty="0"/>
              <a:t>Basic process</a:t>
            </a:r>
          </a:p>
          <a:p>
            <a:pPr lvl="1"/>
            <a:r>
              <a:rPr lang="en-US" dirty="0"/>
              <a:t>Update your section vTools information (officers, events, eNotice)</a:t>
            </a:r>
          </a:p>
          <a:p>
            <a:pPr lvl="1"/>
            <a:r>
              <a:rPr lang="en-US" dirty="0"/>
              <a:t>Update your section WordPress website</a:t>
            </a:r>
          </a:p>
          <a:p>
            <a:r>
              <a:rPr lang="en-US" dirty="0"/>
              <a:t>vTools</a:t>
            </a:r>
          </a:p>
          <a:p>
            <a:pPr lvl="1"/>
            <a:r>
              <a:rPr lang="en-US" dirty="0">
                <a:hlinkClick r:id="rId2"/>
              </a:rPr>
              <a:t>https://vtools.ieee.org/</a:t>
            </a:r>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3</a:t>
            </a:fld>
            <a:endParaRPr lang="en-US" dirty="0"/>
          </a:p>
        </p:txBody>
      </p:sp>
    </p:spTree>
    <p:extLst>
      <p:ext uri="{BB962C8B-B14F-4D97-AF65-F5344CB8AC3E}">
        <p14:creationId xmlns:p14="http://schemas.microsoft.com/office/powerpoint/2010/main" val="287229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WordPress</a:t>
            </a:r>
          </a:p>
        </p:txBody>
      </p:sp>
      <p:sp>
        <p:nvSpPr>
          <p:cNvPr id="3" name="Text Placeholder 2"/>
          <p:cNvSpPr>
            <a:spLocks noGrp="1"/>
          </p:cNvSpPr>
          <p:nvPr>
            <p:ph type="body" sz="quarter" idx="13"/>
          </p:nvPr>
        </p:nvSpPr>
        <p:spPr/>
        <p:txBody>
          <a:bodyPr/>
          <a:lstStyle/>
          <a:p>
            <a:r>
              <a:rPr lang="en-US" dirty="0"/>
              <a:t>An open-source content management system</a:t>
            </a:r>
          </a:p>
          <a:p>
            <a:r>
              <a:rPr lang="en-US" dirty="0"/>
              <a:t>Your section site customized and empowered with IEEE tools</a:t>
            </a:r>
          </a:p>
          <a:p>
            <a:r>
              <a:rPr lang="en-US" dirty="0"/>
              <a:t>The region’s WordPress site: </a:t>
            </a:r>
            <a:r>
              <a:rPr lang="en-US" dirty="0">
                <a:hlinkClick r:id="rId2"/>
              </a:rPr>
              <a:t>https://r3.ieee.org/</a:t>
            </a:r>
            <a:endParaRPr lang="en-US" dirty="0"/>
          </a:p>
          <a:p>
            <a:r>
              <a:rPr lang="en-US" dirty="0"/>
              <a:t>Complete a Web Request form at </a:t>
            </a:r>
            <a:r>
              <a:rPr lang="en-US" dirty="0">
                <a:hlinkClick r:id="rId3"/>
              </a:rPr>
              <a:t>https://site.ieee.org/web-hosting-request/</a:t>
            </a:r>
            <a:endParaRPr lang="en-US" dirty="0"/>
          </a:p>
          <a:p>
            <a:endParaRPr lang="en-US" dirty="0"/>
          </a:p>
          <a:p>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4</a:t>
            </a:fld>
            <a:endParaRPr lang="en-US" dirty="0"/>
          </a:p>
        </p:txBody>
      </p:sp>
    </p:spTree>
    <p:extLst>
      <p:ext uri="{BB962C8B-B14F-4D97-AF65-F5344CB8AC3E}">
        <p14:creationId xmlns:p14="http://schemas.microsoft.com/office/powerpoint/2010/main" val="64618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vTools Automatic Feed Types</a:t>
            </a:r>
          </a:p>
        </p:txBody>
      </p:sp>
      <p:sp>
        <p:nvSpPr>
          <p:cNvPr id="3" name="Text Placeholder 2"/>
          <p:cNvSpPr>
            <a:spLocks noGrp="1"/>
          </p:cNvSpPr>
          <p:nvPr>
            <p:ph type="body" sz="quarter" idx="13"/>
          </p:nvPr>
        </p:nvSpPr>
        <p:spPr>
          <a:xfrm>
            <a:off x="732430" y="1322915"/>
            <a:ext cx="7886699" cy="2957513"/>
          </a:xfrm>
        </p:spPr>
        <p:txBody>
          <a:bodyPr/>
          <a:lstStyle/>
          <a:p>
            <a:r>
              <a:rPr lang="en-US" dirty="0"/>
              <a:t>Legacy Tools</a:t>
            </a:r>
          </a:p>
          <a:p>
            <a:pPr lvl="1"/>
            <a:r>
              <a:rPr lang="en-US" dirty="0"/>
              <a:t>Event RSS, iCal, XML, HTML Feeds</a:t>
            </a:r>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5</a:t>
            </a:fld>
            <a:endParaRPr lang="en-US" dirty="0"/>
          </a:p>
        </p:txBody>
      </p:sp>
      <p:pic>
        <p:nvPicPr>
          <p:cNvPr id="7" name="Picture 6">
            <a:extLst>
              <a:ext uri="{FF2B5EF4-FFF2-40B4-BE49-F238E27FC236}">
                <a16:creationId xmlns:a16="http://schemas.microsoft.com/office/drawing/2014/main" id="{EB10307D-E929-4791-9651-3679D974B00B}"/>
              </a:ext>
            </a:extLst>
          </p:cNvPr>
          <p:cNvPicPr>
            <a:picLocks noChangeAspect="1"/>
          </p:cNvPicPr>
          <p:nvPr/>
        </p:nvPicPr>
        <p:blipFill>
          <a:blip r:embed="rId2"/>
          <a:stretch>
            <a:fillRect/>
          </a:stretch>
        </p:blipFill>
        <p:spPr>
          <a:xfrm>
            <a:off x="852310" y="2034971"/>
            <a:ext cx="7049911" cy="2137434"/>
          </a:xfrm>
          <a:prstGeom prst="rect">
            <a:avLst/>
          </a:prstGeom>
        </p:spPr>
      </p:pic>
    </p:spTree>
    <p:extLst>
      <p:ext uri="{BB962C8B-B14F-4D97-AF65-F5344CB8AC3E}">
        <p14:creationId xmlns:p14="http://schemas.microsoft.com/office/powerpoint/2010/main" val="405169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WordPress plugins, widgets, and shortcodes</a:t>
            </a:r>
          </a:p>
        </p:txBody>
      </p:sp>
      <p:sp>
        <p:nvSpPr>
          <p:cNvPr id="3" name="Text Placeholder 2"/>
          <p:cNvSpPr>
            <a:spLocks noGrp="1"/>
          </p:cNvSpPr>
          <p:nvPr>
            <p:ph type="body" sz="quarter" idx="13"/>
          </p:nvPr>
        </p:nvSpPr>
        <p:spPr>
          <a:xfrm>
            <a:off x="609601" y="1102468"/>
            <a:ext cx="4662310" cy="3045884"/>
          </a:xfrm>
        </p:spPr>
        <p:txBody>
          <a:bodyPr/>
          <a:lstStyle/>
          <a:p>
            <a:r>
              <a:rPr lang="en-US" sz="1800" dirty="0"/>
              <a:t>Editor</a:t>
            </a:r>
          </a:p>
          <a:p>
            <a:pPr lvl="1"/>
            <a:r>
              <a:rPr lang="en-US" sz="1600" dirty="0"/>
              <a:t>WPBakery Page Builder</a:t>
            </a:r>
          </a:p>
          <a:p>
            <a:r>
              <a:rPr lang="en-US" sz="1800" dirty="0"/>
              <a:t>Events</a:t>
            </a:r>
          </a:p>
          <a:p>
            <a:pPr lvl="1"/>
            <a:r>
              <a:rPr lang="en-US" sz="1600" dirty="0"/>
              <a:t>The Events Calendar</a:t>
            </a:r>
          </a:p>
          <a:p>
            <a:pPr lvl="1"/>
            <a:r>
              <a:rPr lang="en-US" sz="1600" dirty="0"/>
              <a:t>The Events Calendar Pro</a:t>
            </a:r>
          </a:p>
          <a:p>
            <a:pPr lvl="1"/>
            <a:r>
              <a:rPr lang="en-US" sz="1600" dirty="0"/>
              <a:t>amr shortcode any widget</a:t>
            </a:r>
          </a:p>
          <a:p>
            <a:r>
              <a:rPr lang="en-US" sz="1800" dirty="0"/>
              <a:t>eNotices</a:t>
            </a:r>
          </a:p>
          <a:p>
            <a:pPr lvl="1"/>
            <a:r>
              <a:rPr lang="en-US" sz="1600" dirty="0"/>
              <a:t>WP RSS (built-in)</a:t>
            </a:r>
          </a:p>
          <a:p>
            <a:r>
              <a:rPr lang="en-US" sz="1800" dirty="0"/>
              <a:t>Officers</a:t>
            </a:r>
          </a:p>
          <a:p>
            <a:pPr lvl="1"/>
            <a:r>
              <a:rPr lang="en-US" sz="1600" dirty="0"/>
              <a:t>amr shortcode any widget</a:t>
            </a:r>
          </a:p>
          <a:p>
            <a:pPr lvl="1"/>
            <a:r>
              <a:rPr lang="en-US" sz="1600" dirty="0"/>
              <a:t>vTools WebInABox Feeds</a:t>
            </a:r>
          </a:p>
          <a:p>
            <a:pPr lvl="2"/>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6</a:t>
            </a:fld>
            <a:endParaRPr lang="en-US" dirty="0"/>
          </a:p>
        </p:txBody>
      </p:sp>
      <p:graphicFrame>
        <p:nvGraphicFramePr>
          <p:cNvPr id="7" name="Diagram 6">
            <a:extLst>
              <a:ext uri="{FF2B5EF4-FFF2-40B4-BE49-F238E27FC236}">
                <a16:creationId xmlns:a16="http://schemas.microsoft.com/office/drawing/2014/main" id="{041C6DAA-7741-49ED-9670-5FF1AEBD03D3}"/>
              </a:ext>
            </a:extLst>
          </p:cNvPr>
          <p:cNvGraphicFramePr/>
          <p:nvPr>
            <p:extLst>
              <p:ext uri="{D42A27DB-BD31-4B8C-83A1-F6EECF244321}">
                <p14:modId xmlns:p14="http://schemas.microsoft.com/office/powerpoint/2010/main" val="2752641930"/>
              </p:ext>
            </p:extLst>
          </p:nvPr>
        </p:nvGraphicFramePr>
        <p:xfrm>
          <a:off x="3997836" y="832202"/>
          <a:ext cx="4662310" cy="3435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27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WordPress Login</a:t>
            </a:r>
          </a:p>
        </p:txBody>
      </p:sp>
      <p:sp>
        <p:nvSpPr>
          <p:cNvPr id="3" name="Text Placeholder 2"/>
          <p:cNvSpPr>
            <a:spLocks noGrp="1"/>
          </p:cNvSpPr>
          <p:nvPr>
            <p:ph type="body" sz="quarter" idx="13"/>
          </p:nvPr>
        </p:nvSpPr>
        <p:spPr>
          <a:xfrm>
            <a:off x="732430" y="1322915"/>
            <a:ext cx="5177303" cy="2957513"/>
          </a:xfrm>
        </p:spPr>
        <p:txBody>
          <a:bodyPr/>
          <a:lstStyle/>
          <a:p>
            <a:r>
              <a:rPr lang="en-US" dirty="0"/>
              <a:t>Login to your WordPress web site</a:t>
            </a:r>
          </a:p>
          <a:p>
            <a:pPr lvl="1"/>
            <a:r>
              <a:rPr lang="en-US" dirty="0">
                <a:hlinkClick r:id="rId2"/>
              </a:rPr>
              <a:t>https://yoursite.ieee.org/</a:t>
            </a:r>
            <a:r>
              <a:rPr lang="en-US" b="1" dirty="0">
                <a:highlight>
                  <a:srgbClr val="FFFF00"/>
                </a:highlight>
                <a:hlinkClick r:id="rId2"/>
              </a:rPr>
              <a:t>wp-admin</a:t>
            </a:r>
            <a:endParaRPr lang="en-US" b="1" dirty="0">
              <a:highlight>
                <a:srgbClr val="FFFF00"/>
              </a:highlight>
            </a:endParaRPr>
          </a:p>
          <a:p>
            <a:endParaRPr lang="en-US" b="1" dirty="0">
              <a:highlight>
                <a:srgbClr val="FFFF00"/>
              </a:highlight>
            </a:endParaRPr>
          </a:p>
          <a:p>
            <a:r>
              <a:rPr lang="en-US" dirty="0"/>
              <a:t>Demo site for today’s training</a:t>
            </a:r>
          </a:p>
          <a:p>
            <a:pPr lvl="1"/>
            <a:r>
              <a:rPr lang="en-US"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https://r3.ieee.org/demo/wp-admin</a:t>
            </a:r>
            <a:endParaRPr lang="en-US" b="1" dirty="0">
              <a:highlight>
                <a:srgbClr val="FFFF00"/>
              </a:highlight>
            </a:endParaRPr>
          </a:p>
          <a:p>
            <a:pPr lvl="1"/>
            <a:endParaRPr lang="en-US" b="1" dirty="0">
              <a:highlight>
                <a:srgbClr val="FFFF00"/>
              </a:highlight>
            </a:endParaRPr>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7</a:t>
            </a:fld>
            <a:endParaRPr lang="en-US" dirty="0"/>
          </a:p>
        </p:txBody>
      </p:sp>
      <p:pic>
        <p:nvPicPr>
          <p:cNvPr id="8" name="Picture 7" descr="Graphical user interface, application&#10;&#10;Description automatically generated">
            <a:extLst>
              <a:ext uri="{FF2B5EF4-FFF2-40B4-BE49-F238E27FC236}">
                <a16:creationId xmlns:a16="http://schemas.microsoft.com/office/drawing/2014/main" id="{B647BC5C-50C4-4C64-9B73-FF2282A07C11}"/>
              </a:ext>
            </a:extLst>
          </p:cNvPr>
          <p:cNvPicPr>
            <a:picLocks noChangeAspect="1"/>
          </p:cNvPicPr>
          <p:nvPr/>
        </p:nvPicPr>
        <p:blipFill>
          <a:blip r:embed="rId4"/>
          <a:stretch>
            <a:fillRect/>
          </a:stretch>
        </p:blipFill>
        <p:spPr>
          <a:xfrm>
            <a:off x="5556728" y="1089816"/>
            <a:ext cx="2636178" cy="2946637"/>
          </a:xfrm>
          <a:prstGeom prst="rect">
            <a:avLst/>
          </a:prstGeom>
        </p:spPr>
      </p:pic>
    </p:spTree>
    <p:extLst>
      <p:ext uri="{BB962C8B-B14F-4D97-AF65-F5344CB8AC3E}">
        <p14:creationId xmlns:p14="http://schemas.microsoft.com/office/powerpoint/2010/main" val="157215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Activate the Plugins</a:t>
            </a:r>
          </a:p>
        </p:txBody>
      </p:sp>
      <p:sp>
        <p:nvSpPr>
          <p:cNvPr id="3" name="Text Placeholder 2"/>
          <p:cNvSpPr>
            <a:spLocks noGrp="1"/>
          </p:cNvSpPr>
          <p:nvPr>
            <p:ph type="body" sz="quarter" idx="13"/>
          </p:nvPr>
        </p:nvSpPr>
        <p:spPr>
          <a:xfrm>
            <a:off x="529230" y="1175899"/>
            <a:ext cx="5177303" cy="2957513"/>
          </a:xfrm>
        </p:spPr>
        <p:txBody>
          <a:bodyPr/>
          <a:lstStyle/>
          <a:p>
            <a:r>
              <a:rPr lang="en-US" dirty="0"/>
              <a:t>Go to the Plugins page</a:t>
            </a:r>
          </a:p>
          <a:p>
            <a:pPr lvl="1"/>
            <a:endParaRPr lang="en-US" dirty="0"/>
          </a:p>
          <a:p>
            <a:pPr lvl="1"/>
            <a:endParaRPr lang="en-US" dirty="0"/>
          </a:p>
          <a:p>
            <a:pPr lvl="1"/>
            <a:endParaRPr lang="en-US" dirty="0"/>
          </a:p>
          <a:p>
            <a:r>
              <a:rPr lang="en-US" dirty="0"/>
              <a:t>Activate the needed plugins</a:t>
            </a:r>
          </a:p>
          <a:p>
            <a:pPr marL="0" indent="0">
              <a:buNone/>
            </a:pPr>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8</a:t>
            </a:fld>
            <a:endParaRPr lang="en-US" dirty="0"/>
          </a:p>
        </p:txBody>
      </p:sp>
      <p:pic>
        <p:nvPicPr>
          <p:cNvPr id="7" name="Picture 6">
            <a:extLst>
              <a:ext uri="{FF2B5EF4-FFF2-40B4-BE49-F238E27FC236}">
                <a16:creationId xmlns:a16="http://schemas.microsoft.com/office/drawing/2014/main" id="{78F31763-C644-4426-83F7-95DA8E6A6395}"/>
              </a:ext>
            </a:extLst>
          </p:cNvPr>
          <p:cNvPicPr>
            <a:picLocks noChangeAspect="1"/>
          </p:cNvPicPr>
          <p:nvPr/>
        </p:nvPicPr>
        <p:blipFill>
          <a:blip r:embed="rId2"/>
          <a:stretch>
            <a:fillRect/>
          </a:stretch>
        </p:blipFill>
        <p:spPr>
          <a:xfrm>
            <a:off x="5847644" y="401239"/>
            <a:ext cx="2975403" cy="3783097"/>
          </a:xfrm>
          <a:prstGeom prst="rect">
            <a:avLst/>
          </a:prstGeom>
        </p:spPr>
      </p:pic>
      <p:cxnSp>
        <p:nvCxnSpPr>
          <p:cNvPr id="10" name="Straight Arrow Connector 9">
            <a:extLst>
              <a:ext uri="{FF2B5EF4-FFF2-40B4-BE49-F238E27FC236}">
                <a16:creationId xmlns:a16="http://schemas.microsoft.com/office/drawing/2014/main" id="{83FAE85E-ADC1-4C74-91AA-B8D60A8DF099}"/>
              </a:ext>
            </a:extLst>
          </p:cNvPr>
          <p:cNvCxnSpPr/>
          <p:nvPr/>
        </p:nvCxnSpPr>
        <p:spPr>
          <a:xfrm>
            <a:off x="3821289" y="1399822"/>
            <a:ext cx="2026355" cy="117192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D731A39B-5AA7-4695-80C0-1328146C1770}"/>
              </a:ext>
            </a:extLst>
          </p:cNvPr>
          <p:cNvCxnSpPr>
            <a:cxnSpLocks/>
          </p:cNvCxnSpPr>
          <p:nvPr/>
        </p:nvCxnSpPr>
        <p:spPr>
          <a:xfrm>
            <a:off x="4374444" y="2724150"/>
            <a:ext cx="278835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8F74FD89-24F5-4304-BC7A-6867E88C0CC8}"/>
              </a:ext>
            </a:extLst>
          </p:cNvPr>
          <p:cNvSpPr txBox="1"/>
          <p:nvPr/>
        </p:nvSpPr>
        <p:spPr>
          <a:xfrm>
            <a:off x="7506997" y="2817788"/>
            <a:ext cx="1123422"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t>Already activated!</a:t>
            </a:r>
          </a:p>
        </p:txBody>
      </p:sp>
      <p:sp>
        <p:nvSpPr>
          <p:cNvPr id="16" name="TextBox 15">
            <a:extLst>
              <a:ext uri="{FF2B5EF4-FFF2-40B4-BE49-F238E27FC236}">
                <a16:creationId xmlns:a16="http://schemas.microsoft.com/office/drawing/2014/main" id="{59A374E0-6367-48E8-975A-6FCD731E9CBA}"/>
              </a:ext>
            </a:extLst>
          </p:cNvPr>
          <p:cNvSpPr txBox="1"/>
          <p:nvPr/>
        </p:nvSpPr>
        <p:spPr>
          <a:xfrm>
            <a:off x="7591664" y="3902580"/>
            <a:ext cx="1123422" cy="2308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900" dirty="0"/>
              <a:t>Not activated</a:t>
            </a:r>
          </a:p>
        </p:txBody>
      </p:sp>
    </p:spTree>
    <p:extLst>
      <p:ext uri="{BB962C8B-B14F-4D97-AF65-F5344CB8AC3E}">
        <p14:creationId xmlns:p14="http://schemas.microsoft.com/office/powerpoint/2010/main" val="3481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F54857-4292-4510-9929-993F122C49B6}"/>
              </a:ext>
            </a:extLst>
          </p:cNvPr>
          <p:cNvPicPr>
            <a:picLocks noChangeAspect="1"/>
          </p:cNvPicPr>
          <p:nvPr/>
        </p:nvPicPr>
        <p:blipFill>
          <a:blip r:embed="rId2"/>
          <a:stretch>
            <a:fillRect/>
          </a:stretch>
        </p:blipFill>
        <p:spPr>
          <a:xfrm>
            <a:off x="6123584" y="232149"/>
            <a:ext cx="2609010" cy="4074678"/>
          </a:xfrm>
          <a:prstGeom prst="rect">
            <a:avLst/>
          </a:prstGeom>
        </p:spPr>
      </p:pic>
      <p:sp>
        <p:nvSpPr>
          <p:cNvPr id="2" name="Title 1"/>
          <p:cNvSpPr>
            <a:spLocks noGrp="1"/>
          </p:cNvSpPr>
          <p:nvPr>
            <p:ph type="title"/>
          </p:nvPr>
        </p:nvSpPr>
        <p:spPr/>
        <p:txBody>
          <a:bodyPr/>
          <a:lstStyle/>
          <a:p>
            <a:r>
              <a:rPr lang="en-US" dirty="0"/>
              <a:t>Create or Edit a Page</a:t>
            </a:r>
          </a:p>
        </p:txBody>
      </p:sp>
      <p:sp>
        <p:nvSpPr>
          <p:cNvPr id="3" name="Text Placeholder 2"/>
          <p:cNvSpPr>
            <a:spLocks noGrp="1"/>
          </p:cNvSpPr>
          <p:nvPr>
            <p:ph type="body" sz="quarter" idx="13"/>
          </p:nvPr>
        </p:nvSpPr>
        <p:spPr>
          <a:xfrm>
            <a:off x="529230" y="1175899"/>
            <a:ext cx="5465170" cy="2957513"/>
          </a:xfrm>
        </p:spPr>
        <p:txBody>
          <a:bodyPr/>
          <a:lstStyle/>
          <a:p>
            <a:r>
              <a:rPr lang="en-US" dirty="0"/>
              <a:t>Go to the Pages page</a:t>
            </a:r>
          </a:p>
          <a:p>
            <a:pPr marL="342900" lvl="1" indent="0">
              <a:buNone/>
            </a:pPr>
            <a:endParaRPr lang="en-US" dirty="0"/>
          </a:p>
          <a:p>
            <a:r>
              <a:rPr lang="en-US" dirty="0"/>
              <a:t>New Page</a:t>
            </a:r>
          </a:p>
          <a:p>
            <a:endParaRPr lang="en-US" dirty="0"/>
          </a:p>
          <a:p>
            <a:r>
              <a:rPr lang="en-US" dirty="0"/>
              <a:t>Edit a page (hover over page, click edit)</a:t>
            </a:r>
          </a:p>
          <a:p>
            <a:endParaRPr lang="en-US" dirty="0"/>
          </a:p>
          <a:p>
            <a:r>
              <a:rPr lang="en-US" dirty="0"/>
              <a:t>Select to use WPBakery Page Builder</a:t>
            </a:r>
          </a:p>
          <a:p>
            <a:pPr marL="0" indent="0">
              <a:buNone/>
            </a:pPr>
            <a:endParaRPr lang="en-US" dirty="0"/>
          </a:p>
          <a:p>
            <a:pPr lvl="1"/>
            <a:endParaRPr lang="en-US" dirty="0"/>
          </a:p>
        </p:txBody>
      </p:sp>
      <p:sp>
        <p:nvSpPr>
          <p:cNvPr id="4" name="Text Placeholder 3"/>
          <p:cNvSpPr>
            <a:spLocks noGrp="1"/>
          </p:cNvSpPr>
          <p:nvPr>
            <p:ph type="body" sz="quarter" idx="17"/>
          </p:nvPr>
        </p:nvSpPr>
        <p:spPr/>
        <p:txBody>
          <a:bodyPr>
            <a:normAutofit fontScale="92500" lnSpcReduction="20000"/>
          </a:bodyPr>
          <a:lstStyle/>
          <a:p>
            <a:r>
              <a:rPr lang="en-US" dirty="0"/>
              <a:t>Region 3 Meeting </a:t>
            </a:r>
          </a:p>
        </p:txBody>
      </p:sp>
      <p:sp>
        <p:nvSpPr>
          <p:cNvPr id="5" name="Slide Number Placeholder 4"/>
          <p:cNvSpPr>
            <a:spLocks noGrp="1"/>
          </p:cNvSpPr>
          <p:nvPr>
            <p:ph type="sldNum" sz="quarter" idx="18"/>
          </p:nvPr>
        </p:nvSpPr>
        <p:spPr/>
        <p:txBody>
          <a:bodyPr/>
          <a:lstStyle/>
          <a:p>
            <a:pPr>
              <a:defRPr/>
            </a:pPr>
            <a:fld id="{A29E6A85-E58A-B74F-BF6B-8BF4953AF1CE}" type="slidenum">
              <a:rPr lang="en-US" smtClean="0"/>
              <a:pPr>
                <a:defRPr/>
              </a:pPr>
              <a:t>9</a:t>
            </a:fld>
            <a:endParaRPr lang="en-US" dirty="0"/>
          </a:p>
        </p:txBody>
      </p:sp>
      <p:cxnSp>
        <p:nvCxnSpPr>
          <p:cNvPr id="10" name="Straight Arrow Connector 9">
            <a:extLst>
              <a:ext uri="{FF2B5EF4-FFF2-40B4-BE49-F238E27FC236}">
                <a16:creationId xmlns:a16="http://schemas.microsoft.com/office/drawing/2014/main" id="{83FAE85E-ADC1-4C74-91AA-B8D60A8DF099}"/>
              </a:ext>
            </a:extLst>
          </p:cNvPr>
          <p:cNvCxnSpPr>
            <a:cxnSpLocks/>
          </p:cNvCxnSpPr>
          <p:nvPr/>
        </p:nvCxnSpPr>
        <p:spPr>
          <a:xfrm>
            <a:off x="3821289" y="1399822"/>
            <a:ext cx="2231739" cy="33400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D731A39B-5AA7-4695-80C0-1328146C1770}"/>
              </a:ext>
            </a:extLst>
          </p:cNvPr>
          <p:cNvCxnSpPr>
            <a:cxnSpLocks/>
          </p:cNvCxnSpPr>
          <p:nvPr/>
        </p:nvCxnSpPr>
        <p:spPr>
          <a:xfrm flipV="1">
            <a:off x="2122311" y="816768"/>
            <a:ext cx="5469467" cy="13845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59A374E0-6367-48E8-975A-6FCD731E9CBA}"/>
              </a:ext>
            </a:extLst>
          </p:cNvPr>
          <p:cNvSpPr txBox="1"/>
          <p:nvPr/>
        </p:nvSpPr>
        <p:spPr>
          <a:xfrm>
            <a:off x="1132262" y="3172378"/>
            <a:ext cx="3868716" cy="2539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dirty="0"/>
              <a:t>Edit |Quick Edit | Trash | View | Edit with WPBakery Page Builder </a:t>
            </a:r>
          </a:p>
        </p:txBody>
      </p:sp>
      <p:sp>
        <p:nvSpPr>
          <p:cNvPr id="17" name="TextBox 16">
            <a:extLst>
              <a:ext uri="{FF2B5EF4-FFF2-40B4-BE49-F238E27FC236}">
                <a16:creationId xmlns:a16="http://schemas.microsoft.com/office/drawing/2014/main" id="{82FBDE6A-5A83-423C-8150-2DDCFE55476B}"/>
              </a:ext>
            </a:extLst>
          </p:cNvPr>
          <p:cNvSpPr txBox="1"/>
          <p:nvPr/>
        </p:nvSpPr>
        <p:spPr>
          <a:xfrm>
            <a:off x="7273782" y="2740597"/>
            <a:ext cx="139044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a:t>Edit |Quick Edit | Trash | ...</a:t>
            </a:r>
          </a:p>
        </p:txBody>
      </p:sp>
      <p:cxnSp>
        <p:nvCxnSpPr>
          <p:cNvPr id="18" name="Straight Arrow Connector 17">
            <a:extLst>
              <a:ext uri="{FF2B5EF4-FFF2-40B4-BE49-F238E27FC236}">
                <a16:creationId xmlns:a16="http://schemas.microsoft.com/office/drawing/2014/main" id="{E0B3653F-8253-4B61-B384-84B3F8D72947}"/>
              </a:ext>
            </a:extLst>
          </p:cNvPr>
          <p:cNvCxnSpPr>
            <a:cxnSpLocks/>
            <a:endCxn id="17" idx="1"/>
          </p:cNvCxnSpPr>
          <p:nvPr/>
        </p:nvCxnSpPr>
        <p:spPr>
          <a:xfrm flipV="1">
            <a:off x="5779911" y="2848319"/>
            <a:ext cx="1493871" cy="1714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023800"/>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A_Final_Widescreen" id="{2B2320A0-BABA-6E46-9112-D4C65338AB7A}" vid="{40670B04-4569-4F42-AF77-90BC701BC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16-DCI-113_Branded_PPT_Template_A_Final_Widescreen</Template>
  <TotalTime>519</TotalTime>
  <Words>1592</Words>
  <Application>Microsoft Office PowerPoint</Application>
  <PresentationFormat>On-screen Show (16:9)</PresentationFormat>
  <Paragraphs>247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Wingdings</vt:lpstr>
      <vt:lpstr>Theme 1</vt:lpstr>
      <vt:lpstr>Tools for Automatic Website Updates</vt:lpstr>
      <vt:lpstr>Tools for Automatic Website Updates</vt:lpstr>
      <vt:lpstr>vTools Automates WordPress </vt:lpstr>
      <vt:lpstr>WordPress</vt:lpstr>
      <vt:lpstr>vTools Automatic Feed Types</vt:lpstr>
      <vt:lpstr>WordPress plugins, widgets, and shortcodes</vt:lpstr>
      <vt:lpstr>WordPress Login</vt:lpstr>
      <vt:lpstr>Activate the Plugins</vt:lpstr>
      <vt:lpstr>Create or Edit a Page</vt:lpstr>
      <vt:lpstr>Obtain Events Feed Source (Events Page)</vt:lpstr>
      <vt:lpstr>Setup an Events Feed</vt:lpstr>
      <vt:lpstr>Setup an Events Feed – Text Steps</vt:lpstr>
      <vt:lpstr>Add Events shortcode to Events Page</vt:lpstr>
      <vt:lpstr>Obtain Events Feed Source (Home Page)</vt:lpstr>
      <vt:lpstr>Add Events to Home Page</vt:lpstr>
      <vt:lpstr>Add eNotices to Home Page</vt:lpstr>
      <vt:lpstr>Setup an Officers Feed</vt:lpstr>
      <vt:lpstr>Setup an Officers Feed</vt:lpstr>
      <vt:lpstr>Setup an Officers &amp; Units Feed</vt:lpstr>
      <vt:lpstr>Finding your Shortcode from amr shortcode</vt:lpstr>
      <vt:lpstr>Add Officer shortcode to Officer Page</vt:lpstr>
      <vt:lpstr>Add Units shortcode to Community Page</vt:lpstr>
      <vt:lpstr>What information will be displayed for Officers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Donohoe, Pat</cp:lastModifiedBy>
  <cp:revision>49</cp:revision>
  <dcterms:created xsi:type="dcterms:W3CDTF">2016-10-24T19:53:01Z</dcterms:created>
  <dcterms:modified xsi:type="dcterms:W3CDTF">2022-04-01T19:40:11Z</dcterms:modified>
</cp:coreProperties>
</file>