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56" r:id="rId2"/>
    <p:sldId id="566" r:id="rId3"/>
    <p:sldId id="567" r:id="rId4"/>
    <p:sldId id="505" r:id="rId5"/>
    <p:sldId id="506" r:id="rId6"/>
    <p:sldId id="568" r:id="rId7"/>
    <p:sldId id="265" r:id="rId8"/>
    <p:sldId id="593" r:id="rId9"/>
    <p:sldId id="300" r:id="rId10"/>
    <p:sldId id="594" r:id="rId11"/>
    <p:sldId id="595" r:id="rId12"/>
    <p:sldId id="257" r:id="rId13"/>
    <p:sldId id="258" r:id="rId14"/>
    <p:sldId id="264" r:id="rId15"/>
    <p:sldId id="260" r:id="rId16"/>
    <p:sldId id="267" r:id="rId17"/>
    <p:sldId id="259" r:id="rId18"/>
    <p:sldId id="261" r:id="rId19"/>
    <p:sldId id="276" r:id="rId20"/>
    <p:sldId id="266" r:id="rId21"/>
    <p:sldId id="273" r:id="rId22"/>
    <p:sldId id="274" r:id="rId23"/>
    <p:sldId id="275" r:id="rId24"/>
    <p:sldId id="290" r:id="rId25"/>
    <p:sldId id="27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ssell Harrison" initials="RH" lastIdx="5" clrIdx="0">
    <p:extLst>
      <p:ext uri="{19B8F6BF-5375-455C-9EA6-DF929625EA0E}">
        <p15:presenceInfo xmlns:p15="http://schemas.microsoft.com/office/powerpoint/2012/main" userId="S::r.t.harrison@ieee.org::1d32ba7f-14a5-4203-b2b1-42de1900f5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9" autoAdjust="0"/>
    <p:restoredTop sz="94660"/>
  </p:normalViewPr>
  <p:slideViewPr>
    <p:cSldViewPr snapToGrid="0">
      <p:cViewPr varScale="1">
        <p:scale>
          <a:sx n="53" d="100"/>
          <a:sy n="53" d="100"/>
        </p:scale>
        <p:origin x="797"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31T14:39:21.138" idx="2">
    <p:pos x="7027" y="181"/>
    <p:text>I would use this slide to break down a policy issue and explain how IEEE-USA advocates for it.  I used R&amp;D ebcause it is easy and because I know you know it, but you can substitute any policy you like.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3-31T14:47:23.810" idx="3">
    <p:pos x="10" y="10"/>
    <p:text>Jim, I like this slide because it illistrates part of the Space Policy debate that isn't getting attention, but which makes sense to our memebrs when you explain it.  I use the slide to make three points: 1. Commercial space industry is now the biggest and most exciting part of space travel (as IEEE-USA understood 20 years ago), 2. The government had to adopt specific policies to allow this to happen, and 3) with all these space ports opening up, NASA needs to become like the FAA to regulate trips into space, which will require new laws and regulations.  If NASA doesn't evolve, expansion of private space flights can't continue.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3-31T14:52:59.079" idx="4">
    <p:pos x="10" y="10"/>
    <p:text>You can keep as many of these example slides as you like.  I use them to ask provocative questions and highlight the need for IEEE-USA to engage with policy makers.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3-31T15:05:48.328" idx="5">
    <p:pos x="5154" y="2524"/>
    <p:text>IEEE-USa can help with events organized by local IEEE sections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AD63C-0FAB-4431-BAA5-933835218739}"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F31A9-6ADF-4CD9-8BB4-5E5702D8FD33}" type="slidenum">
              <a:rPr lang="en-US" smtClean="0"/>
              <a:t>‹#›</a:t>
            </a:fld>
            <a:endParaRPr lang="en-US"/>
          </a:p>
        </p:txBody>
      </p:sp>
    </p:spTree>
    <p:extLst>
      <p:ext uri="{BB962C8B-B14F-4D97-AF65-F5344CB8AC3E}">
        <p14:creationId xmlns:p14="http://schemas.microsoft.com/office/powerpoint/2010/main" val="394329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40: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26330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59E919-B09F-4B05-983D-9D0C06B57DFF}"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7F47E-D60A-476B-BAF9-1215F13F88D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56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9E919-B09F-4B05-983D-9D0C06B57DFF}"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7F47E-D60A-476B-BAF9-1215F13F88D3}" type="slidenum">
              <a:rPr lang="en-US" smtClean="0"/>
              <a:t>‹#›</a:t>
            </a:fld>
            <a:endParaRPr lang="en-US"/>
          </a:p>
        </p:txBody>
      </p:sp>
    </p:spTree>
    <p:extLst>
      <p:ext uri="{BB962C8B-B14F-4D97-AF65-F5344CB8AC3E}">
        <p14:creationId xmlns:p14="http://schemas.microsoft.com/office/powerpoint/2010/main" val="410575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9E919-B09F-4B05-983D-9D0C06B57DFF}"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7F47E-D60A-476B-BAF9-1215F13F88D3}" type="slidenum">
              <a:rPr lang="en-US" smtClean="0"/>
              <a:t>‹#›</a:t>
            </a:fld>
            <a:endParaRPr lang="en-US"/>
          </a:p>
        </p:txBody>
      </p:sp>
    </p:spTree>
    <p:extLst>
      <p:ext uri="{BB962C8B-B14F-4D97-AF65-F5344CB8AC3E}">
        <p14:creationId xmlns:p14="http://schemas.microsoft.com/office/powerpoint/2010/main" val="1110577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Line Headlin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365760"/>
            <a:ext cx="10972800" cy="457200"/>
          </a:xfrm>
        </p:spPr>
        <p:txBody>
          <a:bodyPr anchor="b">
            <a:noAutofit/>
          </a:bodyPr>
          <a:lstStyle>
            <a:lvl1pPr>
              <a:lnSpc>
                <a:spcPct val="90000"/>
              </a:lnSpc>
              <a:defRPr spc="-110" baseline="0">
                <a:solidFill>
                  <a:srgbClr val="642D90"/>
                </a:solidFill>
              </a:defRPr>
            </a:lvl1pPr>
          </a:lstStyle>
          <a:p>
            <a:r>
              <a:rPr lang="en-US"/>
              <a:t>Click to edit Master title style</a:t>
            </a:r>
            <a:endParaRPr lang="en-US" dirty="0"/>
          </a:p>
        </p:txBody>
      </p:sp>
      <p:sp>
        <p:nvSpPr>
          <p:cNvPr id="7" name="Text Placeholder 5"/>
          <p:cNvSpPr>
            <a:spLocks noGrp="1"/>
          </p:cNvSpPr>
          <p:nvPr>
            <p:ph type="body" sz="quarter" idx="11"/>
          </p:nvPr>
        </p:nvSpPr>
        <p:spPr>
          <a:xfrm>
            <a:off x="609599" y="6212114"/>
            <a:ext cx="9144000" cy="457200"/>
          </a:xfrm>
        </p:spPr>
        <p:txBody>
          <a:bodyPr anchor="b"/>
          <a:lstStyle>
            <a:lvl1pPr>
              <a:lnSpc>
                <a:spcPct val="100000"/>
              </a:lnSpc>
              <a:spcBef>
                <a:spcPts val="0"/>
              </a:spcBef>
              <a:spcAft>
                <a:spcPts val="0"/>
              </a:spcAft>
              <a:defRPr sz="800">
                <a:solidFill>
                  <a:srgbClr val="808080"/>
                </a:solidFill>
              </a:defRPr>
            </a:lvl1pPr>
          </a:lstStyle>
          <a:p>
            <a:pPr lvl="0"/>
            <a:r>
              <a:rPr lang="en-US"/>
              <a:t>Click to edit Master text styles</a:t>
            </a:r>
          </a:p>
        </p:txBody>
      </p:sp>
      <p:sp>
        <p:nvSpPr>
          <p:cNvPr id="5" name="Slide Number Placeholder 5"/>
          <p:cNvSpPr>
            <a:spLocks noGrp="1"/>
          </p:cNvSpPr>
          <p:nvPr>
            <p:ph type="sldNum" sz="quarter" idx="12"/>
          </p:nvPr>
        </p:nvSpPr>
        <p:spPr>
          <a:xfrm>
            <a:off x="9918700" y="6615114"/>
            <a:ext cx="1964267" cy="288925"/>
          </a:xfrm>
          <a:prstGeom prst="rect">
            <a:avLst/>
          </a:prstGeom>
        </p:spPr>
        <p:txBody>
          <a:bodyPr/>
          <a:lstStyle>
            <a:lvl1pPr>
              <a:defRPr>
                <a:solidFill>
                  <a:srgbClr val="EA9E7D"/>
                </a:solidFill>
                <a:latin typeface="Calibri" panose="020F0502020204030204" pitchFamily="34" charset="0"/>
              </a:defRPr>
            </a:lvl1pPr>
          </a:lstStyle>
          <a:p>
            <a:pPr>
              <a:defRPr/>
            </a:pPr>
            <a:r>
              <a:rPr lang="en-US" altLang="en-US"/>
              <a:t>p </a:t>
            </a:r>
            <a:fld id="{2E0DF123-F677-4DAD-B830-BFDE139B4C4D}" type="slidenum">
              <a:rPr lang="en-US" altLang="en-US" smtClean="0"/>
              <a:pPr>
                <a:defRPr/>
              </a:pPr>
              <a:t>‹#›</a:t>
            </a:fld>
            <a:endParaRPr lang="en-US" altLang="en-US"/>
          </a:p>
        </p:txBody>
      </p:sp>
    </p:spTree>
    <p:extLst>
      <p:ext uri="{BB962C8B-B14F-4D97-AF65-F5344CB8AC3E}">
        <p14:creationId xmlns:p14="http://schemas.microsoft.com/office/powerpoint/2010/main" val="4268690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645920"/>
            <a:ext cx="11101917"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a:xfrm>
            <a:off x="4844481" y="6356351"/>
            <a:ext cx="478367" cy="365125"/>
          </a:xfrm>
          <a:prstGeom prst="rect">
            <a:avLst/>
          </a:prstGeom>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a:xfrm>
            <a:off x="5405397" y="6356351"/>
            <a:ext cx="2190749" cy="365125"/>
          </a:xfrm>
          <a:prstGeom prst="rect">
            <a:avLst/>
          </a:prstGeom>
        </p:spPr>
        <p:txBody>
          <a:bodyPr/>
          <a:lstStyle>
            <a:lvl1pPr>
              <a:defRPr/>
            </a:lvl1pPr>
          </a:lstStyle>
          <a:p>
            <a:pPr>
              <a:defRPr/>
            </a:pPr>
            <a:fld id="{FDF15630-7798-AA41-8E57-8EF8B45936D0}" type="datetime1">
              <a:rPr lang="en-US" smtClean="0"/>
              <a:t>3/31/2022</a:t>
            </a:fld>
            <a:endParaRPr lang="en-US" dirty="0"/>
          </a:p>
        </p:txBody>
      </p:sp>
    </p:spTree>
    <p:extLst>
      <p:ext uri="{BB962C8B-B14F-4D97-AF65-F5344CB8AC3E}">
        <p14:creationId xmlns:p14="http://schemas.microsoft.com/office/powerpoint/2010/main" val="1833168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Content">
  <p:cSld name="1_1 Content">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486835" y="134941"/>
            <a:ext cx="11101917" cy="10763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9" name="Google Shape;29;p20"/>
          <p:cNvSpPr txBox="1">
            <a:spLocks noGrp="1"/>
          </p:cNvSpPr>
          <p:nvPr>
            <p:ph type="body" idx="1"/>
          </p:nvPr>
        </p:nvSpPr>
        <p:spPr>
          <a:xfrm>
            <a:off x="487680" y="1645920"/>
            <a:ext cx="11101917" cy="4389120"/>
          </a:xfrm>
          <a:prstGeom prst="rect">
            <a:avLst/>
          </a:prstGeom>
          <a:noFill/>
          <a:ln>
            <a:noFill/>
          </a:ln>
        </p:spPr>
        <p:txBody>
          <a:bodyPr spcFirstLastPara="1" wrap="square" lIns="91425" tIns="45700" rIns="91425" bIns="45700" anchor="t" anchorCtr="0"/>
          <a:lstStyle>
            <a:lvl1pPr marL="342900" lvl="0" indent="-314325" algn="l">
              <a:lnSpc>
                <a:spcPct val="100000"/>
              </a:lnSpc>
              <a:spcBef>
                <a:spcPts val="1350"/>
              </a:spcBef>
              <a:spcAft>
                <a:spcPts val="0"/>
              </a:spcAft>
              <a:buClr>
                <a:schemeClr val="dk2"/>
              </a:buClr>
              <a:buSzPts val="3000"/>
              <a:buFont typeface="Noto Sans Symbols"/>
              <a:buChar char="▪"/>
              <a:defRPr/>
            </a:lvl1pPr>
            <a:lvl2pPr marL="685800" lvl="1" indent="-257175" algn="l">
              <a:lnSpc>
                <a:spcPct val="100000"/>
              </a:lnSpc>
              <a:spcBef>
                <a:spcPts val="600"/>
              </a:spcBef>
              <a:spcAft>
                <a:spcPts val="0"/>
              </a:spcAft>
              <a:buSzPts val="1800"/>
              <a:buChar char="–"/>
              <a:defRPr/>
            </a:lvl2pPr>
            <a:lvl3pPr marL="1028700" lvl="2" indent="-257175" algn="l">
              <a:lnSpc>
                <a:spcPct val="100000"/>
              </a:lnSpc>
              <a:spcBef>
                <a:spcPts val="525"/>
              </a:spcBef>
              <a:spcAft>
                <a:spcPts val="0"/>
              </a:spcAft>
              <a:buSzPts val="1800"/>
              <a:buChar char="▪"/>
              <a:defRPr/>
            </a:lvl3pPr>
            <a:lvl4pPr marL="1371600" lvl="3" indent="-257175" algn="l">
              <a:lnSpc>
                <a:spcPct val="100000"/>
              </a:lnSpc>
              <a:spcBef>
                <a:spcPts val="450"/>
              </a:spcBef>
              <a:spcAft>
                <a:spcPts val="0"/>
              </a:spcAft>
              <a:buSzPts val="1800"/>
              <a:buChar char="–"/>
              <a:defRPr/>
            </a:lvl4pPr>
            <a:lvl5pPr marL="1714500" lvl="4" indent="-257175" algn="l">
              <a:lnSpc>
                <a:spcPct val="100000"/>
              </a:lnSpc>
              <a:spcBef>
                <a:spcPts val="450"/>
              </a:spcBef>
              <a:spcAft>
                <a:spcPts val="0"/>
              </a:spcAft>
              <a:buSzPts val="1800"/>
              <a:buChar char="▪"/>
              <a:defRPr/>
            </a:lvl5pPr>
            <a:lvl6pPr marL="2057400" lvl="5" indent="-257175" algn="l">
              <a:lnSpc>
                <a:spcPct val="100000"/>
              </a:lnSpc>
              <a:spcBef>
                <a:spcPts val="27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pPr lvl="0"/>
            <a:r>
              <a:rPr lang="en-US"/>
              <a:t>Click to edit Master text styles</a:t>
            </a:r>
          </a:p>
        </p:txBody>
      </p:sp>
      <p:sp>
        <p:nvSpPr>
          <p:cNvPr id="30" name="Google Shape;30;p20"/>
          <p:cNvSpPr txBox="1">
            <a:spLocks noGrp="1"/>
          </p:cNvSpPr>
          <p:nvPr>
            <p:ph type="sldNum" idx="12"/>
          </p:nvPr>
        </p:nvSpPr>
        <p:spPr>
          <a:xfrm>
            <a:off x="4844482" y="6356353"/>
            <a:ext cx="478367"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800"/>
              <a:buFont typeface="Arial"/>
              <a:buNone/>
              <a:defRPr sz="1350" b="0" i="0" u="none" strike="noStrike" cap="none">
                <a:solidFill>
                  <a:schemeClr val="dk1"/>
                </a:solidFill>
                <a:latin typeface="Verdana"/>
                <a:ea typeface="Verdana"/>
                <a:cs typeface="Verdana"/>
                <a:sym typeface="Verdana"/>
              </a:defRPr>
            </a:lvl9pPr>
          </a:lstStyle>
          <a:p>
            <a:fld id="{00000000-1234-1234-1234-123412341234}" type="slidenum">
              <a:rPr lang="en-US" smtClean="0"/>
              <a:pPr/>
              <a:t>‹#›</a:t>
            </a:fld>
            <a:endParaRPr lang="en-US"/>
          </a:p>
        </p:txBody>
      </p:sp>
      <p:sp>
        <p:nvSpPr>
          <p:cNvPr id="31" name="Google Shape;31;p20"/>
          <p:cNvSpPr txBox="1">
            <a:spLocks noGrp="1"/>
          </p:cNvSpPr>
          <p:nvPr>
            <p:ph type="dt" idx="10"/>
          </p:nvPr>
        </p:nvSpPr>
        <p:spPr>
          <a:xfrm>
            <a:off x="5405397" y="6356353"/>
            <a:ext cx="2190749"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3820526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487680" y="1825626"/>
            <a:ext cx="10515600" cy="3943351"/>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1219170">
              <a:defRPr/>
            </a:pPr>
            <a:fld id="{3DD97BEB-BAEF-0344-9D5C-EC73E478698A}" type="slidenum">
              <a:rPr lang="en-US" smtClean="0">
                <a:solidFill>
                  <a:srgbClr val="0066A1"/>
                </a:solidFill>
                <a:cs typeface="Arial"/>
                <a:sym typeface="Arial"/>
              </a:rPr>
              <a:pPr defTabSz="1219170">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487680" y="1106197"/>
            <a:ext cx="10515600" cy="356843"/>
          </a:xfrm>
        </p:spPr>
        <p:txBody>
          <a:bodyPr anchor="ct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48970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9E919-B09F-4B05-983D-9D0C06B57DFF}"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7F47E-D60A-476B-BAF9-1215F13F88D3}" type="slidenum">
              <a:rPr lang="en-US" smtClean="0"/>
              <a:t>‹#›</a:t>
            </a:fld>
            <a:endParaRPr lang="en-US"/>
          </a:p>
        </p:txBody>
      </p:sp>
    </p:spTree>
    <p:extLst>
      <p:ext uri="{BB962C8B-B14F-4D97-AF65-F5344CB8AC3E}">
        <p14:creationId xmlns:p14="http://schemas.microsoft.com/office/powerpoint/2010/main" val="271877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59E919-B09F-4B05-983D-9D0C06B57DFF}"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7F47E-D60A-476B-BAF9-1215F13F88D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41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59E919-B09F-4B05-983D-9D0C06B57DFF}"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7F47E-D60A-476B-BAF9-1215F13F88D3}" type="slidenum">
              <a:rPr lang="en-US" smtClean="0"/>
              <a:t>‹#›</a:t>
            </a:fld>
            <a:endParaRPr lang="en-US"/>
          </a:p>
        </p:txBody>
      </p:sp>
    </p:spTree>
    <p:extLst>
      <p:ext uri="{BB962C8B-B14F-4D97-AF65-F5344CB8AC3E}">
        <p14:creationId xmlns:p14="http://schemas.microsoft.com/office/powerpoint/2010/main" val="131790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59E919-B09F-4B05-983D-9D0C06B57DFF}"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F7F47E-D60A-476B-BAF9-1215F13F88D3}" type="slidenum">
              <a:rPr lang="en-US" smtClean="0"/>
              <a:t>‹#›</a:t>
            </a:fld>
            <a:endParaRPr lang="en-US"/>
          </a:p>
        </p:txBody>
      </p:sp>
    </p:spTree>
    <p:extLst>
      <p:ext uri="{BB962C8B-B14F-4D97-AF65-F5344CB8AC3E}">
        <p14:creationId xmlns:p14="http://schemas.microsoft.com/office/powerpoint/2010/main" val="148220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59E919-B09F-4B05-983D-9D0C06B57DFF}"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F7F47E-D60A-476B-BAF9-1215F13F88D3}" type="slidenum">
              <a:rPr lang="en-US" smtClean="0"/>
              <a:t>‹#›</a:t>
            </a:fld>
            <a:endParaRPr lang="en-US"/>
          </a:p>
        </p:txBody>
      </p:sp>
    </p:spTree>
    <p:extLst>
      <p:ext uri="{BB962C8B-B14F-4D97-AF65-F5344CB8AC3E}">
        <p14:creationId xmlns:p14="http://schemas.microsoft.com/office/powerpoint/2010/main" val="374657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259E919-B09F-4B05-983D-9D0C06B57DFF}" type="datetimeFigureOut">
              <a:rPr lang="en-US" smtClean="0"/>
              <a:t>3/31/2022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F7F47E-D60A-476B-BAF9-1215F13F88D3}" type="slidenum">
              <a:rPr lang="en-US" smtClean="0"/>
              <a:t>‹#›</a:t>
            </a:fld>
            <a:endParaRPr lang="en-US"/>
          </a:p>
        </p:txBody>
      </p:sp>
    </p:spTree>
    <p:extLst>
      <p:ext uri="{BB962C8B-B14F-4D97-AF65-F5344CB8AC3E}">
        <p14:creationId xmlns:p14="http://schemas.microsoft.com/office/powerpoint/2010/main" val="17848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259E919-B09F-4B05-983D-9D0C06B57DFF}" type="datetimeFigureOut">
              <a:rPr lang="en-US" smtClean="0"/>
              <a:t>3/31/2022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F7F47E-D60A-476B-BAF9-1215F13F88D3}" type="slidenum">
              <a:rPr lang="en-US" smtClean="0"/>
              <a:t>‹#›</a:t>
            </a:fld>
            <a:endParaRPr lang="en-US"/>
          </a:p>
        </p:txBody>
      </p:sp>
    </p:spTree>
    <p:extLst>
      <p:ext uri="{BB962C8B-B14F-4D97-AF65-F5344CB8AC3E}">
        <p14:creationId xmlns:p14="http://schemas.microsoft.com/office/powerpoint/2010/main" val="234476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9E919-B09F-4B05-983D-9D0C06B57DFF}"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7F47E-D60A-476B-BAF9-1215F13F88D3}" type="slidenum">
              <a:rPr lang="en-US" smtClean="0"/>
              <a:t>‹#›</a:t>
            </a:fld>
            <a:endParaRPr lang="en-US"/>
          </a:p>
        </p:txBody>
      </p:sp>
    </p:spTree>
    <p:extLst>
      <p:ext uri="{BB962C8B-B14F-4D97-AF65-F5344CB8AC3E}">
        <p14:creationId xmlns:p14="http://schemas.microsoft.com/office/powerpoint/2010/main" val="3044721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259E919-B09F-4B05-983D-9D0C06B57DFF}" type="datetimeFigureOut">
              <a:rPr lang="en-US" smtClean="0"/>
              <a:t>3/31/2022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F7F47E-D60A-476B-BAF9-1215F13F88D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1409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eeeusa.org/tag/uspto-series/"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twitter.com/IEEEUSA" TargetMode="External"/><Relationship Id="rId13" Type="http://schemas.openxmlformats.org/officeDocument/2006/relationships/image" Target="../media/image30.png"/><Relationship Id="rId3" Type="http://schemas.openxmlformats.org/officeDocument/2006/relationships/hyperlink" Target="https://ieeeusa.org/" TargetMode="External"/><Relationship Id="rId7" Type="http://schemas.openxmlformats.org/officeDocument/2006/relationships/image" Target="../media/image27.png"/><Relationship Id="rId12" Type="http://schemas.openxmlformats.org/officeDocument/2006/relationships/hyperlink" Target="https://www.linkedin.com/company/ieeeusa/" TargetMode="External"/><Relationship Id="rId17"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hyperlink" Target="https://ieee-collabratec.ieee.org/app/community/37/CareersConnect-USA/" TargetMode="External"/><Relationship Id="rId1" Type="http://schemas.openxmlformats.org/officeDocument/2006/relationships/slideLayout" Target="../slideLayouts/slideLayout14.xml"/><Relationship Id="rId6" Type="http://schemas.openxmlformats.org/officeDocument/2006/relationships/hyperlink" Target="https://www.facebook.com/ieeeusa" TargetMode="External"/><Relationship Id="rId11" Type="http://schemas.openxmlformats.org/officeDocument/2006/relationships/image" Target="../media/image29.jpeg"/><Relationship Id="rId5" Type="http://schemas.openxmlformats.org/officeDocument/2006/relationships/hyperlink" Target="https://ieeeusa.org/newsroom/email-newsletters/" TargetMode="External"/><Relationship Id="rId15" Type="http://schemas.openxmlformats.org/officeDocument/2006/relationships/image" Target="../media/image31.png"/><Relationship Id="rId10" Type="http://schemas.openxmlformats.org/officeDocument/2006/relationships/hyperlink" Target="https://www.instagram.com/ieeeusa/?hl=en" TargetMode="External"/><Relationship Id="rId4" Type="http://schemas.openxmlformats.org/officeDocument/2006/relationships/hyperlink" Target="https://ieeeusa.org/careers/webinars/" TargetMode="External"/><Relationship Id="rId9" Type="http://schemas.openxmlformats.org/officeDocument/2006/relationships/image" Target="../media/image28.png"/><Relationship Id="rId14" Type="http://schemas.openxmlformats.org/officeDocument/2006/relationships/hyperlink" Target="https://www.youtube.com/channel/UCqiraJWrp7rCzOZk4FCv3LA"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eeeusa.org/tag/uspto-series/"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hyperlink" Target="https://events.vtools.ieee.org/m/310109" TargetMode="External"/><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hyperlink" Target="https://ieeeusa.org/tag/uspto-series/" TargetMode="External"/><Relationship Id="rId2" Type="http://schemas.openxmlformats.org/officeDocument/2006/relationships/hyperlink" Target="https://events.vtools.ieee.org/m/309617" TargetMode="External"/><Relationship Id="rId1" Type="http://schemas.openxmlformats.org/officeDocument/2006/relationships/slideLayout" Target="../slideLayouts/slideLayout13.xml"/><Relationship Id="rId6" Type="http://schemas.openxmlformats.org/officeDocument/2006/relationships/hyperlink" Target="https://events.vtools.ieee.org/m/309625"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hyperlink" Target="https://events.vtools.ieee.org/m/310107" TargetMode="External"/><Relationship Id="rId4" Type="http://schemas.openxmlformats.org/officeDocument/2006/relationships/hyperlink" Target="https://events.vtools.ieee.org/m/309619" TargetMode="Externa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c/IEEEUSA" TargetMode="External"/><Relationship Id="rId1" Type="http://schemas.openxmlformats.org/officeDocument/2006/relationships/slideLayout" Target="../slideLayouts/slideLayout1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13D597C-35FD-49CE-B446-783EB048B32B}"/>
              </a:ext>
            </a:extLst>
          </p:cNvPr>
          <p:cNvSpPr>
            <a:spLocks noGrp="1"/>
          </p:cNvSpPr>
          <p:nvPr>
            <p:ph type="subTitle" idx="1"/>
          </p:nvPr>
        </p:nvSpPr>
        <p:spPr>
          <a:xfrm>
            <a:off x="626819" y="4157577"/>
            <a:ext cx="10925101" cy="1461189"/>
          </a:xfrm>
        </p:spPr>
        <p:txBody>
          <a:bodyPr>
            <a:normAutofit/>
          </a:bodyPr>
          <a:lstStyle/>
          <a:p>
            <a:r>
              <a:rPr lang="en-US" sz="2800" b="1" dirty="0">
                <a:solidFill>
                  <a:schemeClr val="tx1"/>
                </a:solidFill>
              </a:rPr>
              <a:t>James Conrad</a:t>
            </a:r>
          </a:p>
          <a:p>
            <a:r>
              <a:rPr lang="en-US" sz="2800" b="1" dirty="0">
                <a:solidFill>
                  <a:schemeClr val="tx1"/>
                </a:solidFill>
              </a:rPr>
              <a:t>Past-Past IEEE-USA President</a:t>
            </a:r>
          </a:p>
        </p:txBody>
      </p:sp>
      <p:pic>
        <p:nvPicPr>
          <p:cNvPr id="4" name="Picture 3">
            <a:extLst>
              <a:ext uri="{FF2B5EF4-FFF2-40B4-BE49-F238E27FC236}">
                <a16:creationId xmlns:a16="http://schemas.microsoft.com/office/drawing/2014/main" id="{0DD35601-73B9-430A-BFE0-0A3CD58CB9DB}"/>
              </a:ext>
            </a:extLst>
          </p:cNvPr>
          <p:cNvPicPr>
            <a:picLocks noChangeAspect="1"/>
          </p:cNvPicPr>
          <p:nvPr/>
        </p:nvPicPr>
        <p:blipFill>
          <a:blip r:embed="rId2"/>
          <a:stretch>
            <a:fillRect/>
          </a:stretch>
        </p:blipFill>
        <p:spPr>
          <a:xfrm>
            <a:off x="635457" y="1513700"/>
            <a:ext cx="10916463" cy="2729116"/>
          </a:xfrm>
          <a:prstGeom prst="rect">
            <a:avLst/>
          </a:prstGeom>
        </p:spPr>
      </p:pic>
      <p:cxnSp>
        <p:nvCxnSpPr>
          <p:cNvPr id="11" name="Straight Connector 10">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808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2E476-9221-4C9B-8BFD-8B2C1402A8A0}"/>
              </a:ext>
            </a:extLst>
          </p:cNvPr>
          <p:cNvSpPr>
            <a:spLocks noGrp="1"/>
          </p:cNvSpPr>
          <p:nvPr>
            <p:ph type="title"/>
          </p:nvPr>
        </p:nvSpPr>
        <p:spPr>
          <a:xfrm>
            <a:off x="1097280" y="286603"/>
            <a:ext cx="10058400" cy="1080643"/>
          </a:xfrm>
        </p:spPr>
        <p:txBody>
          <a:bodyPr/>
          <a:lstStyle/>
          <a:p>
            <a:r>
              <a:rPr lang="en-US" dirty="0"/>
              <a:t>IEEE-USA JOINS IN BIG HOOPLA</a:t>
            </a:r>
          </a:p>
        </p:txBody>
      </p:sp>
      <p:sp>
        <p:nvSpPr>
          <p:cNvPr id="3" name="Text Placeholder 2">
            <a:extLst>
              <a:ext uri="{FF2B5EF4-FFF2-40B4-BE49-F238E27FC236}">
                <a16:creationId xmlns:a16="http://schemas.microsoft.com/office/drawing/2014/main" id="{3AC91DBF-5F3D-4937-B4B8-A997452D3B84}"/>
              </a:ext>
            </a:extLst>
          </p:cNvPr>
          <p:cNvSpPr>
            <a:spLocks noGrp="1"/>
          </p:cNvSpPr>
          <p:nvPr>
            <p:ph type="body" sz="quarter" idx="13"/>
          </p:nvPr>
        </p:nvSpPr>
        <p:spPr>
          <a:xfrm>
            <a:off x="291124" y="1872343"/>
            <a:ext cx="8121355" cy="4260800"/>
          </a:xfrm>
        </p:spPr>
        <p:txBody>
          <a:bodyPr>
            <a:normAutofit fontScale="85000" lnSpcReduction="20000"/>
          </a:bodyPr>
          <a:lstStyle/>
          <a:p>
            <a:r>
              <a:rPr lang="en-US" sz="2600" dirty="0"/>
              <a:t>With volunteer support from the IEEE Dayton Section, IEEE-USA sponsored The Big Hoopa, a set of events opening the “First Four” as part of the NCAA’s Men’s Basketball Tournament 13-16 March in Dayton, Ohio. </a:t>
            </a:r>
          </a:p>
          <a:p>
            <a:r>
              <a:rPr lang="en-US" sz="2600" dirty="0"/>
              <a:t>Its anchor event, The Big Hoopla STEM Challenge, attracted an estimated 3000 parents and children who visited IEEE-USA’s booth to engage in STEM activities and learn more about technology careers. </a:t>
            </a:r>
          </a:p>
          <a:p>
            <a:r>
              <a:rPr lang="en-US" sz="2600" dirty="0"/>
              <a:t>IEEE was on display prominently throughout the entire weekend of festivities – and was acknowledged as part of the greeting to tens of thousands of attendees to the Big Hoopla Four Miler, Family Festival, Hoopla Reception and STEM Challenge.  </a:t>
            </a:r>
          </a:p>
          <a:p>
            <a:r>
              <a:rPr lang="en-US" sz="2600" dirty="0"/>
              <a:t>In addition to introducing kids and parents to STEM, IEEE-USA and other sponsors made possible the donation of 80 NCAA First Four game tickets for Military active-duty servicemen and their families at Wright Patterson Air Force Base</a:t>
            </a:r>
            <a:r>
              <a:rPr lang="en-US" b="0" i="0" dirty="0">
                <a:solidFill>
                  <a:srgbClr val="222222"/>
                </a:solidFill>
                <a:effectLst/>
                <a:latin typeface="Arial" panose="020B0604020202020204" pitchFamily="34" charset="0"/>
              </a:rPr>
              <a:t>.</a:t>
            </a:r>
            <a:endParaRPr lang="en-US" dirty="0"/>
          </a:p>
        </p:txBody>
      </p:sp>
      <p:sp>
        <p:nvSpPr>
          <p:cNvPr id="4" name="Slide Number Placeholder 3">
            <a:extLst>
              <a:ext uri="{FF2B5EF4-FFF2-40B4-BE49-F238E27FC236}">
                <a16:creationId xmlns:a16="http://schemas.microsoft.com/office/drawing/2014/main" id="{79680194-DD79-49E8-8A2C-A133825F5E84}"/>
              </a:ext>
            </a:extLst>
          </p:cNvPr>
          <p:cNvSpPr>
            <a:spLocks noGrp="1"/>
          </p:cNvSpPr>
          <p:nvPr>
            <p:ph type="sldNum" sz="quarter" idx="14"/>
          </p:nvPr>
        </p:nvSpPr>
        <p:spPr/>
        <p:txBody>
          <a:bodyPr/>
          <a:lstStyle/>
          <a:p>
            <a:pPr defTabSz="1219170">
              <a:defRPr/>
            </a:pPr>
            <a:fld id="{3DD97BEB-BAEF-0344-9D5C-EC73E478698A}" type="slidenum">
              <a:rPr lang="en-US" smtClean="0">
                <a:solidFill>
                  <a:srgbClr val="0066A1"/>
                </a:solidFill>
                <a:cs typeface="Arial"/>
                <a:sym typeface="Arial"/>
              </a:rPr>
              <a:pPr defTabSz="1219170">
                <a:defRPr/>
              </a:pPr>
              <a:t>10</a:t>
            </a:fld>
            <a:endParaRPr lang="en-US">
              <a:solidFill>
                <a:srgbClr val="0066A1"/>
              </a:solidFill>
              <a:cs typeface="Arial"/>
              <a:sym typeface="Arial"/>
            </a:endParaRPr>
          </a:p>
        </p:txBody>
      </p:sp>
      <p:pic>
        <p:nvPicPr>
          <p:cNvPr id="1026" name="Picture 2" descr="The Big Hoopla - IEEE-USA">
            <a:extLst>
              <a:ext uri="{FF2B5EF4-FFF2-40B4-BE49-F238E27FC236}">
                <a16:creationId xmlns:a16="http://schemas.microsoft.com/office/drawing/2014/main" id="{12907567-8BA4-488B-A3FF-20326EF55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320" y="2258317"/>
            <a:ext cx="3208350" cy="239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174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9A0C-1325-4B97-A853-5AD202EC3E8B}"/>
              </a:ext>
            </a:extLst>
          </p:cNvPr>
          <p:cNvSpPr>
            <a:spLocks noGrp="1"/>
          </p:cNvSpPr>
          <p:nvPr>
            <p:ph type="title"/>
          </p:nvPr>
        </p:nvSpPr>
        <p:spPr>
          <a:xfrm>
            <a:off x="497899" y="1236617"/>
            <a:ext cx="11196202" cy="409446"/>
          </a:xfrm>
        </p:spPr>
        <p:txBody>
          <a:bodyPr>
            <a:normAutofit fontScale="90000"/>
          </a:bodyPr>
          <a:lstStyle/>
          <a:p>
            <a:r>
              <a:rPr lang="en-US" dirty="0"/>
              <a:t>IEEE-USA &amp; USPTO PARTNER ON IP PROTECTION WEBINARS</a:t>
            </a:r>
          </a:p>
        </p:txBody>
      </p:sp>
      <p:sp>
        <p:nvSpPr>
          <p:cNvPr id="3" name="Text Placeholder 2">
            <a:extLst>
              <a:ext uri="{FF2B5EF4-FFF2-40B4-BE49-F238E27FC236}">
                <a16:creationId xmlns:a16="http://schemas.microsoft.com/office/drawing/2014/main" id="{F66C127C-793B-4D87-971C-E63577BD6617}"/>
              </a:ext>
            </a:extLst>
          </p:cNvPr>
          <p:cNvSpPr>
            <a:spLocks noGrp="1"/>
          </p:cNvSpPr>
          <p:nvPr>
            <p:ph type="body" sz="quarter" idx="13"/>
          </p:nvPr>
        </p:nvSpPr>
        <p:spPr>
          <a:xfrm>
            <a:off x="416658" y="1779246"/>
            <a:ext cx="8354480" cy="3943351"/>
          </a:xfrm>
        </p:spPr>
        <p:txBody>
          <a:bodyPr>
            <a:normAutofit fontScale="92500"/>
          </a:bodyPr>
          <a:lstStyle/>
          <a:p>
            <a:r>
              <a:rPr lang="en-US" sz="2800" dirty="0"/>
              <a:t>IEEE-USA is partnering with the U.S. Patent and Trademark Office (USPTO) to offer a series of free, monthly webinars for members on intellectual property basics. </a:t>
            </a:r>
          </a:p>
          <a:p>
            <a:r>
              <a:rPr lang="en-US" sz="2800" dirty="0"/>
              <a:t>The five-part series begins on April 20</a:t>
            </a:r>
            <a:r>
              <a:rPr lang="en-US" sz="2800" baseline="30000" dirty="0"/>
              <a:t>th</a:t>
            </a:r>
            <a:r>
              <a:rPr lang="en-US" sz="2800" dirty="0"/>
              <a:t> and will feature speakers from USPTO covering U.S. intellectual property (IP) laws and processes, and ways that members can protect their innovations as they transition from idea to product.</a:t>
            </a:r>
          </a:p>
          <a:p>
            <a:r>
              <a:rPr lang="en-US" sz="2800" dirty="0"/>
              <a:t>Information on current dates, topics and speakers can be accessed at: </a:t>
            </a:r>
            <a:r>
              <a:rPr lang="en-US" sz="2400" b="1" dirty="0">
                <a:hlinkClick r:id="rId2"/>
              </a:rPr>
              <a:t>https://ieeeusa.org/tag/uspto-series/</a:t>
            </a:r>
            <a:endParaRPr lang="en-US" sz="2400" b="1" dirty="0"/>
          </a:p>
          <a:p>
            <a:endParaRPr lang="en-US" dirty="0"/>
          </a:p>
        </p:txBody>
      </p:sp>
      <p:sp>
        <p:nvSpPr>
          <p:cNvPr id="4" name="Slide Number Placeholder 3">
            <a:extLst>
              <a:ext uri="{FF2B5EF4-FFF2-40B4-BE49-F238E27FC236}">
                <a16:creationId xmlns:a16="http://schemas.microsoft.com/office/drawing/2014/main" id="{6C57112A-8A65-4599-B447-765144363692}"/>
              </a:ext>
            </a:extLst>
          </p:cNvPr>
          <p:cNvSpPr>
            <a:spLocks noGrp="1"/>
          </p:cNvSpPr>
          <p:nvPr>
            <p:ph type="sldNum" sz="quarter" idx="14"/>
          </p:nvPr>
        </p:nvSpPr>
        <p:spPr/>
        <p:txBody>
          <a:bodyPr/>
          <a:lstStyle/>
          <a:p>
            <a:pPr defTabSz="1219170">
              <a:defRPr/>
            </a:pPr>
            <a:fld id="{3DD97BEB-BAEF-0344-9D5C-EC73E478698A}" type="slidenum">
              <a:rPr lang="en-US" smtClean="0">
                <a:solidFill>
                  <a:srgbClr val="0066A1"/>
                </a:solidFill>
                <a:cs typeface="Arial"/>
                <a:sym typeface="Arial"/>
              </a:rPr>
              <a:pPr defTabSz="1219170">
                <a:defRPr/>
              </a:pPr>
              <a:t>11</a:t>
            </a:fld>
            <a:endParaRPr lang="en-US">
              <a:solidFill>
                <a:srgbClr val="0066A1"/>
              </a:solidFill>
              <a:cs typeface="Arial"/>
              <a:sym typeface="Arial"/>
            </a:endParaRPr>
          </a:p>
        </p:txBody>
      </p:sp>
      <p:pic>
        <p:nvPicPr>
          <p:cNvPr id="1026" name="Picture 2" descr="United States Patent and Trademark Office - Wikipedia">
            <a:extLst>
              <a:ext uri="{FF2B5EF4-FFF2-40B4-BE49-F238E27FC236}">
                <a16:creationId xmlns:a16="http://schemas.microsoft.com/office/drawing/2014/main" id="{C636DD25-C947-40F3-B85D-D304A9AF3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234" y="2116183"/>
            <a:ext cx="2633648" cy="263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168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780F58-2D79-4C75-B86D-785CC0BD2471}"/>
              </a:ext>
            </a:extLst>
          </p:cNvPr>
          <p:cNvSpPr>
            <a:spLocks noGrp="1"/>
          </p:cNvSpPr>
          <p:nvPr>
            <p:ph type="title"/>
          </p:nvPr>
        </p:nvSpPr>
        <p:spPr/>
        <p:txBody>
          <a:bodyPr>
            <a:normAutofit/>
          </a:bodyPr>
          <a:lstStyle/>
          <a:p>
            <a:r>
              <a:rPr lang="en-US" sz="6600" b="1" dirty="0"/>
              <a:t>Engineers &amp; Public Policy</a:t>
            </a:r>
          </a:p>
        </p:txBody>
      </p:sp>
      <p:sp>
        <p:nvSpPr>
          <p:cNvPr id="5" name="Content Placeholder 4">
            <a:extLst>
              <a:ext uri="{FF2B5EF4-FFF2-40B4-BE49-F238E27FC236}">
                <a16:creationId xmlns:a16="http://schemas.microsoft.com/office/drawing/2014/main" id="{6FD7C71F-684C-4ACC-AFFA-B6B8503AB331}"/>
              </a:ext>
            </a:extLst>
          </p:cNvPr>
          <p:cNvSpPr>
            <a:spLocks noGrp="1"/>
          </p:cNvSpPr>
          <p:nvPr>
            <p:ph idx="1"/>
          </p:nvPr>
        </p:nvSpPr>
        <p:spPr>
          <a:xfrm>
            <a:off x="626084" y="2416628"/>
            <a:ext cx="11000792" cy="3424474"/>
          </a:xfrm>
        </p:spPr>
        <p:txBody>
          <a:bodyPr>
            <a:normAutofit/>
          </a:bodyPr>
          <a:lstStyle/>
          <a:p>
            <a:pPr algn="ctr"/>
            <a:r>
              <a:rPr lang="en-US" sz="3600" dirty="0"/>
              <a:t>Public Policy:  The process used to establish the rules that govern society</a:t>
            </a:r>
          </a:p>
        </p:txBody>
      </p:sp>
      <p:pic>
        <p:nvPicPr>
          <p:cNvPr id="6" name="Picture 5">
            <a:extLst>
              <a:ext uri="{FF2B5EF4-FFF2-40B4-BE49-F238E27FC236}">
                <a16:creationId xmlns:a16="http://schemas.microsoft.com/office/drawing/2014/main" id="{226C6FE7-CF33-4A5A-B2E5-81BC72C76C57}"/>
              </a:ext>
            </a:extLst>
          </p:cNvPr>
          <p:cNvPicPr>
            <a:picLocks noChangeAspect="1"/>
          </p:cNvPicPr>
          <p:nvPr/>
        </p:nvPicPr>
        <p:blipFill>
          <a:blip r:embed="rId2"/>
          <a:stretch>
            <a:fillRect/>
          </a:stretch>
        </p:blipFill>
        <p:spPr>
          <a:xfrm>
            <a:off x="7152509" y="3265714"/>
            <a:ext cx="3451522" cy="2799184"/>
          </a:xfrm>
          <a:prstGeom prst="rect">
            <a:avLst/>
          </a:prstGeom>
        </p:spPr>
      </p:pic>
    </p:spTree>
    <p:extLst>
      <p:ext uri="{BB962C8B-B14F-4D97-AF65-F5344CB8AC3E}">
        <p14:creationId xmlns:p14="http://schemas.microsoft.com/office/powerpoint/2010/main" val="386217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589C-EA49-4C86-9DE0-B9C8EF4C8D9F}"/>
              </a:ext>
            </a:extLst>
          </p:cNvPr>
          <p:cNvSpPr>
            <a:spLocks noGrp="1"/>
          </p:cNvSpPr>
          <p:nvPr>
            <p:ph type="title"/>
          </p:nvPr>
        </p:nvSpPr>
        <p:spPr/>
        <p:txBody>
          <a:bodyPr>
            <a:normAutofit/>
          </a:bodyPr>
          <a:lstStyle/>
          <a:p>
            <a:r>
              <a:rPr lang="en-US" sz="6000" b="1" dirty="0"/>
              <a:t>IEEE-USA Public Policy</a:t>
            </a:r>
          </a:p>
        </p:txBody>
      </p:sp>
      <p:sp>
        <p:nvSpPr>
          <p:cNvPr id="3" name="Content Placeholder 2">
            <a:extLst>
              <a:ext uri="{FF2B5EF4-FFF2-40B4-BE49-F238E27FC236}">
                <a16:creationId xmlns:a16="http://schemas.microsoft.com/office/drawing/2014/main" id="{25D28D13-882D-4138-9A7F-C4537792E45A}"/>
              </a:ext>
            </a:extLst>
          </p:cNvPr>
          <p:cNvSpPr>
            <a:spLocks noGrp="1"/>
          </p:cNvSpPr>
          <p:nvPr>
            <p:ph idx="1"/>
          </p:nvPr>
        </p:nvSpPr>
        <p:spPr>
          <a:xfrm>
            <a:off x="1346407" y="2024743"/>
            <a:ext cx="9560145" cy="3676400"/>
          </a:xfrm>
        </p:spPr>
        <p:txBody>
          <a:bodyPr>
            <a:normAutofit/>
          </a:bodyPr>
          <a:lstStyle/>
          <a:p>
            <a:pPr marL="0" indent="0" algn="ctr">
              <a:buNone/>
            </a:pPr>
            <a:r>
              <a:rPr lang="en-US" sz="3600" dirty="0"/>
              <a:t>We are the Eyes, Ears, and Voice or American technology professionals</a:t>
            </a:r>
            <a:endParaRPr lang="en-US" sz="3400" dirty="0"/>
          </a:p>
        </p:txBody>
      </p:sp>
      <p:pic>
        <p:nvPicPr>
          <p:cNvPr id="4" name="Picture 3">
            <a:extLst>
              <a:ext uri="{FF2B5EF4-FFF2-40B4-BE49-F238E27FC236}">
                <a16:creationId xmlns:a16="http://schemas.microsoft.com/office/drawing/2014/main" id="{DEC15809-D903-4EE5-81FD-EDC1D88B64C0}"/>
              </a:ext>
            </a:extLst>
          </p:cNvPr>
          <p:cNvPicPr>
            <a:picLocks noChangeAspect="1"/>
          </p:cNvPicPr>
          <p:nvPr/>
        </p:nvPicPr>
        <p:blipFill>
          <a:blip r:embed="rId2"/>
          <a:stretch>
            <a:fillRect/>
          </a:stretch>
        </p:blipFill>
        <p:spPr>
          <a:xfrm>
            <a:off x="6063339" y="4086808"/>
            <a:ext cx="6035743" cy="2011914"/>
          </a:xfrm>
          <a:prstGeom prst="rect">
            <a:avLst/>
          </a:prstGeom>
        </p:spPr>
      </p:pic>
    </p:spTree>
    <p:extLst>
      <p:ext uri="{BB962C8B-B14F-4D97-AF65-F5344CB8AC3E}">
        <p14:creationId xmlns:p14="http://schemas.microsoft.com/office/powerpoint/2010/main" val="349487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BA8589C-EA49-4C86-9DE0-B9C8EF4C8D9F}"/>
              </a:ext>
            </a:extLst>
          </p:cNvPr>
          <p:cNvSpPr>
            <a:spLocks noGrp="1"/>
          </p:cNvSpPr>
          <p:nvPr>
            <p:ph type="title"/>
          </p:nvPr>
        </p:nvSpPr>
        <p:spPr>
          <a:xfrm>
            <a:off x="468630" y="284902"/>
            <a:ext cx="5977937" cy="1666501"/>
          </a:xfrm>
        </p:spPr>
        <p:txBody>
          <a:bodyPr>
            <a:normAutofit/>
          </a:bodyPr>
          <a:lstStyle/>
          <a:p>
            <a:r>
              <a:rPr lang="en-US" sz="5400" b="1" dirty="0">
                <a:solidFill>
                  <a:schemeClr val="accent5">
                    <a:lumMod val="20000"/>
                    <a:lumOff val="80000"/>
                  </a:schemeClr>
                </a:solidFill>
                <a:effectLst>
                  <a:outerShdw blurRad="38100" dist="38100" dir="2700000" algn="tl">
                    <a:srgbClr val="000000">
                      <a:alpha val="43137"/>
                    </a:srgbClr>
                  </a:outerShdw>
                </a:effectLst>
              </a:rPr>
              <a:t>Elements of Policy</a:t>
            </a:r>
          </a:p>
        </p:txBody>
      </p:sp>
      <p:sp>
        <p:nvSpPr>
          <p:cNvPr id="3" name="Content Placeholder 2">
            <a:extLst>
              <a:ext uri="{FF2B5EF4-FFF2-40B4-BE49-F238E27FC236}">
                <a16:creationId xmlns:a16="http://schemas.microsoft.com/office/drawing/2014/main" id="{25D28D13-882D-4138-9A7F-C4537792E45A}"/>
              </a:ext>
            </a:extLst>
          </p:cNvPr>
          <p:cNvSpPr>
            <a:spLocks noGrp="1"/>
          </p:cNvSpPr>
          <p:nvPr>
            <p:ph idx="1"/>
          </p:nvPr>
        </p:nvSpPr>
        <p:spPr>
          <a:xfrm>
            <a:off x="790575" y="2236304"/>
            <a:ext cx="6284642" cy="3652667"/>
          </a:xfrm>
        </p:spPr>
        <p:txBody>
          <a:bodyPr>
            <a:normAutofit/>
          </a:bodyPr>
          <a:lstStyle/>
          <a:p>
            <a:pPr>
              <a:buFont typeface="Wingdings" panose="05000000000000000000" pitchFamily="2" charset="2"/>
              <a:buChar char="§"/>
            </a:pPr>
            <a:r>
              <a:rPr lang="en-US" sz="1800" dirty="0">
                <a:solidFill>
                  <a:srgbClr val="FFFFFF"/>
                </a:solidFill>
              </a:rPr>
              <a:t>  </a:t>
            </a:r>
            <a:r>
              <a:rPr lang="en-US" sz="2400" b="1" dirty="0">
                <a:solidFill>
                  <a:srgbClr val="FFFFFF"/>
                </a:solidFill>
              </a:rPr>
              <a:t>Education:  </a:t>
            </a:r>
            <a:r>
              <a:rPr lang="en-US" sz="2400" dirty="0">
                <a:solidFill>
                  <a:srgbClr val="FFFFFF"/>
                </a:solidFill>
              </a:rPr>
              <a:t>Teaching policy makers what   technology does, does not do, and could do</a:t>
            </a:r>
          </a:p>
          <a:p>
            <a:pPr>
              <a:buFont typeface="Wingdings" panose="05000000000000000000" pitchFamily="2" charset="2"/>
              <a:buChar char="§"/>
            </a:pPr>
            <a:r>
              <a:rPr lang="en-US" sz="2400" dirty="0">
                <a:solidFill>
                  <a:srgbClr val="FFFFFF"/>
                </a:solidFill>
              </a:rPr>
              <a:t> </a:t>
            </a:r>
            <a:r>
              <a:rPr lang="en-US" sz="2400" b="1" dirty="0">
                <a:solidFill>
                  <a:srgbClr val="FFFFFF"/>
                </a:solidFill>
              </a:rPr>
              <a:t>Understanding: </a:t>
            </a:r>
            <a:r>
              <a:rPr lang="en-US" sz="2400" dirty="0">
                <a:solidFill>
                  <a:srgbClr val="FFFFFF"/>
                </a:solidFill>
              </a:rPr>
              <a:t>Helping policy makers understand the technology ecosystem and the men and women in it.</a:t>
            </a:r>
          </a:p>
          <a:p>
            <a:pPr marL="171450" indent="-171450">
              <a:buFont typeface="Wingdings" panose="05000000000000000000" pitchFamily="2" charset="2"/>
              <a:buChar char="§"/>
            </a:pPr>
            <a:r>
              <a:rPr lang="en-US" sz="2400" b="1" dirty="0">
                <a:solidFill>
                  <a:srgbClr val="FFFFFF"/>
                </a:solidFill>
              </a:rPr>
              <a:t> Advocacy: </a:t>
            </a:r>
            <a:r>
              <a:rPr lang="en-US" sz="2400" dirty="0">
                <a:solidFill>
                  <a:srgbClr val="FFFFFF"/>
                </a:solidFill>
              </a:rPr>
              <a:t> Convincing policy makers to adopt laws &amp; regulations that improve the technology ecosystem and/or society</a:t>
            </a:r>
          </a:p>
          <a:p>
            <a:pPr>
              <a:buFont typeface="Wingdings" panose="05000000000000000000" pitchFamily="2" charset="2"/>
              <a:buChar char="§"/>
            </a:pPr>
            <a:endParaRPr lang="en-US" sz="1800" dirty="0">
              <a:solidFill>
                <a:srgbClr val="FFFFFF"/>
              </a:solidFill>
            </a:endParaRPr>
          </a:p>
        </p:txBody>
      </p:sp>
      <p:sp>
        <p:nvSpPr>
          <p:cNvPr id="14" name="Rectangle 13">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9559DAB6-793A-4D8E-BCF6-B435928B4C39}"/>
              </a:ext>
            </a:extLst>
          </p:cNvPr>
          <p:cNvPicPr>
            <a:picLocks noChangeAspect="1"/>
          </p:cNvPicPr>
          <p:nvPr/>
        </p:nvPicPr>
        <p:blipFill>
          <a:blip r:embed="rId2"/>
          <a:stretch>
            <a:fillRect/>
          </a:stretch>
        </p:blipFill>
        <p:spPr>
          <a:xfrm>
            <a:off x="8251982" y="3006322"/>
            <a:ext cx="3294253" cy="823563"/>
          </a:xfrm>
          <a:prstGeom prst="rect">
            <a:avLst/>
          </a:prstGeom>
        </p:spPr>
      </p:pic>
    </p:spTree>
    <p:extLst>
      <p:ext uri="{BB962C8B-B14F-4D97-AF65-F5344CB8AC3E}">
        <p14:creationId xmlns:p14="http://schemas.microsoft.com/office/powerpoint/2010/main" val="4012921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79CF-F26B-4D50-AF19-D6584B7F1B21}"/>
              </a:ext>
            </a:extLst>
          </p:cNvPr>
          <p:cNvSpPr>
            <a:spLocks noGrp="1"/>
          </p:cNvSpPr>
          <p:nvPr>
            <p:ph type="title"/>
          </p:nvPr>
        </p:nvSpPr>
        <p:spPr/>
        <p:txBody>
          <a:bodyPr>
            <a:normAutofit/>
          </a:bodyPr>
          <a:lstStyle/>
          <a:p>
            <a:r>
              <a:rPr lang="en-US" sz="6600" b="1" dirty="0"/>
              <a:t>Key IEEE-USA Policy Areas</a:t>
            </a:r>
          </a:p>
        </p:txBody>
      </p:sp>
      <p:sp>
        <p:nvSpPr>
          <p:cNvPr id="3" name="Content Placeholder 2">
            <a:extLst>
              <a:ext uri="{FF2B5EF4-FFF2-40B4-BE49-F238E27FC236}">
                <a16:creationId xmlns:a16="http://schemas.microsoft.com/office/drawing/2014/main" id="{4100D76C-437E-49B7-A657-119DEC9CB099}"/>
              </a:ext>
            </a:extLst>
          </p:cNvPr>
          <p:cNvSpPr>
            <a:spLocks noGrp="1"/>
          </p:cNvSpPr>
          <p:nvPr>
            <p:ph sz="half" idx="1"/>
          </p:nvPr>
        </p:nvSpPr>
        <p:spPr/>
        <p:txBody>
          <a:bodyPr/>
          <a:lstStyle/>
          <a:p>
            <a:pPr>
              <a:buFont typeface="Wingdings" panose="05000000000000000000" pitchFamily="2" charset="2"/>
              <a:buChar char="v"/>
            </a:pPr>
            <a:r>
              <a:rPr lang="en-US" dirty="0"/>
              <a:t> Space policy: Focus on NASA budget and support for private space companies.  Shifting to space management &amp; regulation.</a:t>
            </a:r>
          </a:p>
          <a:p>
            <a:pPr>
              <a:buFont typeface="Wingdings" panose="05000000000000000000" pitchFamily="2" charset="2"/>
              <a:buChar char="v"/>
            </a:pPr>
            <a:r>
              <a:rPr lang="en-US" dirty="0"/>
              <a:t> Intellectual property policy: Protecting patents and patent holders.</a:t>
            </a:r>
          </a:p>
          <a:p>
            <a:pPr>
              <a:buFont typeface="Wingdings" panose="05000000000000000000" pitchFamily="2" charset="2"/>
              <a:buChar char="v"/>
            </a:pPr>
            <a:r>
              <a:rPr lang="en-US" dirty="0"/>
              <a:t> Small Business: Regulatory reform to promote small technology company growth</a:t>
            </a:r>
          </a:p>
          <a:p>
            <a:pPr>
              <a:buFont typeface="Wingdings" panose="05000000000000000000" pitchFamily="2" charset="2"/>
              <a:buChar char="v"/>
            </a:pPr>
            <a:r>
              <a:rPr lang="en-US" dirty="0"/>
              <a:t> Autonomous vehicles: Regulation &amp; research.  Helping legislators create the legal structures needed to permit AVs on our roads and making sure those AVs are safe.</a:t>
            </a:r>
          </a:p>
        </p:txBody>
      </p:sp>
      <p:sp>
        <p:nvSpPr>
          <p:cNvPr id="5" name="Content Placeholder 4">
            <a:extLst>
              <a:ext uri="{FF2B5EF4-FFF2-40B4-BE49-F238E27FC236}">
                <a16:creationId xmlns:a16="http://schemas.microsoft.com/office/drawing/2014/main" id="{10788CF2-0F08-4E53-93CD-1C85930D372C}"/>
              </a:ext>
            </a:extLst>
          </p:cNvPr>
          <p:cNvSpPr>
            <a:spLocks noGrp="1"/>
          </p:cNvSpPr>
          <p:nvPr>
            <p:ph sz="half" idx="2"/>
          </p:nvPr>
        </p:nvSpPr>
        <p:spPr/>
        <p:txBody>
          <a:bodyPr/>
          <a:lstStyle/>
          <a:p>
            <a:pPr>
              <a:buFont typeface="Wingdings" panose="05000000000000000000" pitchFamily="2" charset="2"/>
              <a:buChar char="v"/>
            </a:pPr>
            <a:r>
              <a:rPr lang="en-US" dirty="0"/>
              <a:t> Immigration:  Green cards, not guest workers.  Facilitating high-skill immigration while protecting workers from exploitation.</a:t>
            </a:r>
          </a:p>
          <a:p>
            <a:pPr>
              <a:buFont typeface="Wingdings" panose="05000000000000000000" pitchFamily="2" charset="2"/>
              <a:buChar char="v"/>
            </a:pPr>
            <a:r>
              <a:rPr lang="en-US" dirty="0"/>
              <a:t> Energy policy:  Promoting safe, reliable energy supplies and strengthening the grid that delivers that energy.</a:t>
            </a:r>
          </a:p>
          <a:p>
            <a:pPr>
              <a:buFont typeface="Wingdings" panose="05000000000000000000" pitchFamily="2" charset="2"/>
              <a:buChar char="v"/>
            </a:pPr>
            <a:r>
              <a:rPr lang="en-US" dirty="0"/>
              <a:t> AI: Encouraging safe, ethical AI systems.</a:t>
            </a:r>
          </a:p>
          <a:p>
            <a:pPr>
              <a:buFont typeface="Wingdings" panose="05000000000000000000" pitchFamily="2" charset="2"/>
              <a:buChar char="v"/>
            </a:pPr>
            <a:r>
              <a:rPr lang="en-US" dirty="0"/>
              <a:t> Cybersecurity, quantum, block chain, and other emerging technologies:  Helping policy makers understand what’s coming so they don’t get in the way.</a:t>
            </a:r>
          </a:p>
        </p:txBody>
      </p:sp>
    </p:spTree>
    <p:extLst>
      <p:ext uri="{BB962C8B-B14F-4D97-AF65-F5344CB8AC3E}">
        <p14:creationId xmlns:p14="http://schemas.microsoft.com/office/powerpoint/2010/main" val="36559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A1EE-53C3-4B06-9036-432A4E565F5C}"/>
              </a:ext>
            </a:extLst>
          </p:cNvPr>
          <p:cNvSpPr>
            <a:spLocks noGrp="1"/>
          </p:cNvSpPr>
          <p:nvPr>
            <p:ph type="title"/>
          </p:nvPr>
        </p:nvSpPr>
        <p:spPr/>
        <p:txBody>
          <a:bodyPr>
            <a:normAutofit fontScale="90000"/>
          </a:bodyPr>
          <a:lstStyle/>
          <a:p>
            <a:r>
              <a:rPr lang="en-US" sz="6000" b="1" dirty="0"/>
              <a:t>Federal Support for Basic Research</a:t>
            </a:r>
          </a:p>
        </p:txBody>
      </p:sp>
      <p:sp>
        <p:nvSpPr>
          <p:cNvPr id="3" name="Content Placeholder 2">
            <a:extLst>
              <a:ext uri="{FF2B5EF4-FFF2-40B4-BE49-F238E27FC236}">
                <a16:creationId xmlns:a16="http://schemas.microsoft.com/office/drawing/2014/main" id="{BF65ADE5-7636-43E4-9284-9B95958EEAB1}"/>
              </a:ext>
            </a:extLst>
          </p:cNvPr>
          <p:cNvSpPr>
            <a:spLocks noGrp="1"/>
          </p:cNvSpPr>
          <p:nvPr>
            <p:ph idx="1"/>
          </p:nvPr>
        </p:nvSpPr>
        <p:spPr>
          <a:xfrm>
            <a:off x="676894" y="1911928"/>
            <a:ext cx="10478786" cy="3957166"/>
          </a:xfrm>
        </p:spPr>
        <p:txBody>
          <a:bodyPr>
            <a:normAutofit fontScale="85000" lnSpcReduction="20000"/>
          </a:bodyPr>
          <a:lstStyle/>
          <a:p>
            <a:pPr>
              <a:buFont typeface="Wingdings" panose="05000000000000000000" pitchFamily="2" charset="2"/>
              <a:buChar char="Ø"/>
            </a:pPr>
            <a:r>
              <a:rPr lang="en-US" sz="3200" dirty="0"/>
              <a:t> Define “basic research” to policy makers and demonstrate what, exactly, is involved</a:t>
            </a:r>
          </a:p>
          <a:p>
            <a:pPr>
              <a:buFont typeface="Wingdings" panose="05000000000000000000" pitchFamily="2" charset="2"/>
              <a:buChar char="Ø"/>
            </a:pPr>
            <a:r>
              <a:rPr lang="en-US" sz="3200" dirty="0"/>
              <a:t> Explain the role that basic research play in our economy</a:t>
            </a:r>
          </a:p>
          <a:p>
            <a:pPr>
              <a:buFont typeface="Wingdings" panose="05000000000000000000" pitchFamily="2" charset="2"/>
              <a:buChar char="Ø"/>
            </a:pPr>
            <a:r>
              <a:rPr lang="en-US" sz="3200" dirty="0"/>
              <a:t> Tell and show legislators what is done with basic research funding – what does the public get</a:t>
            </a:r>
          </a:p>
          <a:p>
            <a:pPr>
              <a:buFont typeface="Wingdings" panose="05000000000000000000" pitchFamily="2" charset="2"/>
              <a:buChar char="Ø"/>
            </a:pPr>
            <a:r>
              <a:rPr lang="en-US" sz="3200" dirty="0"/>
              <a:t> Highlight specific projects and impacts on their district/state</a:t>
            </a:r>
          </a:p>
          <a:p>
            <a:pPr>
              <a:buFont typeface="Wingdings" panose="05000000000000000000" pitchFamily="2" charset="2"/>
              <a:buChar char="Ø"/>
            </a:pPr>
            <a:r>
              <a:rPr lang="en-US" sz="3200" dirty="0"/>
              <a:t> Introduce policy makers to researchers in their district/state</a:t>
            </a:r>
          </a:p>
          <a:p>
            <a:pPr>
              <a:buFont typeface="Wingdings" panose="05000000000000000000" pitchFamily="2" charset="2"/>
              <a:buChar char="Ø"/>
            </a:pPr>
            <a:r>
              <a:rPr lang="en-US" sz="3200" dirty="0"/>
              <a:t> Ask policy makers to support robust budgets for NIST, NSF, DOD, DOE and other research agencies</a:t>
            </a:r>
          </a:p>
          <a:p>
            <a:pPr>
              <a:buFont typeface="Wingdings" panose="05000000000000000000" pitchFamily="2" charset="2"/>
              <a:buChar char="Ø"/>
            </a:pPr>
            <a:endParaRPr lang="en-US" sz="3200" dirty="0"/>
          </a:p>
        </p:txBody>
      </p:sp>
    </p:spTree>
    <p:extLst>
      <p:ext uri="{BB962C8B-B14F-4D97-AF65-F5344CB8AC3E}">
        <p14:creationId xmlns:p14="http://schemas.microsoft.com/office/powerpoint/2010/main" val="1859430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79CF-F26B-4D50-AF19-D6584B7F1B21}"/>
              </a:ext>
            </a:extLst>
          </p:cNvPr>
          <p:cNvSpPr>
            <a:spLocks noGrp="1"/>
          </p:cNvSpPr>
          <p:nvPr>
            <p:ph type="title"/>
          </p:nvPr>
        </p:nvSpPr>
        <p:spPr>
          <a:xfrm>
            <a:off x="361989" y="314883"/>
            <a:ext cx="10058400" cy="1299601"/>
          </a:xfrm>
        </p:spPr>
        <p:txBody>
          <a:bodyPr>
            <a:normAutofit fontScale="90000"/>
          </a:bodyPr>
          <a:lstStyle/>
          <a:p>
            <a:r>
              <a:rPr lang="en-US" sz="6600" b="1" dirty="0"/>
              <a:t>Another Example: Space Policy</a:t>
            </a:r>
          </a:p>
        </p:txBody>
      </p:sp>
      <p:pic>
        <p:nvPicPr>
          <p:cNvPr id="6" name="Picture 5">
            <a:extLst>
              <a:ext uri="{FF2B5EF4-FFF2-40B4-BE49-F238E27FC236}">
                <a16:creationId xmlns:a16="http://schemas.microsoft.com/office/drawing/2014/main" id="{D9449A8F-827D-44E5-9BCE-7060D73D23F5}"/>
              </a:ext>
            </a:extLst>
          </p:cNvPr>
          <p:cNvPicPr>
            <a:picLocks noChangeAspect="1"/>
          </p:cNvPicPr>
          <p:nvPr/>
        </p:nvPicPr>
        <p:blipFill>
          <a:blip r:embed="rId2"/>
          <a:stretch>
            <a:fillRect/>
          </a:stretch>
        </p:blipFill>
        <p:spPr>
          <a:xfrm>
            <a:off x="9214748" y="2026042"/>
            <a:ext cx="2118255" cy="794345"/>
          </a:xfrm>
          <a:prstGeom prst="rect">
            <a:avLst/>
          </a:prstGeom>
        </p:spPr>
      </p:pic>
      <p:pic>
        <p:nvPicPr>
          <p:cNvPr id="7" name="Content Placeholder 6">
            <a:extLst>
              <a:ext uri="{FF2B5EF4-FFF2-40B4-BE49-F238E27FC236}">
                <a16:creationId xmlns:a16="http://schemas.microsoft.com/office/drawing/2014/main" id="{D6D2EA21-96EB-4817-89F1-9C86D6B77FDD}"/>
              </a:ext>
            </a:extLst>
          </p:cNvPr>
          <p:cNvPicPr>
            <a:picLocks noGrp="1" noChangeAspect="1"/>
          </p:cNvPicPr>
          <p:nvPr>
            <p:ph idx="1"/>
          </p:nvPr>
        </p:nvPicPr>
        <p:blipFill>
          <a:blip r:embed="rId3"/>
          <a:stretch>
            <a:fillRect/>
          </a:stretch>
        </p:blipFill>
        <p:spPr>
          <a:xfrm>
            <a:off x="713198" y="1805650"/>
            <a:ext cx="8251382" cy="4359480"/>
          </a:xfrm>
          <a:prstGeom prst="rect">
            <a:avLst/>
          </a:prstGeom>
        </p:spPr>
      </p:pic>
    </p:spTree>
    <p:extLst>
      <p:ext uri="{BB962C8B-B14F-4D97-AF65-F5344CB8AC3E}">
        <p14:creationId xmlns:p14="http://schemas.microsoft.com/office/powerpoint/2010/main" val="110495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0FFF-D1CC-4C8A-82CD-8FB8FF663F10}"/>
              </a:ext>
            </a:extLst>
          </p:cNvPr>
          <p:cNvSpPr>
            <a:spLocks noGrp="1"/>
          </p:cNvSpPr>
          <p:nvPr>
            <p:ph type="title"/>
          </p:nvPr>
        </p:nvSpPr>
        <p:spPr>
          <a:xfrm>
            <a:off x="1097280" y="286604"/>
            <a:ext cx="10058400" cy="1131650"/>
          </a:xfrm>
        </p:spPr>
        <p:txBody>
          <a:bodyPr>
            <a:normAutofit/>
          </a:bodyPr>
          <a:lstStyle/>
          <a:p>
            <a:r>
              <a:rPr lang="en-US" sz="6000" b="1" dirty="0"/>
              <a:t>Needed Space Policy</a:t>
            </a:r>
          </a:p>
        </p:txBody>
      </p:sp>
      <p:sp>
        <p:nvSpPr>
          <p:cNvPr id="3" name="Content Placeholder 2">
            <a:extLst>
              <a:ext uri="{FF2B5EF4-FFF2-40B4-BE49-F238E27FC236}">
                <a16:creationId xmlns:a16="http://schemas.microsoft.com/office/drawing/2014/main" id="{52469E15-EC37-43A6-82DA-B1A11955678E}"/>
              </a:ext>
            </a:extLst>
          </p:cNvPr>
          <p:cNvSpPr>
            <a:spLocks noGrp="1"/>
          </p:cNvSpPr>
          <p:nvPr>
            <p:ph idx="1"/>
          </p:nvPr>
        </p:nvSpPr>
        <p:spPr/>
        <p:txBody>
          <a:bodyPr/>
          <a:lstStyle/>
          <a:p>
            <a:pPr>
              <a:buFont typeface="Wingdings" panose="05000000000000000000" pitchFamily="2" charset="2"/>
              <a:buChar char="v"/>
            </a:pPr>
            <a:r>
              <a:rPr lang="en-US" sz="2800" dirty="0"/>
              <a:t>  Space traffic control</a:t>
            </a:r>
          </a:p>
          <a:p>
            <a:pPr>
              <a:buFont typeface="Wingdings" panose="05000000000000000000" pitchFamily="2" charset="2"/>
              <a:buChar char="v"/>
            </a:pPr>
            <a:r>
              <a:rPr lang="en-US" sz="2800" dirty="0"/>
              <a:t>  Space port licensing &amp; regulation</a:t>
            </a:r>
          </a:p>
          <a:p>
            <a:pPr>
              <a:buFont typeface="Wingdings" panose="05000000000000000000" pitchFamily="2" charset="2"/>
              <a:buChar char="v"/>
            </a:pPr>
            <a:r>
              <a:rPr lang="en-US" sz="2800" dirty="0"/>
              <a:t>  Space port safety rules</a:t>
            </a:r>
          </a:p>
          <a:p>
            <a:pPr>
              <a:buFont typeface="Wingdings" panose="05000000000000000000" pitchFamily="2" charset="2"/>
              <a:buChar char="v"/>
            </a:pPr>
            <a:r>
              <a:rPr lang="en-US" sz="2800" dirty="0"/>
              <a:t>  Global space treaties</a:t>
            </a:r>
          </a:p>
          <a:p>
            <a:pPr>
              <a:buFont typeface="Wingdings" panose="05000000000000000000" pitchFamily="2" charset="2"/>
              <a:buChar char="v"/>
            </a:pPr>
            <a:r>
              <a:rPr lang="en-US" sz="2800" dirty="0"/>
              <a:t>  International cooperative efforts</a:t>
            </a:r>
          </a:p>
          <a:p>
            <a:pPr>
              <a:buFont typeface="Wingdings" panose="05000000000000000000" pitchFamily="2" charset="2"/>
              <a:buChar char="v"/>
            </a:pPr>
            <a:endParaRPr lang="en-US" sz="2800" dirty="0"/>
          </a:p>
          <a:p>
            <a:pPr>
              <a:buFont typeface="Wingdings" panose="05000000000000000000" pitchFamily="2" charset="2"/>
              <a:buChar char="v"/>
            </a:pPr>
            <a:endParaRPr lang="en-US" sz="2800" dirty="0"/>
          </a:p>
        </p:txBody>
      </p:sp>
    </p:spTree>
    <p:extLst>
      <p:ext uri="{BB962C8B-B14F-4D97-AF65-F5344CB8AC3E}">
        <p14:creationId xmlns:p14="http://schemas.microsoft.com/office/powerpoint/2010/main" val="485037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2A57-63B0-4805-B139-E4DAB8B39E8D}"/>
              </a:ext>
            </a:extLst>
          </p:cNvPr>
          <p:cNvSpPr>
            <a:spLocks noGrp="1"/>
          </p:cNvSpPr>
          <p:nvPr>
            <p:ph type="title"/>
          </p:nvPr>
        </p:nvSpPr>
        <p:spPr/>
        <p:txBody>
          <a:bodyPr>
            <a:normAutofit/>
          </a:bodyPr>
          <a:lstStyle/>
          <a:p>
            <a:r>
              <a:rPr lang="en-US" sz="6600" b="1" dirty="0"/>
              <a:t>Autonomous Vehicles</a:t>
            </a:r>
          </a:p>
        </p:txBody>
      </p:sp>
      <p:sp>
        <p:nvSpPr>
          <p:cNvPr id="3" name="Content Placeholder 2">
            <a:extLst>
              <a:ext uri="{FF2B5EF4-FFF2-40B4-BE49-F238E27FC236}">
                <a16:creationId xmlns:a16="http://schemas.microsoft.com/office/drawing/2014/main" id="{6505F20B-C3B1-4FCA-B6DA-9A3EEBC13D49}"/>
              </a:ext>
            </a:extLst>
          </p:cNvPr>
          <p:cNvSpPr>
            <a:spLocks noGrp="1"/>
          </p:cNvSpPr>
          <p:nvPr>
            <p:ph idx="1"/>
          </p:nvPr>
        </p:nvSpPr>
        <p:spPr>
          <a:xfrm>
            <a:off x="471339" y="1845733"/>
            <a:ext cx="11265031" cy="4196847"/>
          </a:xfrm>
        </p:spPr>
        <p:txBody>
          <a:bodyPr/>
          <a:lstStyle/>
          <a:p>
            <a:pPr marL="0" indent="0">
              <a:buNone/>
            </a:pPr>
            <a:r>
              <a:rPr lang="en-US" dirty="0"/>
              <a:t>Current U.S. law assumes a driver.  It is illegal in all but a few places to have a computer drive a car.  Unless this changes, we cannot have autonomous vehicles on our roads, no matter how good the technology.  </a:t>
            </a:r>
          </a:p>
          <a:p>
            <a:pPr marL="0" indent="0">
              <a:buNone/>
            </a:pPr>
            <a:r>
              <a:rPr lang="en-US" dirty="0"/>
              <a:t>Congress needs to answer:</a:t>
            </a:r>
          </a:p>
          <a:p>
            <a:pPr>
              <a:buFont typeface="Wingdings" panose="05000000000000000000" pitchFamily="2" charset="2"/>
              <a:buChar char="Ø"/>
            </a:pPr>
            <a:r>
              <a:rPr lang="en-US" dirty="0"/>
              <a:t> How safe do AVs need to be?  Perfect?  Safer than people?  Safer than professional drivers?</a:t>
            </a:r>
          </a:p>
          <a:p>
            <a:pPr>
              <a:buFont typeface="Wingdings" panose="05000000000000000000" pitchFamily="2" charset="2"/>
              <a:buChar char="Ø"/>
            </a:pPr>
            <a:r>
              <a:rPr lang="en-US" dirty="0"/>
              <a:t> Who is liable when an AV gets in an accident?  The car companies?  The owner?  The software programmer?</a:t>
            </a:r>
          </a:p>
          <a:p>
            <a:pPr>
              <a:buFont typeface="Wingdings" panose="05000000000000000000" pitchFamily="2" charset="2"/>
              <a:buChar char="Ø"/>
            </a:pPr>
            <a:r>
              <a:rPr lang="en-US" dirty="0"/>
              <a:t> How alert does the driver have to be?  How can you tell?  Can you be drunk in an autonomous vehicle?  If the car is a better driver than you are sober, why not?</a:t>
            </a:r>
          </a:p>
          <a:p>
            <a:pPr>
              <a:buFont typeface="Wingdings" panose="05000000000000000000" pitchFamily="2" charset="2"/>
              <a:buChar char="Ø"/>
            </a:pPr>
            <a:r>
              <a:rPr lang="en-US" dirty="0"/>
              <a:t> Can all systems be automated?  Should drivers be allowed to over-ride the AV?  Should they be required to over-ride the AV?</a:t>
            </a:r>
          </a:p>
          <a:p>
            <a:pPr marL="0" indent="0" algn="ctr">
              <a:buNone/>
            </a:pPr>
            <a:r>
              <a:rPr lang="en-US" dirty="0"/>
              <a:t>These questions are hard to answer if you don’t understand the technology.</a:t>
            </a:r>
          </a:p>
        </p:txBody>
      </p:sp>
    </p:spTree>
    <p:extLst>
      <p:ext uri="{BB962C8B-B14F-4D97-AF65-F5344CB8AC3E}">
        <p14:creationId xmlns:p14="http://schemas.microsoft.com/office/powerpoint/2010/main" val="118846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253BD-1DF9-954C-BC7A-393AAEFDE224}"/>
              </a:ext>
            </a:extLst>
          </p:cNvPr>
          <p:cNvSpPr>
            <a:spLocks noGrp="1"/>
          </p:cNvSpPr>
          <p:nvPr>
            <p:ph type="title"/>
          </p:nvPr>
        </p:nvSpPr>
        <p:spPr>
          <a:xfrm>
            <a:off x="-849043" y="418016"/>
            <a:ext cx="9144000" cy="850392"/>
          </a:xfrm>
        </p:spPr>
        <p:txBody>
          <a:bodyPr/>
          <a:lstStyle/>
          <a:p>
            <a:pPr algn="ctr"/>
            <a:r>
              <a:rPr lang="en-US" altLang="en-US" sz="4000" dirty="0">
                <a:solidFill>
                  <a:schemeClr val="tx1"/>
                </a:solidFill>
              </a:rPr>
              <a:t>What Does IEEE-USA Do?</a:t>
            </a:r>
            <a:endParaRPr lang="en-US" sz="4000" dirty="0">
              <a:solidFill>
                <a:schemeClr val="tx1"/>
              </a:solidFill>
            </a:endParaRPr>
          </a:p>
        </p:txBody>
      </p:sp>
      <p:sp>
        <p:nvSpPr>
          <p:cNvPr id="4" name="Text Placeholder 2">
            <a:extLst>
              <a:ext uri="{FF2B5EF4-FFF2-40B4-BE49-F238E27FC236}">
                <a16:creationId xmlns:a16="http://schemas.microsoft.com/office/drawing/2014/main" id="{5D79D439-0B45-E746-8D0D-BBEFAD9FBC0D}"/>
              </a:ext>
            </a:extLst>
          </p:cNvPr>
          <p:cNvSpPr txBox="1">
            <a:spLocks/>
          </p:cNvSpPr>
          <p:nvPr/>
        </p:nvSpPr>
        <p:spPr bwMode="auto">
          <a:xfrm>
            <a:off x="555909" y="1627666"/>
            <a:ext cx="11234441" cy="5091835"/>
          </a:xfrm>
          <a:prstGeom prst="rect">
            <a:avLst/>
          </a:prstGeom>
          <a:extLst>
            <a:ext uri="{FAA26D3D-D897-4be2-8F04-BA451C77F1D7}">
              <ma14:placeholderFlag xmlns="" xmlns:ma14="http://schemas.microsoft.com/office/mac/drawingml/2011/main" val="1"/>
            </a:ext>
          </a:extLst>
        </p:spPr>
        <p:txBody>
          <a:bodyPr/>
          <a:lstStyle>
            <a:defPPr>
              <a:defRPr lang="en-US"/>
            </a:defPPr>
            <a:lvl1pPr marL="346075" indent="-346075" eaLnBrk="1" hangingPunct="1">
              <a:spcBef>
                <a:spcPts val="1800"/>
              </a:spcBef>
              <a:buSzPct val="135000"/>
              <a:buBlip>
                <a:blip r:embed="rId2"/>
              </a:buBlip>
              <a:defRPr sz="2400">
                <a:latin typeface="+mn-lt"/>
              </a:defRPr>
            </a:lvl1pPr>
            <a:lvl2pPr marL="593725" lvl="1" indent="-182563" eaLnBrk="1" hangingPunct="1">
              <a:spcBef>
                <a:spcPts val="800"/>
              </a:spcBef>
              <a:buClr>
                <a:srgbClr val="595959"/>
              </a:buClr>
              <a:buFont typeface="Lucida Grande" charset="0"/>
              <a:buChar char="–"/>
              <a:defRPr sz="2000">
                <a:latin typeface="+mn-lt"/>
                <a:cs typeface="+mn-cs"/>
              </a:defRPr>
            </a:lvl2pPr>
            <a:lvl3pPr marL="822325" indent="-182563" eaLnBrk="1" hangingPunct="1">
              <a:spcBef>
                <a:spcPts val="700"/>
              </a:spcBef>
              <a:buClr>
                <a:srgbClr val="595959"/>
              </a:buClr>
              <a:buFont typeface="Wingdings" charset="0"/>
              <a:buChar char="§"/>
              <a:defRPr>
                <a:latin typeface="+mn-lt"/>
                <a:cs typeface="+mn-cs"/>
              </a:defRPr>
            </a:lvl3pPr>
            <a:lvl4pPr marL="1050925" indent="-182563" eaLnBrk="1" hangingPunct="1">
              <a:spcBef>
                <a:spcPts val="600"/>
              </a:spcBef>
              <a:buClr>
                <a:srgbClr val="595959"/>
              </a:buClr>
              <a:buFont typeface="Arial" charset="0"/>
              <a:buChar char="–"/>
              <a:defRPr sz="1600">
                <a:latin typeface="+mn-lt"/>
                <a:cs typeface="+mn-cs"/>
              </a:defRPr>
            </a:lvl4pPr>
            <a:lvl5pPr marL="1233488" indent="-182563" eaLnBrk="1" hangingPunct="1">
              <a:spcBef>
                <a:spcPts val="600"/>
              </a:spcBef>
              <a:buClr>
                <a:srgbClr val="7F7F7F"/>
              </a:buClr>
              <a:buFont typeface="Wingdings" charset="0"/>
              <a:buChar char="§"/>
              <a:defRPr sz="1600">
                <a:latin typeface="+mn-lt"/>
                <a:cs typeface="+mn-cs"/>
              </a:defRPr>
            </a:lvl5pPr>
            <a:lvl6pPr marL="2514600" indent="-228600">
              <a:spcBef>
                <a:spcPct val="20000"/>
              </a:spcBef>
              <a:buFont typeface="Arial"/>
              <a:buChar char="•"/>
              <a:defRPr sz="2000">
                <a:latin typeface="+mn-lt"/>
                <a:ea typeface="+mn-ea"/>
                <a:cs typeface="+mn-cs"/>
              </a:defRPr>
            </a:lvl6pPr>
            <a:lvl7pPr marL="2971800" indent="-228600">
              <a:spcBef>
                <a:spcPct val="20000"/>
              </a:spcBef>
              <a:buFont typeface="Arial"/>
              <a:buChar char="•"/>
              <a:defRPr sz="2000">
                <a:latin typeface="+mn-lt"/>
                <a:ea typeface="+mn-ea"/>
                <a:cs typeface="+mn-cs"/>
              </a:defRPr>
            </a:lvl7pPr>
            <a:lvl8pPr marL="3429000" indent="-228600">
              <a:spcBef>
                <a:spcPct val="20000"/>
              </a:spcBef>
              <a:buFont typeface="Arial"/>
              <a:buChar char="•"/>
              <a:defRPr sz="2000">
                <a:latin typeface="+mn-lt"/>
                <a:ea typeface="+mn-ea"/>
                <a:cs typeface="+mn-cs"/>
              </a:defRPr>
            </a:lvl8pPr>
            <a:lvl9pPr marL="3886200" indent="-228600">
              <a:spcBef>
                <a:spcPct val="20000"/>
              </a:spcBef>
              <a:buFont typeface="Arial"/>
              <a:buChar char="•"/>
              <a:defRPr sz="2000">
                <a:latin typeface="+mn-lt"/>
                <a:ea typeface="+mn-ea"/>
                <a:cs typeface="+mn-cs"/>
              </a:defRPr>
            </a:lvl9pPr>
          </a:lstStyle>
          <a:p>
            <a:pPr>
              <a:spcBef>
                <a:spcPts val="1200"/>
              </a:spcBef>
            </a:pPr>
            <a:r>
              <a:rPr lang="en-US" sz="2000" dirty="0"/>
              <a:t>Represents IEEE’s U.S. membership on the </a:t>
            </a:r>
            <a:br>
              <a:rPr lang="en-US" sz="2000" dirty="0"/>
            </a:br>
            <a:r>
              <a:rPr lang="en-US" sz="2000" dirty="0"/>
              <a:t>IEEE Board of Directors</a:t>
            </a:r>
          </a:p>
          <a:p>
            <a:pPr>
              <a:spcBef>
                <a:spcPts val="1200"/>
              </a:spcBef>
            </a:pPr>
            <a:r>
              <a:rPr lang="en-US" sz="2000" dirty="0"/>
              <a:t>Provides U.S. members’ an effective voice in Washington on</a:t>
            </a:r>
            <a:br>
              <a:rPr lang="en-US" sz="2000" dirty="0"/>
            </a:br>
            <a:r>
              <a:rPr lang="en-US" sz="2000" dirty="0"/>
              <a:t>legislation and policy issues that affect the profession and</a:t>
            </a:r>
            <a:br>
              <a:rPr lang="en-US" sz="2000" dirty="0"/>
            </a:br>
            <a:r>
              <a:rPr lang="en-US" sz="2000" dirty="0"/>
              <a:t>our nation’s technological competitiveness and security </a:t>
            </a:r>
          </a:p>
          <a:p>
            <a:pPr>
              <a:spcBef>
                <a:spcPts val="1200"/>
              </a:spcBef>
            </a:pPr>
            <a:r>
              <a:rPr lang="en-US" sz="2000" dirty="0"/>
              <a:t>Delivers career and professional development and soft skills enhancement </a:t>
            </a:r>
          </a:p>
          <a:p>
            <a:pPr lvl="1">
              <a:spcBef>
                <a:spcPts val="1200"/>
              </a:spcBef>
            </a:pPr>
            <a:r>
              <a:rPr lang="en-US" sz="1600" i="1" dirty="0"/>
              <a:t>Webinars, </a:t>
            </a:r>
            <a:r>
              <a:rPr lang="en-US" sz="1600" i="1" dirty="0" err="1"/>
              <a:t>ebooks</a:t>
            </a:r>
            <a:r>
              <a:rPr lang="en-US" sz="1600" i="1" dirty="0"/>
              <a:t>, audiobooks, seminars/workshops, salary survey, and more</a:t>
            </a:r>
          </a:p>
          <a:p>
            <a:pPr>
              <a:spcBef>
                <a:spcPts val="1200"/>
              </a:spcBef>
            </a:pPr>
            <a:r>
              <a:rPr lang="en-US" sz="2000" dirty="0"/>
              <a:t>Promotes awareness and appreciation of the profession to the public </a:t>
            </a:r>
          </a:p>
          <a:p>
            <a:pPr lvl="1">
              <a:spcBef>
                <a:spcPts val="1200"/>
              </a:spcBef>
            </a:pPr>
            <a:r>
              <a:rPr lang="en-US" sz="1600" i="1" dirty="0"/>
              <a:t>MOVE, </a:t>
            </a:r>
            <a:r>
              <a:rPr lang="en-US" sz="1600" i="1" dirty="0" err="1"/>
              <a:t>Nat’l</a:t>
            </a:r>
            <a:r>
              <a:rPr lang="en-US" sz="1600" i="1" dirty="0"/>
              <a:t> Engineers Week, public outreach, awards &amp; recognitions.</a:t>
            </a:r>
          </a:p>
          <a:p>
            <a:r>
              <a:rPr lang="en-US" sz="2000" dirty="0"/>
              <a:t>Helps U.S. Regions and Sections support local professional activities </a:t>
            </a:r>
          </a:p>
          <a:p>
            <a:pPr lvl="1"/>
            <a:r>
              <a:rPr lang="en-US" sz="1600" i="1" dirty="0"/>
              <a:t>Funding grants, conference promotion, SKPL, support for local consultant’s networks, etc. </a:t>
            </a:r>
          </a:p>
          <a:p>
            <a:pPr lvl="3"/>
            <a:endParaRPr lang="en-US" sz="2000" dirty="0"/>
          </a:p>
          <a:p>
            <a:pPr lvl="1"/>
            <a:endParaRPr lang="en-US" dirty="0"/>
          </a:p>
          <a:p>
            <a:endParaRPr lang="en-US" sz="2000" dirty="0"/>
          </a:p>
          <a:p>
            <a:endParaRPr lang="en-US" sz="2000" dirty="0"/>
          </a:p>
        </p:txBody>
      </p:sp>
      <p:sp>
        <p:nvSpPr>
          <p:cNvPr id="3" name="TextBox 2">
            <a:extLst>
              <a:ext uri="{FF2B5EF4-FFF2-40B4-BE49-F238E27FC236}">
                <a16:creationId xmlns:a16="http://schemas.microsoft.com/office/drawing/2014/main" id="{5C410B5D-B73E-4D48-9115-ADF07A16C786}"/>
              </a:ext>
            </a:extLst>
          </p:cNvPr>
          <p:cNvSpPr txBox="1"/>
          <p:nvPr/>
        </p:nvSpPr>
        <p:spPr>
          <a:xfrm>
            <a:off x="5464630" y="6581002"/>
            <a:ext cx="5203370" cy="276999"/>
          </a:xfrm>
          <a:prstGeom prst="rect">
            <a:avLst/>
          </a:prstGeom>
          <a:noFill/>
          <a:ln>
            <a:noFill/>
          </a:ln>
        </p:spPr>
        <p:txBody>
          <a:bodyPr wrap="square">
            <a:spAutoFit/>
          </a:bodyPr>
          <a:lstStyle/>
          <a:p>
            <a:pPr algn="r"/>
            <a:fld id="{D57F1E4F-1CFF-5643-939E-217C01CDF565}" type="slidenum">
              <a:rPr lang="en-US" sz="1200"/>
              <a:pPr algn="r"/>
              <a:t>2</a:t>
            </a:fld>
            <a:endParaRPr lang="en-US" sz="1200" dirty="0"/>
          </a:p>
        </p:txBody>
      </p:sp>
      <p:pic>
        <p:nvPicPr>
          <p:cNvPr id="4098" name="Picture 2" descr="IEEE - IEEE Regions 1 through 6">
            <a:extLst>
              <a:ext uri="{FF2B5EF4-FFF2-40B4-BE49-F238E27FC236}">
                <a16:creationId xmlns:a16="http://schemas.microsoft.com/office/drawing/2014/main" id="{DC1307E9-47B4-435C-BDD2-284357314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7761" y="512286"/>
            <a:ext cx="2932589" cy="230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91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4B0B2-FEEE-45F5-B1A2-BD0C6A38C1DF}"/>
              </a:ext>
            </a:extLst>
          </p:cNvPr>
          <p:cNvSpPr>
            <a:spLocks noGrp="1"/>
          </p:cNvSpPr>
          <p:nvPr>
            <p:ph type="title"/>
          </p:nvPr>
        </p:nvSpPr>
        <p:spPr/>
        <p:txBody>
          <a:bodyPr>
            <a:normAutofit/>
          </a:bodyPr>
          <a:lstStyle/>
          <a:p>
            <a:r>
              <a:rPr lang="en-US" sz="6600" b="1" dirty="0"/>
              <a:t>Digital Privacy</a:t>
            </a:r>
          </a:p>
        </p:txBody>
      </p:sp>
      <p:sp>
        <p:nvSpPr>
          <p:cNvPr id="3" name="Content Placeholder 2">
            <a:extLst>
              <a:ext uri="{FF2B5EF4-FFF2-40B4-BE49-F238E27FC236}">
                <a16:creationId xmlns:a16="http://schemas.microsoft.com/office/drawing/2014/main" id="{DB3A6674-5792-41AC-BA93-484D3ADF363A}"/>
              </a:ext>
            </a:extLst>
          </p:cNvPr>
          <p:cNvSpPr>
            <a:spLocks noGrp="1"/>
          </p:cNvSpPr>
          <p:nvPr>
            <p:ph idx="1"/>
          </p:nvPr>
        </p:nvSpPr>
        <p:spPr>
          <a:xfrm>
            <a:off x="1097279" y="1845734"/>
            <a:ext cx="10314059" cy="4023360"/>
          </a:xfrm>
        </p:spPr>
        <p:txBody>
          <a:bodyPr>
            <a:normAutofit/>
          </a:bodyPr>
          <a:lstStyle/>
          <a:p>
            <a:pPr marL="625475" lvl="2" indent="-336550">
              <a:buFont typeface="Courier New" panose="02070309020205020404" pitchFamily="49" charset="0"/>
              <a:buChar char="o"/>
            </a:pPr>
            <a:r>
              <a:rPr lang="en-US" sz="3200" dirty="0"/>
              <a:t>How private can on-line transactions be?</a:t>
            </a:r>
          </a:p>
          <a:p>
            <a:pPr marL="625475" lvl="2" indent="-336550">
              <a:buFont typeface="Courier New" panose="02070309020205020404" pitchFamily="49" charset="0"/>
              <a:buChar char="o"/>
            </a:pPr>
            <a:r>
              <a:rPr lang="en-US" sz="3200" dirty="0"/>
              <a:t>What can be done with information?  What must be done with information?</a:t>
            </a:r>
          </a:p>
          <a:p>
            <a:pPr marL="625475" lvl="2" indent="-336550">
              <a:buFont typeface="Courier New" panose="02070309020205020404" pitchFamily="49" charset="0"/>
              <a:buChar char="o"/>
            </a:pPr>
            <a:r>
              <a:rPr lang="en-US" sz="3200" dirty="0"/>
              <a:t>How can we balance privacy and usefulness?</a:t>
            </a:r>
          </a:p>
          <a:p>
            <a:pPr marL="625475" lvl="2" indent="-336550">
              <a:buFont typeface="Courier New" panose="02070309020205020404" pitchFamily="49" charset="0"/>
              <a:buChar char="o"/>
            </a:pPr>
            <a:r>
              <a:rPr lang="en-US" sz="3200" dirty="0"/>
              <a:t>Should/can different types of data be handled differently?</a:t>
            </a:r>
          </a:p>
          <a:p>
            <a:pPr lvl="1">
              <a:buFont typeface="Courier New" panose="02070309020205020404" pitchFamily="49" charset="0"/>
              <a:buChar char="o"/>
            </a:pPr>
            <a:endParaRPr lang="en-US" sz="3600" dirty="0"/>
          </a:p>
          <a:p>
            <a:pPr marL="201168" lvl="1" indent="0">
              <a:buNone/>
            </a:pPr>
            <a:r>
              <a:rPr lang="en-US" sz="3600" dirty="0"/>
              <a:t>Must balance legal rights with technical effectiveness</a:t>
            </a:r>
          </a:p>
          <a:p>
            <a:pPr marL="201168" lvl="1" indent="0">
              <a:buNone/>
            </a:pPr>
            <a:endParaRPr lang="en-US" sz="3600" dirty="0"/>
          </a:p>
        </p:txBody>
      </p:sp>
    </p:spTree>
    <p:extLst>
      <p:ext uri="{BB962C8B-B14F-4D97-AF65-F5344CB8AC3E}">
        <p14:creationId xmlns:p14="http://schemas.microsoft.com/office/powerpoint/2010/main" val="2912557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9FF4-3F21-42AA-9E9D-223DC4DF19F5}"/>
              </a:ext>
            </a:extLst>
          </p:cNvPr>
          <p:cNvSpPr>
            <a:spLocks noGrp="1"/>
          </p:cNvSpPr>
          <p:nvPr>
            <p:ph type="title"/>
          </p:nvPr>
        </p:nvSpPr>
        <p:spPr/>
        <p:txBody>
          <a:bodyPr>
            <a:normAutofit/>
          </a:bodyPr>
          <a:lstStyle/>
          <a:p>
            <a:r>
              <a:rPr lang="en-US" sz="6600" b="1" dirty="0"/>
              <a:t>Role of IEEE-USA Members</a:t>
            </a:r>
          </a:p>
        </p:txBody>
      </p:sp>
      <p:sp>
        <p:nvSpPr>
          <p:cNvPr id="3" name="Content Placeholder 2">
            <a:extLst>
              <a:ext uri="{FF2B5EF4-FFF2-40B4-BE49-F238E27FC236}">
                <a16:creationId xmlns:a16="http://schemas.microsoft.com/office/drawing/2014/main" id="{65B4EAA3-E54D-4E55-8B47-418F4E7311A6}"/>
              </a:ext>
            </a:extLst>
          </p:cNvPr>
          <p:cNvSpPr>
            <a:spLocks noGrp="1"/>
          </p:cNvSpPr>
          <p:nvPr>
            <p:ph idx="1"/>
          </p:nvPr>
        </p:nvSpPr>
        <p:spPr>
          <a:xfrm>
            <a:off x="867266" y="1845734"/>
            <a:ext cx="10288414" cy="4023360"/>
          </a:xfrm>
        </p:spPr>
        <p:txBody>
          <a:bodyPr/>
          <a:lstStyle/>
          <a:p>
            <a:r>
              <a:rPr lang="en-US" dirty="0"/>
              <a:t>IEEE members are uniquely positioned to explain technology policy to policy makers.</a:t>
            </a:r>
          </a:p>
          <a:p>
            <a:r>
              <a:rPr lang="en-US" dirty="0"/>
              <a:t>We understand the technology, but we do not have a commercial interest in the technology, making us reputable.</a:t>
            </a:r>
          </a:p>
          <a:p>
            <a:r>
              <a:rPr lang="en-US" dirty="0"/>
              <a:t>We are well placed to see technological changes that are coming, and how they will affect society</a:t>
            </a:r>
          </a:p>
          <a:p>
            <a:r>
              <a:rPr lang="en-US" dirty="0"/>
              <a:t>Policy makers need to hear from people who understand technology before those policy makers can adopt smart policies regulating that technology</a:t>
            </a:r>
          </a:p>
          <a:p>
            <a:r>
              <a:rPr lang="en-US" dirty="0"/>
              <a:t>IEEE-USA exists to organize and focus IEEE members to communicate effectively on issues we care about</a:t>
            </a:r>
          </a:p>
          <a:p>
            <a:endParaRPr lang="en-US" dirty="0"/>
          </a:p>
        </p:txBody>
      </p:sp>
    </p:spTree>
    <p:extLst>
      <p:ext uri="{BB962C8B-B14F-4D97-AF65-F5344CB8AC3E}">
        <p14:creationId xmlns:p14="http://schemas.microsoft.com/office/powerpoint/2010/main" val="182589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5FF6-B1A2-4954-99A1-C959AC9D5DB9}"/>
              </a:ext>
            </a:extLst>
          </p:cNvPr>
          <p:cNvSpPr>
            <a:spLocks noGrp="1"/>
          </p:cNvSpPr>
          <p:nvPr>
            <p:ph type="title"/>
          </p:nvPr>
        </p:nvSpPr>
        <p:spPr/>
        <p:txBody>
          <a:bodyPr>
            <a:normAutofit/>
          </a:bodyPr>
          <a:lstStyle/>
          <a:p>
            <a:r>
              <a:rPr lang="en-US" sz="6000" b="1" dirty="0"/>
              <a:t>Ways to Engage</a:t>
            </a:r>
          </a:p>
        </p:txBody>
      </p:sp>
      <p:sp>
        <p:nvSpPr>
          <p:cNvPr id="3" name="Content Placeholder 2">
            <a:extLst>
              <a:ext uri="{FF2B5EF4-FFF2-40B4-BE49-F238E27FC236}">
                <a16:creationId xmlns:a16="http://schemas.microsoft.com/office/drawing/2014/main" id="{7F1957C1-A37F-490D-B56F-372735946B2A}"/>
              </a:ext>
            </a:extLst>
          </p:cNvPr>
          <p:cNvSpPr>
            <a:spLocks noGrp="1"/>
          </p:cNvSpPr>
          <p:nvPr>
            <p:ph idx="1"/>
          </p:nvPr>
        </p:nvSpPr>
        <p:spPr>
          <a:xfrm>
            <a:off x="1210402" y="1855161"/>
            <a:ext cx="10058400" cy="4023360"/>
          </a:xfrm>
        </p:spPr>
        <p:txBody>
          <a:bodyPr>
            <a:normAutofit lnSpcReduction="10000"/>
          </a:bodyPr>
          <a:lstStyle/>
          <a:p>
            <a:pPr marL="457200" indent="-457200">
              <a:buFont typeface="+mj-lt"/>
              <a:buAutoNum type="arabicPeriod"/>
            </a:pPr>
            <a:r>
              <a:rPr lang="en-US" dirty="0"/>
              <a:t>IEEE-USA Policy Committees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IEEE-USA Policy Events: CVD, Legislator visits, Media events, </a:t>
            </a:r>
            <a:r>
              <a:rPr lang="en-US" dirty="0" err="1"/>
              <a:t>etc</a:t>
            </a:r>
            <a:endParaRPr lang="en-US" dirty="0"/>
          </a:p>
          <a:p>
            <a:pPr marL="457200" indent="-457200">
              <a:buFont typeface="+mj-lt"/>
              <a:buAutoNum type="arabicPeriod"/>
            </a:pPr>
            <a:r>
              <a:rPr lang="en-US" dirty="0"/>
              <a:t>Direct communication with legislators: IEEE-USA can help with messaging, timing, etc.</a:t>
            </a:r>
          </a:p>
          <a:p>
            <a:pPr marL="457200" indent="-457200">
              <a:buFont typeface="+mj-lt"/>
              <a:buAutoNum type="arabicPeriod"/>
            </a:pPr>
            <a:r>
              <a:rPr lang="en-US" dirty="0"/>
              <a:t>Policy discussions:  IEEE-USA staff can join your sections/chapters to discuss policies relevant to your </a:t>
            </a:r>
            <a:r>
              <a:rPr lang="en-US" dirty="0" err="1"/>
              <a:t>memebrs</a:t>
            </a:r>
            <a:endParaRPr lang="en-US" dirty="0"/>
          </a:p>
          <a:p>
            <a:pPr marL="457200" indent="-457200">
              <a:buFont typeface="+mj-lt"/>
              <a:buAutoNum type="arabicPeriod"/>
            </a:pPr>
            <a:r>
              <a:rPr lang="en-US" dirty="0"/>
              <a:t>WISE and Fellows programs</a:t>
            </a:r>
          </a:p>
        </p:txBody>
      </p:sp>
      <p:graphicFrame>
        <p:nvGraphicFramePr>
          <p:cNvPr id="4" name="Table 4">
            <a:extLst>
              <a:ext uri="{FF2B5EF4-FFF2-40B4-BE49-F238E27FC236}">
                <a16:creationId xmlns:a16="http://schemas.microsoft.com/office/drawing/2014/main" id="{6F196FE3-95FE-45A2-916C-520BF1C5A54C}"/>
              </a:ext>
            </a:extLst>
          </p:cNvPr>
          <p:cNvGraphicFramePr>
            <a:graphicFrameLocks noGrp="1"/>
          </p:cNvGraphicFramePr>
          <p:nvPr>
            <p:extLst>
              <p:ext uri="{D42A27DB-BD31-4B8C-83A1-F6EECF244321}">
                <p14:modId xmlns:p14="http://schemas.microsoft.com/office/powerpoint/2010/main" val="2154735271"/>
              </p:ext>
            </p:extLst>
          </p:nvPr>
        </p:nvGraphicFramePr>
        <p:xfrm>
          <a:off x="1527143" y="2383481"/>
          <a:ext cx="8123810" cy="1483360"/>
        </p:xfrm>
        <a:graphic>
          <a:graphicData uri="http://schemas.openxmlformats.org/drawingml/2006/table">
            <a:tbl>
              <a:tblPr firstRow="1" bandRow="1">
                <a:tableStyleId>{69CF1AB2-1976-4502-BF36-3FF5EA218861}</a:tableStyleId>
              </a:tblPr>
              <a:tblGrid>
                <a:gridCol w="4059810">
                  <a:extLst>
                    <a:ext uri="{9D8B030D-6E8A-4147-A177-3AD203B41FA5}">
                      <a16:colId xmlns:a16="http://schemas.microsoft.com/office/drawing/2014/main" val="1167549323"/>
                    </a:ext>
                  </a:extLst>
                </a:gridCol>
                <a:gridCol w="4064000">
                  <a:extLst>
                    <a:ext uri="{9D8B030D-6E8A-4147-A177-3AD203B41FA5}">
                      <a16:colId xmlns:a16="http://schemas.microsoft.com/office/drawing/2014/main" val="226957111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Artificial Intelligence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Communications </a:t>
                      </a:r>
                    </a:p>
                  </a:txBody>
                  <a:tcPr/>
                </a:tc>
                <a:extLst>
                  <a:ext uri="{0D108BD9-81ED-4DB2-BD59-A6C34878D82A}">
                    <a16:rowId xmlns:a16="http://schemas.microsoft.com/office/drawing/2014/main" val="8991045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Energy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Entrepreneurs </a:t>
                      </a:r>
                    </a:p>
                  </a:txBody>
                  <a:tcPr/>
                </a:tc>
                <a:extLst>
                  <a:ext uri="{0D108BD9-81ED-4DB2-BD59-A6C34878D82A}">
                    <a16:rowId xmlns:a16="http://schemas.microsoft.com/office/drawing/2014/main" val="1127746415"/>
                  </a:ext>
                </a:extLst>
              </a:tr>
              <a:tr h="370840">
                <a:tc>
                  <a:txBody>
                    <a:bodyPr/>
                    <a:lstStyle/>
                    <a:p>
                      <a:r>
                        <a:rPr lang="en-US" b="1" dirty="0"/>
                        <a:t>Intellectual Property</a:t>
                      </a:r>
                    </a:p>
                  </a:txBody>
                  <a:tcPr/>
                </a:tc>
                <a:tc>
                  <a:txBody>
                    <a:bodyPr/>
                    <a:lstStyle/>
                    <a:p>
                      <a:r>
                        <a:rPr lang="en-US" b="1" dirty="0"/>
                        <a:t>Research and Development</a:t>
                      </a:r>
                    </a:p>
                  </a:txBody>
                  <a:tcPr/>
                </a:tc>
                <a:extLst>
                  <a:ext uri="{0D108BD9-81ED-4DB2-BD59-A6C34878D82A}">
                    <a16:rowId xmlns:a16="http://schemas.microsoft.com/office/drawing/2014/main" val="27143503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Transportation &amp; Aerospace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Workforce</a:t>
                      </a:r>
                    </a:p>
                  </a:txBody>
                  <a:tcPr/>
                </a:tc>
                <a:extLst>
                  <a:ext uri="{0D108BD9-81ED-4DB2-BD59-A6C34878D82A}">
                    <a16:rowId xmlns:a16="http://schemas.microsoft.com/office/drawing/2014/main" val="1047841136"/>
                  </a:ext>
                </a:extLst>
              </a:tr>
            </a:tbl>
          </a:graphicData>
        </a:graphic>
      </p:graphicFrame>
    </p:spTree>
    <p:extLst>
      <p:ext uri="{BB962C8B-B14F-4D97-AF65-F5344CB8AC3E}">
        <p14:creationId xmlns:p14="http://schemas.microsoft.com/office/powerpoint/2010/main" val="1580791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1D11-2475-4DDD-97D2-E69D55F66E75}"/>
              </a:ext>
            </a:extLst>
          </p:cNvPr>
          <p:cNvSpPr>
            <a:spLocks noGrp="1"/>
          </p:cNvSpPr>
          <p:nvPr>
            <p:ph type="title"/>
          </p:nvPr>
        </p:nvSpPr>
        <p:spPr/>
        <p:txBody>
          <a:bodyPr/>
          <a:lstStyle/>
          <a:p>
            <a:pPr algn="ctr"/>
            <a:r>
              <a:rPr lang="en-US" b="1" dirty="0"/>
              <a:t>IEEE-USA 2022 Congressional Visits Day</a:t>
            </a:r>
            <a:br>
              <a:rPr lang="en-US" b="1" dirty="0"/>
            </a:br>
            <a:r>
              <a:rPr lang="en-US" sz="4000" b="1" dirty="0"/>
              <a:t>April 5 &amp; 6</a:t>
            </a:r>
            <a:endParaRPr lang="en-US" b="1" dirty="0"/>
          </a:p>
        </p:txBody>
      </p:sp>
      <p:sp>
        <p:nvSpPr>
          <p:cNvPr id="3" name="Content Placeholder 2">
            <a:extLst>
              <a:ext uri="{FF2B5EF4-FFF2-40B4-BE49-F238E27FC236}">
                <a16:creationId xmlns:a16="http://schemas.microsoft.com/office/drawing/2014/main" id="{A36BB47D-B0F2-4B4D-BBB2-00F98E55E7BD}"/>
              </a:ext>
            </a:extLst>
          </p:cNvPr>
          <p:cNvSpPr>
            <a:spLocks noGrp="1"/>
          </p:cNvSpPr>
          <p:nvPr>
            <p:ph idx="1"/>
          </p:nvPr>
        </p:nvSpPr>
        <p:spPr/>
        <p:txBody>
          <a:bodyPr/>
          <a:lstStyle/>
          <a:p>
            <a:pPr>
              <a:buFont typeface="Wingdings" panose="05000000000000000000" pitchFamily="2" charset="2"/>
              <a:buChar char="v"/>
            </a:pPr>
            <a:r>
              <a:rPr lang="en-US" dirty="0"/>
              <a:t> </a:t>
            </a:r>
            <a:r>
              <a:rPr lang="en-US" sz="2800" dirty="0"/>
              <a:t>305 IEEE participants</a:t>
            </a:r>
          </a:p>
          <a:p>
            <a:pPr>
              <a:buFont typeface="Wingdings" panose="05000000000000000000" pitchFamily="2" charset="2"/>
              <a:buChar char="v"/>
            </a:pPr>
            <a:r>
              <a:rPr lang="en-US" sz="2800" dirty="0"/>
              <a:t> 41 states</a:t>
            </a:r>
          </a:p>
          <a:p>
            <a:pPr>
              <a:buFont typeface="Wingdings" panose="05000000000000000000" pitchFamily="2" charset="2"/>
              <a:buChar char="v"/>
            </a:pPr>
            <a:r>
              <a:rPr lang="en-US" sz="2800" dirty="0"/>
              <a:t> 171 unique Congressional districts</a:t>
            </a:r>
          </a:p>
          <a:p>
            <a:pPr>
              <a:buFont typeface="Wingdings" panose="05000000000000000000" pitchFamily="2" charset="2"/>
              <a:buChar char="v"/>
            </a:pPr>
            <a:r>
              <a:rPr lang="en-US" sz="2800" dirty="0"/>
              <a:t> 253 potential meetings</a:t>
            </a:r>
          </a:p>
          <a:p>
            <a:pPr>
              <a:buFont typeface="Wingdings" panose="05000000000000000000" pitchFamily="2" charset="2"/>
              <a:buChar char="v"/>
            </a:pPr>
            <a:r>
              <a:rPr lang="en-US" sz="2800" dirty="0"/>
              <a:t> 47% of Congress, 82% of the Senate!</a:t>
            </a:r>
          </a:p>
          <a:p>
            <a:pPr>
              <a:buFont typeface="Wingdings" panose="05000000000000000000" pitchFamily="2" charset="2"/>
              <a:buChar char="v"/>
            </a:pPr>
            <a:endParaRPr lang="en-US" dirty="0"/>
          </a:p>
          <a:p>
            <a:pPr marL="0" indent="0">
              <a:buNone/>
            </a:pPr>
            <a:r>
              <a:rPr lang="en-US" dirty="0"/>
              <a:t>Focus: Federal R&amp;D policy, Small business research loans, FY 2023 federal budget</a:t>
            </a:r>
          </a:p>
        </p:txBody>
      </p:sp>
      <p:sp>
        <p:nvSpPr>
          <p:cNvPr id="4" name="TextBox 3">
            <a:extLst>
              <a:ext uri="{FF2B5EF4-FFF2-40B4-BE49-F238E27FC236}">
                <a16:creationId xmlns:a16="http://schemas.microsoft.com/office/drawing/2014/main" id="{B42F3B43-82B2-4D5B-8B80-737609A9E830}"/>
              </a:ext>
            </a:extLst>
          </p:cNvPr>
          <p:cNvSpPr txBox="1"/>
          <p:nvPr/>
        </p:nvSpPr>
        <p:spPr>
          <a:xfrm>
            <a:off x="10133814" y="5869094"/>
            <a:ext cx="1734532" cy="369332"/>
          </a:xfrm>
          <a:prstGeom prst="rect">
            <a:avLst/>
          </a:prstGeom>
          <a:noFill/>
        </p:spPr>
        <p:txBody>
          <a:bodyPr wrap="square" rtlCol="0">
            <a:spAutoFit/>
          </a:bodyPr>
          <a:lstStyle/>
          <a:p>
            <a:r>
              <a:rPr lang="en-US" dirty="0"/>
              <a:t>As of 3/30/22</a:t>
            </a:r>
          </a:p>
        </p:txBody>
      </p:sp>
    </p:spTree>
    <p:extLst>
      <p:ext uri="{BB962C8B-B14F-4D97-AF65-F5344CB8AC3E}">
        <p14:creationId xmlns:p14="http://schemas.microsoft.com/office/powerpoint/2010/main" val="472047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title"/>
          </p:nvPr>
        </p:nvSpPr>
        <p:spPr>
          <a:xfrm>
            <a:off x="1660800" y="194982"/>
            <a:ext cx="9144000" cy="850392"/>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lvl="0" algn="ctr"/>
            <a:r>
              <a:rPr lang="en-US" sz="3600" dirty="0"/>
              <a:t>Stay Updated – Follow IEEE-USA</a:t>
            </a:r>
            <a:endParaRPr sz="3600" dirty="0"/>
          </a:p>
        </p:txBody>
      </p:sp>
      <p:sp>
        <p:nvSpPr>
          <p:cNvPr id="268" name="Google Shape;268;p40"/>
          <p:cNvSpPr txBox="1">
            <a:spLocks noGrp="1"/>
          </p:cNvSpPr>
          <p:nvPr>
            <p:ph type="body" idx="1"/>
          </p:nvPr>
        </p:nvSpPr>
        <p:spPr>
          <a:xfrm>
            <a:off x="1611464" y="2593648"/>
            <a:ext cx="8969072" cy="2343974"/>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marL="428625" lvl="1" indent="0">
              <a:spcBef>
                <a:spcPts val="1350"/>
              </a:spcBef>
              <a:buNone/>
            </a:pPr>
            <a:r>
              <a:rPr lang="en-US" b="1" dirty="0"/>
              <a:t>Social Media: </a:t>
            </a:r>
            <a:r>
              <a:rPr lang="en-US" dirty="0"/>
              <a:t>IEEE-USA updates social feeds at least daily</a:t>
            </a:r>
          </a:p>
          <a:p>
            <a:pPr lvl="1">
              <a:spcBef>
                <a:spcPts val="900"/>
              </a:spcBef>
            </a:pPr>
            <a:r>
              <a:rPr lang="en-US" b="1" dirty="0"/>
              <a:t>Click </a:t>
            </a:r>
            <a:r>
              <a:rPr lang="en-US" dirty="0"/>
              <a:t>on symbols above to reach sites</a:t>
            </a:r>
          </a:p>
          <a:p>
            <a:pPr lvl="1">
              <a:spcBef>
                <a:spcPts val="900"/>
              </a:spcBef>
            </a:pPr>
            <a:r>
              <a:rPr lang="en-US" b="1" dirty="0"/>
              <a:t>LIKE</a:t>
            </a:r>
            <a:r>
              <a:rPr lang="en-US" dirty="0"/>
              <a:t> on all our platforms; </a:t>
            </a:r>
            <a:r>
              <a:rPr lang="en-US" b="1" dirty="0"/>
              <a:t>SHARE</a:t>
            </a:r>
            <a:r>
              <a:rPr lang="en-US" dirty="0"/>
              <a:t> to family, friends, co-workers</a:t>
            </a:r>
          </a:p>
          <a:p>
            <a:pPr marL="428625" lvl="1" indent="0">
              <a:spcBef>
                <a:spcPts val="1350"/>
              </a:spcBef>
              <a:buNone/>
            </a:pPr>
            <a:r>
              <a:rPr lang="en-US" b="1" dirty="0"/>
              <a:t>IEEE-USA Web Site: </a:t>
            </a:r>
            <a:r>
              <a:rPr lang="en-US" dirty="0">
                <a:hlinkClick r:id="rId3"/>
              </a:rPr>
              <a:t>https://ieeeusa.org</a:t>
            </a:r>
            <a:r>
              <a:rPr lang="en-US" b="1" dirty="0"/>
              <a:t>   </a:t>
            </a:r>
          </a:p>
          <a:p>
            <a:pPr lvl="1">
              <a:spcBef>
                <a:spcPts val="900"/>
              </a:spcBef>
            </a:pPr>
            <a:r>
              <a:rPr lang="en-US" b="1" dirty="0"/>
              <a:t>Webinars: </a:t>
            </a:r>
            <a:r>
              <a:rPr lang="en-US" dirty="0">
                <a:hlinkClick r:id="rId4"/>
              </a:rPr>
              <a:t>https://ieeeusa.org/careers/webinars/</a:t>
            </a:r>
            <a:endParaRPr lang="en-US" dirty="0"/>
          </a:p>
          <a:p>
            <a:pPr lvl="1">
              <a:spcBef>
                <a:spcPts val="900"/>
              </a:spcBef>
            </a:pPr>
            <a:r>
              <a:rPr lang="en-US" b="1" dirty="0"/>
              <a:t>Digital Subscriptions: </a:t>
            </a:r>
            <a:r>
              <a:rPr lang="en-US" dirty="0">
                <a:hlinkClick r:id="rId5"/>
              </a:rPr>
              <a:t>https://ieeeusa.org/newsroom/email-newsletters/</a:t>
            </a:r>
            <a:endParaRPr lang="en-US" dirty="0"/>
          </a:p>
          <a:p>
            <a:pPr marL="428625" lvl="1" indent="0">
              <a:spcBef>
                <a:spcPts val="1350"/>
              </a:spcBef>
              <a:buNone/>
            </a:pPr>
            <a:endParaRPr lang="en-US" b="1" dirty="0"/>
          </a:p>
        </p:txBody>
      </p:sp>
      <p:grpSp>
        <p:nvGrpSpPr>
          <p:cNvPr id="2" name="Group 1">
            <a:extLst>
              <a:ext uri="{FF2B5EF4-FFF2-40B4-BE49-F238E27FC236}">
                <a16:creationId xmlns:a16="http://schemas.microsoft.com/office/drawing/2014/main" id="{69F3E494-BFD1-47E2-98ED-908896036868}"/>
              </a:ext>
            </a:extLst>
          </p:cNvPr>
          <p:cNvGrpSpPr/>
          <p:nvPr/>
        </p:nvGrpSpPr>
        <p:grpSpPr>
          <a:xfrm>
            <a:off x="2351138" y="1569619"/>
            <a:ext cx="7489724" cy="857250"/>
            <a:chOff x="663442" y="1885081"/>
            <a:chExt cx="7489724" cy="857250"/>
          </a:xfrm>
        </p:grpSpPr>
        <p:pic>
          <p:nvPicPr>
            <p:cNvPr id="1026" name="Picture 2" descr="Image result for facebook logo">
              <a:hlinkClick r:id="rId6"/>
              <a:extLst>
                <a:ext uri="{FF2B5EF4-FFF2-40B4-BE49-F238E27FC236}">
                  <a16:creationId xmlns:a16="http://schemas.microsoft.com/office/drawing/2014/main" id="{13745FFF-AA87-4353-A4C4-6624C773BD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442" y="1948332"/>
              <a:ext cx="730748" cy="7307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logo">
              <a:hlinkClick r:id="rId8"/>
              <a:extLst>
                <a:ext uri="{FF2B5EF4-FFF2-40B4-BE49-F238E27FC236}">
                  <a16:creationId xmlns:a16="http://schemas.microsoft.com/office/drawing/2014/main" id="{EC4FFD1B-7C03-4876-87EE-733E674910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6168" y="1946701"/>
              <a:ext cx="730748" cy="7340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00 Instagram Logo Icon Gif Transparent Png - Insta Logo In Circle ...">
              <a:hlinkClick r:id="rId10"/>
              <a:extLst>
                <a:ext uri="{FF2B5EF4-FFF2-40B4-BE49-F238E27FC236}">
                  <a16:creationId xmlns:a16="http://schemas.microsoft.com/office/drawing/2014/main" id="{2536031A-E4C3-47EB-B972-2E7557D9826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6944" r="17165"/>
            <a:stretch/>
          </p:blipFill>
          <p:spPr bwMode="auto">
            <a:xfrm>
              <a:off x="3348894" y="1901047"/>
              <a:ext cx="792332" cy="8253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inked in logo">
              <a:hlinkClick r:id="rId12"/>
              <a:extLst>
                <a:ext uri="{FF2B5EF4-FFF2-40B4-BE49-F238E27FC236}">
                  <a16:creationId xmlns:a16="http://schemas.microsoft.com/office/drawing/2014/main" id="{B70516CB-133E-406C-9D4B-399DE2E9C0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24639" y="1948332"/>
              <a:ext cx="730748" cy="7307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youtube logo round">
              <a:hlinkClick r:id="rId14"/>
              <a:extLst>
                <a:ext uri="{FF2B5EF4-FFF2-40B4-BE49-F238E27FC236}">
                  <a16:creationId xmlns:a16="http://schemas.microsoft.com/office/drawing/2014/main" id="{55CC5850-5E3C-42C8-9900-66236D0FA73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53204" y="1933978"/>
              <a:ext cx="759457" cy="7594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16"/>
              <a:extLst>
                <a:ext uri="{FF2B5EF4-FFF2-40B4-BE49-F238E27FC236}">
                  <a16:creationId xmlns:a16="http://schemas.microsoft.com/office/drawing/2014/main" id="{951A6489-D16A-4E06-BFA5-3459F81133AB}"/>
                </a:ext>
              </a:extLst>
            </p:cNvPr>
            <p:cNvPicPr>
              <a:picLocks noChangeAspect="1"/>
            </p:cNvPicPr>
            <p:nvPr/>
          </p:nvPicPr>
          <p:blipFill rotWithShape="1">
            <a:blip r:embed="rId17"/>
            <a:srcRect l="6" t="5232" r="83914" b="-5232"/>
            <a:stretch/>
          </p:blipFill>
          <p:spPr>
            <a:xfrm>
              <a:off x="7467366" y="1885081"/>
              <a:ext cx="685800" cy="857250"/>
            </a:xfrm>
            <a:prstGeom prst="rect">
              <a:avLst/>
            </a:prstGeom>
          </p:spPr>
        </p:pic>
      </p:grpSp>
      <p:sp>
        <p:nvSpPr>
          <p:cNvPr id="4" name="TextBox 3">
            <a:extLst>
              <a:ext uri="{FF2B5EF4-FFF2-40B4-BE49-F238E27FC236}">
                <a16:creationId xmlns:a16="http://schemas.microsoft.com/office/drawing/2014/main" id="{D0052D0F-0E83-4A9D-906E-1DD0D0B2978E}"/>
              </a:ext>
            </a:extLst>
          </p:cNvPr>
          <p:cNvSpPr txBox="1"/>
          <p:nvPr/>
        </p:nvSpPr>
        <p:spPr>
          <a:xfrm>
            <a:off x="5464630" y="6581002"/>
            <a:ext cx="5203370" cy="276999"/>
          </a:xfrm>
          <a:prstGeom prst="rect">
            <a:avLst/>
          </a:prstGeom>
          <a:noFill/>
          <a:ln>
            <a:noFill/>
          </a:ln>
        </p:spPr>
        <p:txBody>
          <a:bodyPr wrap="square">
            <a:spAutoFit/>
          </a:bodyPr>
          <a:lstStyle/>
          <a:p>
            <a:pPr algn="r"/>
            <a:fld id="{D57F1E4F-1CFF-5643-939E-217C01CDF565}" type="slidenum">
              <a:rPr lang="en-US" sz="1200"/>
              <a:pPr algn="r"/>
              <a:t>24</a:t>
            </a:fld>
            <a:endParaRPr lang="en-US" sz="1200" dirty="0"/>
          </a:p>
        </p:txBody>
      </p:sp>
    </p:spTree>
    <p:extLst>
      <p:ext uri="{BB962C8B-B14F-4D97-AF65-F5344CB8AC3E}">
        <p14:creationId xmlns:p14="http://schemas.microsoft.com/office/powerpoint/2010/main" val="589391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482947" y="1618972"/>
            <a:ext cx="9613860" cy="1704017"/>
          </a:xfrm>
        </p:spPr>
        <p:txBody>
          <a:bodyPr>
            <a:noAutofit/>
          </a:bodyPr>
          <a:lstStyle/>
          <a:p>
            <a:pPr algn="r"/>
            <a:r>
              <a:rPr lang="en-US" sz="2800" b="1" dirty="0">
                <a:solidFill>
                  <a:schemeClr val="tx1"/>
                </a:solidFill>
              </a:rPr>
              <a:t>Russ Harrison</a:t>
            </a:r>
          </a:p>
          <a:p>
            <a:pPr algn="r"/>
            <a:r>
              <a:rPr lang="en-US" sz="2800" b="1" dirty="0">
                <a:solidFill>
                  <a:schemeClr val="tx1"/>
                </a:solidFill>
              </a:rPr>
              <a:t>Director of Government Relations, IEEE-USA</a:t>
            </a:r>
          </a:p>
          <a:p>
            <a:pPr algn="r"/>
            <a:r>
              <a:rPr lang="en-US" sz="2800" b="1" dirty="0">
                <a:solidFill>
                  <a:schemeClr val="tx1"/>
                </a:solidFill>
              </a:rPr>
              <a:t>(202) 530-8326</a:t>
            </a:r>
          </a:p>
          <a:p>
            <a:pPr algn="r"/>
            <a:r>
              <a:rPr lang="en-US" sz="2800" b="1" dirty="0">
                <a:solidFill>
                  <a:schemeClr val="tx1"/>
                </a:solidFill>
              </a:rPr>
              <a:t>r.t.harrison@ieee.org</a:t>
            </a:r>
          </a:p>
        </p:txBody>
      </p:sp>
      <p:pic>
        <p:nvPicPr>
          <p:cNvPr id="2" name="Picture 1"/>
          <p:cNvPicPr>
            <a:picLocks noChangeAspect="1"/>
          </p:cNvPicPr>
          <p:nvPr/>
        </p:nvPicPr>
        <p:blipFill>
          <a:blip r:embed="rId2"/>
          <a:stretch>
            <a:fillRect/>
          </a:stretch>
        </p:blipFill>
        <p:spPr>
          <a:xfrm>
            <a:off x="219989" y="4957441"/>
            <a:ext cx="5096698" cy="1274174"/>
          </a:xfrm>
          <a:prstGeom prst="rect">
            <a:avLst/>
          </a:prstGeom>
        </p:spPr>
      </p:pic>
    </p:spTree>
    <p:extLst>
      <p:ext uri="{BB962C8B-B14F-4D97-AF65-F5344CB8AC3E}">
        <p14:creationId xmlns:p14="http://schemas.microsoft.com/office/powerpoint/2010/main" val="156160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5040-5AE5-409D-AD20-4E152438141A}"/>
              </a:ext>
            </a:extLst>
          </p:cNvPr>
          <p:cNvSpPr>
            <a:spLocks noGrp="1"/>
          </p:cNvSpPr>
          <p:nvPr>
            <p:ph type="title"/>
          </p:nvPr>
        </p:nvSpPr>
        <p:spPr/>
        <p:txBody>
          <a:bodyPr/>
          <a:lstStyle/>
          <a:p>
            <a:pPr algn="ctr"/>
            <a:r>
              <a:rPr lang="en-US" sz="3600" dirty="0"/>
              <a:t>2022 Focus on Careers </a:t>
            </a:r>
            <a:br>
              <a:rPr lang="en-US" sz="3600" dirty="0"/>
            </a:br>
            <a:r>
              <a:rPr lang="en-US" sz="3600" dirty="0"/>
              <a:t>and Professional Development </a:t>
            </a:r>
          </a:p>
        </p:txBody>
      </p:sp>
      <p:sp>
        <p:nvSpPr>
          <p:cNvPr id="3" name="Content Placeholder 2">
            <a:extLst>
              <a:ext uri="{FF2B5EF4-FFF2-40B4-BE49-F238E27FC236}">
                <a16:creationId xmlns:a16="http://schemas.microsoft.com/office/drawing/2014/main" id="{4F04D165-4505-4AFE-A4E9-9A0DD3433D88}"/>
              </a:ext>
            </a:extLst>
          </p:cNvPr>
          <p:cNvSpPr>
            <a:spLocks noGrp="1"/>
          </p:cNvSpPr>
          <p:nvPr>
            <p:ph sz="quarter" idx="14"/>
          </p:nvPr>
        </p:nvSpPr>
        <p:spPr>
          <a:xfrm>
            <a:off x="487680" y="1645920"/>
            <a:ext cx="11550349" cy="4389120"/>
          </a:xfrm>
        </p:spPr>
        <p:txBody>
          <a:bodyPr/>
          <a:lstStyle/>
          <a:p>
            <a:endParaRPr lang="en-US" dirty="0"/>
          </a:p>
          <a:p>
            <a:r>
              <a:rPr lang="en-US" dirty="0"/>
              <a:t>Expand successful career webinar program with 20 new presentations</a:t>
            </a:r>
          </a:p>
          <a:p>
            <a:pPr lvl="1"/>
            <a:r>
              <a:rPr lang="en-US" dirty="0"/>
              <a:t>Launch at least one new themed webinar series</a:t>
            </a:r>
          </a:p>
          <a:p>
            <a:pPr lvl="1"/>
            <a:r>
              <a:rPr lang="en-US" dirty="0"/>
              <a:t>Provide career programming for IEEE Education Week and IEEE Day</a:t>
            </a:r>
          </a:p>
          <a:p>
            <a:r>
              <a:rPr lang="en-US" dirty="0"/>
              <a:t>Solicit priorities of Regions, Sections; seek collaboration opportunities</a:t>
            </a:r>
          </a:p>
          <a:p>
            <a:pPr lvl="1"/>
            <a:r>
              <a:rPr lang="en-US" sz="1800" dirty="0"/>
              <a:t>Recruit local ambassadors, YP, WIE, etc.</a:t>
            </a:r>
          </a:p>
          <a:p>
            <a:r>
              <a:rPr lang="en-US" dirty="0"/>
              <a:t>Assess and revitalize salary service (achieve financial breakeven)</a:t>
            </a:r>
          </a:p>
          <a:p>
            <a:r>
              <a:rPr lang="en-US" dirty="0"/>
              <a:t>Conduct two collaborative activities with 									minority engineering societies</a:t>
            </a:r>
          </a:p>
        </p:txBody>
      </p:sp>
      <p:pic>
        <p:nvPicPr>
          <p:cNvPr id="4" name="Picture 3" descr="Logo&#10;&#10;Description automatically generated">
            <a:extLst>
              <a:ext uri="{FF2B5EF4-FFF2-40B4-BE49-F238E27FC236}">
                <a16:creationId xmlns:a16="http://schemas.microsoft.com/office/drawing/2014/main" id="{ABFC0683-66E8-40E1-9C88-296F3A07442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89662" y="3541981"/>
            <a:ext cx="1965127" cy="1368570"/>
          </a:xfrm>
          <a:prstGeom prst="rect">
            <a:avLst/>
          </a:prstGeom>
        </p:spPr>
      </p:pic>
    </p:spTree>
    <p:extLst>
      <p:ext uri="{BB962C8B-B14F-4D97-AF65-F5344CB8AC3E}">
        <p14:creationId xmlns:p14="http://schemas.microsoft.com/office/powerpoint/2010/main" val="268690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USPTO Copyright, IP, Trademark, </a:t>
            </a:r>
            <a:br>
              <a:rPr lang="en-US" dirty="0"/>
            </a:br>
            <a:r>
              <a:rPr lang="en-US" dirty="0"/>
              <a:t>and Patent Series</a:t>
            </a:r>
          </a:p>
        </p:txBody>
      </p:sp>
      <p:sp>
        <p:nvSpPr>
          <p:cNvPr id="3" name="Content Placeholder 2">
            <a:extLst>
              <a:ext uri="{FF2B5EF4-FFF2-40B4-BE49-F238E27FC236}">
                <a16:creationId xmlns:a16="http://schemas.microsoft.com/office/drawing/2014/main" id="{11E580ED-9D39-48A3-9695-1F368AEC063D}"/>
              </a:ext>
            </a:extLst>
          </p:cNvPr>
          <p:cNvSpPr>
            <a:spLocks noGrp="1"/>
          </p:cNvSpPr>
          <p:nvPr>
            <p:ph sz="quarter" idx="14"/>
          </p:nvPr>
        </p:nvSpPr>
        <p:spPr>
          <a:xfrm>
            <a:off x="487680" y="2569028"/>
            <a:ext cx="7351502" cy="3466011"/>
          </a:xfrm>
        </p:spPr>
        <p:txBody>
          <a:bodyPr/>
          <a:lstStyle/>
          <a:p>
            <a:r>
              <a:rPr lang="en-US" dirty="0"/>
              <a:t>IEEE-USA is partnering with the U.S. Patent and Trademark Office (USPTO) to offer a series of free, monthly webinars on intellectual property basics. The series will feature speakers from USPTO, who will cover intellectual property (IP) basics and potential ways to protect your innovations as you transition from idea to product.</a:t>
            </a:r>
          </a:p>
          <a:p>
            <a:endParaRPr lang="en-US" sz="2200" dirty="0"/>
          </a:p>
          <a:p>
            <a:endParaRPr lang="en-US" sz="2200" dirty="0"/>
          </a:p>
        </p:txBody>
      </p:sp>
      <p:pic>
        <p:nvPicPr>
          <p:cNvPr id="32" name="Picture 31" descr="A picture containing text, sign&#10;&#10;Description automatically generated">
            <a:hlinkClick r:id="rId2"/>
            <a:extLst>
              <a:ext uri="{FF2B5EF4-FFF2-40B4-BE49-F238E27FC236}">
                <a16:creationId xmlns:a16="http://schemas.microsoft.com/office/drawing/2014/main" id="{F172134A-CB9A-4CCD-8165-370AE2EFA731}"/>
              </a:ext>
            </a:extLst>
          </p:cNvPr>
          <p:cNvPicPr>
            <a:picLocks noChangeAspect="1"/>
          </p:cNvPicPr>
          <p:nvPr/>
        </p:nvPicPr>
        <p:blipFill>
          <a:blip r:embed="rId3"/>
          <a:stretch>
            <a:fillRect/>
          </a:stretch>
        </p:blipFill>
        <p:spPr>
          <a:xfrm>
            <a:off x="8855253" y="1871951"/>
            <a:ext cx="2518239" cy="2518239"/>
          </a:xfrm>
          <a:prstGeom prst="rect">
            <a:avLst/>
          </a:prstGeom>
        </p:spPr>
      </p:pic>
      <p:sp>
        <p:nvSpPr>
          <p:cNvPr id="33" name="TextBox 32">
            <a:extLst>
              <a:ext uri="{FF2B5EF4-FFF2-40B4-BE49-F238E27FC236}">
                <a16:creationId xmlns:a16="http://schemas.microsoft.com/office/drawing/2014/main" id="{E359CA55-1FF8-4DE4-9B14-C3FB9FA98E61}"/>
              </a:ext>
            </a:extLst>
          </p:cNvPr>
          <p:cNvSpPr txBox="1"/>
          <p:nvPr/>
        </p:nvSpPr>
        <p:spPr>
          <a:xfrm>
            <a:off x="2606102" y="5364186"/>
            <a:ext cx="8133958" cy="523220"/>
          </a:xfrm>
          <a:prstGeom prst="rect">
            <a:avLst/>
          </a:prstGeom>
          <a:ln>
            <a:noFill/>
          </a:ln>
        </p:spPr>
        <p:txBody>
          <a:bodyPr wrap="none" rtlCol="0">
            <a:spAutoFit/>
          </a:bodyPr>
          <a:lstStyle/>
          <a:p>
            <a:r>
              <a:rPr lang="en-US" sz="2800" b="1" dirty="0">
                <a:hlinkClick r:id="rId2"/>
              </a:rPr>
              <a:t>https://ieeeusa.org/tag/uspto-series/</a:t>
            </a:r>
            <a:endParaRPr lang="en-US" sz="2800" b="1" dirty="0"/>
          </a:p>
        </p:txBody>
      </p:sp>
    </p:spTree>
    <p:extLst>
      <p:ext uri="{BB962C8B-B14F-4D97-AF65-F5344CB8AC3E}">
        <p14:creationId xmlns:p14="http://schemas.microsoft.com/office/powerpoint/2010/main" val="23483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17" y="412399"/>
            <a:ext cx="11705166" cy="1076325"/>
          </a:xfrm>
        </p:spPr>
        <p:txBody>
          <a:bodyPr>
            <a:normAutofit/>
          </a:bodyPr>
          <a:lstStyle/>
          <a:p>
            <a:r>
              <a:rPr lang="en-US" dirty="0"/>
              <a:t>USPTO Copyright, IP, Trademark, &amp; Patent Series</a:t>
            </a:r>
          </a:p>
        </p:txBody>
      </p:sp>
      <p:grpSp>
        <p:nvGrpSpPr>
          <p:cNvPr id="10" name="Group 9">
            <a:extLst>
              <a:ext uri="{FF2B5EF4-FFF2-40B4-BE49-F238E27FC236}">
                <a16:creationId xmlns:a16="http://schemas.microsoft.com/office/drawing/2014/main" id="{D5D2AAFF-34DE-49AF-AE6E-4109B38F57FA}"/>
              </a:ext>
            </a:extLst>
          </p:cNvPr>
          <p:cNvGrpSpPr/>
          <p:nvPr/>
        </p:nvGrpSpPr>
        <p:grpSpPr>
          <a:xfrm>
            <a:off x="353337" y="1732736"/>
            <a:ext cx="11440842" cy="4545734"/>
            <a:chOff x="353337" y="1732736"/>
            <a:chExt cx="11440842" cy="4545734"/>
          </a:xfrm>
        </p:grpSpPr>
        <p:grpSp>
          <p:nvGrpSpPr>
            <p:cNvPr id="8" name="Group 7">
              <a:extLst>
                <a:ext uri="{FF2B5EF4-FFF2-40B4-BE49-F238E27FC236}">
                  <a16:creationId xmlns:a16="http://schemas.microsoft.com/office/drawing/2014/main" id="{53BEF082-D188-4D5B-89E4-D09C4D41FF31}"/>
                </a:ext>
              </a:extLst>
            </p:cNvPr>
            <p:cNvGrpSpPr/>
            <p:nvPr/>
          </p:nvGrpSpPr>
          <p:grpSpPr>
            <a:xfrm>
              <a:off x="353337" y="1732736"/>
              <a:ext cx="11440842" cy="1828800"/>
              <a:chOff x="353337" y="1732736"/>
              <a:chExt cx="11440842" cy="1828800"/>
            </a:xfrm>
          </p:grpSpPr>
          <p:pic>
            <p:nvPicPr>
              <p:cNvPr id="13" name="Picture 12" descr="Graphical user interface, text&#10;&#10;Description automatically generated with medium confidence">
                <a:hlinkClick r:id="rId2"/>
                <a:extLst>
                  <a:ext uri="{FF2B5EF4-FFF2-40B4-BE49-F238E27FC236}">
                    <a16:creationId xmlns:a16="http://schemas.microsoft.com/office/drawing/2014/main" id="{3274EDF6-FD1A-4A8D-950D-F8BD2D6C0F77}"/>
                  </a:ext>
                </a:extLst>
              </p:cNvPr>
              <p:cNvPicPr>
                <a:picLocks noChangeAspect="1"/>
              </p:cNvPicPr>
              <p:nvPr/>
            </p:nvPicPr>
            <p:blipFill>
              <a:blip r:embed="rId3"/>
              <a:stretch>
                <a:fillRect/>
              </a:stretch>
            </p:blipFill>
            <p:spPr>
              <a:xfrm>
                <a:off x="353337" y="1732736"/>
                <a:ext cx="3657600" cy="1828800"/>
              </a:xfrm>
              <a:prstGeom prst="rect">
                <a:avLst/>
              </a:prstGeom>
            </p:spPr>
          </p:pic>
          <p:pic>
            <p:nvPicPr>
              <p:cNvPr id="24" name="Picture 23" descr="A picture containing text, sign, screenshot&#10;&#10;Description automatically generated">
                <a:hlinkClick r:id="rId4"/>
                <a:extLst>
                  <a:ext uri="{FF2B5EF4-FFF2-40B4-BE49-F238E27FC236}">
                    <a16:creationId xmlns:a16="http://schemas.microsoft.com/office/drawing/2014/main" id="{ABE561DB-E5DB-43B5-A99B-C019EAA031E9}"/>
                  </a:ext>
                </a:extLst>
              </p:cNvPr>
              <p:cNvPicPr>
                <a:picLocks noChangeAspect="1"/>
              </p:cNvPicPr>
              <p:nvPr/>
            </p:nvPicPr>
            <p:blipFill>
              <a:blip r:embed="rId5"/>
              <a:stretch>
                <a:fillRect/>
              </a:stretch>
            </p:blipFill>
            <p:spPr>
              <a:xfrm>
                <a:off x="4244958" y="1732736"/>
                <a:ext cx="3657600" cy="1828800"/>
              </a:xfrm>
              <a:prstGeom prst="rect">
                <a:avLst/>
              </a:prstGeom>
            </p:spPr>
          </p:pic>
          <p:pic>
            <p:nvPicPr>
              <p:cNvPr id="26" name="Picture 25" descr="Diagram&#10;&#10;Description automatically generated with medium confidence">
                <a:hlinkClick r:id="rId6"/>
                <a:extLst>
                  <a:ext uri="{FF2B5EF4-FFF2-40B4-BE49-F238E27FC236}">
                    <a16:creationId xmlns:a16="http://schemas.microsoft.com/office/drawing/2014/main" id="{15020DD0-1EBB-42F5-8184-58383C04019B}"/>
                  </a:ext>
                </a:extLst>
              </p:cNvPr>
              <p:cNvPicPr>
                <a:picLocks noChangeAspect="1"/>
              </p:cNvPicPr>
              <p:nvPr/>
            </p:nvPicPr>
            <p:blipFill>
              <a:blip r:embed="rId7"/>
              <a:stretch>
                <a:fillRect/>
              </a:stretch>
            </p:blipFill>
            <p:spPr>
              <a:xfrm>
                <a:off x="8136579" y="1732736"/>
                <a:ext cx="3657600" cy="1828800"/>
              </a:xfrm>
              <a:prstGeom prst="rect">
                <a:avLst/>
              </a:prstGeom>
            </p:spPr>
          </p:pic>
        </p:grpSp>
        <p:grpSp>
          <p:nvGrpSpPr>
            <p:cNvPr id="9" name="Group 8">
              <a:extLst>
                <a:ext uri="{FF2B5EF4-FFF2-40B4-BE49-F238E27FC236}">
                  <a16:creationId xmlns:a16="http://schemas.microsoft.com/office/drawing/2014/main" id="{05F803D6-8F91-4A29-A498-B75D6C90C79A}"/>
                </a:ext>
              </a:extLst>
            </p:cNvPr>
            <p:cNvGrpSpPr/>
            <p:nvPr/>
          </p:nvGrpSpPr>
          <p:grpSpPr>
            <a:xfrm>
              <a:off x="2298415" y="3805548"/>
              <a:ext cx="7550687" cy="1828800"/>
              <a:chOff x="2298415" y="3805548"/>
              <a:chExt cx="7550687" cy="1828800"/>
            </a:xfrm>
          </p:grpSpPr>
          <p:pic>
            <p:nvPicPr>
              <p:cNvPr id="28" name="Picture 27" descr="A person's face on a green background&#10;&#10;Description automatically generated with medium confidence">
                <a:hlinkClick r:id="rId8"/>
                <a:extLst>
                  <a:ext uri="{FF2B5EF4-FFF2-40B4-BE49-F238E27FC236}">
                    <a16:creationId xmlns:a16="http://schemas.microsoft.com/office/drawing/2014/main" id="{3565A780-FC66-49F9-BF55-C22FB851DA0B}"/>
                  </a:ext>
                </a:extLst>
              </p:cNvPr>
              <p:cNvPicPr>
                <a:picLocks noChangeAspect="1"/>
              </p:cNvPicPr>
              <p:nvPr/>
            </p:nvPicPr>
            <p:blipFill>
              <a:blip r:embed="rId9"/>
              <a:stretch>
                <a:fillRect/>
              </a:stretch>
            </p:blipFill>
            <p:spPr>
              <a:xfrm>
                <a:off x="6191502" y="3805548"/>
                <a:ext cx="3657600" cy="1828800"/>
              </a:xfrm>
              <a:prstGeom prst="rect">
                <a:avLst/>
              </a:prstGeom>
            </p:spPr>
          </p:pic>
          <p:pic>
            <p:nvPicPr>
              <p:cNvPr id="30" name="Picture 29" descr="Graphical user interface&#10;&#10;Description automatically generated with low confidence">
                <a:hlinkClick r:id="rId10"/>
                <a:extLst>
                  <a:ext uri="{FF2B5EF4-FFF2-40B4-BE49-F238E27FC236}">
                    <a16:creationId xmlns:a16="http://schemas.microsoft.com/office/drawing/2014/main" id="{05E6F6E7-6444-445D-AFD3-E573C2AF04E4}"/>
                  </a:ext>
                </a:extLst>
              </p:cNvPr>
              <p:cNvPicPr>
                <a:picLocks noChangeAspect="1"/>
              </p:cNvPicPr>
              <p:nvPr/>
            </p:nvPicPr>
            <p:blipFill>
              <a:blip r:embed="rId11"/>
              <a:stretch>
                <a:fillRect/>
              </a:stretch>
            </p:blipFill>
            <p:spPr>
              <a:xfrm>
                <a:off x="2298415" y="3805548"/>
                <a:ext cx="3657600" cy="1828800"/>
              </a:xfrm>
              <a:prstGeom prst="rect">
                <a:avLst/>
              </a:prstGeom>
            </p:spPr>
          </p:pic>
        </p:grpSp>
        <p:sp>
          <p:nvSpPr>
            <p:cNvPr id="12" name="TextBox 11">
              <a:extLst>
                <a:ext uri="{FF2B5EF4-FFF2-40B4-BE49-F238E27FC236}">
                  <a16:creationId xmlns:a16="http://schemas.microsoft.com/office/drawing/2014/main" id="{16EE42E7-FA9C-4EFB-B600-EF94D10FA5D4}"/>
                </a:ext>
              </a:extLst>
            </p:cNvPr>
            <p:cNvSpPr txBox="1"/>
            <p:nvPr/>
          </p:nvSpPr>
          <p:spPr>
            <a:xfrm>
              <a:off x="3675333" y="5878360"/>
              <a:ext cx="5859296" cy="400110"/>
            </a:xfrm>
            <a:prstGeom prst="rect">
              <a:avLst/>
            </a:prstGeom>
            <a:ln>
              <a:noFill/>
            </a:ln>
          </p:spPr>
          <p:txBody>
            <a:bodyPr wrap="none" rtlCol="0">
              <a:spAutoFit/>
            </a:bodyPr>
            <a:lstStyle/>
            <a:p>
              <a:r>
                <a:rPr lang="en-US" sz="2000" b="1" dirty="0">
                  <a:hlinkClick r:id="rId12"/>
                </a:rPr>
                <a:t>https://ieeeusa.org/tag/uspto-series/</a:t>
              </a:r>
              <a:endParaRPr lang="en-US" sz="2000" b="1" dirty="0"/>
            </a:p>
          </p:txBody>
        </p:sp>
      </p:grpSp>
    </p:spTree>
    <p:extLst>
      <p:ext uri="{BB962C8B-B14F-4D97-AF65-F5344CB8AC3E}">
        <p14:creationId xmlns:p14="http://schemas.microsoft.com/office/powerpoint/2010/main" val="200101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9F61-46CC-4836-B596-6D6304C9808A}"/>
              </a:ext>
            </a:extLst>
          </p:cNvPr>
          <p:cNvSpPr>
            <a:spLocks noGrp="1"/>
          </p:cNvSpPr>
          <p:nvPr>
            <p:ph type="title"/>
          </p:nvPr>
        </p:nvSpPr>
        <p:spPr>
          <a:xfrm>
            <a:off x="583474" y="173391"/>
            <a:ext cx="10058400" cy="1450757"/>
          </a:xfrm>
        </p:spPr>
        <p:txBody>
          <a:bodyPr/>
          <a:lstStyle/>
          <a:p>
            <a:pPr algn="ctr"/>
            <a:r>
              <a:rPr lang="en-US" sz="3600" dirty="0"/>
              <a:t>2022 Focus on Consultants Services</a:t>
            </a:r>
          </a:p>
        </p:txBody>
      </p:sp>
      <p:sp>
        <p:nvSpPr>
          <p:cNvPr id="3" name="Content Placeholder 2">
            <a:extLst>
              <a:ext uri="{FF2B5EF4-FFF2-40B4-BE49-F238E27FC236}">
                <a16:creationId xmlns:a16="http://schemas.microsoft.com/office/drawing/2014/main" id="{F82D726F-D152-4D59-B71E-17E3877172CD}"/>
              </a:ext>
            </a:extLst>
          </p:cNvPr>
          <p:cNvSpPr>
            <a:spLocks noGrp="1"/>
          </p:cNvSpPr>
          <p:nvPr>
            <p:ph sz="quarter" idx="14"/>
          </p:nvPr>
        </p:nvSpPr>
        <p:spPr>
          <a:xfrm>
            <a:off x="463243" y="1480382"/>
            <a:ext cx="11265513" cy="4605108"/>
          </a:xfrm>
        </p:spPr>
        <p:txBody>
          <a:bodyPr/>
          <a:lstStyle/>
          <a:p>
            <a:endParaRPr lang="en-US" dirty="0"/>
          </a:p>
          <a:p>
            <a:endParaRPr lang="en-US" dirty="0"/>
          </a:p>
          <a:p>
            <a:r>
              <a:rPr lang="en-US" dirty="0"/>
              <a:t>Increase Consultant Finder subscribers, </a:t>
            </a:r>
            <a:br>
              <a:rPr lang="en-US" dirty="0"/>
            </a:br>
            <a:r>
              <a:rPr lang="en-US" dirty="0"/>
              <a:t>and profile views (goal: 20% increase)</a:t>
            </a:r>
          </a:p>
          <a:p>
            <a:pPr lvl="1"/>
            <a:r>
              <a:rPr lang="en-US" dirty="0"/>
              <a:t>Market Consultant Finder to businesses, consultants in </a:t>
            </a:r>
            <a:br>
              <a:rPr lang="en-US" dirty="0"/>
            </a:br>
            <a:r>
              <a:rPr lang="en-US" dirty="0"/>
              <a:t>publications, social media</a:t>
            </a:r>
          </a:p>
          <a:p>
            <a:pPr lvl="1"/>
            <a:r>
              <a:rPr lang="en-US" dirty="0"/>
              <a:t>Branding (member logos), Badges (Collabratec, LinkedIn, etc.)</a:t>
            </a:r>
          </a:p>
          <a:p>
            <a:r>
              <a:rPr lang="en-US" dirty="0"/>
              <a:t>Implement strategy to link member consultants to the local networks</a:t>
            </a:r>
          </a:p>
          <a:p>
            <a:r>
              <a:rPr lang="en-US" dirty="0"/>
              <a:t>Sponsor four webinars to assist current and aspiring consultants</a:t>
            </a:r>
          </a:p>
          <a:p>
            <a:r>
              <a:rPr lang="en-US" dirty="0"/>
              <a:t>Revitalize at least two of five inactive consultant networks</a:t>
            </a:r>
          </a:p>
          <a:p>
            <a:pPr lvl="1"/>
            <a:r>
              <a:rPr lang="en-US" dirty="0"/>
              <a:t>Hold virtual forums to ascertain how to better assist local networks</a:t>
            </a:r>
          </a:p>
          <a:p>
            <a:pPr lvl="1"/>
            <a:r>
              <a:rPr lang="en-US" dirty="0"/>
              <a:t>Work with inactive networks to identify potential leaders</a:t>
            </a:r>
          </a:p>
        </p:txBody>
      </p:sp>
      <p:pic>
        <p:nvPicPr>
          <p:cNvPr id="4098" name="Picture 2" descr="IEEE-USA Careers - Consultants | IEEE-USA">
            <a:extLst>
              <a:ext uri="{FF2B5EF4-FFF2-40B4-BE49-F238E27FC236}">
                <a16:creationId xmlns:a16="http://schemas.microsoft.com/office/drawing/2014/main" id="{3C69EF88-D914-4A33-A313-4FCE1F86A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120" y="2635619"/>
            <a:ext cx="28575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2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DC31-7D12-4848-884F-51F477798006}"/>
              </a:ext>
            </a:extLst>
          </p:cNvPr>
          <p:cNvSpPr>
            <a:spLocks noGrp="1"/>
          </p:cNvSpPr>
          <p:nvPr>
            <p:ph type="title"/>
          </p:nvPr>
        </p:nvSpPr>
        <p:spPr>
          <a:xfrm>
            <a:off x="112366" y="452207"/>
            <a:ext cx="11101917" cy="1076325"/>
          </a:xfrm>
        </p:spPr>
        <p:txBody>
          <a:bodyPr/>
          <a:lstStyle/>
          <a:p>
            <a:pPr algn="ctr"/>
            <a:r>
              <a:rPr lang="en-US" sz="3600" dirty="0"/>
              <a:t>2022 Released &amp; Upcoming eBooks</a:t>
            </a:r>
          </a:p>
        </p:txBody>
      </p:sp>
      <p:sp>
        <p:nvSpPr>
          <p:cNvPr id="5" name="Text Placeholder 4">
            <a:extLst>
              <a:ext uri="{FF2B5EF4-FFF2-40B4-BE49-F238E27FC236}">
                <a16:creationId xmlns:a16="http://schemas.microsoft.com/office/drawing/2014/main" id="{C141A6C9-F35D-47CE-888F-1ECE89438AD6}"/>
              </a:ext>
            </a:extLst>
          </p:cNvPr>
          <p:cNvSpPr>
            <a:spLocks noGrp="1"/>
          </p:cNvSpPr>
          <p:nvPr>
            <p:ph type="body" idx="1"/>
          </p:nvPr>
        </p:nvSpPr>
        <p:spPr>
          <a:xfrm>
            <a:off x="486835" y="1741714"/>
            <a:ext cx="8238422" cy="4125916"/>
          </a:xfrm>
        </p:spPr>
        <p:txBody>
          <a:bodyPr/>
          <a:lstStyle/>
          <a:p>
            <a:pPr marL="38100" indent="0">
              <a:buNone/>
            </a:pPr>
            <a:r>
              <a:rPr lang="en-US" sz="1800" dirty="0"/>
              <a:t>Women in Engineering—The Complete Collection: Books 1-24 (Jan)</a:t>
            </a:r>
          </a:p>
          <a:p>
            <a:pPr marL="38100" indent="0">
              <a:buNone/>
            </a:pPr>
            <a:r>
              <a:rPr lang="en-US" sz="1800" dirty="0"/>
              <a:t>Engineering Activities for the Classroom—Book 5: Invention &amp; Entrepreneurship (February)</a:t>
            </a:r>
          </a:p>
          <a:p>
            <a:pPr marL="38100" indent="0">
              <a:buNone/>
            </a:pPr>
            <a:r>
              <a:rPr lang="en-US" sz="1800" b="1" dirty="0"/>
              <a:t>Upcoming:</a:t>
            </a:r>
          </a:p>
          <a:p>
            <a:pPr marL="38100" indent="0">
              <a:buNone/>
            </a:pPr>
            <a:r>
              <a:rPr lang="en-US" sz="1800" dirty="0"/>
              <a:t>New Series: Women Engineers in History—Book 1: Hedy Lamarr (March)</a:t>
            </a:r>
          </a:p>
          <a:p>
            <a:pPr marL="38100" indent="0">
              <a:buNone/>
            </a:pPr>
            <a:r>
              <a:rPr lang="en-US" sz="1800" dirty="0"/>
              <a:t>A Practitioners Guide to Leadership—Book 2</a:t>
            </a:r>
          </a:p>
          <a:p>
            <a:pPr marL="38100" indent="0">
              <a:buNone/>
            </a:pPr>
            <a:r>
              <a:rPr lang="en-US" sz="1800" dirty="0"/>
              <a:t>New Series: Creativity—Our Valuable Lifelong Skill</a:t>
            </a:r>
          </a:p>
          <a:p>
            <a:pPr marL="38100" indent="0">
              <a:buNone/>
            </a:pPr>
            <a:r>
              <a:rPr lang="en-US" sz="1800" dirty="0"/>
              <a:t>New Series: Electric Vehicle Classroom Activities</a:t>
            </a:r>
          </a:p>
          <a:p>
            <a:pPr marL="38100" indent="0">
              <a:buNone/>
            </a:pPr>
            <a:r>
              <a:rPr lang="en-US" sz="1800" dirty="0"/>
              <a:t>New Series: Practical Invention Guidance for the Classroom</a:t>
            </a:r>
          </a:p>
          <a:p>
            <a:pPr marL="38100" indent="0">
              <a:buNone/>
            </a:pPr>
            <a:endParaRPr lang="en-US" dirty="0"/>
          </a:p>
        </p:txBody>
      </p:sp>
      <p:pic>
        <p:nvPicPr>
          <p:cNvPr id="2052" name="Picture 4" descr="Engineering Activities for the Classroom - Volume 5: Invention and Entrepreneurship">
            <a:extLst>
              <a:ext uri="{FF2B5EF4-FFF2-40B4-BE49-F238E27FC236}">
                <a16:creationId xmlns:a16="http://schemas.microsoft.com/office/drawing/2014/main" id="{B2A94F66-07CF-4EAD-B137-6CB639122D7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21200" y="2963923"/>
            <a:ext cx="2619997" cy="32749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omen in Engineering - The Complete Collection: Books 1-24">
            <a:extLst>
              <a:ext uri="{FF2B5EF4-FFF2-40B4-BE49-F238E27FC236}">
                <a16:creationId xmlns:a16="http://schemas.microsoft.com/office/drawing/2014/main" id="{BFB2C7CE-D119-458B-BF92-4A29224102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31199" y="1329726"/>
            <a:ext cx="2708073" cy="33875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0214037-914C-44F1-AFB2-5F9C068E28E5}"/>
              </a:ext>
            </a:extLst>
          </p:cNvPr>
          <p:cNvSpPr txBox="1"/>
          <p:nvPr/>
        </p:nvSpPr>
        <p:spPr>
          <a:xfrm>
            <a:off x="3177311" y="5867630"/>
            <a:ext cx="4546138" cy="646331"/>
          </a:xfrm>
          <a:prstGeom prst="rect">
            <a:avLst/>
          </a:prstGeom>
          <a:ln>
            <a:noFill/>
          </a:ln>
        </p:spPr>
        <p:txBody>
          <a:bodyPr wrap="square" rtlCol="0">
            <a:spAutoFit/>
          </a:bodyPr>
          <a:lstStyle/>
          <a:p>
            <a:pPr algn="ctr"/>
            <a:r>
              <a:rPr lang="en-US" b="1" i="1" dirty="0"/>
              <a:t>Over 125 Titles</a:t>
            </a:r>
            <a:br>
              <a:rPr lang="en-US" b="1" i="1" dirty="0"/>
            </a:br>
            <a:r>
              <a:rPr lang="en-US" b="1" i="1" dirty="0"/>
              <a:t>Currently Free To All Members</a:t>
            </a:r>
          </a:p>
        </p:txBody>
      </p:sp>
    </p:spTree>
    <p:extLst>
      <p:ext uri="{BB962C8B-B14F-4D97-AF65-F5344CB8AC3E}">
        <p14:creationId xmlns:p14="http://schemas.microsoft.com/office/powerpoint/2010/main" val="1637319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869D0C-E26F-44B2-8EA2-D0032F1D881F}"/>
              </a:ext>
            </a:extLst>
          </p:cNvPr>
          <p:cNvSpPr txBox="1">
            <a:spLocks/>
          </p:cNvSpPr>
          <p:nvPr/>
        </p:nvSpPr>
        <p:spPr>
          <a:xfrm>
            <a:off x="382672" y="2194560"/>
            <a:ext cx="6036601" cy="3522749"/>
          </a:xfrm>
          <a:prstGeom prst="rect">
            <a:avLst/>
          </a:prstGeom>
        </p:spPr>
        <p:txBody>
          <a:bodyPr>
            <a:noAutofit/>
          </a:bodyPr>
          <a:lstStyle>
            <a:lvl1pPr marL="346075" indent="-346075" algn="l" defTabSz="457200" rtl="0" eaLnBrk="1" fontAlgn="base" hangingPunct="1">
              <a:spcBef>
                <a:spcPts val="1800"/>
              </a:spcBef>
              <a:spcAft>
                <a:spcPct val="0"/>
              </a:spcAft>
              <a:buSzPct val="135000"/>
              <a:buBlip>
                <a:blip r:embed="rId2"/>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75"/>
              </a:spcBef>
              <a:spcAft>
                <a:spcPts val="375"/>
              </a:spcAft>
            </a:pPr>
            <a:r>
              <a:rPr lang="en-US" sz="2600" dirty="0"/>
              <a:t>IEEE-USA is participating in IEEE’s weeklong celebration featuring educational offerings  from across IEEE.</a:t>
            </a:r>
          </a:p>
          <a:p>
            <a:pPr>
              <a:spcBef>
                <a:spcPts val="375"/>
              </a:spcBef>
              <a:spcAft>
                <a:spcPts val="375"/>
              </a:spcAft>
            </a:pPr>
            <a:r>
              <a:rPr lang="en-US" sz="2600" dirty="0"/>
              <a:t>Visit the educationweek.ieee.org website to access IEEE-USA’s </a:t>
            </a:r>
            <a:r>
              <a:rPr lang="en-US" sz="2600" dirty="0" err="1"/>
              <a:t>EdWeek</a:t>
            </a:r>
            <a:r>
              <a:rPr lang="en-US" sz="2600" dirty="0"/>
              <a:t> resources including webinars “Out of the Maze” and “Social Media Power Hour” </a:t>
            </a:r>
            <a:br>
              <a:rPr lang="en-US" sz="2600" dirty="0"/>
            </a:br>
            <a:endParaRPr lang="en-US" sz="2600" dirty="0"/>
          </a:p>
        </p:txBody>
      </p:sp>
      <p:pic>
        <p:nvPicPr>
          <p:cNvPr id="5" name="Picture 4" descr="Logo, company name&#10;&#10;Description automatically generated">
            <a:extLst>
              <a:ext uri="{FF2B5EF4-FFF2-40B4-BE49-F238E27FC236}">
                <a16:creationId xmlns:a16="http://schemas.microsoft.com/office/drawing/2014/main" id="{C4A7CB27-0A98-49A8-8E9B-8229C0BAADA8}"/>
              </a:ext>
            </a:extLst>
          </p:cNvPr>
          <p:cNvPicPr>
            <a:picLocks noChangeAspect="1"/>
          </p:cNvPicPr>
          <p:nvPr/>
        </p:nvPicPr>
        <p:blipFill>
          <a:blip r:embed="rId3"/>
          <a:stretch>
            <a:fillRect/>
          </a:stretch>
        </p:blipFill>
        <p:spPr>
          <a:xfrm>
            <a:off x="8515352" y="3583465"/>
            <a:ext cx="3420919" cy="1924267"/>
          </a:xfrm>
          <a:prstGeom prst="rect">
            <a:avLst/>
          </a:prstGeom>
          <a:ln>
            <a:solidFill>
              <a:schemeClr val="accent1"/>
            </a:solidFill>
          </a:ln>
          <a:effectLst>
            <a:outerShdw blurRad="50800" dist="38100" dir="2700000" algn="tl" rotWithShape="0">
              <a:prstClr val="black">
                <a:alpha val="40000"/>
              </a:prstClr>
            </a:outerShdw>
          </a:effectLst>
        </p:spPr>
      </p:pic>
      <p:pic>
        <p:nvPicPr>
          <p:cNvPr id="6" name="Content Placeholder 7" descr="Logo&#10;&#10;Description automatically generated">
            <a:extLst>
              <a:ext uri="{FF2B5EF4-FFF2-40B4-BE49-F238E27FC236}">
                <a16:creationId xmlns:a16="http://schemas.microsoft.com/office/drawing/2014/main" id="{58365E0A-0C93-468F-926C-30F6F3735FB9}"/>
              </a:ext>
            </a:extLst>
          </p:cNvPr>
          <p:cNvPicPr>
            <a:picLocks noChangeAspect="1"/>
          </p:cNvPicPr>
          <p:nvPr/>
        </p:nvPicPr>
        <p:blipFill>
          <a:blip r:embed="rId4"/>
          <a:stretch>
            <a:fillRect/>
          </a:stretch>
        </p:blipFill>
        <p:spPr bwMode="auto">
          <a:xfrm>
            <a:off x="6588957" y="1606295"/>
            <a:ext cx="51816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7" name="TextBox 6">
            <a:extLst>
              <a:ext uri="{FF2B5EF4-FFF2-40B4-BE49-F238E27FC236}">
                <a16:creationId xmlns:a16="http://schemas.microsoft.com/office/drawing/2014/main" id="{A986EE8B-98CE-41F8-AE1F-F7A9B433CD02}"/>
              </a:ext>
            </a:extLst>
          </p:cNvPr>
          <p:cNvSpPr txBox="1"/>
          <p:nvPr/>
        </p:nvSpPr>
        <p:spPr>
          <a:xfrm>
            <a:off x="6261714" y="2789114"/>
            <a:ext cx="5674557" cy="584775"/>
          </a:xfrm>
          <a:prstGeom prst="rect">
            <a:avLst/>
          </a:prstGeom>
          <a:noFill/>
        </p:spPr>
        <p:txBody>
          <a:bodyPr wrap="square" rtlCol="0">
            <a:spAutoFit/>
          </a:bodyPr>
          <a:lstStyle/>
          <a:p>
            <a:pPr algn="ctr"/>
            <a:r>
              <a:rPr lang="en-US" sz="3200" b="1" dirty="0">
                <a:solidFill>
                  <a:srgbClr val="006241"/>
                </a:solidFill>
              </a:rPr>
              <a:t>educationweek.ieee.org</a:t>
            </a:r>
          </a:p>
        </p:txBody>
      </p:sp>
      <p:sp>
        <p:nvSpPr>
          <p:cNvPr id="8" name="Title 7">
            <a:extLst>
              <a:ext uri="{FF2B5EF4-FFF2-40B4-BE49-F238E27FC236}">
                <a16:creationId xmlns:a16="http://schemas.microsoft.com/office/drawing/2014/main" id="{736BBE10-5C89-4AF8-BF3E-5851F5DFDC28}"/>
              </a:ext>
            </a:extLst>
          </p:cNvPr>
          <p:cNvSpPr>
            <a:spLocks noGrp="1"/>
          </p:cNvSpPr>
          <p:nvPr>
            <p:ph type="title"/>
          </p:nvPr>
        </p:nvSpPr>
        <p:spPr>
          <a:xfrm>
            <a:off x="888274" y="100426"/>
            <a:ext cx="10058400" cy="1450757"/>
          </a:xfrm>
        </p:spPr>
        <p:txBody>
          <a:bodyPr/>
          <a:lstStyle/>
          <a:p>
            <a:pPr algn="ctr"/>
            <a:r>
              <a:rPr lang="en-US" sz="3600" dirty="0"/>
              <a:t>IEEE-USA is Supporting</a:t>
            </a:r>
            <a:br>
              <a:rPr lang="en-US" sz="3600" dirty="0"/>
            </a:br>
            <a:r>
              <a:rPr lang="en-US" sz="3600" dirty="0"/>
              <a:t>IEEE Education Week, 4-8 April 2022</a:t>
            </a:r>
          </a:p>
        </p:txBody>
      </p:sp>
      <p:pic>
        <p:nvPicPr>
          <p:cNvPr id="9" name="Picture 8">
            <a:extLst>
              <a:ext uri="{FF2B5EF4-FFF2-40B4-BE49-F238E27FC236}">
                <a16:creationId xmlns:a16="http://schemas.microsoft.com/office/drawing/2014/main" id="{53C75F88-DF3C-4A91-903E-C09B26A483E0}"/>
              </a:ext>
            </a:extLst>
          </p:cNvPr>
          <p:cNvPicPr>
            <a:picLocks noChangeAspect="1"/>
          </p:cNvPicPr>
          <p:nvPr/>
        </p:nvPicPr>
        <p:blipFill rotWithShape="1">
          <a:blip r:embed="rId5"/>
          <a:srcRect l="26180" t="19722" r="42882" b="7778"/>
          <a:stretch/>
        </p:blipFill>
        <p:spPr>
          <a:xfrm>
            <a:off x="6419273" y="3484112"/>
            <a:ext cx="2010064" cy="2649630"/>
          </a:xfrm>
          <a:prstGeom prst="rect">
            <a:avLst/>
          </a:prstGeom>
        </p:spPr>
      </p:pic>
    </p:spTree>
    <p:extLst>
      <p:ext uri="{BB962C8B-B14F-4D97-AF65-F5344CB8AC3E}">
        <p14:creationId xmlns:p14="http://schemas.microsoft.com/office/powerpoint/2010/main" val="408011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3116-76D3-4F67-9D43-9013421874C3}"/>
              </a:ext>
            </a:extLst>
          </p:cNvPr>
          <p:cNvSpPr>
            <a:spLocks noGrp="1"/>
          </p:cNvSpPr>
          <p:nvPr>
            <p:ph type="title"/>
          </p:nvPr>
        </p:nvSpPr>
        <p:spPr/>
        <p:txBody>
          <a:bodyPr/>
          <a:lstStyle/>
          <a:p>
            <a:pPr algn="ctr"/>
            <a:r>
              <a:rPr lang="en-US" sz="3600" dirty="0"/>
              <a:t>Competitive Edge Campaign Continues…</a:t>
            </a:r>
          </a:p>
        </p:txBody>
      </p:sp>
      <p:sp>
        <p:nvSpPr>
          <p:cNvPr id="3" name="Text Placeholder 2">
            <a:extLst>
              <a:ext uri="{FF2B5EF4-FFF2-40B4-BE49-F238E27FC236}">
                <a16:creationId xmlns:a16="http://schemas.microsoft.com/office/drawing/2014/main" id="{DA07CB28-F654-4A42-91F3-D53436862A97}"/>
              </a:ext>
            </a:extLst>
          </p:cNvPr>
          <p:cNvSpPr>
            <a:spLocks noGrp="1"/>
          </p:cNvSpPr>
          <p:nvPr>
            <p:ph type="body" idx="1"/>
          </p:nvPr>
        </p:nvSpPr>
        <p:spPr>
          <a:xfrm>
            <a:off x="230083" y="1733006"/>
            <a:ext cx="8190026" cy="4464848"/>
          </a:xfrm>
        </p:spPr>
        <p:txBody>
          <a:bodyPr>
            <a:normAutofit lnSpcReduction="10000"/>
          </a:bodyPr>
          <a:lstStyle/>
          <a:p>
            <a:r>
              <a:rPr lang="en-US" sz="2000" dirty="0"/>
              <a:t>IEEE-USA is currently working with MGA to extend the Competitive Edge ad campaign with 2 new IEEE member profiles and a FUTURE 50 campaign variant for student member acquisition.  Anticipate release in late Spring.</a:t>
            </a:r>
          </a:p>
          <a:p>
            <a:r>
              <a:rPr lang="en-US" sz="2000" dirty="0"/>
              <a:t>Just completed a shoot at INL (Idaho National Laboratory) in January with Megan Culler, IEEE YP member</a:t>
            </a:r>
          </a:p>
          <a:p>
            <a:r>
              <a:rPr lang="en-US" sz="2000" dirty="0"/>
              <a:t>The 2021 Competitive Edge marketing campaign placed over 1800 30-sec ads on TV and streaming platforms in 11 key U.S. major cities/markets for 4-6 weeks, generating over 5.1 million impressions and heavy web traffic</a:t>
            </a:r>
          </a:p>
          <a:p>
            <a:r>
              <a:rPr lang="en-US" sz="2000" dirty="0"/>
              <a:t>Videos are available for use by Regions/Sections in various formats/lengths. Access through IEEE-USA YouTube Page at: </a:t>
            </a:r>
            <a:r>
              <a:rPr lang="en-US" sz="2000" dirty="0">
                <a:hlinkClick r:id="rId2"/>
              </a:rPr>
              <a:t>https://www.youtube.com/c/IEEEUSA</a:t>
            </a:r>
            <a:endParaRPr lang="en-US" sz="1600" dirty="0"/>
          </a:p>
          <a:p>
            <a:pPr marL="38100" indent="0">
              <a:buNone/>
            </a:pPr>
            <a:r>
              <a:rPr lang="en-US" sz="1600" dirty="0"/>
              <a:t> </a:t>
            </a:r>
          </a:p>
        </p:txBody>
      </p:sp>
      <p:pic>
        <p:nvPicPr>
          <p:cNvPr id="7" name="Picture 6">
            <a:extLst>
              <a:ext uri="{FF2B5EF4-FFF2-40B4-BE49-F238E27FC236}">
                <a16:creationId xmlns:a16="http://schemas.microsoft.com/office/drawing/2014/main" id="{846C00CA-25D4-4405-B412-F74B65001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47373" y="1613487"/>
            <a:ext cx="2857791" cy="2143343"/>
          </a:xfrm>
          <a:prstGeom prst="rect">
            <a:avLst/>
          </a:prstGeom>
          <a:ln>
            <a:solidFill>
              <a:schemeClr val="tx1"/>
            </a:solidFill>
          </a:ln>
        </p:spPr>
      </p:pic>
      <p:pic>
        <p:nvPicPr>
          <p:cNvPr id="3076" name="Picture 4" descr="IEEE-USA is My Competitive Edge (60) - YouTube">
            <a:extLst>
              <a:ext uri="{FF2B5EF4-FFF2-40B4-BE49-F238E27FC236}">
                <a16:creationId xmlns:a16="http://schemas.microsoft.com/office/drawing/2014/main" id="{7AE1908F-C39D-4F17-9845-C06807A3E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109" y="4005358"/>
            <a:ext cx="3285055" cy="183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67394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1866</Words>
  <Application>Microsoft Office PowerPoint</Application>
  <PresentationFormat>Widescreen</PresentationFormat>
  <Paragraphs>161</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Courier New</vt:lpstr>
      <vt:lpstr>Lucida Grande</vt:lpstr>
      <vt:lpstr>Noto Sans Symbols</vt:lpstr>
      <vt:lpstr>Verdana</vt:lpstr>
      <vt:lpstr>Wingdings</vt:lpstr>
      <vt:lpstr>Retrospect</vt:lpstr>
      <vt:lpstr>PowerPoint Presentation</vt:lpstr>
      <vt:lpstr>What Does IEEE-USA Do?</vt:lpstr>
      <vt:lpstr>2022 Focus on Careers  and Professional Development </vt:lpstr>
      <vt:lpstr>USPTO Copyright, IP, Trademark,  and Patent Series</vt:lpstr>
      <vt:lpstr>USPTO Copyright, IP, Trademark, &amp; Patent Series</vt:lpstr>
      <vt:lpstr>2022 Focus on Consultants Services</vt:lpstr>
      <vt:lpstr>2022 Released &amp; Upcoming eBooks</vt:lpstr>
      <vt:lpstr>IEEE-USA is Supporting IEEE Education Week, 4-8 April 2022</vt:lpstr>
      <vt:lpstr>Competitive Edge Campaign Continues…</vt:lpstr>
      <vt:lpstr>IEEE-USA JOINS IN BIG HOOPLA</vt:lpstr>
      <vt:lpstr>IEEE-USA &amp; USPTO PARTNER ON IP PROTECTION WEBINARS</vt:lpstr>
      <vt:lpstr>Engineers &amp; Public Policy</vt:lpstr>
      <vt:lpstr>IEEE-USA Public Policy</vt:lpstr>
      <vt:lpstr>Elements of Policy</vt:lpstr>
      <vt:lpstr>Key IEEE-USA Policy Areas</vt:lpstr>
      <vt:lpstr>Federal Support for Basic Research</vt:lpstr>
      <vt:lpstr>Another Example: Space Policy</vt:lpstr>
      <vt:lpstr>Needed Space Policy</vt:lpstr>
      <vt:lpstr>Autonomous Vehicles</vt:lpstr>
      <vt:lpstr>Digital Privacy</vt:lpstr>
      <vt:lpstr>Role of IEEE-USA Members</vt:lpstr>
      <vt:lpstr>Ways to Engage</vt:lpstr>
      <vt:lpstr>IEEE-USA 2022 Congressional Visits Day April 5 &amp; 6</vt:lpstr>
      <vt:lpstr>Stay Updated – Follow IEEE-USA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Conrad</dc:creator>
  <cp:lastModifiedBy>Donohoe, Pat</cp:lastModifiedBy>
  <cp:revision>1</cp:revision>
  <dcterms:created xsi:type="dcterms:W3CDTF">2022-03-31T22:31:25Z</dcterms:created>
  <dcterms:modified xsi:type="dcterms:W3CDTF">2022-04-01T03:03:52Z</dcterms:modified>
</cp:coreProperties>
</file>