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54" r:id="rId3"/>
    <p:sldId id="6145" r:id="rId4"/>
    <p:sldId id="534" r:id="rId5"/>
    <p:sldId id="6146" r:id="rId6"/>
    <p:sldId id="6147" r:id="rId7"/>
    <p:sldId id="6149" r:id="rId8"/>
    <p:sldId id="6137" r:id="rId9"/>
    <p:sldId id="308" r:id="rId10"/>
    <p:sldId id="369" r:id="rId11"/>
    <p:sldId id="6164" r:id="rId12"/>
    <p:sldId id="6150" r:id="rId13"/>
    <p:sldId id="6169" r:id="rId14"/>
    <p:sldId id="6170" r:id="rId15"/>
    <p:sldId id="6156" r:id="rId16"/>
    <p:sldId id="6172" r:id="rId17"/>
    <p:sldId id="6158" r:id="rId18"/>
    <p:sldId id="1599" r:id="rId19"/>
    <p:sldId id="6159" r:id="rId20"/>
    <p:sldId id="6166" r:id="rId21"/>
    <p:sldId id="6151" r:id="rId22"/>
    <p:sldId id="6160" r:id="rId23"/>
    <p:sldId id="1603" r:id="rId24"/>
    <p:sldId id="1626" r:id="rId25"/>
    <p:sldId id="6162" r:id="rId26"/>
    <p:sldId id="320" r:id="rId27"/>
    <p:sldId id="323" r:id="rId28"/>
    <p:sldId id="1516" r:id="rId29"/>
    <p:sldId id="540" r:id="rId30"/>
    <p:sldId id="361" r:id="rId31"/>
    <p:sldId id="6148" r:id="rId32"/>
    <p:sldId id="61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BE07"/>
    <a:srgbClr val="006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51" autoAdjust="0"/>
    <p:restoredTop sz="93771"/>
  </p:normalViewPr>
  <p:slideViewPr>
    <p:cSldViewPr snapToGrid="0">
      <p:cViewPr varScale="1">
        <p:scale>
          <a:sx n="61" d="100"/>
          <a:sy n="61" d="100"/>
        </p:scale>
        <p:origin x="854" y="53"/>
      </p:cViewPr>
      <p:guideLst/>
    </p:cSldViewPr>
  </p:slideViewPr>
  <p:notesTextViewPr>
    <p:cViewPr>
      <p:scale>
        <a:sx n="1" d="1"/>
        <a:sy n="1" d="1"/>
      </p:scale>
      <p:origin x="0" y="0"/>
    </p:cViewPr>
  </p:notesTextViewPr>
  <p:notesViewPr>
    <p:cSldViewPr snapToGrid="0">
      <p:cViewPr varScale="1">
        <p:scale>
          <a:sx n="94" d="100"/>
          <a:sy n="94" d="100"/>
        </p:scale>
        <p:origin x="2624"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A75556-C536-4B27-B812-A02EA16935C3}" type="datetimeFigureOut">
              <a:rPr lang="en-US" smtClean="0"/>
              <a:t>4/14/2023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11C49-634C-40A4-B611-39B3208BDC72}" type="slidenum">
              <a:rPr lang="en-US" smtClean="0"/>
              <a:t>‹#›</a:t>
            </a:fld>
            <a:endParaRPr lang="en-US"/>
          </a:p>
        </p:txBody>
      </p:sp>
    </p:spTree>
    <p:extLst>
      <p:ext uri="{BB962C8B-B14F-4D97-AF65-F5344CB8AC3E}">
        <p14:creationId xmlns:p14="http://schemas.microsoft.com/office/powerpoint/2010/main" val="2651753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70C0"/>
                </a:solidFill>
              </a:rPr>
              <a:t>It is designed to serve professionals (and students!) involved in all aspects of the electrical, electronic and computing fields and related areas of science and technology.</a:t>
            </a:r>
          </a:p>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2</a:t>
            </a:fld>
            <a:endParaRPr lang="en-US"/>
          </a:p>
        </p:txBody>
      </p:sp>
    </p:spTree>
    <p:extLst>
      <p:ext uri="{BB962C8B-B14F-4D97-AF65-F5344CB8AC3E}">
        <p14:creationId xmlns:p14="http://schemas.microsoft.com/office/powerpoint/2010/main" val="884514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12</a:t>
            </a:fld>
            <a:endParaRPr lang="en-US"/>
          </a:p>
        </p:txBody>
      </p:sp>
    </p:spTree>
    <p:extLst>
      <p:ext uri="{BB962C8B-B14F-4D97-AF65-F5344CB8AC3E}">
        <p14:creationId xmlns:p14="http://schemas.microsoft.com/office/powerpoint/2010/main" val="2514901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15</a:t>
            </a:fld>
            <a:endParaRPr lang="en-US"/>
          </a:p>
        </p:txBody>
      </p:sp>
    </p:spTree>
    <p:extLst>
      <p:ext uri="{BB962C8B-B14F-4D97-AF65-F5344CB8AC3E}">
        <p14:creationId xmlns:p14="http://schemas.microsoft.com/office/powerpoint/2010/main" val="2507585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17</a:t>
            </a:fld>
            <a:endParaRPr lang="en-US"/>
          </a:p>
        </p:txBody>
      </p:sp>
    </p:spTree>
    <p:extLst>
      <p:ext uri="{BB962C8B-B14F-4D97-AF65-F5344CB8AC3E}">
        <p14:creationId xmlns:p14="http://schemas.microsoft.com/office/powerpoint/2010/main" val="2026720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7C8169-CA7E-C748-8713-1D896D78E99A}" type="slidenum">
              <a:rPr lang="en-US" smtClean="0"/>
              <a:t>18</a:t>
            </a:fld>
            <a:endParaRPr lang="en-US" dirty="0"/>
          </a:p>
        </p:txBody>
      </p:sp>
    </p:spTree>
    <p:extLst>
      <p:ext uri="{BB962C8B-B14F-4D97-AF65-F5344CB8AC3E}">
        <p14:creationId xmlns:p14="http://schemas.microsoft.com/office/powerpoint/2010/main" val="59099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19</a:t>
            </a:fld>
            <a:endParaRPr lang="en-US"/>
          </a:p>
        </p:txBody>
      </p:sp>
    </p:spTree>
    <p:extLst>
      <p:ext uri="{BB962C8B-B14F-4D97-AF65-F5344CB8AC3E}">
        <p14:creationId xmlns:p14="http://schemas.microsoft.com/office/powerpoint/2010/main" val="39966848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notes in case it comes up: </a:t>
            </a:r>
          </a:p>
          <a:p>
            <a:r>
              <a:rPr lang="en-US" dirty="0"/>
              <a:t>1) This slide states IEEE is #1 in patent references from the "Top 50" patenting organizations where the prior version said "top 40'. Since it is not a trending comparison, our analyst sometimes just utilizes a different segment of the data for the annual report.</a:t>
            </a:r>
          </a:p>
          <a:p>
            <a:r>
              <a:rPr lang="en-US" dirty="0"/>
              <a:t>2) You will note this slide says IEEE is cited nearly 3X more than any other publisher. We did not really "lose ground" here vs the prior report, the make-up of the top patenting organizations simply changes from year to year. </a:t>
            </a:r>
            <a:r>
              <a:rPr lang="en-US"/>
              <a:t>This particular year it included more pharma companies which tends to cite IEEE less than other disciplines.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7C8169-CA7E-C748-8713-1D896D78E9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34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22</a:t>
            </a:fld>
            <a:endParaRPr lang="en-US"/>
          </a:p>
        </p:txBody>
      </p:sp>
    </p:spTree>
    <p:extLst>
      <p:ext uri="{BB962C8B-B14F-4D97-AF65-F5344CB8AC3E}">
        <p14:creationId xmlns:p14="http://schemas.microsoft.com/office/powerpoint/2010/main" val="2861648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7C8169-CA7E-C748-8713-1D896D78E99A}" type="slidenum">
              <a:rPr lang="en-US" smtClean="0"/>
              <a:t>23</a:t>
            </a:fld>
            <a:endParaRPr lang="en-US" dirty="0"/>
          </a:p>
        </p:txBody>
      </p:sp>
    </p:spTree>
    <p:extLst>
      <p:ext uri="{BB962C8B-B14F-4D97-AF65-F5344CB8AC3E}">
        <p14:creationId xmlns:p14="http://schemas.microsoft.com/office/powerpoint/2010/main" val="37452641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CC10C700-1C86-4E0C-998A-2ACE4717CF6E}" type="slidenum">
              <a:rPr lang="en-US" smtClean="0"/>
              <a:t>24</a:t>
            </a:fld>
            <a:endParaRPr lang="en-US" dirty="0"/>
          </a:p>
        </p:txBody>
      </p:sp>
      <p:sp>
        <p:nvSpPr>
          <p:cNvPr id="6" name="Notes Placeholder 5">
            <a:extLst>
              <a:ext uri="{FF2B5EF4-FFF2-40B4-BE49-F238E27FC236}">
                <a16:creationId xmlns:a16="http://schemas.microsoft.com/office/drawing/2014/main" id="{0AFFDC83-8FD3-46EF-A644-CA94834864E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35425289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1:notes"/>
          <p:cNvSpPr txBox="1">
            <a:spLocks noGrp="1"/>
          </p:cNvSpPr>
          <p:nvPr>
            <p:ph type="body" idx="1"/>
          </p:nvPr>
        </p:nvSpPr>
        <p:spPr>
          <a:xfrm>
            <a:off x="923608" y="3329940"/>
            <a:ext cx="7388860" cy="3154680"/>
          </a:xfrm>
          <a:prstGeom prst="rect">
            <a:avLst/>
          </a:prstGeom>
          <a:noFill/>
          <a:ln>
            <a:noFill/>
          </a:ln>
        </p:spPr>
        <p:txBody>
          <a:bodyPr spcFirstLastPara="1" wrap="square" lIns="92815" tIns="92815" rIns="92815" bIns="92815" anchor="ctr" anchorCtr="0">
            <a:noAutofit/>
          </a:bodyPr>
          <a:lstStyle/>
          <a:p>
            <a:pPr>
              <a:buClr>
                <a:schemeClr val="dk1"/>
              </a:buClr>
              <a:buSzPts val="1100"/>
            </a:pPr>
            <a:endParaRPr sz="1100" dirty="0"/>
          </a:p>
        </p:txBody>
      </p:sp>
      <p:sp>
        <p:nvSpPr>
          <p:cNvPr id="424" name="Google Shape;424;p21:notes"/>
          <p:cNvSpPr>
            <a:spLocks noGrp="1" noRot="1" noChangeAspect="1"/>
          </p:cNvSpPr>
          <p:nvPr>
            <p:ph type="sldImg" idx="2"/>
          </p:nvPr>
        </p:nvSpPr>
        <p:spPr>
          <a:xfrm>
            <a:off x="2281238"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397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F362D4-5DD5-1441-A093-8EF5773AF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E599BC7B-C780-4164-85EB-87BD2589C8E4}"/>
              </a:ext>
            </a:extLst>
          </p:cNvPr>
          <p:cNvSpPr>
            <a:spLocks noGrp="1"/>
          </p:cNvSpPr>
          <p:nvPr>
            <p:ph type="body" sz="quarter" idx="3"/>
          </p:nvPr>
        </p:nvSpPr>
        <p:spPr/>
        <p:txBody>
          <a:bodyPr/>
          <a:lstStyle/>
          <a:p>
            <a:endParaRPr lang="en-US" dirty="0"/>
          </a:p>
        </p:txBody>
      </p:sp>
    </p:spTree>
    <p:extLst>
      <p:ext uri="{BB962C8B-B14F-4D97-AF65-F5344CB8AC3E}">
        <p14:creationId xmlns:p14="http://schemas.microsoft.com/office/powerpoint/2010/main" val="4080095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b8fbb840ae_0_447:notes"/>
          <p:cNvSpPr txBox="1">
            <a:spLocks noGrp="1"/>
          </p:cNvSpPr>
          <p:nvPr>
            <p:ph type="body" idx="1"/>
          </p:nvPr>
        </p:nvSpPr>
        <p:spPr>
          <a:xfrm>
            <a:off x="923609" y="3429984"/>
            <a:ext cx="7389000" cy="2806306"/>
          </a:xfrm>
          <a:prstGeom prst="rect">
            <a:avLst/>
          </a:prstGeom>
        </p:spPr>
        <p:txBody>
          <a:bodyPr spcFirstLastPara="1" wrap="square" lIns="92815" tIns="46395" rIns="92815" bIns="46395" anchor="t" anchorCtr="0">
            <a:noAutofit/>
          </a:bodyPr>
          <a:lstStyle/>
          <a:p>
            <a:endParaRPr/>
          </a:p>
        </p:txBody>
      </p:sp>
      <p:sp>
        <p:nvSpPr>
          <p:cNvPr id="1567" name="Google Shape;1567;gb8fbb840ae_0_447:notes"/>
          <p:cNvSpPr>
            <a:spLocks noGrp="1" noRot="1" noChangeAspect="1"/>
          </p:cNvSpPr>
          <p:nvPr>
            <p:ph type="sldImg" idx="2"/>
          </p:nvPr>
        </p:nvSpPr>
        <p:spPr>
          <a:xfrm>
            <a:off x="2479675" y="890588"/>
            <a:ext cx="4276725" cy="2405062"/>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35121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0C700-1C86-4E0C-998A-2ACE4717CF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C37A3A66-E778-43A7-9167-47C0B6414103}"/>
              </a:ext>
            </a:extLst>
          </p:cNvPr>
          <p:cNvSpPr>
            <a:spLocks noGrp="1"/>
          </p:cNvSpPr>
          <p:nvPr>
            <p:ph type="body" sz="quarter" idx="3"/>
          </p:nvPr>
        </p:nvSpPr>
        <p:spPr/>
        <p:txBody>
          <a:bodyPr/>
          <a:lstStyle/>
          <a:p>
            <a:r>
              <a:rPr lang="en-US" dirty="0"/>
              <a:t>IEEE Conferences continue to bring participants together to share innovations and collaborate on future breakthroughs. Over 1,126 IEEE conferences have already taken place in 2021.</a:t>
            </a:r>
          </a:p>
          <a:p>
            <a:endParaRPr lang="en-US" dirty="0"/>
          </a:p>
        </p:txBody>
      </p:sp>
    </p:spTree>
    <p:extLst>
      <p:ext uri="{BB962C8B-B14F-4D97-AF65-F5344CB8AC3E}">
        <p14:creationId xmlns:p14="http://schemas.microsoft.com/office/powerpoint/2010/main" val="2733987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DFF362D4-5DD5-1441-A093-8EF5773AF7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Notes Placeholder 5">
            <a:extLst>
              <a:ext uri="{FF2B5EF4-FFF2-40B4-BE49-F238E27FC236}">
                <a16:creationId xmlns:a16="http://schemas.microsoft.com/office/drawing/2014/main" id="{D6371F59-D3DE-4E55-A4B6-9400A16D071B}"/>
              </a:ext>
            </a:extLst>
          </p:cNvPr>
          <p:cNvSpPr>
            <a:spLocks noGrp="1"/>
          </p:cNvSpPr>
          <p:nvPr>
            <p:ph type="body" sz="quarter" idx="3"/>
          </p:nvPr>
        </p:nvSpPr>
        <p:spPr/>
        <p:txBody>
          <a:bodyPr/>
          <a:lstStyle/>
          <a:p>
            <a:r>
              <a:rPr lang="en-US" dirty="0"/>
              <a:t>Illuminate – technology for humanitarian (Smart Village, IEEE Sight, MOVE</a:t>
            </a:r>
          </a:p>
          <a:p>
            <a:r>
              <a:rPr lang="en-US" dirty="0"/>
              <a:t>Educate – Try Engineering, Scholarships, MOVE</a:t>
            </a:r>
          </a:p>
          <a:p>
            <a:r>
              <a:rPr lang="en-US" dirty="0"/>
              <a:t>Engage – Life Member, History</a:t>
            </a:r>
          </a:p>
          <a:p>
            <a:r>
              <a:rPr lang="en-US" dirty="0"/>
              <a:t>Energize - HKN</a:t>
            </a:r>
          </a:p>
          <a:p>
            <a:r>
              <a:rPr lang="en-US" dirty="0"/>
              <a:t>Future – WIE, </a:t>
            </a:r>
          </a:p>
        </p:txBody>
      </p:sp>
    </p:spTree>
    <p:extLst>
      <p:ext uri="{BB962C8B-B14F-4D97-AF65-F5344CB8AC3E}">
        <p14:creationId xmlns:p14="http://schemas.microsoft.com/office/powerpoint/2010/main" val="3146330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www.ieee.org</a:t>
            </a:r>
            <a:r>
              <a:rPr lang="en-US" dirty="0"/>
              <a:t>/about/at-a-</a:t>
            </a:r>
            <a:r>
              <a:rPr lang="en-US" dirty="0" err="1"/>
              <a:t>glance.html</a:t>
            </a:r>
            <a:r>
              <a:rPr lang="en-US" dirty="0"/>
              <a:t> </a:t>
            </a:r>
          </a:p>
          <a:p>
            <a:endParaRPr lang="en-US" dirty="0"/>
          </a:p>
          <a:p>
            <a:pPr algn="l"/>
            <a:r>
              <a:rPr lang="en-US" b="1" i="1" u="none" strike="noStrike" dirty="0">
                <a:solidFill>
                  <a:srgbClr val="000000"/>
                </a:solidFill>
                <a:effectLst/>
                <a:latin typeface="Open Sans" panose="020B0606030504020204" pitchFamily="34" charset="0"/>
              </a:rPr>
              <a:t>Last updated December 2022</a:t>
            </a:r>
            <a:br>
              <a:rPr lang="en-US" b="0" i="1" u="none" strike="noStrike" dirty="0">
                <a:solidFill>
                  <a:srgbClr val="000000"/>
                </a:solidFill>
                <a:effectLst/>
                <a:latin typeface="Open Sans" panose="020B0606030504020204" pitchFamily="34" charset="0"/>
              </a:rPr>
            </a:br>
            <a:r>
              <a:rPr lang="en-US" b="0" i="1" u="none" strike="noStrike" dirty="0">
                <a:solidFill>
                  <a:srgbClr val="000000"/>
                </a:solidFill>
                <a:effectLst/>
                <a:latin typeface="Open Sans" panose="020B0606030504020204" pitchFamily="34" charset="0"/>
              </a:rPr>
              <a:t> </a:t>
            </a:r>
            <a:endParaRPr lang="en-US" b="0" i="0" u="none" strike="noStrike" dirty="0">
              <a:solidFill>
                <a:srgbClr val="000000"/>
              </a:solidFill>
              <a:effectLst/>
              <a:latin typeface="Open Sans" panose="020B0606030504020204" pitchFamily="34" charset="0"/>
            </a:endParaRPr>
          </a:p>
          <a:p>
            <a:pPr algn="l"/>
            <a:r>
              <a:rPr lang="en-US" b="0" i="0" u="none" strike="noStrike" dirty="0">
                <a:solidFill>
                  <a:srgbClr val="000000"/>
                </a:solidFill>
                <a:effectLst/>
                <a:latin typeface="Open Sans" panose="020B0606030504020204" pitchFamily="34" charset="0"/>
              </a:rPr>
              <a:t>IEEE has: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Over 427,000 members in more than 190 countries, more than 64 percent of whom are from outside the United States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More than 145,000 Student members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344 Sections in ten geographic Regions worldwide</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2,702 Chapters that unite local members with similar technical interests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3,700 Student Branches at colleges and universities in over 100 countries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3,625 Student Branch Chapters of IEEE technical Societies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634 affinity groups; IEEE affinity groups are non-technical sub-units of one or more Sections or a Council. The affinity group patent entities are the IEEE-USA Consultants Network, Young Professionals (YP), Women in Engineering (WIE), Life Members (LM), and IEEE Entrepreneurship</a:t>
            </a:r>
          </a:p>
          <a:p>
            <a:pPr algn="l"/>
            <a:r>
              <a:rPr lang="en-US" b="0" i="0" u="none" strike="noStrike" dirty="0">
                <a:solidFill>
                  <a:srgbClr val="000000"/>
                </a:solidFill>
                <a:effectLst/>
                <a:latin typeface="Open Sans" panose="020B0606030504020204" pitchFamily="34" charset="0"/>
              </a:rPr>
              <a:t> </a:t>
            </a:r>
          </a:p>
          <a:p>
            <a:pPr algn="l"/>
            <a:r>
              <a:rPr lang="en-US" b="0" i="0" u="none" strike="noStrike" dirty="0">
                <a:solidFill>
                  <a:srgbClr val="000000"/>
                </a:solidFill>
                <a:effectLst/>
                <a:latin typeface="Open Sans" panose="020B0606030504020204" pitchFamily="34" charset="0"/>
              </a:rPr>
              <a:t>IEEE:</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Has 39 technical Societies and seven Technical Councils representing a wide range of IEEE technical interests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Has more than 5 million documents in the IEEE </a:t>
            </a:r>
            <a:r>
              <a:rPr lang="en-US" b="0" i="1" u="none" strike="noStrike" dirty="0">
                <a:solidFill>
                  <a:srgbClr val="000000"/>
                </a:solidFill>
                <a:effectLst/>
                <a:latin typeface="Open Sans" panose="020B0606030504020204" pitchFamily="34" charset="0"/>
              </a:rPr>
              <a:t>Xplore</a:t>
            </a:r>
            <a:r>
              <a:rPr lang="en-US" b="0" i="1" u="none" strike="noStrike" baseline="30000" dirty="0">
                <a:solidFill>
                  <a:srgbClr val="000000"/>
                </a:solidFill>
                <a:effectLst/>
                <a:latin typeface="Open Sans" panose="020B0606030504020204" pitchFamily="34" charset="0"/>
              </a:rPr>
              <a:t>®</a:t>
            </a:r>
            <a:r>
              <a:rPr lang="en-US" b="0" i="0" u="none" strike="noStrike" dirty="0">
                <a:solidFill>
                  <a:srgbClr val="000000"/>
                </a:solidFill>
                <a:effectLst/>
                <a:latin typeface="Open Sans" panose="020B0606030504020204" pitchFamily="34" charset="0"/>
              </a:rPr>
              <a:t> digital library, with more than 15 million downloads each month</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Has an active portfolio of 1,032 standards and more than 1,045 projects under development</a:t>
            </a:r>
            <a:br>
              <a:rPr lang="en-US" b="0" i="0" u="none" strike="noStrike" dirty="0">
                <a:solidFill>
                  <a:srgbClr val="000000"/>
                </a:solidFill>
                <a:effectLst/>
                <a:latin typeface="Open Sans" panose="020B0606030504020204" pitchFamily="34" charset="0"/>
              </a:rPr>
            </a:br>
            <a:endParaRPr lang="en-US" b="0" i="0" u="none" strike="noStrike" dirty="0">
              <a:solidFill>
                <a:srgbClr val="000000"/>
              </a:solidFill>
              <a:effectLst/>
              <a:latin typeface="Open Sans" panose="020B0606030504020204" pitchFamily="34" charset="0"/>
            </a:endParaRP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Publishes more than 200 transactions, journals, and magazines</a:t>
            </a:r>
          </a:p>
          <a:p>
            <a:pPr algn="l">
              <a:buFont typeface="Arial" panose="020B0604020202020204" pitchFamily="34" charset="0"/>
              <a:buChar char="•"/>
            </a:pPr>
            <a:r>
              <a:rPr lang="en-US" b="0" i="0" u="none" strike="noStrike" dirty="0">
                <a:solidFill>
                  <a:srgbClr val="000000"/>
                </a:solidFill>
                <a:effectLst/>
                <a:latin typeface="Open Sans" panose="020B0606030504020204" pitchFamily="34" charset="0"/>
              </a:rPr>
              <a:t>Sponsors more than 2,000 conferences and events in 106 countries while contributing over 4 million total conference papers to IEEE </a:t>
            </a:r>
            <a:r>
              <a:rPr lang="en-US" b="0" i="1" u="none" strike="noStrike" dirty="0">
                <a:solidFill>
                  <a:srgbClr val="000000"/>
                </a:solidFill>
                <a:effectLst/>
                <a:latin typeface="Open Sans" panose="020B0606030504020204" pitchFamily="34" charset="0"/>
              </a:rPr>
              <a:t>Xplore</a:t>
            </a:r>
            <a:r>
              <a:rPr lang="en-US" b="0" i="0" u="none" strike="noStrike" dirty="0">
                <a:solidFill>
                  <a:srgbClr val="000000"/>
                </a:solidFill>
                <a:effectLst/>
                <a:latin typeface="Open Sans" panose="020B0606030504020204" pitchFamily="34" charset="0"/>
              </a:rPr>
              <a:t> since 1936, with more than 200,000 new papers added annually</a:t>
            </a:r>
            <a:br>
              <a:rPr lang="en-US" b="0" i="0" u="none" strike="noStrike" dirty="0">
                <a:solidFill>
                  <a:srgbClr val="000000"/>
                </a:solidFill>
                <a:effectLst/>
                <a:latin typeface="Open Sans" panose="020B0606030504020204" pitchFamily="34" charset="0"/>
              </a:rPr>
            </a:br>
            <a:endParaRPr lang="en-US" b="0" i="0" u="none" strike="noStrike" dirty="0">
              <a:solidFill>
                <a:srgbClr val="000000"/>
              </a:solidFill>
              <a:effectLst/>
              <a:latin typeface="Open Sans" panose="020B0606030504020204" pitchFamily="34" charset="0"/>
            </a:endParaRPr>
          </a:p>
          <a:p>
            <a:br>
              <a:rPr lang="en-US" dirty="0"/>
            </a:br>
            <a:endParaRPr lang="en-US" dirty="0"/>
          </a:p>
        </p:txBody>
      </p:sp>
      <p:sp>
        <p:nvSpPr>
          <p:cNvPr id="4" name="Slide Number Placeholder 3"/>
          <p:cNvSpPr>
            <a:spLocks noGrp="1"/>
          </p:cNvSpPr>
          <p:nvPr>
            <p:ph type="sldNum" sz="quarter" idx="10"/>
          </p:nvPr>
        </p:nvSpPr>
        <p:spPr/>
        <p:txBody>
          <a:bodyPr/>
          <a:lstStyle/>
          <a:p>
            <a:fld id="{B3F901B7-AE6D-8A4C-A77C-12758BD38406}" type="slidenum">
              <a:rPr lang="en-US" smtClean="0"/>
              <a:t>4</a:t>
            </a:fld>
            <a:endParaRPr lang="en-US" dirty="0"/>
          </a:p>
        </p:txBody>
      </p:sp>
    </p:spTree>
    <p:extLst>
      <p:ext uri="{BB962C8B-B14F-4D97-AF65-F5344CB8AC3E}">
        <p14:creationId xmlns:p14="http://schemas.microsoft.com/office/powerpoint/2010/main" val="3608714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everyone in this structure is a volunteer not a direct report or employee.</a:t>
            </a:r>
          </a:p>
        </p:txBody>
      </p:sp>
      <p:sp>
        <p:nvSpPr>
          <p:cNvPr id="4" name="Slide Number Placeholder 3"/>
          <p:cNvSpPr>
            <a:spLocks noGrp="1"/>
          </p:cNvSpPr>
          <p:nvPr>
            <p:ph type="sldNum" sz="quarter" idx="5"/>
          </p:nvPr>
        </p:nvSpPr>
        <p:spPr/>
        <p:txBody>
          <a:bodyPr/>
          <a:lstStyle/>
          <a:p>
            <a:fld id="{BD711C49-634C-40A4-B611-39B3208BDC72}" type="slidenum">
              <a:rPr lang="en-US" smtClean="0"/>
              <a:t>5</a:t>
            </a:fld>
            <a:endParaRPr lang="en-US"/>
          </a:p>
        </p:txBody>
      </p:sp>
    </p:spTree>
    <p:extLst>
      <p:ext uri="{BB962C8B-B14F-4D97-AF65-F5344CB8AC3E}">
        <p14:creationId xmlns:p14="http://schemas.microsoft.com/office/powerpoint/2010/main" val="114220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711C49-634C-40A4-B611-39B3208BDC72}" type="slidenum">
              <a:rPr lang="en-US" smtClean="0"/>
              <a:t>6</a:t>
            </a:fld>
            <a:endParaRPr lang="en-US"/>
          </a:p>
        </p:txBody>
      </p:sp>
    </p:spTree>
    <p:extLst>
      <p:ext uri="{BB962C8B-B14F-4D97-AF65-F5344CB8AC3E}">
        <p14:creationId xmlns:p14="http://schemas.microsoft.com/office/powerpoint/2010/main" val="357008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this is the volunteer/governance structure of IEEE.  There is a companion staff structure that is mostly aligned with this structure.</a:t>
            </a:r>
          </a:p>
        </p:txBody>
      </p:sp>
      <p:sp>
        <p:nvSpPr>
          <p:cNvPr id="4" name="Slide Number Placeholder 3"/>
          <p:cNvSpPr>
            <a:spLocks noGrp="1"/>
          </p:cNvSpPr>
          <p:nvPr>
            <p:ph type="sldNum" sz="quarter" idx="5"/>
          </p:nvPr>
        </p:nvSpPr>
        <p:spPr/>
        <p:txBody>
          <a:bodyPr/>
          <a:lstStyle/>
          <a:p>
            <a:fld id="{BD711C49-634C-40A4-B611-39B3208BDC72}" type="slidenum">
              <a:rPr lang="en-US" smtClean="0"/>
              <a:t>7</a:t>
            </a:fld>
            <a:endParaRPr lang="en-US"/>
          </a:p>
        </p:txBody>
      </p:sp>
    </p:spTree>
    <p:extLst>
      <p:ext uri="{BB962C8B-B14F-4D97-AF65-F5344CB8AC3E}">
        <p14:creationId xmlns:p14="http://schemas.microsoft.com/office/powerpoint/2010/main" val="2868865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901B7-AE6D-8A4C-A77C-12758BD384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sym typeface="Helvetica Light"/>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37891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Official numbers should come from the published 31 Dec/1 Jan value – it is a point where all processes will have been completed the same every year</a:t>
            </a:r>
          </a:p>
          <a:p>
            <a:pPr marL="228600" indent="-228600">
              <a:buAutoNum type="arabicPeriod"/>
            </a:pPr>
            <a:r>
              <a:rPr lang="en-US" dirty="0"/>
              <a:t>Service Deactivation occurs at about 1.5 months beyond the deadline for dues renewal.  Member Benefit Services are deactivated at that point.</a:t>
            </a:r>
          </a:p>
        </p:txBody>
      </p:sp>
      <p:sp>
        <p:nvSpPr>
          <p:cNvPr id="4" name="Slide Number Placeholder 3"/>
          <p:cNvSpPr>
            <a:spLocks noGrp="1"/>
          </p:cNvSpPr>
          <p:nvPr>
            <p:ph type="sldNum" sz="quarter" idx="5"/>
          </p:nvPr>
        </p:nvSpPr>
        <p:spPr/>
        <p:txBody>
          <a:bodyPr/>
          <a:lstStyle/>
          <a:p>
            <a:fld id="{BD711C49-634C-40A4-B611-39B3208BDC72}" type="slidenum">
              <a:rPr lang="en-US" smtClean="0"/>
              <a:t>9</a:t>
            </a:fld>
            <a:endParaRPr lang="en-US"/>
          </a:p>
        </p:txBody>
      </p:sp>
    </p:spTree>
    <p:extLst>
      <p:ext uri="{BB962C8B-B14F-4D97-AF65-F5344CB8AC3E}">
        <p14:creationId xmlns:p14="http://schemas.microsoft.com/office/powerpoint/2010/main" val="1114362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f6cf96f416_1_187:notes"/>
          <p:cNvSpPr txBox="1">
            <a:spLocks noGrp="1"/>
          </p:cNvSpPr>
          <p:nvPr>
            <p:ph type="body" idx="1"/>
          </p:nvPr>
        </p:nvSpPr>
        <p:spPr>
          <a:xfrm>
            <a:off x="923608" y="3373756"/>
            <a:ext cx="7388860" cy="2760460"/>
          </a:xfrm>
          <a:prstGeom prst="rect">
            <a:avLst/>
          </a:prstGeom>
        </p:spPr>
        <p:txBody>
          <a:bodyPr spcFirstLastPara="1" wrap="square" lIns="92815" tIns="46395" rIns="92815" bIns="46395" anchor="t" anchorCtr="0">
            <a:noAutofit/>
          </a:bodyPr>
          <a:lstStyle/>
          <a:p>
            <a:endParaRPr/>
          </a:p>
        </p:txBody>
      </p:sp>
      <p:sp>
        <p:nvSpPr>
          <p:cNvPr id="622" name="Google Shape;622;gf6cf96f416_1_187:notes"/>
          <p:cNvSpPr>
            <a:spLocks noGrp="1" noRot="1" noChangeAspect="1"/>
          </p:cNvSpPr>
          <p:nvPr>
            <p:ph type="sldImg" idx="2"/>
          </p:nvPr>
        </p:nvSpPr>
        <p:spPr>
          <a:xfrm>
            <a:off x="2516188" y="876300"/>
            <a:ext cx="4203700"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4695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41677C-C55E-98BF-7AC5-D314111A913D}"/>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12824" r="12824" b="12638"/>
          <a:stretch/>
        </p:blipFill>
        <p:spPr>
          <a:xfrm>
            <a:off x="0" y="2"/>
            <a:ext cx="12192000" cy="5991223"/>
          </a:xfrm>
          <a:prstGeom prst="rect">
            <a:avLst/>
          </a:prstGeom>
        </p:spPr>
      </p:pic>
      <p:sp>
        <p:nvSpPr>
          <p:cNvPr id="2" name="Title 1">
            <a:extLst>
              <a:ext uri="{FF2B5EF4-FFF2-40B4-BE49-F238E27FC236}">
                <a16:creationId xmlns:a16="http://schemas.microsoft.com/office/drawing/2014/main" id="{86AB2746-9516-4131-A66B-13D41FE5D1A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82867A-808D-4B4C-8147-E20DE8F56D17}"/>
              </a:ext>
            </a:extLst>
          </p:cNvPr>
          <p:cNvSpPr>
            <a:spLocks noGrp="1"/>
          </p:cNvSpPr>
          <p:nvPr>
            <p:ph type="subTitle" idx="1"/>
          </p:nvPr>
        </p:nvSpPr>
        <p:spPr>
          <a:xfrm>
            <a:off x="1524000" y="3602038"/>
            <a:ext cx="9144000" cy="1655762"/>
          </a:xfrm>
        </p:spPr>
        <p:txBody>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3613B5D-7A28-4567-9D95-6D56D75EDDEB}"/>
              </a:ext>
            </a:extLst>
          </p:cNvPr>
          <p:cNvSpPr>
            <a:spLocks noGrp="1"/>
          </p:cNvSpPr>
          <p:nvPr>
            <p:ph type="dt" sz="half" idx="10"/>
          </p:nvPr>
        </p:nvSpPr>
        <p:spPr/>
        <p:txBody>
          <a:bodyPr/>
          <a:lstStyle/>
          <a:p>
            <a:fld id="{FC8FED30-4142-4797-824E-D60DAEC82FBC}" type="datetime1">
              <a:rPr lang="en-US" smtClean="0"/>
              <a:t>4/14/2023</a:t>
            </a:fld>
            <a:endParaRPr lang="en-US"/>
          </a:p>
        </p:txBody>
      </p:sp>
      <p:sp>
        <p:nvSpPr>
          <p:cNvPr id="5" name="Footer Placeholder 4">
            <a:extLst>
              <a:ext uri="{FF2B5EF4-FFF2-40B4-BE49-F238E27FC236}">
                <a16:creationId xmlns:a16="http://schemas.microsoft.com/office/drawing/2014/main" id="{925A833A-68CD-471C-8A62-4A93E2B31FD1}"/>
              </a:ext>
            </a:extLst>
          </p:cNvPr>
          <p:cNvSpPr>
            <a:spLocks noGrp="1"/>
          </p:cNvSpPr>
          <p:nvPr>
            <p:ph type="ftr" sz="quarter" idx="11"/>
          </p:nvPr>
        </p:nvSpPr>
        <p:spPr/>
        <p:txBody>
          <a:body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BC0F18A2-42DA-4AF3-B769-DFD694605B03}"/>
              </a:ext>
            </a:extLst>
          </p:cNvPr>
          <p:cNvSpPr>
            <a:spLocks noGrp="1"/>
          </p:cNvSpPr>
          <p:nvPr>
            <p:ph type="sldNum" sz="quarter" idx="12"/>
          </p:nvPr>
        </p:nvSpPr>
        <p:spPr/>
        <p:txBody>
          <a:bodyPr/>
          <a:lstStyle/>
          <a:p>
            <a:fld id="{FE9165D2-D3B6-435C-A2E0-8337FBEE834F}" type="slidenum">
              <a:rPr lang="en-US" smtClean="0"/>
              <a:t>‹#›</a:t>
            </a:fld>
            <a:endParaRPr lang="en-US" dirty="0"/>
          </a:p>
        </p:txBody>
      </p:sp>
      <p:pic>
        <p:nvPicPr>
          <p:cNvPr id="8" name="Picture 7">
            <a:extLst>
              <a:ext uri="{FF2B5EF4-FFF2-40B4-BE49-F238E27FC236}">
                <a16:creationId xmlns:a16="http://schemas.microsoft.com/office/drawing/2014/main" id="{AE67ADA8-FF1F-405B-A46B-17F73F8F23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pic>
        <p:nvPicPr>
          <p:cNvPr id="11" name="Picture 10">
            <a:extLst>
              <a:ext uri="{FF2B5EF4-FFF2-40B4-BE49-F238E27FC236}">
                <a16:creationId xmlns:a16="http://schemas.microsoft.com/office/drawing/2014/main" id="{52839EC1-936A-0EC7-FA8A-D0EB0A2D447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spTree>
    <p:extLst>
      <p:ext uri="{BB962C8B-B14F-4D97-AF65-F5344CB8AC3E}">
        <p14:creationId xmlns:p14="http://schemas.microsoft.com/office/powerpoint/2010/main" val="239967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ntent">
  <p:cSld name="One Content">
    <p:spTree>
      <p:nvGrpSpPr>
        <p:cNvPr id="1" name="Shape 158"/>
        <p:cNvGrpSpPr/>
        <p:nvPr/>
      </p:nvGrpSpPr>
      <p:grpSpPr>
        <a:xfrm>
          <a:off x="0" y="0"/>
          <a:ext cx="0" cy="0"/>
          <a:chOff x="0" y="0"/>
          <a:chExt cx="0" cy="0"/>
        </a:xfrm>
      </p:grpSpPr>
      <p:sp>
        <p:nvSpPr>
          <p:cNvPr id="159" name="Google Shape;159;g115a34b9bce_3_7"/>
          <p:cNvSpPr txBox="1">
            <a:spLocks noGrp="1"/>
          </p:cNvSpPr>
          <p:nvPr>
            <p:ph type="title"/>
          </p:nvPr>
        </p:nvSpPr>
        <p:spPr>
          <a:xfrm>
            <a:off x="838200" y="556181"/>
            <a:ext cx="10515600" cy="55333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066A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 name="Google Shape;160;g115a34b9bce_3_7"/>
          <p:cNvSpPr txBox="1">
            <a:spLocks noGrp="1"/>
          </p:cNvSpPr>
          <p:nvPr>
            <p:ph type="body" idx="1"/>
          </p:nvPr>
        </p:nvSpPr>
        <p:spPr>
          <a:xfrm>
            <a:off x="6172200" y="1825627"/>
            <a:ext cx="5181600" cy="3792751"/>
          </a:xfrm>
          <a:prstGeom prst="rect">
            <a:avLst/>
          </a:prstGeom>
          <a:noFill/>
          <a:ln>
            <a:noFill/>
          </a:ln>
        </p:spPr>
        <p:txBody>
          <a:bodyPr spcFirstLastPara="1" wrap="square" lIns="91425" tIns="45700" rIns="91425" bIns="45700" anchor="t" anchorCtr="0">
            <a:normAutofit/>
          </a:bodyPr>
          <a:lstStyle>
            <a:lvl1pPr marL="609570" lvl="0" indent="-304784" algn="l">
              <a:lnSpc>
                <a:spcPct val="90000"/>
              </a:lnSpc>
              <a:spcBef>
                <a:spcPts val="1000"/>
              </a:spcBef>
              <a:spcAft>
                <a:spcPts val="0"/>
              </a:spcAft>
              <a:buSzPts val="900"/>
              <a:buNone/>
              <a:defRPr sz="1200" i="1"/>
            </a:lvl1pPr>
            <a:lvl2pPr marL="1219140" lvl="1" indent="-457178" algn="l">
              <a:lnSpc>
                <a:spcPct val="90000"/>
              </a:lnSpc>
              <a:spcBef>
                <a:spcPts val="500"/>
              </a:spcBef>
              <a:spcAft>
                <a:spcPts val="0"/>
              </a:spcAft>
              <a:buSzPts val="1800"/>
              <a:buChar char="-"/>
              <a:defRPr/>
            </a:lvl2pPr>
            <a:lvl3pPr marL="1828709" lvl="2" indent="-457178" algn="l">
              <a:lnSpc>
                <a:spcPct val="90000"/>
              </a:lnSpc>
              <a:spcBef>
                <a:spcPts val="500"/>
              </a:spcBef>
              <a:spcAft>
                <a:spcPts val="0"/>
              </a:spcAft>
              <a:buSzPts val="1800"/>
              <a:buChar char="•"/>
              <a:defRPr/>
            </a:lvl3pPr>
            <a:lvl4pPr marL="2438278" lvl="3" indent="-457178" algn="l">
              <a:lnSpc>
                <a:spcPct val="90000"/>
              </a:lnSpc>
              <a:spcBef>
                <a:spcPts val="500"/>
              </a:spcBef>
              <a:spcAft>
                <a:spcPts val="0"/>
              </a:spcAft>
              <a:buSzPts val="1800"/>
              <a:buChar char="▪"/>
              <a:defRPr/>
            </a:lvl4pPr>
            <a:lvl5pPr marL="3047848" lvl="4" indent="-457178" algn="l">
              <a:lnSpc>
                <a:spcPct val="90000"/>
              </a:lnSpc>
              <a:spcBef>
                <a:spcPts val="500"/>
              </a:spcBef>
              <a:spcAft>
                <a:spcPts val="0"/>
              </a:spcAft>
              <a:buSzPts val="1800"/>
              <a:buChar char="o"/>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endParaRPr/>
          </a:p>
        </p:txBody>
      </p:sp>
      <p:sp>
        <p:nvSpPr>
          <p:cNvPr id="161" name="Google Shape;161;g115a34b9bce_3_7"/>
          <p:cNvSpPr txBox="1">
            <a:spLocks noGrp="1"/>
          </p:cNvSpPr>
          <p:nvPr>
            <p:ph type="body" idx="2"/>
          </p:nvPr>
        </p:nvSpPr>
        <p:spPr>
          <a:xfrm>
            <a:off x="838200" y="1825625"/>
            <a:ext cx="5181600" cy="3792539"/>
          </a:xfrm>
          <a:prstGeom prst="rect">
            <a:avLst/>
          </a:prstGeom>
          <a:noFill/>
          <a:ln>
            <a:noFill/>
          </a:ln>
        </p:spPr>
        <p:txBody>
          <a:bodyPr spcFirstLastPara="1" wrap="square" lIns="91425" tIns="45700" rIns="91425" bIns="45700" anchor="t" anchorCtr="0">
            <a:normAutofit/>
          </a:bodyPr>
          <a:lstStyle>
            <a:lvl1pPr marL="609570" lvl="0" indent="-457178" algn="l">
              <a:lnSpc>
                <a:spcPct val="90000"/>
              </a:lnSpc>
              <a:spcBef>
                <a:spcPts val="1000"/>
              </a:spcBef>
              <a:spcAft>
                <a:spcPts val="0"/>
              </a:spcAft>
              <a:buSzPts val="1800"/>
              <a:buChar char="▸"/>
              <a:defRPr/>
            </a:lvl1pPr>
            <a:lvl2pPr marL="1219140" lvl="1" indent="-457178" algn="l">
              <a:lnSpc>
                <a:spcPct val="90000"/>
              </a:lnSpc>
              <a:spcBef>
                <a:spcPts val="500"/>
              </a:spcBef>
              <a:spcAft>
                <a:spcPts val="0"/>
              </a:spcAft>
              <a:buSzPts val="1800"/>
              <a:buChar char="-"/>
              <a:defRPr/>
            </a:lvl2pPr>
            <a:lvl3pPr marL="1828709" lvl="2" indent="-457178" algn="l">
              <a:lnSpc>
                <a:spcPct val="90000"/>
              </a:lnSpc>
              <a:spcBef>
                <a:spcPts val="500"/>
              </a:spcBef>
              <a:spcAft>
                <a:spcPts val="0"/>
              </a:spcAft>
              <a:buSzPts val="1800"/>
              <a:buChar char="•"/>
              <a:defRPr/>
            </a:lvl3pPr>
            <a:lvl4pPr marL="2438278" lvl="3" indent="-457178" algn="l">
              <a:lnSpc>
                <a:spcPct val="90000"/>
              </a:lnSpc>
              <a:spcBef>
                <a:spcPts val="500"/>
              </a:spcBef>
              <a:spcAft>
                <a:spcPts val="0"/>
              </a:spcAft>
              <a:buSzPts val="1800"/>
              <a:buChar char="▪"/>
              <a:defRPr/>
            </a:lvl4pPr>
            <a:lvl5pPr marL="3047848" lvl="4" indent="-457178" algn="l">
              <a:lnSpc>
                <a:spcPct val="90000"/>
              </a:lnSpc>
              <a:spcBef>
                <a:spcPts val="500"/>
              </a:spcBef>
              <a:spcAft>
                <a:spcPts val="0"/>
              </a:spcAft>
              <a:buSzPts val="1800"/>
              <a:buChar char="o"/>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endParaRPr/>
          </a:p>
        </p:txBody>
      </p:sp>
      <p:sp>
        <p:nvSpPr>
          <p:cNvPr id="162" name="Google Shape;162;g115a34b9bce_3_7"/>
          <p:cNvSpPr txBox="1">
            <a:spLocks noGrp="1"/>
          </p:cNvSpPr>
          <p:nvPr>
            <p:ph type="sldNum" idx="12"/>
          </p:nvPr>
        </p:nvSpPr>
        <p:spPr>
          <a:xfrm>
            <a:off x="513763" y="6205392"/>
            <a:ext cx="648879" cy="365125"/>
          </a:xfrm>
          <a:prstGeom prst="rect">
            <a:avLst/>
          </a:prstGeom>
          <a:noFill/>
          <a:ln>
            <a:noFill/>
          </a:ln>
        </p:spPr>
        <p:txBody>
          <a:bodyPr spcFirstLastPara="1" wrap="square" lIns="91425" tIns="45700" rIns="91425" bIns="4570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fld id="{00000000-1234-1234-1234-123412341234}" type="slidenum">
              <a:rPr lang="en-US" smtClean="0"/>
              <a:pPr/>
              <a:t>‹#›</a:t>
            </a:fld>
            <a:endParaRPr lang="en-US"/>
          </a:p>
        </p:txBody>
      </p:sp>
      <p:sp>
        <p:nvSpPr>
          <p:cNvPr id="163" name="Google Shape;163;g115a34b9bce_3_7"/>
          <p:cNvSpPr txBox="1">
            <a:spLocks noGrp="1"/>
          </p:cNvSpPr>
          <p:nvPr>
            <p:ph type="body" idx="3"/>
          </p:nvPr>
        </p:nvSpPr>
        <p:spPr>
          <a:xfrm>
            <a:off x="838200" y="1106197"/>
            <a:ext cx="10515600" cy="356843"/>
          </a:xfrm>
          <a:prstGeom prst="rect">
            <a:avLst/>
          </a:prstGeom>
          <a:noFill/>
          <a:ln>
            <a:noFill/>
          </a:ln>
        </p:spPr>
        <p:txBody>
          <a:bodyPr spcFirstLastPara="1" wrap="square" lIns="91425" tIns="45700" rIns="91425" bIns="45700" anchor="t" anchorCtr="0">
            <a:noAutofit/>
          </a:bodyPr>
          <a:lstStyle>
            <a:lvl1pPr marL="609570" lvl="0" indent="-304784" algn="l">
              <a:lnSpc>
                <a:spcPct val="90000"/>
              </a:lnSpc>
              <a:spcBef>
                <a:spcPts val="1000"/>
              </a:spcBef>
              <a:spcAft>
                <a:spcPts val="0"/>
              </a:spcAft>
              <a:buSzPts val="1800"/>
              <a:buNone/>
              <a:defRPr sz="2400" b="1" i="1">
                <a:solidFill>
                  <a:srgbClr val="7F7F7F"/>
                </a:solidFill>
              </a:defRPr>
            </a:lvl1pPr>
            <a:lvl2pPr marL="1219140" lvl="1" indent="-457178" algn="l">
              <a:lnSpc>
                <a:spcPct val="90000"/>
              </a:lnSpc>
              <a:spcBef>
                <a:spcPts val="500"/>
              </a:spcBef>
              <a:spcAft>
                <a:spcPts val="0"/>
              </a:spcAft>
              <a:buSzPts val="1800"/>
              <a:buChar char="-"/>
              <a:defRPr/>
            </a:lvl2pPr>
            <a:lvl3pPr marL="1828709" lvl="2" indent="-457178" algn="l">
              <a:lnSpc>
                <a:spcPct val="90000"/>
              </a:lnSpc>
              <a:spcBef>
                <a:spcPts val="500"/>
              </a:spcBef>
              <a:spcAft>
                <a:spcPts val="0"/>
              </a:spcAft>
              <a:buSzPts val="1800"/>
              <a:buChar char="•"/>
              <a:defRPr/>
            </a:lvl3pPr>
            <a:lvl4pPr marL="2438278" lvl="3" indent="-457178" algn="l">
              <a:lnSpc>
                <a:spcPct val="90000"/>
              </a:lnSpc>
              <a:spcBef>
                <a:spcPts val="500"/>
              </a:spcBef>
              <a:spcAft>
                <a:spcPts val="0"/>
              </a:spcAft>
              <a:buSzPts val="1800"/>
              <a:buChar char="▪"/>
              <a:defRPr/>
            </a:lvl4pPr>
            <a:lvl5pPr marL="3047848" lvl="4" indent="-457178" algn="l">
              <a:lnSpc>
                <a:spcPct val="90000"/>
              </a:lnSpc>
              <a:spcBef>
                <a:spcPts val="500"/>
              </a:spcBef>
              <a:spcAft>
                <a:spcPts val="0"/>
              </a:spcAft>
              <a:buSzPts val="1800"/>
              <a:buChar char="o"/>
              <a:defRPr/>
            </a:lvl5pPr>
            <a:lvl6pPr marL="3657418" lvl="5" indent="-457178" algn="l">
              <a:lnSpc>
                <a:spcPct val="90000"/>
              </a:lnSpc>
              <a:spcBef>
                <a:spcPts val="500"/>
              </a:spcBef>
              <a:spcAft>
                <a:spcPts val="0"/>
              </a:spcAft>
              <a:buClr>
                <a:schemeClr val="dk1"/>
              </a:buClr>
              <a:buSzPts val="1800"/>
              <a:buChar char="•"/>
              <a:defRPr/>
            </a:lvl6pPr>
            <a:lvl7pPr marL="4266987" lvl="6" indent="-457178" algn="l">
              <a:lnSpc>
                <a:spcPct val="90000"/>
              </a:lnSpc>
              <a:spcBef>
                <a:spcPts val="500"/>
              </a:spcBef>
              <a:spcAft>
                <a:spcPts val="0"/>
              </a:spcAft>
              <a:buClr>
                <a:schemeClr val="dk1"/>
              </a:buClr>
              <a:buSzPts val="1800"/>
              <a:buChar char="•"/>
              <a:defRPr/>
            </a:lvl7pPr>
            <a:lvl8pPr marL="4876557" lvl="7" indent="-457178" algn="l">
              <a:lnSpc>
                <a:spcPct val="90000"/>
              </a:lnSpc>
              <a:spcBef>
                <a:spcPts val="500"/>
              </a:spcBef>
              <a:spcAft>
                <a:spcPts val="0"/>
              </a:spcAft>
              <a:buClr>
                <a:schemeClr val="dk1"/>
              </a:buClr>
              <a:buSzPts val="1800"/>
              <a:buChar char="•"/>
              <a:defRPr/>
            </a:lvl8pPr>
            <a:lvl9pPr marL="5486126" lvl="8" indent="-45717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486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487680" y="1825627"/>
            <a:ext cx="10515600" cy="3943351"/>
          </a:xfrm>
        </p:spPr>
        <p:txBody>
          <a:bodyPr/>
          <a:lstStyle>
            <a:lvl1pPr>
              <a:buClr>
                <a:srgbClr val="00355C"/>
              </a:buClr>
              <a:defRPr/>
            </a:lvl1pPr>
            <a:lvl2pPr>
              <a:buClr>
                <a:srgbClr val="00355C"/>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pPr defTabSz="1219140">
              <a:defRPr/>
            </a:pPr>
            <a:fld id="{3DD97BEB-BAEF-0344-9D5C-EC73E478698A}" type="slidenum">
              <a:rPr lang="en-US" smtClean="0">
                <a:solidFill>
                  <a:srgbClr val="0066A1"/>
                </a:solidFill>
                <a:cs typeface="Arial"/>
                <a:sym typeface="Arial"/>
              </a:rPr>
              <a:pPr defTabSz="1219140">
                <a:defRPr/>
              </a:pPr>
              <a:t>‹#›</a:t>
            </a:fld>
            <a:endParaRPr lang="en-US">
              <a:solidFill>
                <a:srgbClr val="0066A1"/>
              </a:solidFill>
              <a:cs typeface="Arial"/>
              <a:sym typeface="Arial"/>
            </a:endParaRPr>
          </a:p>
        </p:txBody>
      </p:sp>
      <p:sp>
        <p:nvSpPr>
          <p:cNvPr id="4" name="Text Placeholder 3"/>
          <p:cNvSpPr>
            <a:spLocks noGrp="1"/>
          </p:cNvSpPr>
          <p:nvPr>
            <p:ph type="body" sz="quarter" idx="15" hasCustomPrompt="1"/>
          </p:nvPr>
        </p:nvSpPr>
        <p:spPr>
          <a:xfrm>
            <a:off x="487680" y="1106197"/>
            <a:ext cx="10515600" cy="356843"/>
          </a:xfrm>
        </p:spPr>
        <p:txBody>
          <a:bodyPr anchor="ct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4323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Blank">
  <p:cSld name="1_Title Only Blank">
    <p:spTree>
      <p:nvGrpSpPr>
        <p:cNvPr id="1" name="Shape 38"/>
        <p:cNvGrpSpPr/>
        <p:nvPr/>
      </p:nvGrpSpPr>
      <p:grpSpPr>
        <a:xfrm>
          <a:off x="0" y="0"/>
          <a:ext cx="0" cy="0"/>
          <a:chOff x="0" y="0"/>
          <a:chExt cx="0" cy="0"/>
        </a:xfrm>
      </p:grpSpPr>
      <p:sp>
        <p:nvSpPr>
          <p:cNvPr id="39" name="Google Shape;39;p17"/>
          <p:cNvSpPr txBox="1">
            <a:spLocks noGrp="1"/>
          </p:cNvSpPr>
          <p:nvPr>
            <p:ph type="title"/>
          </p:nvPr>
        </p:nvSpPr>
        <p:spPr>
          <a:xfrm>
            <a:off x="838200" y="556181"/>
            <a:ext cx="10515600" cy="553336"/>
          </a:xfrm>
          <a:prstGeom prst="rect">
            <a:avLst/>
          </a:prstGeom>
          <a:noFill/>
          <a:ln>
            <a:noFill/>
          </a:ln>
        </p:spPr>
        <p:txBody>
          <a:bodyPr spcFirstLastPara="1" wrap="square" lIns="91425" tIns="91425" rIns="91425" bIns="91425" anchor="b" anchorCtr="0">
            <a:noAutofit/>
          </a:bodyPr>
          <a:lstStyle>
            <a:lvl1pPr marR="0" lvl="0" algn="l">
              <a:lnSpc>
                <a:spcPct val="90000"/>
              </a:lnSpc>
              <a:spcBef>
                <a:spcPts val="0"/>
              </a:spcBef>
              <a:spcAft>
                <a:spcPts val="0"/>
              </a:spcAft>
              <a:buClr>
                <a:srgbClr val="0066A1"/>
              </a:buClr>
              <a:buSzPts val="2550"/>
              <a:buFont typeface="Arial"/>
              <a:buNone/>
              <a:defRPr sz="3400" b="1" i="0" u="none" strike="noStrike" cap="none">
                <a:solidFill>
                  <a:srgbClr val="0066A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2400" b="0" i="0" u="none" strike="noStrike" cap="none">
                <a:solidFill>
                  <a:srgbClr val="000000"/>
                </a:solidFill>
                <a:latin typeface="Arial"/>
                <a:ea typeface="Arial"/>
                <a:cs typeface="Arial"/>
                <a:sym typeface="Arial"/>
              </a:defRPr>
            </a:lvl9pPr>
          </a:lstStyle>
          <a:p>
            <a:endParaRPr/>
          </a:p>
        </p:txBody>
      </p:sp>
      <p:sp>
        <p:nvSpPr>
          <p:cNvPr id="40" name="Google Shape;40;p17"/>
          <p:cNvSpPr txBox="1">
            <a:spLocks noGrp="1"/>
          </p:cNvSpPr>
          <p:nvPr>
            <p:ph type="body" idx="1"/>
          </p:nvPr>
        </p:nvSpPr>
        <p:spPr>
          <a:xfrm>
            <a:off x="838200" y="1825628"/>
            <a:ext cx="10515600" cy="3943351"/>
          </a:xfrm>
          <a:prstGeom prst="rect">
            <a:avLst/>
          </a:prstGeom>
          <a:noFill/>
          <a:ln>
            <a:noFill/>
          </a:ln>
        </p:spPr>
        <p:txBody>
          <a:bodyPr spcFirstLastPara="1" wrap="square" lIns="91425" tIns="91425" rIns="91425" bIns="91425" anchor="t" anchorCtr="0">
            <a:noAutofit/>
          </a:bodyPr>
          <a:lstStyle>
            <a:lvl1pPr marL="609555" marR="0" lvl="0" indent="-444468" algn="l">
              <a:lnSpc>
                <a:spcPct val="90000"/>
              </a:lnSpc>
              <a:spcBef>
                <a:spcPts val="1000"/>
              </a:spcBef>
              <a:spcAft>
                <a:spcPts val="0"/>
              </a:spcAft>
              <a:buClr>
                <a:srgbClr val="0066A1"/>
              </a:buClr>
              <a:buSzPts val="1650"/>
              <a:buFont typeface="Arial"/>
              <a:buChar char="▸"/>
              <a:defRPr sz="2200" b="0" i="0" u="none" strike="noStrike" cap="none">
                <a:solidFill>
                  <a:schemeClr val="dk1"/>
                </a:solidFill>
                <a:latin typeface="Arial"/>
                <a:ea typeface="Arial"/>
                <a:cs typeface="Arial"/>
                <a:sym typeface="Arial"/>
              </a:defRPr>
            </a:lvl1pPr>
            <a:lvl2pPr marL="1219110" marR="0" lvl="1" indent="-41907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664" marR="0" lvl="2" indent="-41907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218" marR="0" lvl="3" indent="-41907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772" marR="0" lvl="4" indent="-41907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327" marR="0" lvl="5"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6880" marR="0" lvl="6"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435" marR="0" lvl="7"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5990" marR="0" lvl="8"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17"/>
          <p:cNvSpPr txBox="1">
            <a:spLocks noGrp="1"/>
          </p:cNvSpPr>
          <p:nvPr>
            <p:ph type="sldNum" idx="12"/>
          </p:nvPr>
        </p:nvSpPr>
        <p:spPr>
          <a:xfrm>
            <a:off x="513764" y="6205392"/>
            <a:ext cx="648879"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900"/>
              <a:buFont typeface="Arial"/>
              <a:buNone/>
              <a:defRPr sz="1200" b="0" i="0" u="none" strike="noStrike" cap="none">
                <a:solidFill>
                  <a:srgbClr val="0066A1"/>
                </a:solidFill>
                <a:latin typeface="Arial"/>
                <a:ea typeface="Arial"/>
                <a:cs typeface="Arial"/>
                <a:sym typeface="Arial"/>
              </a:defRPr>
            </a:lvl9pPr>
          </a:lstStyle>
          <a:p>
            <a:fld id="{00000000-1234-1234-1234-123412341234}" type="slidenum">
              <a:rPr lang="en-US" smtClean="0"/>
              <a:pPr/>
              <a:t>‹#›</a:t>
            </a:fld>
            <a:endParaRPr lang="en-US"/>
          </a:p>
        </p:txBody>
      </p:sp>
      <p:sp>
        <p:nvSpPr>
          <p:cNvPr id="42" name="Google Shape;42;p17"/>
          <p:cNvSpPr txBox="1">
            <a:spLocks noGrp="1"/>
          </p:cNvSpPr>
          <p:nvPr>
            <p:ph type="body" idx="2"/>
          </p:nvPr>
        </p:nvSpPr>
        <p:spPr>
          <a:xfrm>
            <a:off x="838200" y="1106197"/>
            <a:ext cx="10515600" cy="356843"/>
          </a:xfrm>
          <a:prstGeom prst="rect">
            <a:avLst/>
          </a:prstGeom>
          <a:noFill/>
          <a:ln>
            <a:noFill/>
          </a:ln>
        </p:spPr>
        <p:txBody>
          <a:bodyPr spcFirstLastPara="1" wrap="square" lIns="91425" tIns="91425" rIns="91425" bIns="91425" anchor="t" anchorCtr="0">
            <a:noAutofit/>
          </a:bodyPr>
          <a:lstStyle>
            <a:lvl1pPr marL="609555" marR="0" lvl="0" indent="-304776" algn="l">
              <a:lnSpc>
                <a:spcPct val="90000"/>
              </a:lnSpc>
              <a:spcBef>
                <a:spcPts val="1000"/>
              </a:spcBef>
              <a:spcAft>
                <a:spcPts val="0"/>
              </a:spcAft>
              <a:buClr>
                <a:srgbClr val="0066A1"/>
              </a:buClr>
              <a:buSzPts val="1800"/>
              <a:buFont typeface="Arial"/>
              <a:buNone/>
              <a:defRPr sz="2400" b="1" i="1" u="none" strike="noStrike" cap="none">
                <a:solidFill>
                  <a:srgbClr val="7F7F7F"/>
                </a:solidFill>
                <a:latin typeface="Arial"/>
                <a:ea typeface="Arial"/>
                <a:cs typeface="Arial"/>
                <a:sym typeface="Arial"/>
              </a:defRPr>
            </a:lvl1pPr>
            <a:lvl2pPr marL="1219110" marR="0" lvl="1" indent="-41907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2pPr>
            <a:lvl3pPr marL="1828664" marR="0" lvl="2" indent="-419070" algn="l">
              <a:lnSpc>
                <a:spcPct val="90000"/>
              </a:lnSpc>
              <a:spcBef>
                <a:spcPts val="500"/>
              </a:spcBef>
              <a:spcAft>
                <a:spcPts val="0"/>
              </a:spcAft>
              <a:buClr>
                <a:srgbClr val="0066A1"/>
              </a:buClr>
              <a:buSzPts val="1350"/>
              <a:buFont typeface="Arial"/>
              <a:buChar char="•"/>
              <a:defRPr sz="1800" b="0" i="0" u="none" strike="noStrike" cap="none">
                <a:solidFill>
                  <a:schemeClr val="dk1"/>
                </a:solidFill>
                <a:latin typeface="Arial"/>
                <a:ea typeface="Arial"/>
                <a:cs typeface="Arial"/>
                <a:sym typeface="Arial"/>
              </a:defRPr>
            </a:lvl3pPr>
            <a:lvl4pPr marL="2438218" marR="0" lvl="3" indent="-419070" algn="l">
              <a:lnSpc>
                <a:spcPct val="90000"/>
              </a:lnSpc>
              <a:spcBef>
                <a:spcPts val="500"/>
              </a:spcBef>
              <a:spcAft>
                <a:spcPts val="0"/>
              </a:spcAft>
              <a:buClr>
                <a:srgbClr val="0066A1"/>
              </a:buClr>
              <a:buSzPts val="1350"/>
              <a:buFont typeface="Noto Sans Symbols"/>
              <a:buChar char="▪"/>
              <a:defRPr sz="1800" b="0" i="0" u="none" strike="noStrike" cap="none">
                <a:solidFill>
                  <a:schemeClr val="dk1"/>
                </a:solidFill>
                <a:latin typeface="Arial"/>
                <a:ea typeface="Arial"/>
                <a:cs typeface="Arial"/>
                <a:sym typeface="Arial"/>
              </a:defRPr>
            </a:lvl4pPr>
            <a:lvl5pPr marL="3047772" marR="0" lvl="4" indent="-419070" algn="l">
              <a:lnSpc>
                <a:spcPct val="90000"/>
              </a:lnSpc>
              <a:spcBef>
                <a:spcPts val="500"/>
              </a:spcBef>
              <a:spcAft>
                <a:spcPts val="0"/>
              </a:spcAft>
              <a:buClr>
                <a:srgbClr val="0066A1"/>
              </a:buClr>
              <a:buSzPts val="1350"/>
              <a:buFont typeface="Courier New"/>
              <a:buChar char="o"/>
              <a:defRPr sz="1800" b="0" i="0" u="none" strike="noStrike" cap="none">
                <a:solidFill>
                  <a:schemeClr val="dk1"/>
                </a:solidFill>
                <a:latin typeface="Arial"/>
                <a:ea typeface="Arial"/>
                <a:cs typeface="Arial"/>
                <a:sym typeface="Arial"/>
              </a:defRPr>
            </a:lvl5pPr>
            <a:lvl6pPr marL="3657327" marR="0" lvl="5"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6pPr>
            <a:lvl7pPr marL="4266880" marR="0" lvl="6"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7pPr>
            <a:lvl8pPr marL="4876435" marR="0" lvl="7"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8pPr>
            <a:lvl9pPr marL="5485990" marR="0" lvl="8" indent="-419070" algn="l">
              <a:lnSpc>
                <a:spcPct val="90000"/>
              </a:lnSpc>
              <a:spcBef>
                <a:spcPts val="500"/>
              </a:spcBef>
              <a:spcAft>
                <a:spcPts val="0"/>
              </a:spcAft>
              <a:buClr>
                <a:schemeClr val="dk1"/>
              </a:buClr>
              <a:buSzPts val="135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292137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ation Title Slide Opt 1 - Editab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BDC7AC-10B6-C144-915A-94358CA82C52}"/>
              </a:ext>
            </a:extLst>
          </p:cNvPr>
          <p:cNvSpPr/>
          <p:nvPr userDrawn="1"/>
        </p:nvSpPr>
        <p:spPr>
          <a:xfrm>
            <a:off x="0" y="0"/>
            <a:ext cx="124280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text, clipart&#10;&#10;Description automatically generated">
            <a:extLst>
              <a:ext uri="{FF2B5EF4-FFF2-40B4-BE49-F238E27FC236}">
                <a16:creationId xmlns:a16="http://schemas.microsoft.com/office/drawing/2014/main" id="{A798774D-42CC-444D-8D34-4F8D4C7FF403}"/>
              </a:ext>
            </a:extLst>
          </p:cNvPr>
          <p:cNvPicPr>
            <a:picLocks noChangeAspect="1"/>
          </p:cNvPicPr>
          <p:nvPr userDrawn="1"/>
        </p:nvPicPr>
        <p:blipFill>
          <a:blip r:embed="rId2"/>
          <a:stretch>
            <a:fillRect/>
          </a:stretch>
        </p:blipFill>
        <p:spPr>
          <a:xfrm>
            <a:off x="10655808" y="6375004"/>
            <a:ext cx="1165560" cy="339955"/>
          </a:xfrm>
          <a:prstGeom prst="rect">
            <a:avLst/>
          </a:prstGeom>
        </p:spPr>
      </p:pic>
      <p:pic>
        <p:nvPicPr>
          <p:cNvPr id="12" name="Picture 11" descr="Background pattern&#10;&#10;Description automatically generated with medium confidence">
            <a:extLst>
              <a:ext uri="{FF2B5EF4-FFF2-40B4-BE49-F238E27FC236}">
                <a16:creationId xmlns:a16="http://schemas.microsoft.com/office/drawing/2014/main" id="{1E3B381A-2544-8B41-9A4A-E609A96FEA8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8" name="Title Placeholder 1">
            <a:extLst>
              <a:ext uri="{FF2B5EF4-FFF2-40B4-BE49-F238E27FC236}">
                <a16:creationId xmlns:a16="http://schemas.microsoft.com/office/drawing/2014/main" id="{83A33507-0BAA-BD40-B5B0-88EF2FF7156F}"/>
              </a:ext>
            </a:extLst>
          </p:cNvPr>
          <p:cNvSpPr txBox="1">
            <a:spLocks/>
          </p:cNvSpPr>
          <p:nvPr userDrawn="1"/>
        </p:nvSpPr>
        <p:spPr>
          <a:xfrm>
            <a:off x="468168" y="1320710"/>
            <a:ext cx="6681495" cy="1425870"/>
          </a:xfrm>
          <a:prstGeom prst="rect">
            <a:avLst/>
          </a:prstGeom>
        </p:spPr>
        <p:txBody>
          <a:bodyPr vert="horz" lIns="0" tIns="0" rIns="0" bIns="0" rtlCol="0" anchor="t">
            <a:normAutofit/>
          </a:bodyPr>
          <a:lstStyle>
            <a:lvl1pPr algn="l" defTabSz="914400" rtl="0" eaLnBrk="1" latinLnBrk="0" hangingPunct="1">
              <a:lnSpc>
                <a:spcPct val="90000"/>
              </a:lnSpc>
              <a:spcBef>
                <a:spcPct val="0"/>
              </a:spcBef>
              <a:buNone/>
              <a:defRPr sz="4500" b="0" i="0" kern="1200">
                <a:solidFill>
                  <a:srgbClr val="00629B"/>
                </a:solidFill>
                <a:latin typeface="Formata Medium" pitchFamily="2" charset="0"/>
                <a:ea typeface="+mj-ea"/>
                <a:cs typeface="+mj-cs"/>
              </a:defRPr>
            </a:lvl1pPr>
          </a:lstStyle>
          <a:p>
            <a:r>
              <a:rPr lang="en-US" sz="4800" b="1" dirty="0">
                <a:latin typeface="Calibri" panose="020F0502020204030204" pitchFamily="34" charset="0"/>
                <a:cs typeface="Calibri" panose="020F0502020204030204" pitchFamily="34" charset="0"/>
              </a:rPr>
              <a:t>Where technology and philanthropy intersect</a:t>
            </a:r>
          </a:p>
        </p:txBody>
      </p:sp>
      <p:sp>
        <p:nvSpPr>
          <p:cNvPr id="19" name="Text Placeholder 2">
            <a:extLst>
              <a:ext uri="{FF2B5EF4-FFF2-40B4-BE49-F238E27FC236}">
                <a16:creationId xmlns:a16="http://schemas.microsoft.com/office/drawing/2014/main" id="{AB5AE3C4-2C88-0D43-9322-3A4AEA3E9743}"/>
              </a:ext>
            </a:extLst>
          </p:cNvPr>
          <p:cNvSpPr txBox="1">
            <a:spLocks/>
          </p:cNvSpPr>
          <p:nvPr userDrawn="1"/>
        </p:nvSpPr>
        <p:spPr>
          <a:xfrm>
            <a:off x="468168" y="4988017"/>
            <a:ext cx="7027706" cy="1082674"/>
          </a:xfrm>
          <a:prstGeom prst="rect">
            <a:avLst/>
          </a:prstGeom>
        </p:spPr>
        <p:txBody>
          <a:bodyPr vert="horz" lIns="0" tIns="0" rIns="0" bIns="0" rtlCol="0">
            <a:normAutofit/>
          </a:bodyPr>
          <a:lstStyle>
            <a:lvl1pPr marL="0" indent="0" algn="l" defTabSz="914400" rtl="0" eaLnBrk="1" latinLnBrk="0" hangingPunct="1">
              <a:lnSpc>
                <a:spcPts val="3320"/>
              </a:lnSpc>
              <a:spcBef>
                <a:spcPts val="1000"/>
              </a:spcBef>
              <a:buFont typeface="Arial" panose="020B0604020202020204" pitchFamily="34" charset="0"/>
              <a:buNone/>
              <a:defRPr lang="en-US" sz="2600" b="0" i="1" kern="1200" smtClean="0">
                <a:solidFill>
                  <a:srgbClr val="017377"/>
                </a:solidFill>
                <a:effectLst/>
                <a:latin typeface="Formata Medium"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1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1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1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1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20"/>
              </a:lnSpc>
            </a:pPr>
            <a:r>
              <a:rPr lang="en-US" sz="2400" b="1" dirty="0">
                <a:latin typeface="Calibri" panose="020F0502020204030204" pitchFamily="34" charset="0"/>
                <a:cs typeface="Calibri" panose="020F0502020204030204" pitchFamily="34" charset="0"/>
              </a:rPr>
              <a:t>Together, we deliver opportunity,</a:t>
            </a:r>
            <a:br>
              <a:rPr lang="en-US" sz="2400" b="1" dirty="0">
                <a:latin typeface="Calibri" panose="020F0502020204030204" pitchFamily="34" charset="0"/>
                <a:cs typeface="Calibri" panose="020F0502020204030204" pitchFamily="34" charset="0"/>
              </a:rPr>
            </a:br>
            <a:r>
              <a:rPr lang="en-US" sz="2400" b="1" dirty="0">
                <a:latin typeface="Calibri" panose="020F0502020204030204" pitchFamily="34" charset="0"/>
                <a:cs typeface="Calibri" panose="020F0502020204030204" pitchFamily="34" charset="0"/>
              </a:rPr>
              <a:t>innovation and impact across the globe.</a:t>
            </a:r>
          </a:p>
        </p:txBody>
      </p:sp>
      <p:pic>
        <p:nvPicPr>
          <p:cNvPr id="28" name="Picture 27" descr="Graphical user interface, application, icon, Teams&#10;&#10;Description automatically generated">
            <a:extLst>
              <a:ext uri="{FF2B5EF4-FFF2-40B4-BE49-F238E27FC236}">
                <a16:creationId xmlns:a16="http://schemas.microsoft.com/office/drawing/2014/main" id="{784436C8-DBAC-674D-A51A-1E7126D376D8}"/>
              </a:ext>
            </a:extLst>
          </p:cNvPr>
          <p:cNvPicPr>
            <a:picLocks noChangeAspect="1"/>
          </p:cNvPicPr>
          <p:nvPr userDrawn="1"/>
        </p:nvPicPr>
        <p:blipFill>
          <a:blip r:embed="rId4"/>
          <a:stretch>
            <a:fillRect/>
          </a:stretch>
        </p:blipFill>
        <p:spPr>
          <a:xfrm>
            <a:off x="468168" y="2967350"/>
            <a:ext cx="6859732" cy="1781483"/>
          </a:xfrm>
          <a:prstGeom prst="rect">
            <a:avLst/>
          </a:prstGeom>
        </p:spPr>
      </p:pic>
      <p:sp>
        <p:nvSpPr>
          <p:cNvPr id="31" name="Slide Number Placeholder 5">
            <a:extLst>
              <a:ext uri="{FF2B5EF4-FFF2-40B4-BE49-F238E27FC236}">
                <a16:creationId xmlns:a16="http://schemas.microsoft.com/office/drawing/2014/main" id="{A8BA84AB-13D8-BC44-9322-A4912AA90D4F}"/>
              </a:ext>
            </a:extLst>
          </p:cNvPr>
          <p:cNvSpPr txBox="1">
            <a:spLocks/>
          </p:cNvSpPr>
          <p:nvPr userDrawn="1"/>
        </p:nvSpPr>
        <p:spPr>
          <a:xfrm>
            <a:off x="-2028085" y="634915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629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8619B5C-2F7F-D54E-9D68-863293FFC856}" type="slidenum">
              <a:rPr lang="en-US" smtClean="0"/>
              <a:pPr/>
              <a:t>‹#›</a:t>
            </a:fld>
            <a:endParaRPr lang="en-US" dirty="0"/>
          </a:p>
        </p:txBody>
      </p:sp>
      <p:pic>
        <p:nvPicPr>
          <p:cNvPr id="32" name="Picture 31">
            <a:extLst>
              <a:ext uri="{FF2B5EF4-FFF2-40B4-BE49-F238E27FC236}">
                <a16:creationId xmlns:a16="http://schemas.microsoft.com/office/drawing/2014/main" id="{01ACD0BE-38AD-424B-A795-0CA8DAD459A2}"/>
              </a:ext>
            </a:extLst>
          </p:cNvPr>
          <p:cNvPicPr>
            <a:picLocks noChangeAspect="1"/>
          </p:cNvPicPr>
          <p:nvPr userDrawn="1"/>
        </p:nvPicPr>
        <p:blipFill>
          <a:blip r:embed="rId5"/>
          <a:srcRect/>
          <a:stretch/>
        </p:blipFill>
        <p:spPr>
          <a:xfrm>
            <a:off x="968453" y="6441485"/>
            <a:ext cx="1910009" cy="224706"/>
          </a:xfrm>
          <a:prstGeom prst="rect">
            <a:avLst/>
          </a:prstGeom>
        </p:spPr>
      </p:pic>
      <p:pic>
        <p:nvPicPr>
          <p:cNvPr id="33" name="Picture 32" descr="A picture containing icon&#10;&#10;Description automatically generated">
            <a:extLst>
              <a:ext uri="{FF2B5EF4-FFF2-40B4-BE49-F238E27FC236}">
                <a16:creationId xmlns:a16="http://schemas.microsoft.com/office/drawing/2014/main" id="{CF176DDD-8741-B448-923D-0EE587E1BD44}"/>
              </a:ext>
            </a:extLst>
          </p:cNvPr>
          <p:cNvPicPr>
            <a:picLocks noChangeAspect="1"/>
          </p:cNvPicPr>
          <p:nvPr userDrawn="1"/>
        </p:nvPicPr>
        <p:blipFill>
          <a:blip r:embed="rId6"/>
          <a:stretch>
            <a:fillRect/>
          </a:stretch>
        </p:blipFill>
        <p:spPr>
          <a:xfrm>
            <a:off x="468168" y="386387"/>
            <a:ext cx="2735034" cy="31465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E3E6F82B-AE18-BB49-9BB3-D32D95A9407E}"/>
              </a:ext>
            </a:extLst>
          </p:cNvPr>
          <p:cNvPicPr>
            <a:picLocks noChangeAspect="1"/>
          </p:cNvPicPr>
          <p:nvPr userDrawn="1"/>
        </p:nvPicPr>
        <p:blipFill>
          <a:blip r:embed="rId2"/>
          <a:stretch>
            <a:fillRect/>
          </a:stretch>
        </p:blipFill>
        <p:spPr>
          <a:xfrm>
            <a:off x="10808208" y="6349980"/>
            <a:ext cx="1165560" cy="339955"/>
          </a:xfrm>
          <a:prstGeom prst="rect">
            <a:avLst/>
          </a:prstGeom>
        </p:spPr>
      </p:pic>
      <p:pic>
        <p:nvPicPr>
          <p:cNvPr id="13" name="Picture 12">
            <a:extLst>
              <a:ext uri="{FF2B5EF4-FFF2-40B4-BE49-F238E27FC236}">
                <a16:creationId xmlns:a16="http://schemas.microsoft.com/office/drawing/2014/main" id="{A966CEDA-2087-40ED-B2C4-544C1BBBD09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02531" y="324291"/>
            <a:ext cx="3710586" cy="2098248"/>
          </a:xfrm>
          <a:prstGeom prst="rect">
            <a:avLst/>
          </a:prstGeom>
        </p:spPr>
      </p:pic>
      <p:pic>
        <p:nvPicPr>
          <p:cNvPr id="16" name="Picture 15">
            <a:extLst>
              <a:ext uri="{FF2B5EF4-FFF2-40B4-BE49-F238E27FC236}">
                <a16:creationId xmlns:a16="http://schemas.microsoft.com/office/drawing/2014/main" id="{A9116C87-275E-4B7A-A0E0-07D2985A3BA7}"/>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719751" y="2680258"/>
            <a:ext cx="3671237" cy="1990573"/>
          </a:xfrm>
          <a:prstGeom prst="rect">
            <a:avLst/>
          </a:prstGeom>
        </p:spPr>
        <p:style>
          <a:lnRef idx="2">
            <a:schemeClr val="accent2"/>
          </a:lnRef>
          <a:fillRef idx="1">
            <a:schemeClr val="lt1"/>
          </a:fillRef>
          <a:effectRef idx="0">
            <a:schemeClr val="accent2"/>
          </a:effectRef>
          <a:fontRef idx="minor">
            <a:schemeClr val="dk1"/>
          </a:fontRef>
        </p:style>
      </p:pic>
      <p:pic>
        <p:nvPicPr>
          <p:cNvPr id="17" name="Picture 16" descr="IEEE Bro 1-24-17 Images Only-15.jpg">
            <a:extLst>
              <a:ext uri="{FF2B5EF4-FFF2-40B4-BE49-F238E27FC236}">
                <a16:creationId xmlns:a16="http://schemas.microsoft.com/office/drawing/2014/main" id="{769EDF3A-916B-46ED-A6A0-618071E87CB8}"/>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7467465" y="4869363"/>
            <a:ext cx="4477894" cy="1790105"/>
          </a:xfrm>
          <a:prstGeom prst="rect">
            <a:avLst/>
          </a:prstGeom>
        </p:spPr>
      </p:pic>
    </p:spTree>
    <p:extLst>
      <p:ext uri="{BB962C8B-B14F-4D97-AF65-F5344CB8AC3E}">
        <p14:creationId xmlns:p14="http://schemas.microsoft.com/office/powerpoint/2010/main" val="2358960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F8AA4-672F-4E6B-A8DF-43E43537C3B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19B63-9B50-4AE3-8E69-59AF4CE8B49C}"/>
              </a:ext>
            </a:extLst>
          </p:cNvPr>
          <p:cNvSpPr>
            <a:spLocks noGrp="1"/>
          </p:cNvSpPr>
          <p:nvPr>
            <p:ph idx="1"/>
          </p:nvPr>
        </p:nvSpPr>
        <p:spPr>
          <a:xfrm>
            <a:off x="838200" y="1371598"/>
            <a:ext cx="10515600" cy="4933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378519-F605-4D38-930D-A846AECB2530}"/>
              </a:ext>
            </a:extLst>
          </p:cNvPr>
          <p:cNvSpPr>
            <a:spLocks noGrp="1"/>
          </p:cNvSpPr>
          <p:nvPr>
            <p:ph type="dt" sz="half" idx="10"/>
          </p:nvPr>
        </p:nvSpPr>
        <p:spPr/>
        <p:txBody>
          <a:bodyPr/>
          <a:lstStyle/>
          <a:p>
            <a:fld id="{6EFD2DB4-F78F-495E-AA6B-12B55AF23550}" type="datetime1">
              <a:rPr lang="en-US" smtClean="0"/>
              <a:t>4/14/2023</a:t>
            </a:fld>
            <a:endParaRPr lang="en-US"/>
          </a:p>
        </p:txBody>
      </p:sp>
      <p:sp>
        <p:nvSpPr>
          <p:cNvPr id="5" name="Footer Placeholder 4">
            <a:extLst>
              <a:ext uri="{FF2B5EF4-FFF2-40B4-BE49-F238E27FC236}">
                <a16:creationId xmlns:a16="http://schemas.microsoft.com/office/drawing/2014/main" id="{B9196BDF-389A-4CDD-A5E1-6CBF618341D8}"/>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6" name="Slide Number Placeholder 5">
            <a:extLst>
              <a:ext uri="{FF2B5EF4-FFF2-40B4-BE49-F238E27FC236}">
                <a16:creationId xmlns:a16="http://schemas.microsoft.com/office/drawing/2014/main" id="{DFE146CA-3223-49D8-8A04-78A4B0BAE014}"/>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7" name="Picture 6">
            <a:extLst>
              <a:ext uri="{FF2B5EF4-FFF2-40B4-BE49-F238E27FC236}">
                <a16:creationId xmlns:a16="http://schemas.microsoft.com/office/drawing/2014/main" id="{587B85A0-3517-4A1B-8387-785ADFA1CE8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9" name="Straight Connector 8">
            <a:extLst>
              <a:ext uri="{FF2B5EF4-FFF2-40B4-BE49-F238E27FC236}">
                <a16:creationId xmlns:a16="http://schemas.microsoft.com/office/drawing/2014/main" id="{5A9B48D5-747D-4432-BC9A-3C77664234B5}"/>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DD8B1DE-E07E-E627-7873-7344AD8265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2545846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FFBDEF-4AEA-550F-7E5A-86652D976AF0}"/>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12824" r="12824" b="12638"/>
          <a:stretch/>
        </p:blipFill>
        <p:spPr>
          <a:xfrm>
            <a:off x="0" y="2"/>
            <a:ext cx="12192000" cy="5991223"/>
          </a:xfrm>
          <a:prstGeom prst="rect">
            <a:avLst/>
          </a:prstGeom>
        </p:spPr>
      </p:pic>
      <p:sp>
        <p:nvSpPr>
          <p:cNvPr id="2" name="Title 1">
            <a:extLst>
              <a:ext uri="{FF2B5EF4-FFF2-40B4-BE49-F238E27FC236}">
                <a16:creationId xmlns:a16="http://schemas.microsoft.com/office/drawing/2014/main" id="{AA2F5EA7-C868-490E-B23A-318ECA48A72E}"/>
              </a:ext>
            </a:extLst>
          </p:cNvPr>
          <p:cNvSpPr>
            <a:spLocks noGrp="1"/>
          </p:cNvSpPr>
          <p:nvPr>
            <p:ph type="title"/>
          </p:nvPr>
        </p:nvSpPr>
        <p:spPr>
          <a:xfrm>
            <a:off x="831850" y="1709738"/>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72C6D4-09FA-4CB4-BBE1-0C9A335D3E35}"/>
              </a:ext>
            </a:extLst>
          </p:cNvPr>
          <p:cNvSpPr>
            <a:spLocks noGrp="1"/>
          </p:cNvSpPr>
          <p:nvPr>
            <p:ph type="body" idx="1"/>
          </p:nvPr>
        </p:nvSpPr>
        <p:spPr>
          <a:xfrm>
            <a:off x="831850" y="4562476"/>
            <a:ext cx="10515600" cy="1428749"/>
          </a:xfrm>
        </p:spPr>
        <p:txBody>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84D455-26D7-488B-82F6-553A3A7ADEC2}"/>
              </a:ext>
            </a:extLst>
          </p:cNvPr>
          <p:cNvSpPr>
            <a:spLocks noGrp="1"/>
          </p:cNvSpPr>
          <p:nvPr>
            <p:ph type="dt" sz="half" idx="10"/>
          </p:nvPr>
        </p:nvSpPr>
        <p:spPr/>
        <p:txBody>
          <a:bodyPr/>
          <a:lstStyle/>
          <a:p>
            <a:fld id="{DC52FF1D-EF18-41E8-84A0-CFD86B6CA37D}" type="datetime1">
              <a:rPr lang="en-US" smtClean="0"/>
              <a:t>4/14/2023</a:t>
            </a:fld>
            <a:endParaRPr lang="en-US"/>
          </a:p>
        </p:txBody>
      </p:sp>
      <p:sp>
        <p:nvSpPr>
          <p:cNvPr id="5" name="Footer Placeholder 4">
            <a:extLst>
              <a:ext uri="{FF2B5EF4-FFF2-40B4-BE49-F238E27FC236}">
                <a16:creationId xmlns:a16="http://schemas.microsoft.com/office/drawing/2014/main" id="{4CEF4C5B-4F3D-4B06-9227-804F5D46E7DF}"/>
              </a:ext>
            </a:extLst>
          </p:cNvPr>
          <p:cNvSpPr>
            <a:spLocks noGrp="1"/>
          </p:cNvSpPr>
          <p:nvPr>
            <p:ph type="ftr" sz="quarter" idx="11"/>
          </p:nvPr>
        </p:nvSpPr>
        <p:spPr/>
        <p:txBody>
          <a:body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8D2F5C34-085F-499C-8F57-D2607BD49276}"/>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2" name="Picture 11">
            <a:extLst>
              <a:ext uri="{FF2B5EF4-FFF2-40B4-BE49-F238E27FC236}">
                <a16:creationId xmlns:a16="http://schemas.microsoft.com/office/drawing/2014/main" id="{A818EF64-1842-303E-99C0-004AF659EEE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pic>
        <p:nvPicPr>
          <p:cNvPr id="8" name="Picture 7">
            <a:extLst>
              <a:ext uri="{FF2B5EF4-FFF2-40B4-BE49-F238E27FC236}">
                <a16:creationId xmlns:a16="http://schemas.microsoft.com/office/drawing/2014/main" id="{0B7BE14E-91D7-6C5D-1420-20ECDF8B10C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321132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8E7D5-A79C-4556-83E8-6B58CFF10B0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05A1758-89B2-45B0-8905-D8E64D78AFA4}"/>
              </a:ext>
            </a:extLst>
          </p:cNvPr>
          <p:cNvSpPr>
            <a:spLocks noGrp="1"/>
          </p:cNvSpPr>
          <p:nvPr>
            <p:ph sz="half" idx="1"/>
          </p:nvPr>
        </p:nvSpPr>
        <p:spPr>
          <a:xfrm>
            <a:off x="838200" y="1371601"/>
            <a:ext cx="5181600" cy="4339086"/>
          </a:xfrm>
        </p:spPr>
        <p:txBody>
          <a:bodyPr/>
          <a:lstStyle>
            <a:lvl1pPr>
              <a:defRPr sz="2400"/>
            </a:lvl1pPr>
            <a:lvl2pPr>
              <a:defRPr sz="2000"/>
            </a:lvl2pPr>
            <a:lvl3pPr>
              <a:defRPr sz="1800"/>
            </a:lvl3pPr>
            <a:lvl4pPr>
              <a:defRPr sz="1400"/>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D0545AE-17DA-4C71-83F1-F155B735E45C}"/>
              </a:ext>
            </a:extLst>
          </p:cNvPr>
          <p:cNvSpPr>
            <a:spLocks noGrp="1"/>
          </p:cNvSpPr>
          <p:nvPr>
            <p:ph sz="half" idx="2"/>
          </p:nvPr>
        </p:nvSpPr>
        <p:spPr>
          <a:xfrm>
            <a:off x="6172200" y="1371601"/>
            <a:ext cx="5181600" cy="4339086"/>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08DFCAE-B36C-4702-A2EF-1529D21F20B3}"/>
              </a:ext>
            </a:extLst>
          </p:cNvPr>
          <p:cNvSpPr>
            <a:spLocks noGrp="1"/>
          </p:cNvSpPr>
          <p:nvPr>
            <p:ph type="dt" sz="half" idx="10"/>
          </p:nvPr>
        </p:nvSpPr>
        <p:spPr/>
        <p:txBody>
          <a:bodyPr/>
          <a:lstStyle/>
          <a:p>
            <a:fld id="{9A66D342-3CB9-4ED6-AB8E-4B8EA4EA4E13}" type="datetime1">
              <a:rPr lang="en-US" smtClean="0"/>
              <a:t>4/14/2023</a:t>
            </a:fld>
            <a:endParaRPr lang="en-US" dirty="0"/>
          </a:p>
        </p:txBody>
      </p:sp>
      <p:sp>
        <p:nvSpPr>
          <p:cNvPr id="6" name="Footer Placeholder 5">
            <a:extLst>
              <a:ext uri="{FF2B5EF4-FFF2-40B4-BE49-F238E27FC236}">
                <a16:creationId xmlns:a16="http://schemas.microsoft.com/office/drawing/2014/main" id="{F0792A4D-0FB4-4E02-BBDE-B4479DCA4AF2}"/>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7" name="Slide Number Placeholder 6">
            <a:extLst>
              <a:ext uri="{FF2B5EF4-FFF2-40B4-BE49-F238E27FC236}">
                <a16:creationId xmlns:a16="http://schemas.microsoft.com/office/drawing/2014/main" id="{9F82323D-EC91-44B4-8D19-93D7E79087F3}"/>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1" name="Picture 10">
            <a:extLst>
              <a:ext uri="{FF2B5EF4-FFF2-40B4-BE49-F238E27FC236}">
                <a16:creationId xmlns:a16="http://schemas.microsoft.com/office/drawing/2014/main" id="{19205882-9AA1-459F-A8A3-DD08943330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2" name="Straight Connector 11">
            <a:extLst>
              <a:ext uri="{FF2B5EF4-FFF2-40B4-BE49-F238E27FC236}">
                <a16:creationId xmlns:a16="http://schemas.microsoft.com/office/drawing/2014/main" id="{F4099521-FBD7-45D2-92CB-9A69E9D0E48F}"/>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2AC4598-1E5D-F790-6A95-46549B1AEE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3133897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8815-F4F7-410A-B2E9-DC60AECEA7F6}"/>
              </a:ext>
            </a:extLst>
          </p:cNvPr>
          <p:cNvSpPr>
            <a:spLocks noGrp="1"/>
          </p:cNvSpPr>
          <p:nvPr>
            <p:ph type="title"/>
          </p:nvPr>
        </p:nvSpPr>
        <p:spPr>
          <a:xfrm>
            <a:off x="839788" y="365125"/>
            <a:ext cx="9378868" cy="9144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28E8B4D-A7F8-4D7E-8944-717B7F947DED}"/>
              </a:ext>
            </a:extLst>
          </p:cNvPr>
          <p:cNvSpPr>
            <a:spLocks noGrp="1"/>
          </p:cNvSpPr>
          <p:nvPr>
            <p:ph type="body" idx="1"/>
          </p:nvPr>
        </p:nvSpPr>
        <p:spPr>
          <a:xfrm>
            <a:off x="839788" y="1371600"/>
            <a:ext cx="515778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04F3D9-108D-4DEB-AF00-C0FD453C3809}"/>
              </a:ext>
            </a:extLst>
          </p:cNvPr>
          <p:cNvSpPr>
            <a:spLocks noGrp="1"/>
          </p:cNvSpPr>
          <p:nvPr>
            <p:ph sz="half" idx="2"/>
          </p:nvPr>
        </p:nvSpPr>
        <p:spPr>
          <a:xfrm>
            <a:off x="839788" y="2057400"/>
            <a:ext cx="5157787" cy="3890914"/>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266C876-8A3A-4A74-92FE-1D89B100A36A}"/>
              </a:ext>
            </a:extLst>
          </p:cNvPr>
          <p:cNvSpPr>
            <a:spLocks noGrp="1"/>
          </p:cNvSpPr>
          <p:nvPr>
            <p:ph type="body" sz="quarter" idx="3"/>
          </p:nvPr>
        </p:nvSpPr>
        <p:spPr>
          <a:xfrm>
            <a:off x="6172200" y="1371600"/>
            <a:ext cx="51831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481145-5C02-4A69-A774-4E2700B064D3}"/>
              </a:ext>
            </a:extLst>
          </p:cNvPr>
          <p:cNvSpPr>
            <a:spLocks noGrp="1"/>
          </p:cNvSpPr>
          <p:nvPr>
            <p:ph sz="quarter" idx="4"/>
          </p:nvPr>
        </p:nvSpPr>
        <p:spPr>
          <a:xfrm>
            <a:off x="6172200" y="2057401"/>
            <a:ext cx="5183188" cy="3890913"/>
          </a:xfrm>
        </p:spPr>
        <p:txBody>
          <a:bodyPr/>
          <a:lstStyle>
            <a:lvl1pPr>
              <a:defRPr sz="2400"/>
            </a:lvl1pPr>
            <a:lvl2pPr>
              <a:defRPr sz="2000"/>
            </a:lvl2pPr>
            <a:lvl3pPr>
              <a:defRPr sz="18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5054ACE-E1D0-4EEA-AF0A-122B4714A63C}"/>
              </a:ext>
            </a:extLst>
          </p:cNvPr>
          <p:cNvSpPr>
            <a:spLocks noGrp="1"/>
          </p:cNvSpPr>
          <p:nvPr>
            <p:ph type="dt" sz="half" idx="10"/>
          </p:nvPr>
        </p:nvSpPr>
        <p:spPr/>
        <p:txBody>
          <a:bodyPr/>
          <a:lstStyle/>
          <a:p>
            <a:fld id="{8EC6AF33-6D3E-4681-B10A-E3F2B2445ABC}" type="datetime1">
              <a:rPr lang="en-US" smtClean="0"/>
              <a:t>4/14/2023</a:t>
            </a:fld>
            <a:endParaRPr lang="en-US"/>
          </a:p>
        </p:txBody>
      </p:sp>
      <p:sp>
        <p:nvSpPr>
          <p:cNvPr id="8" name="Footer Placeholder 7">
            <a:extLst>
              <a:ext uri="{FF2B5EF4-FFF2-40B4-BE49-F238E27FC236}">
                <a16:creationId xmlns:a16="http://schemas.microsoft.com/office/drawing/2014/main" id="{9F1C9234-82FB-4DE8-B31B-760D6F8672D0}"/>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9" name="Slide Number Placeholder 8">
            <a:extLst>
              <a:ext uri="{FF2B5EF4-FFF2-40B4-BE49-F238E27FC236}">
                <a16:creationId xmlns:a16="http://schemas.microsoft.com/office/drawing/2014/main" id="{642189F4-B00A-47ED-B6B7-2B915226DDCA}"/>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12" name="Picture 11">
            <a:extLst>
              <a:ext uri="{FF2B5EF4-FFF2-40B4-BE49-F238E27FC236}">
                <a16:creationId xmlns:a16="http://schemas.microsoft.com/office/drawing/2014/main" id="{300558AA-FF3D-489D-A589-B2240DAC49C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3" name="Straight Connector 12">
            <a:extLst>
              <a:ext uri="{FF2B5EF4-FFF2-40B4-BE49-F238E27FC236}">
                <a16:creationId xmlns:a16="http://schemas.microsoft.com/office/drawing/2014/main" id="{01D2F6C1-58C9-4282-9125-E7D07A790849}"/>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A622C03B-6C8D-0284-456F-98E65211F1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59012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975E2-5FDD-49C2-817D-1582EE837C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B27A49-99F5-42F1-8613-6F7A554A6A78}"/>
              </a:ext>
            </a:extLst>
          </p:cNvPr>
          <p:cNvSpPr>
            <a:spLocks noGrp="1"/>
          </p:cNvSpPr>
          <p:nvPr>
            <p:ph type="dt" sz="half" idx="10"/>
          </p:nvPr>
        </p:nvSpPr>
        <p:spPr/>
        <p:txBody>
          <a:bodyPr/>
          <a:lstStyle/>
          <a:p>
            <a:fld id="{5AECF01A-0CD2-4F8C-98C0-7984485B20B2}" type="datetime1">
              <a:rPr lang="en-US" smtClean="0"/>
              <a:t>4/14/2023</a:t>
            </a:fld>
            <a:endParaRPr lang="en-US"/>
          </a:p>
        </p:txBody>
      </p:sp>
      <p:sp>
        <p:nvSpPr>
          <p:cNvPr id="4" name="Footer Placeholder 3">
            <a:extLst>
              <a:ext uri="{FF2B5EF4-FFF2-40B4-BE49-F238E27FC236}">
                <a16:creationId xmlns:a16="http://schemas.microsoft.com/office/drawing/2014/main" id="{EEDEBBB1-42FB-4FE7-8A21-E58D662F2AC0}"/>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5" name="Slide Number Placeholder 4">
            <a:extLst>
              <a:ext uri="{FF2B5EF4-FFF2-40B4-BE49-F238E27FC236}">
                <a16:creationId xmlns:a16="http://schemas.microsoft.com/office/drawing/2014/main" id="{4D2F6ADD-9DB3-4E49-AC87-A9AA8F0AA580}"/>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9" name="Picture 8">
            <a:extLst>
              <a:ext uri="{FF2B5EF4-FFF2-40B4-BE49-F238E27FC236}">
                <a16:creationId xmlns:a16="http://schemas.microsoft.com/office/drawing/2014/main" id="{CD5B3B36-FB62-465A-A301-04B430B2D5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10439399" y="365125"/>
            <a:ext cx="914400" cy="914400"/>
          </a:xfrm>
          <a:prstGeom prst="rect">
            <a:avLst/>
          </a:prstGeom>
        </p:spPr>
      </p:pic>
      <p:cxnSp>
        <p:nvCxnSpPr>
          <p:cNvPr id="10" name="Straight Connector 9">
            <a:extLst>
              <a:ext uri="{FF2B5EF4-FFF2-40B4-BE49-F238E27FC236}">
                <a16:creationId xmlns:a16="http://schemas.microsoft.com/office/drawing/2014/main" id="{FB60EE1F-EA91-4806-AA4C-FE3A89BBD870}"/>
              </a:ext>
            </a:extLst>
          </p:cNvPr>
          <p:cNvCxnSpPr/>
          <p:nvPr userDrawn="1"/>
        </p:nvCxnSpPr>
        <p:spPr>
          <a:xfrm>
            <a:off x="838200" y="1330716"/>
            <a:ext cx="10515599" cy="0"/>
          </a:xfrm>
          <a:prstGeom prst="line">
            <a:avLst/>
          </a:prstGeom>
          <a:ln>
            <a:solidFill>
              <a:srgbClr val="F6BE0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53337AA-C3B5-BC54-9500-753764A2C50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94138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ttom Logos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DDC535-01AF-40DF-BCF9-1333BDA51ACC}"/>
              </a:ext>
            </a:extLst>
          </p:cNvPr>
          <p:cNvSpPr>
            <a:spLocks noGrp="1"/>
          </p:cNvSpPr>
          <p:nvPr>
            <p:ph type="dt" sz="half" idx="10"/>
          </p:nvPr>
        </p:nvSpPr>
        <p:spPr/>
        <p:txBody>
          <a:bodyPr/>
          <a:lstStyle/>
          <a:p>
            <a:fld id="{8C8A38A2-74F3-4D25-AEF2-3816AEFD6220}" type="datetime1">
              <a:rPr lang="en-US" smtClean="0"/>
              <a:t>4/14/2023</a:t>
            </a:fld>
            <a:endParaRPr lang="en-US"/>
          </a:p>
        </p:txBody>
      </p:sp>
      <p:sp>
        <p:nvSpPr>
          <p:cNvPr id="3" name="Footer Placeholder 2">
            <a:extLst>
              <a:ext uri="{FF2B5EF4-FFF2-40B4-BE49-F238E27FC236}">
                <a16:creationId xmlns:a16="http://schemas.microsoft.com/office/drawing/2014/main" id="{51F06EF2-04A8-48F7-9495-526C3B2DA394}"/>
              </a:ext>
            </a:extLst>
          </p:cNvPr>
          <p:cNvSpPr>
            <a:spLocks noGrp="1"/>
          </p:cNvSpPr>
          <p:nvPr>
            <p:ph type="ftr" sz="quarter" idx="11"/>
          </p:nvPr>
        </p:nvSpPr>
        <p:spPr/>
        <p:txBody>
          <a:bodyPr/>
          <a:lstStyle/>
          <a:p>
            <a:r>
              <a:rPr lang="en-US" dirty="0"/>
              <a:t>IEEE SoutheastCon 2023</a:t>
            </a:r>
          </a:p>
          <a:p>
            <a:r>
              <a:rPr lang="en-US" dirty="0"/>
              <a:t>Orlando, Florida</a:t>
            </a:r>
          </a:p>
        </p:txBody>
      </p:sp>
      <p:sp>
        <p:nvSpPr>
          <p:cNvPr id="4" name="Slide Number Placeholder 3">
            <a:extLst>
              <a:ext uri="{FF2B5EF4-FFF2-40B4-BE49-F238E27FC236}">
                <a16:creationId xmlns:a16="http://schemas.microsoft.com/office/drawing/2014/main" id="{16AA9725-E942-4015-9756-AB4AEA7B2182}"/>
              </a:ext>
            </a:extLst>
          </p:cNvPr>
          <p:cNvSpPr>
            <a:spLocks noGrp="1"/>
          </p:cNvSpPr>
          <p:nvPr>
            <p:ph type="sldNum" sz="quarter" idx="12"/>
          </p:nvPr>
        </p:nvSpPr>
        <p:spPr/>
        <p:txBody>
          <a:bodyPr/>
          <a:lstStyle/>
          <a:p>
            <a:fld id="{FE9165D2-D3B6-435C-A2E0-8337FBEE834F}" type="slidenum">
              <a:rPr lang="en-US" smtClean="0"/>
              <a:t>‹#›</a:t>
            </a:fld>
            <a:endParaRPr lang="en-US"/>
          </a:p>
        </p:txBody>
      </p:sp>
      <p:pic>
        <p:nvPicPr>
          <p:cNvPr id="5" name="Picture 4">
            <a:extLst>
              <a:ext uri="{FF2B5EF4-FFF2-40B4-BE49-F238E27FC236}">
                <a16:creationId xmlns:a16="http://schemas.microsoft.com/office/drawing/2014/main" id="{D8CB3DCE-ABE7-2FF2-E261-2947534A16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9986" r="19986"/>
          <a:stretch/>
        </p:blipFill>
        <p:spPr>
          <a:xfrm>
            <a:off x="4494623" y="6310312"/>
            <a:ext cx="457200" cy="457200"/>
          </a:xfrm>
          <a:prstGeom prst="rect">
            <a:avLst/>
          </a:prstGeom>
        </p:spPr>
      </p:pic>
      <p:pic>
        <p:nvPicPr>
          <p:cNvPr id="6" name="Picture 5">
            <a:extLst>
              <a:ext uri="{FF2B5EF4-FFF2-40B4-BE49-F238E27FC236}">
                <a16:creationId xmlns:a16="http://schemas.microsoft.com/office/drawing/2014/main" id="{83B3B3A8-1326-E605-7864-0D037D1C7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1346081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60" y="556181"/>
            <a:ext cx="10515600" cy="553336"/>
          </a:xfrm>
        </p:spPr>
        <p:txBody>
          <a:bodyPr/>
          <a:lstStyle/>
          <a:p>
            <a:r>
              <a:rPr lang="en-US" dirty="0"/>
              <a:t>Topic</a:t>
            </a:r>
          </a:p>
        </p:txBody>
      </p:sp>
      <p:sp>
        <p:nvSpPr>
          <p:cNvPr id="10" name="Text Placeholder 9"/>
          <p:cNvSpPr>
            <a:spLocks noGrp="1"/>
          </p:cNvSpPr>
          <p:nvPr>
            <p:ph type="body" sz="quarter" idx="13"/>
          </p:nvPr>
        </p:nvSpPr>
        <p:spPr>
          <a:xfrm>
            <a:off x="365760" y="1825626"/>
            <a:ext cx="10515600" cy="3943351"/>
          </a:xfrm>
        </p:spPr>
        <p:txBody>
          <a:bodyPr/>
          <a:lstStyle>
            <a:lvl1pPr>
              <a:buClr>
                <a:srgbClr val="00355C"/>
              </a:buClr>
              <a:defRPr/>
            </a:lvl1pPr>
            <a:lvl2pPr>
              <a:buClr>
                <a:srgbClr val="00355C"/>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Arial"/>
                <a:sym typeface="Arial"/>
              </a:rPr>
              <a:pPr marL="0" marR="0" lvl="0" indent="0" algn="l" defTabSz="121917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66A1"/>
              </a:solidFill>
              <a:effectLst/>
              <a:uLnTx/>
              <a:uFillTx/>
              <a:latin typeface="Calibri" panose="020F0502020204030204"/>
              <a:ea typeface="+mn-ea"/>
              <a:cs typeface="Arial"/>
              <a:sym typeface="Arial"/>
            </a:endParaRPr>
          </a:p>
        </p:txBody>
      </p:sp>
      <p:sp>
        <p:nvSpPr>
          <p:cNvPr id="4" name="Text Placeholder 3"/>
          <p:cNvSpPr>
            <a:spLocks noGrp="1"/>
          </p:cNvSpPr>
          <p:nvPr>
            <p:ph type="body" sz="quarter" idx="15" hasCustomPrompt="1"/>
          </p:nvPr>
        </p:nvSpPr>
        <p:spPr>
          <a:xfrm>
            <a:off x="365760" y="1106197"/>
            <a:ext cx="10515600" cy="356843"/>
          </a:xfrm>
        </p:spPr>
        <p:txBody>
          <a:bodyPr anchor="ctr">
            <a:no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2121912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9"/>
          <p:cNvSpPr>
            <a:spLocks noGrp="1"/>
          </p:cNvSpPr>
          <p:nvPr>
            <p:ph type="dt" sz="half" idx="10"/>
          </p:nvPr>
        </p:nvSpPr>
        <p:spPr>
          <a:xfrm>
            <a:off x="1625600" y="6172203"/>
            <a:ext cx="4165600" cy="365125"/>
          </a:xfrm>
          <a:prstGeom prst="rect">
            <a:avLst/>
          </a:prstGeom>
        </p:spPr>
        <p:txBody>
          <a:bodyPr/>
          <a:lstStyle>
            <a:lvl1pPr>
              <a:defRPr/>
            </a:lvl1pPr>
          </a:lstStyle>
          <a:p>
            <a:pPr>
              <a:defRPr/>
            </a:pPr>
            <a:fld id="{DAA3216E-2734-48F2-9DE1-B0D8C9EDD4F2}" type="datetime1">
              <a:rPr lang="en-US"/>
              <a:pPr>
                <a:defRPr/>
              </a:pPr>
              <a:t>4/14/2023</a:t>
            </a:fld>
            <a:endParaRPr lang="en-US" dirty="0"/>
          </a:p>
        </p:txBody>
      </p:sp>
      <p:sp>
        <p:nvSpPr>
          <p:cNvPr id="6" name="Slide Number Placeholder 10"/>
          <p:cNvSpPr>
            <a:spLocks noGrp="1"/>
          </p:cNvSpPr>
          <p:nvPr>
            <p:ph type="sldNum" sz="quarter" idx="11"/>
          </p:nvPr>
        </p:nvSpPr>
        <p:spPr>
          <a:xfrm>
            <a:off x="711200" y="6172203"/>
            <a:ext cx="914400" cy="365125"/>
          </a:xfrm>
          <a:prstGeom prst="rect">
            <a:avLst/>
          </a:prstGeom>
        </p:spPr>
        <p:txBody>
          <a:bodyPr/>
          <a:lstStyle>
            <a:lvl1pPr>
              <a:defRPr/>
            </a:lvl1pPr>
          </a:lstStyle>
          <a:p>
            <a:pPr>
              <a:defRPr/>
            </a:pPr>
            <a:fld id="{A5B1E9C8-DB28-4CE8-909B-C1EAE1CB45AD}" type="slidenum">
              <a:rPr lang="en-US"/>
              <a:pPr>
                <a:defRPr/>
              </a:pPr>
              <a:t>‹#›</a:t>
            </a:fld>
            <a:endParaRPr lang="en-US" dirty="0"/>
          </a:p>
        </p:txBody>
      </p:sp>
    </p:spTree>
    <p:extLst>
      <p:ext uri="{BB962C8B-B14F-4D97-AF65-F5344CB8AC3E}">
        <p14:creationId xmlns:p14="http://schemas.microsoft.com/office/powerpoint/2010/main" val="37011369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A66D23-FCC2-4FC3-9AE9-8E3E1A47EDDB}"/>
              </a:ext>
            </a:extLst>
          </p:cNvPr>
          <p:cNvSpPr>
            <a:spLocks noGrp="1"/>
          </p:cNvSpPr>
          <p:nvPr>
            <p:ph type="title"/>
          </p:nvPr>
        </p:nvSpPr>
        <p:spPr>
          <a:xfrm>
            <a:off x="838200" y="365125"/>
            <a:ext cx="9380456" cy="9144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124CED0-24BC-47BC-A404-5DD31B44DED2}"/>
              </a:ext>
            </a:extLst>
          </p:cNvPr>
          <p:cNvSpPr>
            <a:spLocks noGrp="1"/>
          </p:cNvSpPr>
          <p:nvPr>
            <p:ph type="body" idx="1"/>
          </p:nvPr>
        </p:nvSpPr>
        <p:spPr>
          <a:xfrm>
            <a:off x="838200" y="1371600"/>
            <a:ext cx="105156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7141762-9D66-4C7A-9CA8-2639E87AE914}"/>
              </a:ext>
            </a:extLst>
          </p:cNvPr>
          <p:cNvSpPr>
            <a:spLocks noGrp="1"/>
          </p:cNvSpPr>
          <p:nvPr>
            <p:ph type="dt" sz="half" idx="2"/>
          </p:nvPr>
        </p:nvSpPr>
        <p:spPr>
          <a:xfrm>
            <a:off x="8610599"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634B5BB5-394F-4453-BAB1-5F471EF8BD54}" type="datetime1">
              <a:rPr lang="en-US" smtClean="0"/>
              <a:t>4/14/2023</a:t>
            </a:fld>
            <a:endParaRPr lang="en-US" dirty="0"/>
          </a:p>
        </p:txBody>
      </p:sp>
      <p:sp>
        <p:nvSpPr>
          <p:cNvPr id="5" name="Footer Placeholder 4">
            <a:extLst>
              <a:ext uri="{FF2B5EF4-FFF2-40B4-BE49-F238E27FC236}">
                <a16:creationId xmlns:a16="http://schemas.microsoft.com/office/drawing/2014/main" id="{88D63AB5-6EC2-44C0-B871-EBF648BAE5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IEEE SoutheastCon 2023</a:t>
            </a:r>
            <a:br>
              <a:rPr lang="en-US" dirty="0"/>
            </a:br>
            <a:r>
              <a:rPr lang="en-US" dirty="0"/>
              <a:t>Orlando, Florida</a:t>
            </a:r>
          </a:p>
        </p:txBody>
      </p:sp>
      <p:sp>
        <p:nvSpPr>
          <p:cNvPr id="6" name="Slide Number Placeholder 5">
            <a:extLst>
              <a:ext uri="{FF2B5EF4-FFF2-40B4-BE49-F238E27FC236}">
                <a16:creationId xmlns:a16="http://schemas.microsoft.com/office/drawing/2014/main" id="{4685F490-C0E0-4090-A63F-CC14194A338F}"/>
              </a:ext>
            </a:extLst>
          </p:cNvPr>
          <p:cNvSpPr>
            <a:spLocks noGrp="1"/>
          </p:cNvSpPr>
          <p:nvPr>
            <p:ph type="sldNum" sz="quarter" idx="4"/>
          </p:nvPr>
        </p:nvSpPr>
        <p:spPr>
          <a:xfrm>
            <a:off x="9380483" y="6356350"/>
            <a:ext cx="1973316" cy="365125"/>
          </a:xfrm>
          <a:prstGeom prst="rect">
            <a:avLst/>
          </a:prstGeom>
        </p:spPr>
        <p:txBody>
          <a:bodyPr vert="horz" lIns="91440" tIns="45720" rIns="91440" bIns="45720" rtlCol="0" anchor="ctr"/>
          <a:lstStyle>
            <a:lvl1pPr algn="l">
              <a:defRPr sz="1200">
                <a:solidFill>
                  <a:schemeClr val="tx1"/>
                </a:solidFill>
              </a:defRPr>
            </a:lvl1pPr>
          </a:lstStyle>
          <a:p>
            <a:fld id="{FE9165D2-D3B6-435C-A2E0-8337FBEE834F}" type="slidenum">
              <a:rPr lang="en-US" smtClean="0"/>
              <a:pPr/>
              <a:t>‹#›</a:t>
            </a:fld>
            <a:endParaRPr lang="en-US" dirty="0"/>
          </a:p>
        </p:txBody>
      </p:sp>
      <p:pic>
        <p:nvPicPr>
          <p:cNvPr id="8" name="Picture 7">
            <a:extLst>
              <a:ext uri="{FF2B5EF4-FFF2-40B4-BE49-F238E27FC236}">
                <a16:creationId xmlns:a16="http://schemas.microsoft.com/office/drawing/2014/main" id="{64D427D2-090E-2F53-D5E4-F4377DED1E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005217" y="6338190"/>
            <a:ext cx="1371600" cy="401444"/>
          </a:xfrm>
          <a:prstGeom prst="rect">
            <a:avLst/>
          </a:prstGeom>
        </p:spPr>
      </p:pic>
    </p:spTree>
    <p:extLst>
      <p:ext uri="{BB962C8B-B14F-4D97-AF65-F5344CB8AC3E}">
        <p14:creationId xmlns:p14="http://schemas.microsoft.com/office/powerpoint/2010/main" val="668267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Lst>
  <p:hf hdr="0" dt="0"/>
  <p:txStyles>
    <p:title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ieee.org/education/eab.html"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8.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6.jpg"/></Relationships>
</file>

<file path=ppt/slides/_rels/slide3.xml.rels><?xml version="1.0" encoding="UTF-8" standalone="yes"?>
<Relationships xmlns="http://schemas.openxmlformats.org/package/2006/relationships"><Relationship Id="rId8" Type="http://schemas.openxmlformats.org/officeDocument/2006/relationships/image" Target="../media/image17.gif"/><Relationship Id="rId13" Type="http://schemas.openxmlformats.org/officeDocument/2006/relationships/image" Target="../media/image21.gif"/><Relationship Id="rId18" Type="http://schemas.openxmlformats.org/officeDocument/2006/relationships/image" Target="../media/image25.png"/><Relationship Id="rId3" Type="http://schemas.openxmlformats.org/officeDocument/2006/relationships/image" Target="../media/image13.gif"/><Relationship Id="rId7" Type="http://schemas.microsoft.com/office/2007/relationships/hdphoto" Target="../media/hdphoto1.wdp"/><Relationship Id="rId12" Type="http://schemas.openxmlformats.org/officeDocument/2006/relationships/image" Target="../media/image20.gif"/><Relationship Id="rId17" Type="http://schemas.openxmlformats.org/officeDocument/2006/relationships/image" Target="../media/image24.jpeg"/><Relationship Id="rId2" Type="http://schemas.openxmlformats.org/officeDocument/2006/relationships/notesSlide" Target="../notesSlides/notesSlide2.xml"/><Relationship Id="rId16" Type="http://schemas.microsoft.com/office/2007/relationships/hdphoto" Target="../media/hdphoto3.wdp"/><Relationship Id="rId20" Type="http://schemas.openxmlformats.org/officeDocument/2006/relationships/image" Target="../media/image27.emf"/><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image" Target="../media/image23.png"/><Relationship Id="rId10" Type="http://schemas.microsoft.com/office/2007/relationships/hdphoto" Target="../media/hdphoto2.wdp"/><Relationship Id="rId19" Type="http://schemas.openxmlformats.org/officeDocument/2006/relationships/image" Target="../media/image26.png"/><Relationship Id="rId4" Type="http://schemas.openxmlformats.org/officeDocument/2006/relationships/image" Target="../media/image14.jpeg"/><Relationship Id="rId9" Type="http://schemas.openxmlformats.org/officeDocument/2006/relationships/image" Target="../media/image18.png"/><Relationship Id="rId14" Type="http://schemas.openxmlformats.org/officeDocument/2006/relationships/image" Target="../media/image2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hyperlink" Target="https://brand-experience.ieee.org/ieee-brand/brand-overview/" TargetMode="Externa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1.jpeg"/><Relationship Id="rId11" Type="http://schemas.openxmlformats.org/officeDocument/2006/relationships/image" Target="../media/image35.jpeg"/><Relationship Id="rId5" Type="http://schemas.openxmlformats.org/officeDocument/2006/relationships/image" Target="../media/image30.jpeg"/><Relationship Id="rId10" Type="http://schemas.openxmlformats.org/officeDocument/2006/relationships/hyperlink" Target="https://www.ieee.org/about/at-a-glance.html" TargetMode="External"/><Relationship Id="rId4" Type="http://schemas.openxmlformats.org/officeDocument/2006/relationships/image" Target="../media/image29.jpeg"/><Relationship Id="rId9"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hyperlink" Target="https://ieeeusa.org/careers/consultants/"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hyperlink" Target="http://yp.ieee.org/our-volunteers/" TargetMode="External"/><Relationship Id="rId5" Type="http://schemas.openxmlformats.org/officeDocument/2006/relationships/hyperlink" Target="http://wie.ieee.org/affinity-group/" TargetMode="External"/><Relationship Id="rId4" Type="http://schemas.openxmlformats.org/officeDocument/2006/relationships/hyperlink" Target="https://www.ieee.org/communities/life-members/group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CD9F-13DA-15B9-5CFD-90D2F1F0FF90}"/>
              </a:ext>
            </a:extLst>
          </p:cNvPr>
          <p:cNvSpPr>
            <a:spLocks noGrp="1"/>
          </p:cNvSpPr>
          <p:nvPr>
            <p:ph type="ctrTitle"/>
          </p:nvPr>
        </p:nvSpPr>
        <p:spPr/>
        <p:txBody>
          <a:bodyPr/>
          <a:lstStyle/>
          <a:p>
            <a:r>
              <a:rPr lang="en-US" dirty="0"/>
              <a:t>IEEE 101</a:t>
            </a:r>
          </a:p>
        </p:txBody>
      </p:sp>
      <p:sp>
        <p:nvSpPr>
          <p:cNvPr id="3" name="Subtitle 2">
            <a:extLst>
              <a:ext uri="{FF2B5EF4-FFF2-40B4-BE49-F238E27FC236}">
                <a16:creationId xmlns:a16="http://schemas.microsoft.com/office/drawing/2014/main" id="{67220BF3-E72D-FDFE-1095-5479E100AC83}"/>
              </a:ext>
            </a:extLst>
          </p:cNvPr>
          <p:cNvSpPr>
            <a:spLocks noGrp="1"/>
          </p:cNvSpPr>
          <p:nvPr>
            <p:ph type="subTitle" idx="1"/>
          </p:nvPr>
        </p:nvSpPr>
        <p:spPr/>
        <p:txBody>
          <a:bodyPr/>
          <a:lstStyle/>
          <a:p>
            <a:r>
              <a:rPr lang="en-US" dirty="0"/>
              <a:t>Region 3</a:t>
            </a:r>
          </a:p>
        </p:txBody>
      </p:sp>
      <p:sp>
        <p:nvSpPr>
          <p:cNvPr id="4" name="Footer Placeholder 3">
            <a:extLst>
              <a:ext uri="{FF2B5EF4-FFF2-40B4-BE49-F238E27FC236}">
                <a16:creationId xmlns:a16="http://schemas.microsoft.com/office/drawing/2014/main" id="{F7CC864E-8033-D454-2B4D-DF5A31E4A0DD}"/>
              </a:ext>
            </a:extLst>
          </p:cNvPr>
          <p:cNvSpPr>
            <a:spLocks noGrp="1"/>
          </p:cNvSpPr>
          <p:nvPr>
            <p:ph type="ftr" sz="quarter" idx="11"/>
          </p:nvPr>
        </p:nvSpPr>
        <p:spPr/>
        <p:txBody>
          <a:bodyPr/>
          <a:lstStyle/>
          <a:p>
            <a:r>
              <a:rPr lang="en-US"/>
              <a:t>IEEE SoutheastCon 2023</a:t>
            </a:r>
            <a:br>
              <a:rPr lang="en-US"/>
            </a:br>
            <a:r>
              <a:rPr lang="en-US"/>
              <a:t>Orlando, Florida</a:t>
            </a:r>
            <a:endParaRPr lang="en-US" dirty="0"/>
          </a:p>
        </p:txBody>
      </p:sp>
      <p:sp>
        <p:nvSpPr>
          <p:cNvPr id="5" name="Slide Number Placeholder 4">
            <a:extLst>
              <a:ext uri="{FF2B5EF4-FFF2-40B4-BE49-F238E27FC236}">
                <a16:creationId xmlns:a16="http://schemas.microsoft.com/office/drawing/2014/main" id="{0FD0D997-EF88-A4AA-DFB7-3EC3AAEB29ED}"/>
              </a:ext>
            </a:extLst>
          </p:cNvPr>
          <p:cNvSpPr>
            <a:spLocks noGrp="1"/>
          </p:cNvSpPr>
          <p:nvPr>
            <p:ph type="sldNum" sz="quarter" idx="12"/>
          </p:nvPr>
        </p:nvSpPr>
        <p:spPr/>
        <p:txBody>
          <a:bodyPr/>
          <a:lstStyle/>
          <a:p>
            <a:fld id="{FE9165D2-D3B6-435C-A2E0-8337FBEE834F}" type="slidenum">
              <a:rPr lang="en-US" smtClean="0"/>
              <a:t>1</a:t>
            </a:fld>
            <a:endParaRPr lang="en-US" dirty="0"/>
          </a:p>
        </p:txBody>
      </p:sp>
    </p:spTree>
    <p:extLst>
      <p:ext uri="{BB962C8B-B14F-4D97-AF65-F5344CB8AC3E}">
        <p14:creationId xmlns:p14="http://schemas.microsoft.com/office/powerpoint/2010/main" val="2589127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5"/>
          <p:cNvSpPr txBox="1">
            <a:spLocks noGrp="1"/>
          </p:cNvSpPr>
          <p:nvPr>
            <p:ph type="title"/>
          </p:nvPr>
        </p:nvSpPr>
        <p:spPr>
          <a:xfrm>
            <a:off x="236145" y="454512"/>
            <a:ext cx="5645791" cy="553336"/>
          </a:xfrm>
          <a:prstGeom prst="rect">
            <a:avLst/>
          </a:prstGeom>
          <a:noFill/>
          <a:ln>
            <a:noFill/>
          </a:ln>
        </p:spPr>
        <p:txBody>
          <a:bodyPr spcFirstLastPara="1" vert="horz" wrap="square" lIns="91425" tIns="45700" rIns="91425" bIns="45700" numCol="1" rtlCol="0" anchor="t" anchorCtr="0" compatLnSpc="1">
            <a:prstTxWarp prst="textNoShape">
              <a:avLst/>
            </a:prstTxWarp>
            <a:normAutofit fontScale="90000"/>
          </a:bodyPr>
          <a:lstStyle/>
          <a:p>
            <a:pPr>
              <a:buClr>
                <a:srgbClr val="00629B"/>
              </a:buClr>
              <a:buSzPct val="100000"/>
            </a:pPr>
            <a:r>
              <a:rPr lang="en-US" sz="3200" i="1" dirty="0"/>
              <a:t>MD Monthly</a:t>
            </a:r>
            <a:r>
              <a:rPr lang="en-US" sz="3200" dirty="0"/>
              <a:t> provides timely data and analysis to volunteers and staff</a:t>
            </a:r>
            <a:endParaRPr dirty="0"/>
          </a:p>
        </p:txBody>
      </p:sp>
      <p:sp>
        <p:nvSpPr>
          <p:cNvPr id="2" name="Text Placeholder 1">
            <a:extLst>
              <a:ext uri="{FF2B5EF4-FFF2-40B4-BE49-F238E27FC236}">
                <a16:creationId xmlns:a16="http://schemas.microsoft.com/office/drawing/2014/main" id="{9BB81BF9-85A4-4980-9B06-C7FF769FDD40}"/>
              </a:ext>
            </a:extLst>
          </p:cNvPr>
          <p:cNvSpPr>
            <a:spLocks noGrp="1"/>
          </p:cNvSpPr>
          <p:nvPr>
            <p:ph type="body" idx="2"/>
          </p:nvPr>
        </p:nvSpPr>
        <p:spPr>
          <a:xfrm>
            <a:off x="264732" y="2120524"/>
            <a:ext cx="5831268" cy="3792539"/>
          </a:xfrm>
        </p:spPr>
        <p:txBody>
          <a:bodyPr>
            <a:normAutofit/>
          </a:bodyPr>
          <a:lstStyle/>
          <a:p>
            <a:pPr marL="457178" indent="-342882">
              <a:spcBef>
                <a:spcPts val="500"/>
              </a:spcBef>
              <a:buChar char="•"/>
            </a:pPr>
            <a:r>
              <a:rPr lang="en-US" sz="2400" dirty="0"/>
              <a:t>Statistical ‘pulse’ </a:t>
            </a:r>
          </a:p>
          <a:p>
            <a:pPr marL="457178" indent="-342882">
              <a:spcBef>
                <a:spcPts val="0"/>
              </a:spcBef>
              <a:buChar char="•"/>
            </a:pPr>
            <a:r>
              <a:rPr lang="en-US" sz="2400" dirty="0"/>
              <a:t>Membership Trends</a:t>
            </a:r>
          </a:p>
          <a:p>
            <a:pPr marL="457178" indent="-342882">
              <a:spcBef>
                <a:spcPts val="0"/>
              </a:spcBef>
              <a:buChar char="•"/>
            </a:pPr>
            <a:r>
              <a:rPr lang="en-US" sz="2400" dirty="0"/>
              <a:t>Goal Achievements</a:t>
            </a:r>
          </a:p>
          <a:p>
            <a:pPr marL="457178" indent="-342882">
              <a:spcBef>
                <a:spcPts val="0"/>
              </a:spcBef>
              <a:buChar char="•"/>
            </a:pPr>
            <a:r>
              <a:rPr lang="en-US" sz="2400" dirty="0"/>
              <a:t>MD Calendar guidance</a:t>
            </a:r>
          </a:p>
          <a:p>
            <a:pPr marL="457178" indent="-342882">
              <a:spcBef>
                <a:spcPts val="0"/>
              </a:spcBef>
              <a:buChar char="•"/>
            </a:pPr>
            <a:r>
              <a:rPr lang="en-US" sz="2400" dirty="0"/>
              <a:t>MD-related announcements, activities</a:t>
            </a:r>
          </a:p>
          <a:p>
            <a:pPr marL="457178" indent="-342882">
              <a:spcBef>
                <a:spcPts val="0"/>
              </a:spcBef>
              <a:buFont typeface="LucidaGrande" charset="0"/>
              <a:buChar char="•"/>
            </a:pPr>
            <a:endParaRPr lang="en-US" sz="2400" dirty="0"/>
          </a:p>
          <a:p>
            <a:pPr marL="457178" indent="-342882">
              <a:spcBef>
                <a:spcPts val="0"/>
              </a:spcBef>
              <a:buFont typeface="LucidaGrande" charset="0"/>
              <a:buChar char="•"/>
            </a:pPr>
            <a:endParaRPr lang="en-US" sz="2400" dirty="0"/>
          </a:p>
          <a:p>
            <a:pPr marL="457178" indent="-342882">
              <a:spcBef>
                <a:spcPts val="0"/>
              </a:spcBef>
              <a:buFont typeface="LucidaGrande" charset="0"/>
              <a:buChar char="•"/>
            </a:pPr>
            <a:r>
              <a:rPr lang="en-US" sz="2400" dirty="0"/>
              <a:t>Posted in the Membership Development Volunteers Community in Collabratec, and on the MD portal</a:t>
            </a:r>
          </a:p>
          <a:p>
            <a:pPr marL="457178" indent="-342882">
              <a:spcBef>
                <a:spcPts val="0"/>
              </a:spcBef>
              <a:buChar char="•"/>
            </a:pPr>
            <a:endParaRPr lang="en-US" sz="2400" dirty="0"/>
          </a:p>
        </p:txBody>
      </p:sp>
      <p:pic>
        <p:nvPicPr>
          <p:cNvPr id="4" name="Picture 3">
            <a:extLst>
              <a:ext uri="{FF2B5EF4-FFF2-40B4-BE49-F238E27FC236}">
                <a16:creationId xmlns:a16="http://schemas.microsoft.com/office/drawing/2014/main" id="{8624EE14-5AA9-4125-9BBA-39D547C3F138}"/>
              </a:ext>
            </a:extLst>
          </p:cNvPr>
          <p:cNvPicPr>
            <a:picLocks noChangeAspect="1"/>
          </p:cNvPicPr>
          <p:nvPr/>
        </p:nvPicPr>
        <p:blipFill>
          <a:blip r:embed="rId3"/>
          <a:stretch>
            <a:fillRect/>
          </a:stretch>
        </p:blipFill>
        <p:spPr>
          <a:xfrm>
            <a:off x="6934199" y="165632"/>
            <a:ext cx="4480172" cy="5770400"/>
          </a:xfrm>
          <a:prstGeom prst="rect">
            <a:avLst/>
          </a:prstGeom>
        </p:spPr>
      </p:pic>
      <p:sp>
        <p:nvSpPr>
          <p:cNvPr id="7" name="TextBox 6"/>
          <p:cNvSpPr txBox="1"/>
          <p:nvPr/>
        </p:nvSpPr>
        <p:spPr>
          <a:xfrm>
            <a:off x="5474668" y="6601061"/>
            <a:ext cx="1612117" cy="502573"/>
          </a:xfrm>
          <a:prstGeom prst="rect">
            <a:avLst/>
          </a:prstGeom>
          <a:noFill/>
        </p:spPr>
        <p:txBody>
          <a:bodyPr wrap="square" rtlCol="0">
            <a:spAutoFit/>
          </a:bodyPr>
          <a:lstStyle/>
          <a:p>
            <a:pPr algn="ctr"/>
            <a:r>
              <a:rPr lang="en-US" sz="1333" dirty="0">
                <a:solidFill>
                  <a:schemeClr val="bg1"/>
                </a:solidFill>
              </a:rPr>
              <a:t>IEEE PROPRIETARY</a:t>
            </a:r>
          </a:p>
        </p:txBody>
      </p:sp>
      <p:sp>
        <p:nvSpPr>
          <p:cNvPr id="8" name="Slide Number Placeholder 17"/>
          <p:cNvSpPr txBox="1">
            <a:spLocks/>
          </p:cNvSpPr>
          <p:nvPr/>
        </p:nvSpPr>
        <p:spPr>
          <a:xfrm>
            <a:off x="5910523" y="6325786"/>
            <a:ext cx="647700" cy="365125"/>
          </a:xfrm>
          <a:prstGeom prst="rect">
            <a:avLst/>
          </a:prstGeom>
        </p:spPr>
        <p:txBody>
          <a:bodyPr vert="horz" lIns="121920" tIns="60960" rIns="121920" bIns="60960" rtlCol="0" anchor="ctr"/>
          <a:lstStyle>
            <a:defPPr>
              <a:defRPr lang="en-US"/>
            </a:defPPr>
            <a:lvl1pPr algn="ctr" rtl="0" eaLnBrk="1" fontAlgn="auto" hangingPunct="1">
              <a:spcBef>
                <a:spcPts val="0"/>
              </a:spcBef>
              <a:spcAft>
                <a:spcPts val="0"/>
              </a:spcAft>
              <a:defRPr sz="1800" kern="1200">
                <a:solidFill>
                  <a:schemeClr val="tx1"/>
                </a:solidFill>
                <a:latin typeface="Arial" pitchFamily="34" charset="0"/>
                <a:ea typeface="MS PGothic" pitchFamily="34" charset="-128"/>
                <a:cs typeface="+mn-cs"/>
              </a:defRPr>
            </a:lvl1pPr>
            <a:lvl2pPr marL="557213" indent="-214313"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2pPr>
            <a:lvl3pPr marL="8572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3pPr>
            <a:lvl4pPr marL="12001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4pPr>
            <a:lvl5pPr marL="15430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5pPr>
            <a:lvl6pPr marL="18859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6pPr>
            <a:lvl7pPr marL="22288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7pPr>
            <a:lvl8pPr marL="25717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8pPr>
            <a:lvl9pPr marL="29146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9pPr>
          </a:lstStyle>
          <a:p>
            <a:pPr defTabSz="457189"/>
            <a:fld id="{A92F1462-1BED-4E0F-A6A1-9B87BA2E2CD6}" type="slidenum">
              <a:rPr lang="en-US" altLang="en-US" sz="1051">
                <a:solidFill>
                  <a:prstClr val="white">
                    <a:lumMod val="75000"/>
                  </a:prstClr>
                </a:solidFill>
                <a:latin typeface="Verdana"/>
              </a:rPr>
              <a:pPr defTabSz="457189"/>
              <a:t>10</a:t>
            </a:fld>
            <a:endParaRPr lang="en-US" altLang="en-US" sz="1051" dirty="0">
              <a:solidFill>
                <a:prstClr val="white">
                  <a:lumMod val="75000"/>
                </a:prstClr>
              </a:solidFill>
              <a:latin typeface="Verdana"/>
            </a:endParaRPr>
          </a:p>
        </p:txBody>
      </p:sp>
    </p:spTree>
    <p:extLst>
      <p:ext uri="{BB962C8B-B14F-4D97-AF65-F5344CB8AC3E}">
        <p14:creationId xmlns:p14="http://schemas.microsoft.com/office/powerpoint/2010/main" val="2096474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D5C3F-C4B0-AA65-E565-05A54ABA5B1D}"/>
              </a:ext>
            </a:extLst>
          </p:cNvPr>
          <p:cNvSpPr>
            <a:spLocks noGrp="1"/>
          </p:cNvSpPr>
          <p:nvPr>
            <p:ph type="title"/>
          </p:nvPr>
        </p:nvSpPr>
        <p:spPr/>
        <p:txBody>
          <a:bodyPr/>
          <a:lstStyle/>
          <a:p>
            <a:r>
              <a:rPr lang="en-US" dirty="0"/>
              <a:t>Sections Congress</a:t>
            </a:r>
          </a:p>
        </p:txBody>
      </p:sp>
      <p:sp>
        <p:nvSpPr>
          <p:cNvPr id="3" name="Text Placeholder 2">
            <a:extLst>
              <a:ext uri="{FF2B5EF4-FFF2-40B4-BE49-F238E27FC236}">
                <a16:creationId xmlns:a16="http://schemas.microsoft.com/office/drawing/2014/main" id="{8BE607B3-BA6D-DAEA-F73F-9B3B3923539B}"/>
              </a:ext>
            </a:extLst>
          </p:cNvPr>
          <p:cNvSpPr>
            <a:spLocks noGrp="1"/>
          </p:cNvSpPr>
          <p:nvPr>
            <p:ph type="body" idx="1"/>
          </p:nvPr>
        </p:nvSpPr>
        <p:spPr>
          <a:xfrm>
            <a:off x="838200" y="1825628"/>
            <a:ext cx="2467708" cy="3943351"/>
          </a:xfrm>
        </p:spPr>
        <p:txBody>
          <a:bodyPr/>
          <a:lstStyle/>
          <a:p>
            <a:endParaRPr lang="en-US" dirty="0"/>
          </a:p>
        </p:txBody>
      </p:sp>
      <p:sp>
        <p:nvSpPr>
          <p:cNvPr id="4" name="Slide Number Placeholder 3">
            <a:extLst>
              <a:ext uri="{FF2B5EF4-FFF2-40B4-BE49-F238E27FC236}">
                <a16:creationId xmlns:a16="http://schemas.microsoft.com/office/drawing/2014/main" id="{A0C3B895-E160-2E52-4DDF-5667F869D370}"/>
              </a:ext>
            </a:extLst>
          </p:cNvPr>
          <p:cNvSpPr>
            <a:spLocks noGrp="1"/>
          </p:cNvSpPr>
          <p:nvPr>
            <p:ph type="sldNum" idx="12"/>
          </p:nvPr>
        </p:nvSpPr>
        <p:spPr/>
        <p:txBody>
          <a:bodyPr/>
          <a:lstStyle/>
          <a:p>
            <a:fld id="{00000000-1234-1234-1234-123412341234}" type="slidenum">
              <a:rPr lang="en-US" smtClean="0"/>
              <a:pPr/>
              <a:t>11</a:t>
            </a:fld>
            <a:endParaRPr lang="en-US"/>
          </a:p>
        </p:txBody>
      </p:sp>
      <p:sp>
        <p:nvSpPr>
          <p:cNvPr id="5" name="Text Placeholder 4">
            <a:extLst>
              <a:ext uri="{FF2B5EF4-FFF2-40B4-BE49-F238E27FC236}">
                <a16:creationId xmlns:a16="http://schemas.microsoft.com/office/drawing/2014/main" id="{D7DBC16B-4BD7-3ACB-1EB1-0973CDF9A97F}"/>
              </a:ext>
            </a:extLst>
          </p:cNvPr>
          <p:cNvSpPr>
            <a:spLocks noGrp="1"/>
          </p:cNvSpPr>
          <p:nvPr>
            <p:ph type="body" idx="2"/>
          </p:nvPr>
        </p:nvSpPr>
        <p:spPr/>
        <p:txBody>
          <a:bodyPr/>
          <a:lstStyle/>
          <a:p>
            <a:endParaRPr lang="en-US" dirty="0"/>
          </a:p>
        </p:txBody>
      </p:sp>
      <p:pic>
        <p:nvPicPr>
          <p:cNvPr id="7" name="Picture 6" descr="Graphical user interface, text, chat or text message&#10;&#10;Description automatically generated">
            <a:extLst>
              <a:ext uri="{FF2B5EF4-FFF2-40B4-BE49-F238E27FC236}">
                <a16:creationId xmlns:a16="http://schemas.microsoft.com/office/drawing/2014/main" id="{022A3D27-DA49-F376-D6CD-76D684729A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74887"/>
            <a:ext cx="6240380" cy="3657600"/>
          </a:xfrm>
          <a:prstGeom prst="rect">
            <a:avLst/>
          </a:prstGeom>
        </p:spPr>
      </p:pic>
      <p:pic>
        <p:nvPicPr>
          <p:cNvPr id="9" name="Picture 8" descr="A screenshot of a computer&#10;&#10;Description automatically generated with low confidence">
            <a:extLst>
              <a:ext uri="{FF2B5EF4-FFF2-40B4-BE49-F238E27FC236}">
                <a16:creationId xmlns:a16="http://schemas.microsoft.com/office/drawing/2014/main" id="{075AD49F-BEF9-9A07-E0FE-56C9D3EB66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4031303"/>
            <a:ext cx="6240380" cy="2263021"/>
          </a:xfrm>
          <a:prstGeom prst="rect">
            <a:avLst/>
          </a:prstGeom>
        </p:spPr>
      </p:pic>
      <p:pic>
        <p:nvPicPr>
          <p:cNvPr id="11" name="Picture 10" descr="A collage of people in different poses for the camera&#10;&#10;Description automatically generated with low confidence">
            <a:extLst>
              <a:ext uri="{FF2B5EF4-FFF2-40B4-BE49-F238E27FC236}">
                <a16:creationId xmlns:a16="http://schemas.microsoft.com/office/drawing/2014/main" id="{8C1E8D30-13F8-D784-0728-1A426851C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2703" y="372444"/>
            <a:ext cx="4667551" cy="5921880"/>
          </a:xfrm>
          <a:prstGeom prst="rect">
            <a:avLst/>
          </a:prstGeom>
        </p:spPr>
      </p:pic>
    </p:spTree>
    <p:extLst>
      <p:ext uri="{BB962C8B-B14F-4D97-AF65-F5344CB8AC3E}">
        <p14:creationId xmlns:p14="http://schemas.microsoft.com/office/powerpoint/2010/main" val="237303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12</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7000" y="3615981"/>
            <a:ext cx="77152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777285" y="5473521"/>
            <a:ext cx="8023538" cy="1200329"/>
          </a:xfrm>
          <a:prstGeom prst="rect">
            <a:avLst/>
          </a:prstGeom>
          <a:noFill/>
        </p:spPr>
        <p:txBody>
          <a:bodyPr wrap="square" rtlCol="0">
            <a:spAutoFit/>
          </a:bodyPr>
          <a:lstStyle/>
          <a:p>
            <a:r>
              <a:rPr lang="en-US" b="1" dirty="0"/>
              <a:t>IEEE-USA </a:t>
            </a:r>
            <a:r>
              <a:rPr lang="en-US" dirty="0"/>
              <a:t>-</a:t>
            </a:r>
            <a:r>
              <a:rPr lang="en-US" b="1" dirty="0"/>
              <a:t> </a:t>
            </a:r>
            <a:r>
              <a:rPr lang="en-US" dirty="0"/>
              <a:t>recommend policies and implement programs specifically intended to serve and benefit the members, the profession and the public in the United States in appropriate professional areas of economic, ethical, legislative, social and technology policy concern.</a:t>
            </a: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V="1">
            <a:off x="2064753" y="4269789"/>
            <a:ext cx="828099" cy="12037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325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E405-793A-52CE-0108-D635DBB1FDD0}"/>
              </a:ext>
            </a:extLst>
          </p:cNvPr>
          <p:cNvSpPr>
            <a:spLocks noGrp="1"/>
          </p:cNvSpPr>
          <p:nvPr>
            <p:ph type="title"/>
          </p:nvPr>
        </p:nvSpPr>
        <p:spPr/>
        <p:txBody>
          <a:bodyPr/>
          <a:lstStyle/>
          <a:p>
            <a:r>
              <a:rPr lang="en-US" dirty="0"/>
              <a:t>IEEE-USA Careers</a:t>
            </a:r>
          </a:p>
        </p:txBody>
      </p:sp>
      <p:pic>
        <p:nvPicPr>
          <p:cNvPr id="6" name="Content Placeholder 5" descr="Graphical user interface, application, Teams&#10;&#10;Description automatically generated">
            <a:extLst>
              <a:ext uri="{FF2B5EF4-FFF2-40B4-BE49-F238E27FC236}">
                <a16:creationId xmlns:a16="http://schemas.microsoft.com/office/drawing/2014/main" id="{35470D2C-5634-60ED-6DDD-F2BDBEDDE2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13" y="1584960"/>
            <a:ext cx="11669597" cy="4157472"/>
          </a:xfrm>
        </p:spPr>
      </p:pic>
      <p:sp>
        <p:nvSpPr>
          <p:cNvPr id="4" name="Slide Number Placeholder 3">
            <a:extLst>
              <a:ext uri="{FF2B5EF4-FFF2-40B4-BE49-F238E27FC236}">
                <a16:creationId xmlns:a16="http://schemas.microsoft.com/office/drawing/2014/main" id="{BD2FB44B-80EF-57FE-19DE-46BDCA80D1FC}"/>
              </a:ext>
            </a:extLst>
          </p:cNvPr>
          <p:cNvSpPr>
            <a:spLocks noGrp="1"/>
          </p:cNvSpPr>
          <p:nvPr>
            <p:ph type="sldNum" sz="quarter" idx="11"/>
          </p:nvPr>
        </p:nvSpPr>
        <p:spPr/>
        <p:txBody>
          <a:bodyPr/>
          <a:lstStyle/>
          <a:p>
            <a:pPr>
              <a:defRPr/>
            </a:pPr>
            <a:fld id="{A5B1E9C8-DB28-4CE8-909B-C1EAE1CB45AD}" type="slidenum">
              <a:rPr lang="en-US" smtClean="0"/>
              <a:pPr>
                <a:defRPr/>
              </a:pPr>
              <a:t>13</a:t>
            </a:fld>
            <a:endParaRPr lang="en-US" dirty="0"/>
          </a:p>
        </p:txBody>
      </p:sp>
    </p:spTree>
    <p:extLst>
      <p:ext uri="{BB962C8B-B14F-4D97-AF65-F5344CB8AC3E}">
        <p14:creationId xmlns:p14="http://schemas.microsoft.com/office/powerpoint/2010/main" val="3936433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3EC93-3655-A60A-6753-A8EF8AFA2F36}"/>
              </a:ext>
            </a:extLst>
          </p:cNvPr>
          <p:cNvSpPr>
            <a:spLocks noGrp="1"/>
          </p:cNvSpPr>
          <p:nvPr>
            <p:ph type="title"/>
          </p:nvPr>
        </p:nvSpPr>
        <p:spPr/>
        <p:txBody>
          <a:bodyPr/>
          <a:lstStyle/>
          <a:p>
            <a:r>
              <a:rPr lang="en-US" dirty="0"/>
              <a:t>IEEE-USA Public Policy</a:t>
            </a:r>
          </a:p>
        </p:txBody>
      </p:sp>
      <p:pic>
        <p:nvPicPr>
          <p:cNvPr id="6" name="Content Placeholder 5" descr="Graphical user interface, application&#10;&#10;Description automatically generated">
            <a:extLst>
              <a:ext uri="{FF2B5EF4-FFF2-40B4-BE49-F238E27FC236}">
                <a16:creationId xmlns:a16="http://schemas.microsoft.com/office/drawing/2014/main" id="{DFDDD6CA-E2EC-5886-EB4E-BE650D5EF4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5969" y="1584960"/>
            <a:ext cx="11613423" cy="4142911"/>
          </a:xfrm>
        </p:spPr>
      </p:pic>
      <p:sp>
        <p:nvSpPr>
          <p:cNvPr id="4" name="Slide Number Placeholder 3">
            <a:extLst>
              <a:ext uri="{FF2B5EF4-FFF2-40B4-BE49-F238E27FC236}">
                <a16:creationId xmlns:a16="http://schemas.microsoft.com/office/drawing/2014/main" id="{E2867C1B-5CBD-51FC-98D4-C14AADDC6EEA}"/>
              </a:ext>
            </a:extLst>
          </p:cNvPr>
          <p:cNvSpPr>
            <a:spLocks noGrp="1"/>
          </p:cNvSpPr>
          <p:nvPr>
            <p:ph type="sldNum" sz="quarter" idx="11"/>
          </p:nvPr>
        </p:nvSpPr>
        <p:spPr/>
        <p:txBody>
          <a:bodyPr/>
          <a:lstStyle/>
          <a:p>
            <a:pPr>
              <a:defRPr/>
            </a:pPr>
            <a:fld id="{A5B1E9C8-DB28-4CE8-909B-C1EAE1CB45AD}" type="slidenum">
              <a:rPr lang="en-US" smtClean="0"/>
              <a:pPr>
                <a:defRPr/>
              </a:pPr>
              <a:t>14</a:t>
            </a:fld>
            <a:endParaRPr lang="en-US" dirty="0"/>
          </a:p>
        </p:txBody>
      </p:sp>
    </p:spTree>
    <p:extLst>
      <p:ext uri="{BB962C8B-B14F-4D97-AF65-F5344CB8AC3E}">
        <p14:creationId xmlns:p14="http://schemas.microsoft.com/office/powerpoint/2010/main" val="2055537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15</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1893" y="3615981"/>
            <a:ext cx="814730"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197735" y="5403183"/>
            <a:ext cx="8757634" cy="1477328"/>
          </a:xfrm>
          <a:prstGeom prst="rect">
            <a:avLst/>
          </a:prstGeom>
          <a:noFill/>
        </p:spPr>
        <p:txBody>
          <a:bodyPr wrap="square" rtlCol="0">
            <a:spAutoFit/>
          </a:bodyPr>
          <a:lstStyle/>
          <a:p>
            <a:r>
              <a:rPr lang="en-US" b="1" dirty="0"/>
              <a:t>Educational Activities </a:t>
            </a:r>
            <a:r>
              <a:rPr lang="en-US" dirty="0"/>
              <a:t>-</a:t>
            </a:r>
            <a:r>
              <a:rPr lang="en-US" b="1" dirty="0"/>
              <a:t> </a:t>
            </a:r>
            <a:r>
              <a:rPr lang="en-US" dirty="0"/>
              <a:t>recommend policies on educational matters and implements programs specifically intended to serve and benefit IEEE members, the engineering and scientific community, and the general public. …It shall provide oversight on IEEE-Eta Kappa Nu (IEEE-HKN) oversee interface to ABET.  </a:t>
            </a:r>
            <a:br>
              <a:rPr lang="en-US" dirty="0"/>
            </a:br>
            <a:r>
              <a:rPr lang="en-US" i="1" dirty="0"/>
              <a:t>(see </a:t>
            </a:r>
            <a:r>
              <a:rPr lang="en-US" i="1" dirty="0">
                <a:hlinkClick r:id="rId3"/>
              </a:rPr>
              <a:t>https://www.ieee.org/education/eab.html</a:t>
            </a:r>
            <a:r>
              <a:rPr lang="en-US" i="1" dirty="0"/>
              <a:t> for un-paraphrased mission.)</a:t>
            </a: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V="1">
            <a:off x="3609373" y="4104256"/>
            <a:ext cx="828099" cy="12037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696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F4B80-14F4-B50E-2DE3-BBAB1E9B1877}"/>
              </a:ext>
            </a:extLst>
          </p:cNvPr>
          <p:cNvSpPr>
            <a:spLocks noGrp="1"/>
          </p:cNvSpPr>
          <p:nvPr>
            <p:ph type="title"/>
          </p:nvPr>
        </p:nvSpPr>
        <p:spPr/>
        <p:txBody>
          <a:bodyPr/>
          <a:lstStyle/>
          <a:p>
            <a:r>
              <a:rPr lang="en-US" dirty="0"/>
              <a:t>IEEE Education</a:t>
            </a:r>
          </a:p>
        </p:txBody>
      </p:sp>
      <p:pic>
        <p:nvPicPr>
          <p:cNvPr id="6" name="Content Placeholder 5" descr="Graphical user interface, website&#10;&#10;Description automatically generated">
            <a:extLst>
              <a:ext uri="{FF2B5EF4-FFF2-40B4-BE49-F238E27FC236}">
                <a16:creationId xmlns:a16="http://schemas.microsoft.com/office/drawing/2014/main" id="{A5C14227-B917-C0CC-E2F7-A9061733CFA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411" y="1179576"/>
            <a:ext cx="5761101" cy="4859980"/>
          </a:xfrm>
        </p:spPr>
      </p:pic>
      <p:sp>
        <p:nvSpPr>
          <p:cNvPr id="4" name="Slide Number Placeholder 3">
            <a:extLst>
              <a:ext uri="{FF2B5EF4-FFF2-40B4-BE49-F238E27FC236}">
                <a16:creationId xmlns:a16="http://schemas.microsoft.com/office/drawing/2014/main" id="{6D3BB0BC-5576-0185-FFFC-7160DE40EF06}"/>
              </a:ext>
            </a:extLst>
          </p:cNvPr>
          <p:cNvSpPr>
            <a:spLocks noGrp="1"/>
          </p:cNvSpPr>
          <p:nvPr>
            <p:ph type="sldNum" sz="quarter" idx="11"/>
          </p:nvPr>
        </p:nvSpPr>
        <p:spPr/>
        <p:txBody>
          <a:bodyPr/>
          <a:lstStyle/>
          <a:p>
            <a:pPr>
              <a:defRPr/>
            </a:pPr>
            <a:fld id="{A5B1E9C8-DB28-4CE8-909B-C1EAE1CB45AD}" type="slidenum">
              <a:rPr lang="en-US" smtClean="0"/>
              <a:pPr>
                <a:defRPr/>
              </a:pPr>
              <a:t>16</a:t>
            </a:fld>
            <a:endParaRPr lang="en-US" dirty="0"/>
          </a:p>
        </p:txBody>
      </p:sp>
      <p:pic>
        <p:nvPicPr>
          <p:cNvPr id="5" name="Picture 4" descr="A group of people posing for a photo&#10;&#10;Description automatically generated with medium confidence">
            <a:extLst>
              <a:ext uri="{FF2B5EF4-FFF2-40B4-BE49-F238E27FC236}">
                <a16:creationId xmlns:a16="http://schemas.microsoft.com/office/drawing/2014/main" id="{2AF2DFB2-0543-F6B4-4F15-801D26533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8027" y="2544523"/>
            <a:ext cx="5305994" cy="2437111"/>
          </a:xfrm>
          <a:prstGeom prst="rect">
            <a:avLst/>
          </a:prstGeom>
        </p:spPr>
      </p:pic>
      <p:sp>
        <p:nvSpPr>
          <p:cNvPr id="8" name="Title 1">
            <a:extLst>
              <a:ext uri="{FF2B5EF4-FFF2-40B4-BE49-F238E27FC236}">
                <a16:creationId xmlns:a16="http://schemas.microsoft.com/office/drawing/2014/main" id="{97E200F0-8ECD-16E4-2B04-0DBE8BE2585D}"/>
              </a:ext>
            </a:extLst>
          </p:cNvPr>
          <p:cNvSpPr txBox="1">
            <a:spLocks/>
          </p:cNvSpPr>
          <p:nvPr/>
        </p:nvSpPr>
        <p:spPr>
          <a:xfrm>
            <a:off x="7410831" y="1179576"/>
            <a:ext cx="3740386"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00629B"/>
                </a:solidFill>
                <a:latin typeface="+mj-lt"/>
                <a:ea typeface="+mj-ea"/>
                <a:cs typeface="+mj-cs"/>
              </a:defRPr>
            </a:lvl1pPr>
          </a:lstStyle>
          <a:p>
            <a:r>
              <a:rPr lang="en-US" dirty="0"/>
              <a:t>IEEE HKN</a:t>
            </a:r>
          </a:p>
        </p:txBody>
      </p:sp>
    </p:spTree>
    <p:extLst>
      <p:ext uri="{BB962C8B-B14F-4D97-AF65-F5344CB8AC3E}">
        <p14:creationId xmlns:p14="http://schemas.microsoft.com/office/powerpoint/2010/main" val="3807662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17</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2799" y="3616354"/>
            <a:ext cx="81156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518557" y="5150691"/>
            <a:ext cx="8757634" cy="1754326"/>
          </a:xfrm>
          <a:prstGeom prst="rect">
            <a:avLst/>
          </a:prstGeom>
          <a:noFill/>
        </p:spPr>
        <p:txBody>
          <a:bodyPr wrap="square" rtlCol="0">
            <a:spAutoFit/>
          </a:bodyPr>
          <a:lstStyle/>
          <a:p>
            <a:pPr algn="l"/>
            <a:r>
              <a:rPr lang="en-US" b="1" i="0" u="none" strike="noStrike" dirty="0">
                <a:solidFill>
                  <a:srgbClr val="000000"/>
                </a:solidFill>
                <a:effectLst/>
                <a:latin typeface="Open Sans" panose="020B0606030504020204" pitchFamily="34" charset="0"/>
              </a:rPr>
              <a:t>Technical Activities </a:t>
            </a:r>
            <a:r>
              <a:rPr lang="en-US" i="0" u="none" strike="noStrike" dirty="0">
                <a:solidFill>
                  <a:srgbClr val="000000"/>
                </a:solidFill>
                <a:effectLst/>
                <a:latin typeface="Open Sans" panose="020B0606030504020204" pitchFamily="34" charset="0"/>
              </a:rPr>
              <a:t>- Inspire and engage worldwide technical communities to:</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Foster dynamic interdisciplinary collaboration</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Motivate participation and leadership</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Nurture and promote leading-edge innovative ideas</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Empower professionals with relevant knowledge and lifelong development</a:t>
            </a:r>
          </a:p>
          <a:p>
            <a:pPr algn="l">
              <a:buFont typeface="Arial" panose="020B0604020202020204" pitchFamily="34" charset="0"/>
              <a:buChar char="•"/>
            </a:pPr>
            <a:r>
              <a:rPr lang="en-US" i="0" u="none" strike="noStrike" dirty="0">
                <a:solidFill>
                  <a:srgbClr val="000000"/>
                </a:solidFill>
                <a:effectLst/>
                <a:latin typeface="Open Sans" panose="020B0606030504020204" pitchFamily="34" charset="0"/>
              </a:rPr>
              <a:t> Provide value</a:t>
            </a: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V="1">
            <a:off x="4227405" y="3987141"/>
            <a:ext cx="828099" cy="12037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935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6F1EBAB-88F0-42A3-9DD2-00DF6D5C48AC}"/>
              </a:ext>
            </a:extLst>
          </p:cNvPr>
          <p:cNvSpPr>
            <a:spLocks noGrp="1"/>
          </p:cNvSpPr>
          <p:nvPr>
            <p:ph type="title"/>
          </p:nvPr>
        </p:nvSpPr>
        <p:spPr>
          <a:xfrm>
            <a:off x="365760" y="216071"/>
            <a:ext cx="11665547" cy="553336"/>
          </a:xfrm>
        </p:spPr>
        <p:txBody>
          <a:bodyPr>
            <a:normAutofit fontScale="90000"/>
          </a:bodyPr>
          <a:lstStyle/>
          <a:p>
            <a:r>
              <a:rPr lang="en-US" dirty="0"/>
              <a:t>Technical Expertise that is Broad and Deep</a:t>
            </a:r>
          </a:p>
        </p:txBody>
      </p:sp>
      <p:sp>
        <p:nvSpPr>
          <p:cNvPr id="4" name="Slide Number Placeholder 3">
            <a:extLst>
              <a:ext uri="{FF2B5EF4-FFF2-40B4-BE49-F238E27FC236}">
                <a16:creationId xmlns:a16="http://schemas.microsoft.com/office/drawing/2014/main" id="{78E48079-AE13-4996-AF1F-CC35EAD2B67A}"/>
              </a:ext>
            </a:extLst>
          </p:cNvPr>
          <p:cNvSpPr>
            <a:spLocks noGrp="1"/>
          </p:cNvSpPr>
          <p:nvPr>
            <p:ph type="sldNum"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66A1"/>
              </a:solidFill>
              <a:effectLst/>
              <a:uLnTx/>
              <a:uFillTx/>
              <a:latin typeface="Calibri" panose="020F0502020204030204"/>
              <a:ea typeface="+mn-ea"/>
              <a:cs typeface="+mn-cs"/>
            </a:endParaRPr>
          </a:p>
        </p:txBody>
      </p:sp>
      <p:sp>
        <p:nvSpPr>
          <p:cNvPr id="8" name="Text Placeholder 7">
            <a:extLst>
              <a:ext uri="{FF2B5EF4-FFF2-40B4-BE49-F238E27FC236}">
                <a16:creationId xmlns:a16="http://schemas.microsoft.com/office/drawing/2014/main" id="{85C4E5F8-91E6-4C3D-B2C0-D47D4E48009A}"/>
              </a:ext>
            </a:extLst>
          </p:cNvPr>
          <p:cNvSpPr>
            <a:spLocks noGrp="1"/>
          </p:cNvSpPr>
          <p:nvPr>
            <p:ph type="body" sz="quarter" idx="15"/>
          </p:nvPr>
        </p:nvSpPr>
        <p:spPr>
          <a:xfrm>
            <a:off x="890278" y="917674"/>
            <a:ext cx="9963228" cy="553335"/>
          </a:xfrm>
        </p:spPr>
        <p:txBody>
          <a:bodyPr/>
          <a:lstStyle/>
          <a:p>
            <a:r>
              <a:rPr lang="en-US" dirty="0"/>
              <a:t>IEEE provides thought leadership and resources for the global tech community.</a:t>
            </a:r>
          </a:p>
        </p:txBody>
      </p:sp>
      <p:sp>
        <p:nvSpPr>
          <p:cNvPr id="9" name="Snip Diagonal Corner Rectangle 1">
            <a:extLst>
              <a:ext uri="{FF2B5EF4-FFF2-40B4-BE49-F238E27FC236}">
                <a16:creationId xmlns:a16="http://schemas.microsoft.com/office/drawing/2014/main" id="{35A226A9-7962-450E-A40C-718DA5CA0920}"/>
              </a:ext>
            </a:extLst>
          </p:cNvPr>
          <p:cNvSpPr/>
          <p:nvPr/>
        </p:nvSpPr>
        <p:spPr>
          <a:xfrm>
            <a:off x="570015" y="1599376"/>
            <a:ext cx="11461292" cy="2548592"/>
          </a:xfrm>
          <a:prstGeom prst="snip2DiagRect">
            <a:avLst>
              <a:gd name="adj1" fmla="val 0"/>
              <a:gd name="adj2" fmla="val 248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nip Diagonal Corner Rectangle 12">
            <a:extLst>
              <a:ext uri="{FF2B5EF4-FFF2-40B4-BE49-F238E27FC236}">
                <a16:creationId xmlns:a16="http://schemas.microsoft.com/office/drawing/2014/main" id="{AB0C2BBF-1F86-40DB-A3D3-3D9AAC61D53B}"/>
              </a:ext>
            </a:extLst>
          </p:cNvPr>
          <p:cNvSpPr/>
          <p:nvPr/>
        </p:nvSpPr>
        <p:spPr>
          <a:xfrm>
            <a:off x="570015" y="1600098"/>
            <a:ext cx="11461292" cy="4190191"/>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7">
            <a:extLst>
              <a:ext uri="{FF2B5EF4-FFF2-40B4-BE49-F238E27FC236}">
                <a16:creationId xmlns:a16="http://schemas.microsoft.com/office/drawing/2014/main" id="{57A29DD2-1F29-4B6B-97CA-BD60920E8FA1}"/>
              </a:ext>
            </a:extLst>
          </p:cNvPr>
          <p:cNvSpPr txBox="1">
            <a:spLocks/>
          </p:cNvSpPr>
          <p:nvPr/>
        </p:nvSpPr>
        <p:spPr>
          <a:xfrm>
            <a:off x="957944" y="1856831"/>
            <a:ext cx="3634153" cy="3481000"/>
          </a:xfrm>
          <a:prstGeom prst="rect">
            <a:avLst/>
          </a:prstGeom>
        </p:spPr>
        <p:txBody>
          <a:bodyPr>
            <a:normAutofit/>
          </a:bodyPr>
          <a:lstStyle>
            <a:lvl1pPr marL="228594" indent="-228594" algn="l" defTabSz="914377" rtl="0" eaLnBrk="1" latinLnBrk="0" hangingPunct="1">
              <a:lnSpc>
                <a:spcPct val="90000"/>
              </a:lnSpc>
              <a:spcBef>
                <a:spcPts val="1000"/>
              </a:spcBef>
              <a:buClr>
                <a:srgbClr val="00355C"/>
              </a:buClr>
              <a:buFont typeface="LucidaGrande"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355C"/>
              </a:buClr>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355C"/>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355C"/>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355C"/>
              </a:buClr>
              <a:buFont typeface="Courier New" charset="0"/>
              <a:buChar char="o"/>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bg1"/>
                </a:solidFill>
                <a:ea typeface="Verdana" panose="020B0604030504040204" pitchFamily="34" charset="0"/>
                <a:cs typeface="Verdana" panose="020B0604030504040204" pitchFamily="34" charset="0"/>
              </a:rPr>
              <a:t>Aerospace &amp; Defense</a:t>
            </a:r>
          </a:p>
          <a:p>
            <a:r>
              <a:rPr lang="en-US" sz="2000" b="1">
                <a:solidFill>
                  <a:schemeClr val="bg1"/>
                </a:solidFill>
                <a:ea typeface="Verdana" panose="020B0604030504040204" pitchFamily="34" charset="0"/>
                <a:cs typeface="Verdana" panose="020B0604030504040204" pitchFamily="34" charset="0"/>
              </a:rPr>
              <a:t>Biomedical Engineering</a:t>
            </a:r>
          </a:p>
          <a:p>
            <a:r>
              <a:rPr lang="en-US" sz="2000" b="1">
                <a:solidFill>
                  <a:schemeClr val="bg1"/>
                </a:solidFill>
                <a:ea typeface="Verdana" panose="020B0604030504040204" pitchFamily="34" charset="0"/>
                <a:cs typeface="Verdana" panose="020B0604030504040204" pitchFamily="34" charset="0"/>
              </a:rPr>
              <a:t>Broadcasting</a:t>
            </a:r>
          </a:p>
          <a:p>
            <a:r>
              <a:rPr lang="en-US" sz="2000" b="1">
                <a:solidFill>
                  <a:schemeClr val="bg1"/>
                </a:solidFill>
                <a:ea typeface="Verdana" panose="020B0604030504040204" pitchFamily="34" charset="0"/>
                <a:cs typeface="Verdana" panose="020B0604030504040204" pitchFamily="34" charset="0"/>
              </a:rPr>
              <a:t>Circuits</a:t>
            </a:r>
          </a:p>
          <a:p>
            <a:r>
              <a:rPr lang="en-US" sz="2000" b="1">
                <a:solidFill>
                  <a:schemeClr val="bg1"/>
                </a:solidFill>
                <a:ea typeface="Verdana" panose="020B0604030504040204" pitchFamily="34" charset="0"/>
                <a:cs typeface="Verdana" panose="020B0604030504040204" pitchFamily="34" charset="0"/>
              </a:rPr>
              <a:t>Communications</a:t>
            </a:r>
          </a:p>
          <a:p>
            <a:r>
              <a:rPr lang="en-US" sz="2000" b="1">
                <a:solidFill>
                  <a:schemeClr val="bg1"/>
                </a:solidFill>
                <a:ea typeface="Verdana" panose="020B0604030504040204" pitchFamily="34" charset="0"/>
                <a:cs typeface="Verdana" panose="020B0604030504040204" pitchFamily="34" charset="0"/>
              </a:rPr>
              <a:t>Computer Science</a:t>
            </a:r>
          </a:p>
          <a:p>
            <a:r>
              <a:rPr lang="en-US" sz="2000" b="1">
                <a:solidFill>
                  <a:schemeClr val="bg1"/>
                </a:solidFill>
                <a:ea typeface="Verdana" panose="020B0604030504040204" pitchFamily="34" charset="0"/>
                <a:cs typeface="Verdana" panose="020B0604030504040204" pitchFamily="34" charset="0"/>
              </a:rPr>
              <a:t>Control and Automation</a:t>
            </a:r>
          </a:p>
          <a:p>
            <a:r>
              <a:rPr lang="en-US" b="1">
                <a:solidFill>
                  <a:schemeClr val="bg1"/>
                </a:solidFill>
                <a:ea typeface="Verdana" panose="020B0604030504040204" pitchFamily="34" charset="0"/>
                <a:cs typeface="Verdana" panose="020B0604030504040204" pitchFamily="34" charset="0"/>
              </a:rPr>
              <a:t>Cyber Security</a:t>
            </a:r>
            <a:endParaRPr lang="en-US" sz="2000" b="1" dirty="0">
              <a:solidFill>
                <a:schemeClr val="bg1"/>
              </a:solidFill>
              <a:ea typeface="Verdana" panose="020B0604030504040204" pitchFamily="34" charset="0"/>
              <a:cs typeface="Verdana" panose="020B0604030504040204" pitchFamily="34" charset="0"/>
            </a:endParaRPr>
          </a:p>
        </p:txBody>
      </p:sp>
      <p:pic>
        <p:nvPicPr>
          <p:cNvPr id="12" name="Picture 2">
            <a:extLst>
              <a:ext uri="{FF2B5EF4-FFF2-40B4-BE49-F238E27FC236}">
                <a16:creationId xmlns:a16="http://schemas.microsoft.com/office/drawing/2014/main" id="{5A39325D-A348-4B90-A57B-DB472DC95451}"/>
              </a:ext>
            </a:extLst>
          </p:cNvPr>
          <p:cNvPicPr>
            <a:picLocks noChangeAspect="1" noChangeArrowheads="1"/>
          </p:cNvPicPr>
          <p:nvPr/>
        </p:nvPicPr>
        <p:blipFill rotWithShape="1">
          <a:blip r:embed="rId3" cstate="screen">
            <a:alphaModFix amt="26000"/>
            <a:extLst>
              <a:ext uri="{28A0092B-C50C-407E-A947-70E740481C1C}">
                <a14:useLocalDpi xmlns:a14="http://schemas.microsoft.com/office/drawing/2010/main"/>
              </a:ext>
            </a:extLst>
          </a:blip>
          <a:srcRect t="-20562"/>
          <a:stretch/>
        </p:blipFill>
        <p:spPr bwMode="auto">
          <a:xfrm>
            <a:off x="570015" y="2568119"/>
            <a:ext cx="10937175" cy="3222171"/>
          </a:xfrm>
          <a:prstGeom prst="snip2DiagRect">
            <a:avLst/>
          </a:prstGeom>
          <a:ln>
            <a:noFill/>
          </a:ln>
          <a:effectLst>
            <a:softEdge rad="476200"/>
          </a:effectLst>
          <a:extLst>
            <a:ext uri="{909E8E84-426E-40dd-AFC4-6F175D3DCCD1}">
              <a14:hiddenFill xmlns:a14="http://schemas.microsoft.com/office/drawing/2010/main" xmlns="">
                <a:solidFill>
                  <a:srgbClr val="FFFFFF"/>
                </a:solidFill>
              </a14:hiddenFill>
            </a:ext>
          </a:extLst>
        </p:spPr>
      </p:pic>
      <p:sp>
        <p:nvSpPr>
          <p:cNvPr id="13" name="Content Placeholder 7">
            <a:extLst>
              <a:ext uri="{FF2B5EF4-FFF2-40B4-BE49-F238E27FC236}">
                <a16:creationId xmlns:a16="http://schemas.microsoft.com/office/drawing/2014/main" id="{82C05225-DBA1-4B42-A099-A75E4812C55F}"/>
              </a:ext>
            </a:extLst>
          </p:cNvPr>
          <p:cNvSpPr txBox="1">
            <a:spLocks/>
          </p:cNvSpPr>
          <p:nvPr/>
        </p:nvSpPr>
        <p:spPr>
          <a:xfrm>
            <a:off x="4324449" y="1894539"/>
            <a:ext cx="3094886" cy="3222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chemeClr val="bg1"/>
                </a:solidFill>
                <a:ea typeface="Verdana" panose="020B0604030504040204" pitchFamily="34" charset="0"/>
                <a:cs typeface="Verdana" panose="020B0604030504040204" pitchFamily="34" charset="0"/>
              </a:rPr>
              <a:t>Electronics</a:t>
            </a:r>
          </a:p>
          <a:p>
            <a:r>
              <a:rPr lang="en-US" sz="2000" b="1" dirty="0">
                <a:solidFill>
                  <a:schemeClr val="bg1"/>
                </a:solidFill>
                <a:ea typeface="Verdana" panose="020B0604030504040204" pitchFamily="34" charset="0"/>
                <a:cs typeface="Verdana" panose="020B0604030504040204" pitchFamily="34" charset="0"/>
              </a:rPr>
              <a:t>Environment</a:t>
            </a:r>
          </a:p>
          <a:p>
            <a:r>
              <a:rPr lang="en-US" sz="2000" b="1" dirty="0">
                <a:solidFill>
                  <a:schemeClr val="bg1"/>
                </a:solidFill>
                <a:ea typeface="Verdana" panose="020B0604030504040204" pitchFamily="34" charset="0"/>
                <a:cs typeface="Verdana" panose="020B0604030504040204" pitchFamily="34" charset="0"/>
              </a:rPr>
              <a:t>Industrial systems</a:t>
            </a:r>
          </a:p>
          <a:p>
            <a:r>
              <a:rPr lang="en-US" sz="2000" b="1" dirty="0">
                <a:solidFill>
                  <a:schemeClr val="bg1"/>
                </a:solidFill>
                <a:ea typeface="Verdana" panose="020B0604030504040204" pitchFamily="34" charset="0"/>
                <a:cs typeface="Verdana" panose="020B0604030504040204" pitchFamily="34" charset="0"/>
              </a:rPr>
              <a:t>Information Technology</a:t>
            </a:r>
          </a:p>
          <a:p>
            <a:r>
              <a:rPr lang="en-US" sz="2000" b="1" dirty="0">
                <a:solidFill>
                  <a:schemeClr val="bg1"/>
                </a:solidFill>
                <a:ea typeface="Verdana" panose="020B0604030504040204" pitchFamily="34" charset="0"/>
                <a:cs typeface="Verdana" panose="020B0604030504040204" pitchFamily="34" charset="0"/>
              </a:rPr>
              <a:t>Internet of Things</a:t>
            </a:r>
          </a:p>
          <a:p>
            <a:r>
              <a:rPr lang="en-US" sz="2000" b="1" dirty="0">
                <a:solidFill>
                  <a:schemeClr val="bg1"/>
                </a:solidFill>
                <a:ea typeface="Verdana" panose="020B0604030504040204" pitchFamily="34" charset="0"/>
                <a:cs typeface="Verdana" panose="020B0604030504040204" pitchFamily="34" charset="0"/>
              </a:rPr>
              <a:t>Life Sciences</a:t>
            </a:r>
          </a:p>
          <a:p>
            <a:r>
              <a:rPr lang="en-US" sz="2000" b="1" dirty="0">
                <a:solidFill>
                  <a:schemeClr val="bg1"/>
                </a:solidFill>
                <a:ea typeface="Verdana" panose="020B0604030504040204" pitchFamily="34" charset="0"/>
                <a:cs typeface="Verdana" panose="020B0604030504040204" pitchFamily="34" charset="0"/>
              </a:rPr>
              <a:t>Nanotechnology</a:t>
            </a:r>
          </a:p>
          <a:p>
            <a:r>
              <a:rPr lang="en-US" sz="2000" b="1" dirty="0">
                <a:solidFill>
                  <a:schemeClr val="bg1"/>
                </a:solidFill>
                <a:ea typeface="Verdana" panose="020B0604030504040204" pitchFamily="34" charset="0"/>
                <a:cs typeface="Verdana" panose="020B0604030504040204" pitchFamily="34" charset="0"/>
              </a:rPr>
              <a:t>Optics</a:t>
            </a:r>
          </a:p>
        </p:txBody>
      </p:sp>
      <p:sp>
        <p:nvSpPr>
          <p:cNvPr id="14" name="Content Placeholder 7">
            <a:extLst>
              <a:ext uri="{FF2B5EF4-FFF2-40B4-BE49-F238E27FC236}">
                <a16:creationId xmlns:a16="http://schemas.microsoft.com/office/drawing/2014/main" id="{12DDB864-F391-4EF8-A43B-2D51FC66F855}"/>
              </a:ext>
            </a:extLst>
          </p:cNvPr>
          <p:cNvSpPr txBox="1">
            <a:spLocks/>
          </p:cNvSpPr>
          <p:nvPr/>
        </p:nvSpPr>
        <p:spPr>
          <a:xfrm>
            <a:off x="7364511" y="1894539"/>
            <a:ext cx="3402324" cy="3222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b="1" dirty="0">
                <a:solidFill>
                  <a:schemeClr val="bg1"/>
                </a:solidFill>
                <a:ea typeface="Verdana" panose="020B0604030504040204" pitchFamily="34" charset="0"/>
                <a:cs typeface="Verdana" panose="020B0604030504040204" pitchFamily="34" charset="0"/>
              </a:rPr>
              <a:t>Power and Energy</a:t>
            </a:r>
          </a:p>
          <a:p>
            <a:r>
              <a:rPr lang="en-US" sz="2000" b="1" dirty="0">
                <a:solidFill>
                  <a:schemeClr val="bg1"/>
                </a:solidFill>
                <a:ea typeface="Verdana" panose="020B0604030504040204" pitchFamily="34" charset="0"/>
                <a:cs typeface="Verdana" panose="020B0604030504040204" pitchFamily="34" charset="0"/>
              </a:rPr>
              <a:t>Robotics and AI</a:t>
            </a:r>
          </a:p>
          <a:p>
            <a:r>
              <a:rPr lang="en-US" sz="2000" b="1" dirty="0">
                <a:solidFill>
                  <a:schemeClr val="bg1"/>
                </a:solidFill>
                <a:ea typeface="Verdana" panose="020B0604030504040204" pitchFamily="34" charset="0"/>
                <a:cs typeface="Verdana" panose="020B0604030504040204" pitchFamily="34" charset="0"/>
              </a:rPr>
              <a:t>Semiconductors</a:t>
            </a:r>
          </a:p>
          <a:p>
            <a:r>
              <a:rPr lang="en-US" sz="2000" b="1" dirty="0">
                <a:solidFill>
                  <a:schemeClr val="bg1"/>
                </a:solidFill>
                <a:ea typeface="Verdana" panose="020B0604030504040204" pitchFamily="34" charset="0"/>
                <a:cs typeface="Verdana" panose="020B0604030504040204" pitchFamily="34" charset="0"/>
              </a:rPr>
              <a:t>Smart Cities</a:t>
            </a:r>
          </a:p>
          <a:p>
            <a:r>
              <a:rPr lang="en-US" sz="2000" b="1" dirty="0">
                <a:solidFill>
                  <a:schemeClr val="bg1"/>
                </a:solidFill>
                <a:ea typeface="Verdana" panose="020B0604030504040204" pitchFamily="34" charset="0"/>
                <a:cs typeface="Verdana" panose="020B0604030504040204" pitchFamily="34" charset="0"/>
              </a:rPr>
              <a:t>Smart Grid</a:t>
            </a:r>
          </a:p>
          <a:p>
            <a:r>
              <a:rPr lang="en-US" sz="2000" b="1" dirty="0">
                <a:solidFill>
                  <a:schemeClr val="bg1"/>
                </a:solidFill>
                <a:ea typeface="Verdana" panose="020B0604030504040204" pitchFamily="34" charset="0"/>
                <a:cs typeface="Verdana" panose="020B0604030504040204" pitchFamily="34" charset="0"/>
              </a:rPr>
              <a:t>Sustainable Energy</a:t>
            </a:r>
          </a:p>
          <a:p>
            <a:r>
              <a:rPr lang="en-US" sz="2000" b="1" dirty="0">
                <a:solidFill>
                  <a:schemeClr val="bg1"/>
                </a:solidFill>
                <a:ea typeface="Verdana" panose="020B0604030504040204" pitchFamily="34" charset="0"/>
                <a:cs typeface="Verdana" panose="020B0604030504040204" pitchFamily="34" charset="0"/>
              </a:rPr>
              <a:t>Transportation and Vehicles</a:t>
            </a:r>
          </a:p>
          <a:p>
            <a:r>
              <a:rPr lang="en-US" sz="2000" b="1" dirty="0">
                <a:solidFill>
                  <a:schemeClr val="bg1"/>
                </a:solidFill>
                <a:ea typeface="Verdana" panose="020B0604030504040204" pitchFamily="34" charset="0"/>
                <a:cs typeface="Verdana" panose="020B0604030504040204" pitchFamily="34" charset="0"/>
              </a:rPr>
              <a:t>And more…</a:t>
            </a:r>
          </a:p>
          <a:p>
            <a:endParaRPr lang="en-US" sz="1600" dirty="0">
              <a:solidFill>
                <a:schemeClr val="bg1"/>
              </a:solidFill>
            </a:endParaRPr>
          </a:p>
        </p:txBody>
      </p:sp>
    </p:spTree>
    <p:extLst>
      <p:ext uri="{BB962C8B-B14F-4D97-AF65-F5344CB8AC3E}">
        <p14:creationId xmlns:p14="http://schemas.microsoft.com/office/powerpoint/2010/main" val="1439726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19</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2799" y="3616354"/>
            <a:ext cx="811563"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518557" y="5150691"/>
            <a:ext cx="8757634" cy="1754326"/>
          </a:xfrm>
          <a:prstGeom prst="rect">
            <a:avLst/>
          </a:prstGeom>
          <a:noFill/>
        </p:spPr>
        <p:txBody>
          <a:bodyPr wrap="square" rtlCol="0">
            <a:spAutoFit/>
          </a:bodyPr>
          <a:lstStyle/>
          <a:p>
            <a:pPr algn="l"/>
            <a:r>
              <a:rPr lang="en-US" b="1" i="0" u="none" strike="noStrike" dirty="0">
                <a:solidFill>
                  <a:srgbClr val="000000"/>
                </a:solidFill>
                <a:effectLst/>
                <a:latin typeface="Open Sans" panose="020B0606030504020204" pitchFamily="34" charset="0"/>
              </a:rPr>
              <a:t>Publications and Services - </a:t>
            </a:r>
            <a:r>
              <a:rPr lang="en-US" dirty="0">
                <a:solidFill>
                  <a:srgbClr val="222222"/>
                </a:solidFill>
                <a:effectLst/>
                <a:latin typeface="Arial" panose="020B0604020202020204" pitchFamily="34" charset="0"/>
              </a:rPr>
              <a:t>responsible for formulating and recommending information-related, published services and products …, establishing and maintaining standards and procedures for IEEE information dissemination, recommending policies and best practices as they relate to the IEEE website, and otherwise coordinating and assisting those activities …</a:t>
            </a:r>
          </a:p>
          <a:p>
            <a:pPr algn="l"/>
            <a:r>
              <a:rPr lang="en-US" i="1" dirty="0"/>
              <a:t>(see PSPB Operations Manual for un-paraphrased mission.)</a:t>
            </a:r>
            <a:endParaRPr lang="en-US" b="1" i="0" u="none" strike="noStrike" dirty="0">
              <a:solidFill>
                <a:srgbClr val="000000"/>
              </a:solidFill>
              <a:effectLst/>
              <a:latin typeface="Open Sans" panose="020B0606030504020204" pitchFamily="34" charset="0"/>
            </a:endParaRP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H="1" flipV="1">
            <a:off x="6681580" y="4083892"/>
            <a:ext cx="388144" cy="107254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344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6591" y="1542546"/>
            <a:ext cx="10962044" cy="1668592"/>
          </a:xfrm>
        </p:spPr>
        <p:txBody>
          <a:bodyPr>
            <a:noAutofit/>
          </a:bodyPr>
          <a:lstStyle/>
          <a:p>
            <a:pPr marL="0" indent="0" algn="ctr">
              <a:spcBef>
                <a:spcPts val="533"/>
              </a:spcBef>
              <a:buNone/>
              <a:defRPr/>
            </a:pPr>
            <a:r>
              <a:rPr lang="en-US" sz="3200" b="1" dirty="0">
                <a:solidFill>
                  <a:srgbClr val="0070C0"/>
                </a:solidFill>
              </a:rPr>
              <a:t>MISSION</a:t>
            </a:r>
            <a:endParaRPr lang="en-US" sz="3200" dirty="0"/>
          </a:p>
          <a:p>
            <a:pPr marL="0" indent="0" algn="ctr">
              <a:spcBef>
                <a:spcPts val="533"/>
              </a:spcBef>
              <a:buNone/>
              <a:defRPr/>
            </a:pPr>
            <a:endParaRPr lang="en-US" sz="1200" dirty="0"/>
          </a:p>
          <a:p>
            <a:pPr marL="0" indent="0">
              <a:spcBef>
                <a:spcPts val="533"/>
              </a:spcBef>
              <a:buNone/>
              <a:defRPr/>
            </a:pPr>
            <a:r>
              <a:rPr lang="en-US" sz="2400" dirty="0"/>
              <a:t>The core purpose of IEEE is to foster technological innovation and excellence for the benefit of humanity.</a:t>
            </a:r>
          </a:p>
          <a:p>
            <a:pPr marL="0" indent="0">
              <a:spcBef>
                <a:spcPts val="533"/>
              </a:spcBef>
              <a:buNone/>
              <a:defRPr/>
            </a:pPr>
            <a:endParaRPr lang="en-US" sz="2400" dirty="0">
              <a:solidFill>
                <a:srgbClr val="0070C0"/>
              </a:solidFill>
            </a:endParaRPr>
          </a:p>
          <a:p>
            <a:pPr marL="0" indent="0">
              <a:spcBef>
                <a:spcPts val="533"/>
              </a:spcBef>
              <a:buNone/>
              <a:defRPr/>
            </a:pPr>
            <a:endParaRPr lang="en-US" sz="2400" dirty="0">
              <a:solidFill>
                <a:srgbClr val="0070C0"/>
              </a:solidFill>
            </a:endParaRPr>
          </a:p>
        </p:txBody>
      </p:sp>
      <p:sp>
        <p:nvSpPr>
          <p:cNvPr id="6" name="Shape 180"/>
          <p:cNvSpPr txBox="1">
            <a:spLocks/>
          </p:cNvSpPr>
          <p:nvPr/>
        </p:nvSpPr>
        <p:spPr bwMode="auto">
          <a:xfrm>
            <a:off x="306590" y="382345"/>
            <a:ext cx="11885409" cy="963866"/>
          </a:xfrm>
          <a:prstGeom prst="rect">
            <a:avLst/>
          </a:prstGeom>
          <a:noFill/>
          <a:ln w="9525">
            <a:noFill/>
            <a:miter lim="800000"/>
            <a:headEnd/>
            <a:tailEnd/>
          </a:ln>
        </p:spPr>
        <p:txBody>
          <a:bodyPr vert="horz" wrap="square" lIns="91433" tIns="45700" rIns="91433" bIns="45700" numCol="1" anchor="t" anchorCtr="0" compatLnSpc="1">
            <a:prstTxWarp prst="textNoShape">
              <a:avLst/>
            </a:prstTxWarp>
            <a:noAutofit/>
          </a:bodyPr>
          <a:lstStyle>
            <a:lvl1pPr algn="l" rtl="0" eaLnBrk="0" fontAlgn="base" hangingPunct="0">
              <a:spcBef>
                <a:spcPct val="0"/>
              </a:spcBef>
              <a:spcAft>
                <a:spcPct val="0"/>
              </a:spcAft>
              <a:defRPr sz="2400" b="1">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2400" b="1">
                <a:solidFill>
                  <a:schemeClr val="tx2"/>
                </a:solidFill>
                <a:latin typeface="Verdana" pitchFamily="-112" charset="0"/>
                <a:ea typeface="ＭＳ Ｐゴシック" pitchFamily="28" charset="-128"/>
                <a:cs typeface="ＭＳ Ｐゴシック" pitchFamily="28" charset="-128"/>
              </a:defRPr>
            </a:lvl2pPr>
            <a:lvl3pPr algn="l" rtl="0" eaLnBrk="0" fontAlgn="base" hangingPunct="0">
              <a:spcBef>
                <a:spcPct val="0"/>
              </a:spcBef>
              <a:spcAft>
                <a:spcPct val="0"/>
              </a:spcAft>
              <a:defRPr sz="2400" b="1">
                <a:solidFill>
                  <a:schemeClr val="tx2"/>
                </a:solidFill>
                <a:latin typeface="Verdana" pitchFamily="-112" charset="0"/>
                <a:ea typeface="ＭＳ Ｐゴシック" pitchFamily="28" charset="-128"/>
                <a:cs typeface="ＭＳ Ｐゴシック" pitchFamily="28" charset="-128"/>
              </a:defRPr>
            </a:lvl3pPr>
            <a:lvl4pPr algn="l" rtl="0" eaLnBrk="0" fontAlgn="base" hangingPunct="0">
              <a:spcBef>
                <a:spcPct val="0"/>
              </a:spcBef>
              <a:spcAft>
                <a:spcPct val="0"/>
              </a:spcAft>
              <a:defRPr sz="2400" b="1">
                <a:solidFill>
                  <a:schemeClr val="tx2"/>
                </a:solidFill>
                <a:latin typeface="Verdana" pitchFamily="-112" charset="0"/>
                <a:ea typeface="ＭＳ Ｐゴシック" pitchFamily="28" charset="-128"/>
                <a:cs typeface="ＭＳ Ｐゴシック" pitchFamily="28" charset="-128"/>
              </a:defRPr>
            </a:lvl4pPr>
            <a:lvl5pPr algn="l" rtl="0" eaLnBrk="0" fontAlgn="base" hangingPunct="0">
              <a:spcBef>
                <a:spcPct val="0"/>
              </a:spcBef>
              <a:spcAft>
                <a:spcPct val="0"/>
              </a:spcAft>
              <a:defRPr sz="2400" b="1">
                <a:solidFill>
                  <a:schemeClr val="tx2"/>
                </a:solidFill>
                <a:latin typeface="Verdana" pitchFamily="-112" charset="0"/>
                <a:ea typeface="ＭＳ Ｐゴシック" pitchFamily="28" charset="-128"/>
                <a:cs typeface="ＭＳ Ｐゴシック" pitchFamily="28" charset="-128"/>
              </a:defRPr>
            </a:lvl5pPr>
            <a:lvl6pPr marL="342900" algn="l" rtl="0" eaLnBrk="1" fontAlgn="base" hangingPunct="1">
              <a:spcBef>
                <a:spcPct val="0"/>
              </a:spcBef>
              <a:spcAft>
                <a:spcPct val="0"/>
              </a:spcAft>
              <a:defRPr sz="2700" b="1">
                <a:solidFill>
                  <a:schemeClr val="tx2"/>
                </a:solidFill>
                <a:latin typeface="Arial" pitchFamily="28" charset="0"/>
                <a:ea typeface="ＭＳ Ｐゴシック" pitchFamily="28" charset="-128"/>
                <a:cs typeface="ＭＳ Ｐゴシック" pitchFamily="28" charset="-128"/>
              </a:defRPr>
            </a:lvl6pPr>
            <a:lvl7pPr marL="685800" algn="l" rtl="0" eaLnBrk="1" fontAlgn="base" hangingPunct="1">
              <a:spcBef>
                <a:spcPct val="0"/>
              </a:spcBef>
              <a:spcAft>
                <a:spcPct val="0"/>
              </a:spcAft>
              <a:defRPr sz="2700" b="1">
                <a:solidFill>
                  <a:schemeClr val="tx2"/>
                </a:solidFill>
                <a:latin typeface="Arial" pitchFamily="28" charset="0"/>
                <a:ea typeface="ＭＳ Ｐゴシック" pitchFamily="28" charset="-128"/>
                <a:cs typeface="ＭＳ Ｐゴシック" pitchFamily="28" charset="-128"/>
              </a:defRPr>
            </a:lvl7pPr>
            <a:lvl8pPr marL="1028700" algn="l" rtl="0" eaLnBrk="1" fontAlgn="base" hangingPunct="1">
              <a:spcBef>
                <a:spcPct val="0"/>
              </a:spcBef>
              <a:spcAft>
                <a:spcPct val="0"/>
              </a:spcAft>
              <a:defRPr sz="2700" b="1">
                <a:solidFill>
                  <a:schemeClr val="tx2"/>
                </a:solidFill>
                <a:latin typeface="Arial" pitchFamily="28" charset="0"/>
                <a:ea typeface="ＭＳ Ｐゴシック" pitchFamily="28" charset="-128"/>
                <a:cs typeface="ＭＳ Ｐゴシック" pitchFamily="28" charset="-128"/>
              </a:defRPr>
            </a:lvl8pPr>
            <a:lvl9pPr marL="1371600" algn="l" rtl="0" eaLnBrk="1" fontAlgn="base" hangingPunct="1">
              <a:spcBef>
                <a:spcPct val="0"/>
              </a:spcBef>
              <a:spcAft>
                <a:spcPct val="0"/>
              </a:spcAft>
              <a:defRPr sz="2700" b="1">
                <a:solidFill>
                  <a:schemeClr val="tx2"/>
                </a:solidFill>
                <a:latin typeface="Arial" pitchFamily="28" charset="0"/>
                <a:ea typeface="ＭＳ Ｐゴシック" pitchFamily="28" charset="-128"/>
                <a:cs typeface="ＭＳ Ｐゴシック" pitchFamily="28" charset="-128"/>
              </a:defRPr>
            </a:lvl9pPr>
          </a:lstStyle>
          <a:p>
            <a:pPr>
              <a:spcBef>
                <a:spcPts val="533"/>
              </a:spcBef>
              <a:defRPr/>
            </a:pPr>
            <a:r>
              <a:rPr lang="en-US" sz="3100" dirty="0">
                <a:solidFill>
                  <a:srgbClr val="0070C0"/>
                </a:solidFill>
              </a:rPr>
              <a:t>IEEE is the world’s largest technical professional association, dedicated to </a:t>
            </a:r>
            <a:r>
              <a:rPr lang="en-US" sz="3100" b="1" dirty="0">
                <a:solidFill>
                  <a:srgbClr val="0070C0"/>
                </a:solidFill>
              </a:rPr>
              <a:t>advancing technology for humanity</a:t>
            </a:r>
            <a:r>
              <a:rPr lang="en-US" sz="3100" dirty="0">
                <a:solidFill>
                  <a:srgbClr val="0070C0"/>
                </a:solidFill>
              </a:rPr>
              <a:t>.</a:t>
            </a:r>
          </a:p>
        </p:txBody>
      </p:sp>
      <p:sp>
        <p:nvSpPr>
          <p:cNvPr id="4" name="TextBox 3"/>
          <p:cNvSpPr txBox="1"/>
          <p:nvPr/>
        </p:nvSpPr>
        <p:spPr>
          <a:xfrm>
            <a:off x="476923" y="5983025"/>
            <a:ext cx="9225602" cy="707886"/>
          </a:xfrm>
          <a:prstGeom prst="rect">
            <a:avLst/>
          </a:prstGeom>
          <a:solidFill>
            <a:schemeClr val="accent1">
              <a:lumMod val="50000"/>
            </a:schemeClr>
          </a:solidFill>
        </p:spPr>
        <p:txBody>
          <a:bodyPr wrap="none" rtlCol="0">
            <a:spAutoFit/>
          </a:bodyPr>
          <a:lstStyle/>
          <a:p>
            <a:pPr algn="ctr"/>
            <a:r>
              <a:rPr lang="en-US" sz="2000" dirty="0">
                <a:solidFill>
                  <a:schemeClr val="bg1"/>
                </a:solidFill>
              </a:rPr>
              <a:t>It has the most members of any technical professional organization in the world,</a:t>
            </a:r>
          </a:p>
          <a:p>
            <a:pPr algn="ctr"/>
            <a:r>
              <a:rPr lang="en-US" sz="2000" dirty="0">
                <a:solidFill>
                  <a:schemeClr val="bg1"/>
                </a:solidFill>
              </a:rPr>
              <a:t>with ~420,000 members in over 190 countries</a:t>
            </a:r>
          </a:p>
        </p:txBody>
      </p:sp>
      <p:sp>
        <p:nvSpPr>
          <p:cNvPr id="9" name="Slide Number Placeholder 17"/>
          <p:cNvSpPr txBox="1">
            <a:spLocks/>
          </p:cNvSpPr>
          <p:nvPr/>
        </p:nvSpPr>
        <p:spPr>
          <a:xfrm>
            <a:off x="5910523" y="6325786"/>
            <a:ext cx="647700" cy="365125"/>
          </a:xfrm>
          <a:prstGeom prst="rect">
            <a:avLst/>
          </a:prstGeom>
        </p:spPr>
        <p:txBody>
          <a:bodyPr vert="horz" lIns="121920" tIns="60960" rIns="121920" bIns="60960" rtlCol="0" anchor="ctr"/>
          <a:lstStyle>
            <a:defPPr>
              <a:defRPr lang="en-US"/>
            </a:defPPr>
            <a:lvl1pPr algn="ctr" rtl="0" eaLnBrk="1" fontAlgn="auto" hangingPunct="1">
              <a:spcBef>
                <a:spcPts val="0"/>
              </a:spcBef>
              <a:spcAft>
                <a:spcPts val="0"/>
              </a:spcAft>
              <a:defRPr sz="1800" kern="1200">
                <a:solidFill>
                  <a:schemeClr val="tx1"/>
                </a:solidFill>
                <a:latin typeface="Arial" pitchFamily="34" charset="0"/>
                <a:ea typeface="MS PGothic" pitchFamily="34" charset="-128"/>
                <a:cs typeface="+mn-cs"/>
              </a:defRPr>
            </a:lvl1pPr>
            <a:lvl2pPr marL="557213" indent="-214313"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2pPr>
            <a:lvl3pPr marL="8572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3pPr>
            <a:lvl4pPr marL="12001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4pPr>
            <a:lvl5pPr marL="15430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5pPr>
            <a:lvl6pPr marL="18859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6pPr>
            <a:lvl7pPr marL="22288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7pPr>
            <a:lvl8pPr marL="25717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8pPr>
            <a:lvl9pPr marL="29146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9pPr>
          </a:lstStyle>
          <a:p>
            <a:pPr defTabSz="457189"/>
            <a:fld id="{A92F1462-1BED-4E0F-A6A1-9B87BA2E2CD6}" type="slidenum">
              <a:rPr lang="en-US" altLang="en-US" sz="1051">
                <a:solidFill>
                  <a:prstClr val="white">
                    <a:lumMod val="75000"/>
                  </a:prstClr>
                </a:solidFill>
                <a:latin typeface="Verdana"/>
              </a:rPr>
              <a:pPr defTabSz="457189"/>
              <a:t>2</a:t>
            </a:fld>
            <a:endParaRPr lang="en-US" altLang="en-US" sz="1051" dirty="0">
              <a:solidFill>
                <a:prstClr val="white">
                  <a:lumMod val="75000"/>
                </a:prstClr>
              </a:solidFill>
              <a:latin typeface="Verdana"/>
            </a:endParaRPr>
          </a:p>
        </p:txBody>
      </p:sp>
      <p:sp>
        <p:nvSpPr>
          <p:cNvPr id="5" name="TextBox 4">
            <a:extLst>
              <a:ext uri="{FF2B5EF4-FFF2-40B4-BE49-F238E27FC236}">
                <a16:creationId xmlns:a16="http://schemas.microsoft.com/office/drawing/2014/main" id="{6C61D309-7BDC-5CE4-CD54-6FFDC4450B23}"/>
              </a:ext>
            </a:extLst>
          </p:cNvPr>
          <p:cNvSpPr txBox="1"/>
          <p:nvPr/>
        </p:nvSpPr>
        <p:spPr>
          <a:xfrm>
            <a:off x="306591" y="3553899"/>
            <a:ext cx="10800680" cy="2036455"/>
          </a:xfrm>
          <a:prstGeom prst="rect">
            <a:avLst/>
          </a:prstGeom>
          <a:noFill/>
        </p:spPr>
        <p:txBody>
          <a:bodyPr wrap="square" rtlCol="0">
            <a:spAutoFit/>
          </a:bodyPr>
          <a:lstStyle/>
          <a:p>
            <a:pPr marL="0" indent="0" algn="ctr">
              <a:spcBef>
                <a:spcPts val="533"/>
              </a:spcBef>
              <a:buNone/>
              <a:defRPr/>
            </a:pPr>
            <a:r>
              <a:rPr lang="en-US" sz="3200" b="1" dirty="0">
                <a:solidFill>
                  <a:srgbClr val="0070C0"/>
                </a:solidFill>
              </a:rPr>
              <a:t>VISION</a:t>
            </a:r>
          </a:p>
          <a:p>
            <a:pPr marL="0" indent="0">
              <a:spcBef>
                <a:spcPts val="533"/>
              </a:spcBef>
              <a:buNone/>
              <a:defRPr/>
            </a:pPr>
            <a:endParaRPr lang="en-US" sz="1200" b="1" dirty="0">
              <a:solidFill>
                <a:srgbClr val="0070C0"/>
              </a:solidFill>
            </a:endParaRPr>
          </a:p>
          <a:p>
            <a:pPr marL="0" indent="0">
              <a:spcBef>
                <a:spcPts val="533"/>
              </a:spcBef>
              <a:buNone/>
              <a:defRPr/>
            </a:pPr>
            <a:r>
              <a:rPr lang="en-US" sz="2400" dirty="0"/>
              <a:t>IEEE will be essential to the global technical community and to technical professionals everywhere, and be universally recognized for the contributions of technology and of technical professionals in improving global conditions</a:t>
            </a:r>
            <a:endParaRPr lang="en-US" sz="2400" dirty="0">
              <a:solidFill>
                <a:srgbClr val="0070C0"/>
              </a:solidFill>
            </a:endParaRPr>
          </a:p>
        </p:txBody>
      </p:sp>
    </p:spTree>
    <p:extLst>
      <p:ext uri="{BB962C8B-B14F-4D97-AF65-F5344CB8AC3E}">
        <p14:creationId xmlns:p14="http://schemas.microsoft.com/office/powerpoint/2010/main" val="58149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DDAA52F-93CD-4782-910B-BCACAE25B477}"/>
              </a:ext>
            </a:extLst>
          </p:cNvPr>
          <p:cNvSpPr>
            <a:spLocks noGrp="1"/>
          </p:cNvSpPr>
          <p:nvPr>
            <p:ph type="title"/>
          </p:nvPr>
        </p:nvSpPr>
        <p:spPr/>
        <p:txBody>
          <a:bodyPr>
            <a:normAutofit fontScale="90000"/>
          </a:bodyPr>
          <a:lstStyle/>
          <a:p>
            <a:r>
              <a:rPr lang="en-US" dirty="0"/>
              <a:t>The Top-cited IEEE Publications in the Fields of Interest</a:t>
            </a:r>
          </a:p>
        </p:txBody>
      </p:sp>
      <p:sp>
        <p:nvSpPr>
          <p:cNvPr id="8" name="Text Placeholder 7">
            <a:extLst>
              <a:ext uri="{FF2B5EF4-FFF2-40B4-BE49-F238E27FC236}">
                <a16:creationId xmlns:a16="http://schemas.microsoft.com/office/drawing/2014/main" id="{8263C94F-33DA-4241-ABAB-B511F4AFA649}"/>
              </a:ext>
            </a:extLst>
          </p:cNvPr>
          <p:cNvSpPr>
            <a:spLocks noGrp="1"/>
          </p:cNvSpPr>
          <p:nvPr>
            <p:ph type="body" sz="quarter" idx="13"/>
          </p:nvPr>
        </p:nvSpPr>
        <p:spPr>
          <a:xfrm>
            <a:off x="365760" y="1621276"/>
            <a:ext cx="5730240" cy="4917636"/>
          </a:xfrm>
        </p:spPr>
        <p:txBody>
          <a:bodyPr>
            <a:normAutofit fontScale="92500"/>
          </a:bodyPr>
          <a:lstStyle/>
          <a:p>
            <a:pPr marL="0" indent="0">
              <a:spcAft>
                <a:spcPts val="600"/>
              </a:spcAft>
              <a:buNone/>
            </a:pPr>
            <a:r>
              <a:rPr lang="en-US" sz="2400" b="1" dirty="0"/>
              <a:t>IEEE Publishes:</a:t>
            </a:r>
          </a:p>
          <a:p>
            <a:pPr>
              <a:spcBef>
                <a:spcPct val="0"/>
              </a:spcBef>
              <a:spcAft>
                <a:spcPts val="600"/>
              </a:spcAft>
              <a:buClr>
                <a:schemeClr val="tx1"/>
              </a:buClr>
              <a:defRPr/>
            </a:pPr>
            <a:r>
              <a:rPr lang="en-US" altLang="en-US" sz="2200" b="1" dirty="0">
                <a:solidFill>
                  <a:srgbClr val="0066A1"/>
                </a:solidFill>
              </a:rPr>
              <a:t>8 of the top 10 </a:t>
            </a:r>
            <a:r>
              <a:rPr lang="en-US" altLang="en-US" sz="2200" dirty="0">
                <a:solidFill>
                  <a:schemeClr val="tx1">
                    <a:lumMod val="75000"/>
                  </a:schemeClr>
                </a:solidFill>
              </a:rPr>
              <a:t>journals in Electrical and Electronic Engineering</a:t>
            </a:r>
          </a:p>
          <a:p>
            <a:pPr>
              <a:spcBef>
                <a:spcPct val="0"/>
              </a:spcBef>
              <a:spcAft>
                <a:spcPts val="600"/>
              </a:spcAft>
              <a:buClr>
                <a:schemeClr val="tx1"/>
              </a:buClr>
              <a:defRPr/>
            </a:pPr>
            <a:r>
              <a:rPr lang="en-US" altLang="en-US" sz="2200" b="1" dirty="0">
                <a:solidFill>
                  <a:srgbClr val="0066A1"/>
                </a:solidFill>
              </a:rPr>
              <a:t>9 of the top 10 </a:t>
            </a:r>
            <a:r>
              <a:rPr lang="en-US" altLang="en-US" sz="2200" dirty="0">
                <a:solidFill>
                  <a:schemeClr val="tx1">
                    <a:lumMod val="75000"/>
                  </a:schemeClr>
                </a:solidFill>
              </a:rPr>
              <a:t>journals in Telecommunications</a:t>
            </a:r>
          </a:p>
          <a:p>
            <a:pPr>
              <a:spcBef>
                <a:spcPct val="0"/>
              </a:spcBef>
              <a:spcAft>
                <a:spcPts val="600"/>
              </a:spcAft>
              <a:buClr>
                <a:schemeClr val="tx1"/>
              </a:buClr>
              <a:defRPr/>
            </a:pPr>
            <a:r>
              <a:rPr lang="en-US" altLang="en-US" sz="2200" b="1" dirty="0">
                <a:solidFill>
                  <a:srgbClr val="0066A1"/>
                </a:solidFill>
              </a:rPr>
              <a:t>3 of the top 5 </a:t>
            </a:r>
            <a:r>
              <a:rPr lang="en-US" altLang="en-US" sz="2200" dirty="0">
                <a:solidFill>
                  <a:schemeClr val="tx1">
                    <a:lumMod val="75000"/>
                  </a:schemeClr>
                </a:solidFill>
              </a:rPr>
              <a:t>journals in Artificial Intelligence</a:t>
            </a:r>
          </a:p>
          <a:p>
            <a:pPr>
              <a:spcBef>
                <a:spcPct val="0"/>
              </a:spcBef>
              <a:spcAft>
                <a:spcPts val="600"/>
              </a:spcAft>
              <a:buClr>
                <a:schemeClr val="tx1"/>
              </a:buClr>
              <a:defRPr/>
            </a:pPr>
            <a:r>
              <a:rPr lang="en-US" altLang="en-US" sz="2200" b="1" dirty="0">
                <a:solidFill>
                  <a:srgbClr val="0066A1"/>
                </a:solidFill>
              </a:rPr>
              <a:t>3 of the top 5 </a:t>
            </a:r>
            <a:r>
              <a:rPr lang="en-US" altLang="en-US" sz="2200" dirty="0">
                <a:solidFill>
                  <a:schemeClr val="tx1">
                    <a:lumMod val="75000"/>
                  </a:schemeClr>
                </a:solidFill>
              </a:rPr>
              <a:t>journals in</a:t>
            </a:r>
            <a:r>
              <a:rPr lang="en-US" altLang="en-US" sz="2200" b="1" dirty="0">
                <a:solidFill>
                  <a:srgbClr val="0066A1"/>
                </a:solidFill>
              </a:rPr>
              <a:t> </a:t>
            </a:r>
            <a:r>
              <a:rPr lang="en-US" altLang="en-US" sz="2200" dirty="0">
                <a:solidFill>
                  <a:schemeClr val="tx1">
                    <a:lumMod val="75000"/>
                  </a:schemeClr>
                </a:solidFill>
              </a:rPr>
              <a:t>Automation &amp; Control Systems</a:t>
            </a:r>
            <a:endParaRPr lang="en-US" altLang="en-US" sz="2200" b="1" dirty="0">
              <a:solidFill>
                <a:srgbClr val="0066A1"/>
              </a:solidFill>
            </a:endParaRPr>
          </a:p>
          <a:p>
            <a:pPr>
              <a:spcBef>
                <a:spcPct val="0"/>
              </a:spcBef>
              <a:spcAft>
                <a:spcPts val="600"/>
              </a:spcAft>
              <a:buClr>
                <a:schemeClr val="tx1"/>
              </a:buClr>
              <a:defRPr/>
            </a:pPr>
            <a:r>
              <a:rPr lang="en-US" altLang="en-US" sz="2200" b="1" dirty="0">
                <a:solidFill>
                  <a:srgbClr val="0066A1"/>
                </a:solidFill>
              </a:rPr>
              <a:t>3 of the top 5</a:t>
            </a:r>
            <a:r>
              <a:rPr lang="en-US" altLang="en-US" sz="2200" b="1" dirty="0">
                <a:solidFill>
                  <a:schemeClr val="tx1">
                    <a:lumMod val="75000"/>
                  </a:schemeClr>
                </a:solidFill>
              </a:rPr>
              <a:t> </a:t>
            </a:r>
            <a:r>
              <a:rPr lang="en-US" altLang="en-US" sz="2200" dirty="0">
                <a:solidFill>
                  <a:schemeClr val="tx1">
                    <a:lumMod val="75000"/>
                  </a:schemeClr>
                </a:solidFill>
              </a:rPr>
              <a:t>journals in Computer Science—Hardware &amp; Architecture</a:t>
            </a:r>
          </a:p>
          <a:p>
            <a:r>
              <a:rPr lang="en-US" sz="2200" b="1" i="0" u="none" strike="noStrike" dirty="0">
                <a:solidFill>
                  <a:srgbClr val="0066A1"/>
                </a:solidFill>
                <a:effectLst/>
              </a:rPr>
              <a:t>3 of the top 5 </a:t>
            </a:r>
            <a:r>
              <a:rPr lang="en-US" sz="2200" b="0" i="0" u="none" strike="noStrike" dirty="0">
                <a:solidFill>
                  <a:srgbClr val="000000"/>
                </a:solidFill>
                <a:effectLst/>
              </a:rPr>
              <a:t>journals in Computer Science—Software Engineering</a:t>
            </a:r>
          </a:p>
          <a:p>
            <a:r>
              <a:rPr lang="en-US" altLang="en-US" sz="2200" b="1" dirty="0">
                <a:solidFill>
                  <a:srgbClr val="0066A1"/>
                </a:solidFill>
              </a:rPr>
              <a:t>3 of the top 5 </a:t>
            </a:r>
            <a:r>
              <a:rPr lang="en-US" altLang="en-US" sz="2200" dirty="0">
                <a:solidFill>
                  <a:schemeClr val="tx1">
                    <a:lumMod val="75000"/>
                  </a:schemeClr>
                </a:solidFill>
              </a:rPr>
              <a:t>journals in</a:t>
            </a:r>
            <a:r>
              <a:rPr lang="en-US" altLang="en-US" sz="2200" b="1" dirty="0">
                <a:solidFill>
                  <a:srgbClr val="0066A1"/>
                </a:solidFill>
              </a:rPr>
              <a:t> </a:t>
            </a:r>
            <a:r>
              <a:rPr lang="en-US" altLang="en-US" sz="2200" dirty="0">
                <a:solidFill>
                  <a:schemeClr val="tx1">
                    <a:lumMod val="75000"/>
                  </a:schemeClr>
                </a:solidFill>
              </a:rPr>
              <a:t>Cybernetics </a:t>
            </a:r>
          </a:p>
          <a:p>
            <a:r>
              <a:rPr lang="en-US" sz="2200" b="1" i="0" u="none" strike="noStrike" dirty="0">
                <a:solidFill>
                  <a:srgbClr val="0066A1"/>
                </a:solidFill>
                <a:effectLst/>
              </a:rPr>
              <a:t>3 of the top 5 </a:t>
            </a:r>
            <a:r>
              <a:rPr lang="en-US" sz="2200" b="0" i="0" u="none" strike="noStrike" dirty="0">
                <a:solidFill>
                  <a:srgbClr val="000000"/>
                </a:solidFill>
                <a:effectLst/>
              </a:rPr>
              <a:t>journals in Imaging </a:t>
            </a:r>
          </a:p>
          <a:p>
            <a:endParaRPr lang="en-US" altLang="en-US" sz="2400" b="1" dirty="0">
              <a:solidFill>
                <a:srgbClr val="0066A1"/>
              </a:solidFill>
            </a:endParaRPr>
          </a:p>
          <a:p>
            <a:endParaRPr lang="en-US" altLang="en-US" sz="2400" dirty="0">
              <a:solidFill>
                <a:schemeClr val="tx1">
                  <a:lumMod val="75000"/>
                </a:schemeClr>
              </a:solidFill>
            </a:endParaRPr>
          </a:p>
          <a:p>
            <a:endParaRPr lang="en-US" dirty="0"/>
          </a:p>
        </p:txBody>
      </p:sp>
      <p:sp>
        <p:nvSpPr>
          <p:cNvPr id="6" name="Slide Number Placeholder 5">
            <a:extLst>
              <a:ext uri="{FF2B5EF4-FFF2-40B4-BE49-F238E27FC236}">
                <a16:creationId xmlns:a16="http://schemas.microsoft.com/office/drawing/2014/main" id="{E04CE8FB-ACD2-4E7F-97EC-B354B815E1AE}"/>
              </a:ext>
            </a:extLst>
          </p:cNvPr>
          <p:cNvSpPr>
            <a:spLocks noGrp="1"/>
          </p:cNvSpPr>
          <p:nvPr>
            <p:ph type="sldNum" sz="quarter" idx="14"/>
          </p:nvPr>
        </p:nvSpPr>
        <p:spPr/>
        <p:txBody>
          <a:bodyPr/>
          <a:lstStyle/>
          <a:p>
            <a:fld id="{4CBC1898-768D-6640-8D80-B671286758A9}" type="slidenum">
              <a:rPr lang="en-US" smtClean="0"/>
              <a:pPr/>
              <a:t>20</a:t>
            </a:fld>
            <a:endParaRPr lang="en-US" dirty="0"/>
          </a:p>
        </p:txBody>
      </p:sp>
      <p:sp>
        <p:nvSpPr>
          <p:cNvPr id="10" name="Content Placeholder 13">
            <a:extLst>
              <a:ext uri="{FF2B5EF4-FFF2-40B4-BE49-F238E27FC236}">
                <a16:creationId xmlns:a16="http://schemas.microsoft.com/office/drawing/2014/main" id="{EA379C35-CB40-41A3-B29C-E9D2B8A5C5C3}"/>
              </a:ext>
            </a:extLst>
          </p:cNvPr>
          <p:cNvSpPr txBox="1">
            <a:spLocks/>
          </p:cNvSpPr>
          <p:nvPr/>
        </p:nvSpPr>
        <p:spPr>
          <a:xfrm>
            <a:off x="6391812" y="1519340"/>
            <a:ext cx="5678551" cy="23236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600" kern="1200">
                <a:solidFill>
                  <a:schemeClr val="tx1"/>
                </a:solidFill>
                <a:latin typeface="Calibri" charset="0"/>
                <a:ea typeface="Calibri" charset="0"/>
                <a:cs typeface="Calibri"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Calibri" charset="0"/>
                <a:ea typeface="Calibri" charset="0"/>
                <a:cs typeface="Calibri"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Calibri" charset="0"/>
                <a:ea typeface="Calibri" charset="0"/>
                <a:cs typeface="Calibri"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Calibri" charset="0"/>
                <a:ea typeface="Calibri" charset="0"/>
                <a:cs typeface="Calibri"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
                <a:prstClr val="black"/>
              </a:buClr>
              <a:buSzTx/>
              <a:buFont typeface="Arial"/>
              <a:buNone/>
              <a:tabLst/>
              <a:defRPr/>
            </a:pPr>
            <a:r>
              <a:rPr kumimoji="0" lang="en-US" sz="2200" b="1" i="0" u="none" strike="noStrike" kern="1200" cap="none" spc="0" normalizeH="0" baseline="0" noProof="0" dirty="0">
                <a:ln>
                  <a:noFill/>
                </a:ln>
                <a:solidFill>
                  <a:prstClr val="black"/>
                </a:solidFill>
                <a:effectLst/>
                <a:uLnTx/>
                <a:uFillTx/>
                <a:latin typeface="Calibri" charset="0"/>
                <a:cs typeface="Calibri" charset="0"/>
              </a:rPr>
              <a:t>IEEE Journals are:</a:t>
            </a:r>
          </a:p>
          <a:p>
            <a:pPr marL="0" marR="0" lvl="0" indent="0" algn="l" defTabSz="914400" rtl="0" eaLnBrk="1" fontAlgn="auto" latinLnBrk="0" hangingPunct="1">
              <a:lnSpc>
                <a:spcPct val="90000"/>
              </a:lnSpc>
              <a:spcBef>
                <a:spcPct val="0"/>
              </a:spcBef>
              <a:spcAft>
                <a:spcPts val="600"/>
              </a:spcAft>
              <a:buClr>
                <a:prstClr val="black"/>
              </a:buClr>
              <a:buSzTx/>
              <a:buFont typeface="Arial"/>
              <a:buNone/>
              <a:tabLst/>
              <a:defRPr/>
            </a:pPr>
            <a:r>
              <a:rPr kumimoji="0" lang="en-US" altLang="en-US" sz="2200" b="1" i="0" u="none" strike="noStrike" kern="1200" cap="none" spc="0" normalizeH="0" baseline="0" noProof="0" dirty="0">
                <a:ln>
                  <a:noFill/>
                </a:ln>
                <a:solidFill>
                  <a:srgbClr val="0066A1"/>
                </a:solidFill>
                <a:effectLst/>
                <a:uLnTx/>
                <a:uFillTx/>
                <a:latin typeface="Calibri" charset="0"/>
                <a:cs typeface="Calibri" charset="0"/>
              </a:rPr>
              <a:t>#1 </a:t>
            </a: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cs typeface="Calibri" charset="0"/>
              </a:rPr>
              <a:t>in Automation &amp; Control Systems, Cybernetics (Computer Science), Hardware &amp; Architecture (Computer Science), Information Systems (Computer Science), and Imaging </a:t>
            </a:r>
            <a:endParaRPr kumimoji="0" lang="en-US" altLang="en-US" sz="2200" b="0" i="0" u="none" strike="noStrike" kern="1200" cap="none" spc="0" normalizeH="0" baseline="0" noProof="0" dirty="0">
              <a:ln>
                <a:noFill/>
              </a:ln>
              <a:solidFill>
                <a:prstClr val="black">
                  <a:lumMod val="75000"/>
                </a:prstClr>
              </a:solidFill>
              <a:effectLst/>
              <a:uLnTx/>
              <a:uFillTx/>
              <a:latin typeface="Calibri" charset="0"/>
              <a:cs typeface="Calibri" charset="0"/>
            </a:endParaRPr>
          </a:p>
        </p:txBody>
      </p:sp>
      <p:sp>
        <p:nvSpPr>
          <p:cNvPr id="11" name="Rectangle 12">
            <a:extLst>
              <a:ext uri="{FF2B5EF4-FFF2-40B4-BE49-F238E27FC236}">
                <a16:creationId xmlns:a16="http://schemas.microsoft.com/office/drawing/2014/main" id="{CA399480-F16C-447F-A289-F606B66A6499}"/>
              </a:ext>
            </a:extLst>
          </p:cNvPr>
          <p:cNvSpPr>
            <a:spLocks noChangeArrowheads="1"/>
          </p:cNvSpPr>
          <p:nvPr/>
        </p:nvSpPr>
        <p:spPr bwMode="auto">
          <a:xfrm>
            <a:off x="6304727" y="5459864"/>
            <a:ext cx="4959054"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marL="0" marR="0" lvl="0" indent="0" algn="l" defTabSz="914400" rtl="0" eaLnBrk="1" fontAlgn="base" latinLnBrk="0" hangingPunct="1">
              <a:lnSpc>
                <a:spcPct val="100000"/>
              </a:lnSpc>
              <a:spcBef>
                <a:spcPct val="50000"/>
              </a:spcBef>
              <a:spcAft>
                <a:spcPct val="0"/>
              </a:spcAft>
              <a:buClr>
                <a:srgbClr val="808080"/>
              </a:buClr>
              <a:buSzPct val="80000"/>
              <a:buFont typeface="Wingdings" pitchFamily="2" charset="2"/>
              <a:buNone/>
              <a:tabLst/>
              <a:defRPr/>
            </a:pPr>
            <a:r>
              <a:rPr kumimoji="0" lang="en-US" altLang="en-US" sz="1000" b="0" i="0" u="none" strike="noStrike" kern="1200" cap="none" spc="0" normalizeH="0" baseline="0" noProof="0" dirty="0">
                <a:ln>
                  <a:noFill/>
                </a:ln>
                <a:solidFill>
                  <a:prstClr val="black"/>
                </a:solidFill>
                <a:effectLst/>
                <a:uLnTx/>
                <a:uFillTx/>
                <a:latin typeface="Calibri" charset="0"/>
                <a:ea typeface="Calibri" charset="0"/>
                <a:cs typeface="Calibri" charset="0"/>
              </a:rPr>
              <a:t>The Journal Citation Reports from Clarivate Analytics presents quantifiable statistical data that provides a systematic, objective way to evaluate the world’s leading journals. Based on the 2021 study released June 2022. </a:t>
            </a:r>
          </a:p>
        </p:txBody>
      </p:sp>
      <p:grpSp>
        <p:nvGrpSpPr>
          <p:cNvPr id="12" name="Group 11">
            <a:extLst>
              <a:ext uri="{FF2B5EF4-FFF2-40B4-BE49-F238E27FC236}">
                <a16:creationId xmlns:a16="http://schemas.microsoft.com/office/drawing/2014/main" id="{2F515017-D704-4525-91D1-622E62EC7A46}"/>
              </a:ext>
            </a:extLst>
          </p:cNvPr>
          <p:cNvGrpSpPr/>
          <p:nvPr/>
        </p:nvGrpSpPr>
        <p:grpSpPr>
          <a:xfrm>
            <a:off x="6391812" y="3778552"/>
            <a:ext cx="4871969" cy="1584432"/>
            <a:chOff x="6195197" y="3960329"/>
            <a:chExt cx="5400495" cy="1588835"/>
          </a:xfrm>
        </p:grpSpPr>
        <p:pic>
          <p:nvPicPr>
            <p:cNvPr id="13" name="Picture 12">
              <a:extLst>
                <a:ext uri="{FF2B5EF4-FFF2-40B4-BE49-F238E27FC236}">
                  <a16:creationId xmlns:a16="http://schemas.microsoft.com/office/drawing/2014/main" id="{7EE80396-223B-4F1B-95C2-89292ACA0B91}"/>
                </a:ext>
              </a:extLst>
            </p:cNvPr>
            <p:cNvPicPr/>
            <p:nvPr/>
          </p:nvPicPr>
          <p:blipFill>
            <a:blip r:embed="rId4" cstate="email">
              <a:extLst>
                <a:ext uri="{28A0092B-C50C-407E-A947-70E740481C1C}">
                  <a14:useLocalDpi xmlns:a14="http://schemas.microsoft.com/office/drawing/2010/main"/>
                </a:ext>
              </a:extLst>
            </a:blip>
            <a:stretch>
              <a:fillRect/>
            </a:stretch>
          </p:blipFill>
          <p:spPr>
            <a:xfrm>
              <a:off x="10366996" y="3960329"/>
              <a:ext cx="1228696" cy="1588835"/>
            </a:xfrm>
            <a:prstGeom prst="rect">
              <a:avLst/>
            </a:prstGeom>
            <a:ln>
              <a:solidFill>
                <a:schemeClr val="tx1"/>
              </a:solidFill>
            </a:ln>
          </p:spPr>
        </p:pic>
        <p:pic>
          <p:nvPicPr>
            <p:cNvPr id="14" name="Picture 13">
              <a:extLst>
                <a:ext uri="{FF2B5EF4-FFF2-40B4-BE49-F238E27FC236}">
                  <a16:creationId xmlns:a16="http://schemas.microsoft.com/office/drawing/2014/main" id="{7787FA97-238C-43E0-B592-611083FB957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958889" y="3960329"/>
              <a:ext cx="1242699" cy="158883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4">
              <a:extLst>
                <a:ext uri="{FF2B5EF4-FFF2-40B4-BE49-F238E27FC236}">
                  <a16:creationId xmlns:a16="http://schemas.microsoft.com/office/drawing/2014/main" id="{021ACC8E-F182-454B-AA62-F66E66C2C7A1}"/>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13478" y="3960329"/>
              <a:ext cx="1202158" cy="1588835"/>
            </a:xfrm>
            <a:prstGeom prst="rect">
              <a:avLst/>
            </a:prstGeom>
            <a:noFill/>
            <a:ln>
              <a:solidFill>
                <a:schemeClr val="tx1"/>
              </a:solidFill>
            </a:ln>
          </p:spPr>
        </p:pic>
        <p:pic>
          <p:nvPicPr>
            <p:cNvPr id="16" name="Picture 15">
              <a:extLst>
                <a:ext uri="{FF2B5EF4-FFF2-40B4-BE49-F238E27FC236}">
                  <a16:creationId xmlns:a16="http://schemas.microsoft.com/office/drawing/2014/main" id="{803178DB-E1E5-40C1-87A9-F9B9CE746E3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95197" y="3960329"/>
              <a:ext cx="1252873" cy="1588835"/>
            </a:xfrm>
            <a:prstGeom prst="rect">
              <a:avLst/>
            </a:prstGeom>
            <a:noFill/>
            <a:ln w="952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05513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F3373C-328E-4D45-84C8-8071DED4C587}"/>
              </a:ext>
            </a:extLst>
          </p:cNvPr>
          <p:cNvPicPr>
            <a:picLocks noChangeAspect="1"/>
          </p:cNvPicPr>
          <p:nvPr/>
        </p:nvPicPr>
        <p:blipFill>
          <a:blip r:embed="rId3"/>
          <a:stretch>
            <a:fillRect/>
          </a:stretch>
        </p:blipFill>
        <p:spPr>
          <a:xfrm>
            <a:off x="6536543" y="1659533"/>
            <a:ext cx="5364331" cy="3709301"/>
          </a:xfrm>
          <a:prstGeom prst="rect">
            <a:avLst/>
          </a:prstGeom>
        </p:spPr>
      </p:pic>
      <p:sp>
        <p:nvSpPr>
          <p:cNvPr id="2" name="Title 1">
            <a:extLst>
              <a:ext uri="{FF2B5EF4-FFF2-40B4-BE49-F238E27FC236}">
                <a16:creationId xmlns:a16="http://schemas.microsoft.com/office/drawing/2014/main" id="{A5239A06-84F3-4096-A17A-8297F93BA105}"/>
              </a:ext>
            </a:extLst>
          </p:cNvPr>
          <p:cNvSpPr>
            <a:spLocks noGrp="1"/>
          </p:cNvSpPr>
          <p:nvPr>
            <p:ph type="title"/>
          </p:nvPr>
        </p:nvSpPr>
        <p:spPr>
          <a:xfrm>
            <a:off x="365760" y="372749"/>
            <a:ext cx="10515600" cy="553336"/>
          </a:xfrm>
        </p:spPr>
        <p:txBody>
          <a:bodyPr>
            <a:normAutofit fontScale="90000"/>
          </a:bodyPr>
          <a:lstStyle/>
          <a:p>
            <a:r>
              <a:rPr lang="en-US" dirty="0"/>
              <a:t>IEEE Research Powers New Patents</a:t>
            </a:r>
          </a:p>
        </p:txBody>
      </p:sp>
      <p:sp>
        <p:nvSpPr>
          <p:cNvPr id="3" name="Text Placeholder 2">
            <a:extLst>
              <a:ext uri="{FF2B5EF4-FFF2-40B4-BE49-F238E27FC236}">
                <a16:creationId xmlns:a16="http://schemas.microsoft.com/office/drawing/2014/main" id="{4EE8DBFD-55B0-465D-B5E3-589465026CB3}"/>
              </a:ext>
            </a:extLst>
          </p:cNvPr>
          <p:cNvSpPr>
            <a:spLocks noGrp="1"/>
          </p:cNvSpPr>
          <p:nvPr>
            <p:ph type="body" sz="quarter" idx="13"/>
          </p:nvPr>
        </p:nvSpPr>
        <p:spPr>
          <a:xfrm>
            <a:off x="365760" y="1839943"/>
            <a:ext cx="6081395" cy="4461876"/>
          </a:xfrm>
        </p:spPr>
        <p:txBody>
          <a:bodyPr>
            <a:normAutofit lnSpcReduction="10000"/>
          </a:bodyPr>
          <a:lstStyle/>
          <a:p>
            <a:pPr marL="0" indent="0">
              <a:buNone/>
            </a:pPr>
            <a:r>
              <a:rPr lang="en-US" sz="2400" dirty="0"/>
              <a:t>A study of the top 50 patenting organizations ranks IEEE #1 again</a:t>
            </a:r>
          </a:p>
          <a:p>
            <a:r>
              <a:rPr lang="en-US" sz="2100" dirty="0"/>
              <a:t>Nearly 3x more citations than any other publisher</a:t>
            </a:r>
          </a:p>
          <a:p>
            <a:r>
              <a:rPr lang="en-US" sz="2100" dirty="0"/>
              <a:t>Patent referencing to IEEE increased 864%                      since 1997</a:t>
            </a:r>
          </a:p>
          <a:p>
            <a:r>
              <a:rPr lang="en-US" sz="2100" dirty="0"/>
              <a:t>Analyzed by discipline, IEEE is the #1 most referenced publisher in AI, Blockchain, Computing, Cybersecurity, IoT, Power Systems, Semiconductors, Telecom and more</a:t>
            </a:r>
          </a:p>
          <a:p>
            <a:r>
              <a:rPr lang="en-US" sz="2100" dirty="0"/>
              <a:t>The importance of sci-tech literature in patents                   is rising</a:t>
            </a:r>
          </a:p>
          <a:p>
            <a:r>
              <a:rPr lang="en-US" sz="2100" dirty="0"/>
              <a:t>IEEE research is increasingly valuable to innovators</a:t>
            </a:r>
          </a:p>
          <a:p>
            <a:endParaRPr lang="en-US" dirty="0"/>
          </a:p>
        </p:txBody>
      </p:sp>
      <p:sp>
        <p:nvSpPr>
          <p:cNvPr id="4" name="Slide Number Placeholder 3">
            <a:extLst>
              <a:ext uri="{FF2B5EF4-FFF2-40B4-BE49-F238E27FC236}">
                <a16:creationId xmlns:a16="http://schemas.microsoft.com/office/drawing/2014/main" id="{812D9C28-FB4B-4E4B-A4BA-C5FB10D40AE0}"/>
              </a:ext>
            </a:extLst>
          </p:cNvPr>
          <p:cNvSpPr>
            <a:spLocks noGrp="1"/>
          </p:cNvSpPr>
          <p:nvPr>
            <p:ph type="sldNum" sz="quarter" idx="1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Arial"/>
                <a:sym typeface="Arial"/>
              </a:rPr>
              <a:pPr marL="0" marR="0" lvl="0" indent="0" algn="l" defTabSz="121917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66A1"/>
              </a:solidFill>
              <a:effectLst/>
              <a:uLnTx/>
              <a:uFillTx/>
              <a:latin typeface="Calibri" panose="020F0502020204030204"/>
              <a:ea typeface="+mn-ea"/>
              <a:cs typeface="Arial"/>
              <a:sym typeface="Arial"/>
            </a:endParaRPr>
          </a:p>
        </p:txBody>
      </p:sp>
      <p:sp>
        <p:nvSpPr>
          <p:cNvPr id="5" name="Text Placeholder 4">
            <a:extLst>
              <a:ext uri="{FF2B5EF4-FFF2-40B4-BE49-F238E27FC236}">
                <a16:creationId xmlns:a16="http://schemas.microsoft.com/office/drawing/2014/main" id="{7A1B0E2A-FD79-44DB-99B4-8BA84A08D9C6}"/>
              </a:ext>
            </a:extLst>
          </p:cNvPr>
          <p:cNvSpPr>
            <a:spLocks noGrp="1"/>
          </p:cNvSpPr>
          <p:nvPr>
            <p:ph type="body" sz="quarter" idx="15"/>
          </p:nvPr>
        </p:nvSpPr>
        <p:spPr>
          <a:xfrm>
            <a:off x="365760" y="1251480"/>
            <a:ext cx="10515600" cy="356843"/>
          </a:xfrm>
        </p:spPr>
        <p:txBody>
          <a:bodyPr/>
          <a:lstStyle/>
          <a:p>
            <a:r>
              <a:rPr lang="en-US" dirty="0"/>
              <a:t>IEEE is the most-cited publisher in new patents from top patenting organizations.</a:t>
            </a:r>
          </a:p>
        </p:txBody>
      </p:sp>
      <p:sp>
        <p:nvSpPr>
          <p:cNvPr id="7" name="TextBox 6">
            <a:extLst>
              <a:ext uri="{FF2B5EF4-FFF2-40B4-BE49-F238E27FC236}">
                <a16:creationId xmlns:a16="http://schemas.microsoft.com/office/drawing/2014/main" id="{5D91560C-2865-47EE-B5A2-9A5380CA633E}"/>
              </a:ext>
            </a:extLst>
          </p:cNvPr>
          <p:cNvSpPr txBox="1"/>
          <p:nvPr/>
        </p:nvSpPr>
        <p:spPr>
          <a:xfrm>
            <a:off x="713761" y="6074734"/>
            <a:ext cx="591328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rPr>
              <a:t>Source: 1790 Analytics LLC, Copyright 2022.</a:t>
            </a:r>
          </a:p>
        </p:txBody>
      </p:sp>
    </p:spTree>
    <p:extLst>
      <p:ext uri="{BB962C8B-B14F-4D97-AF65-F5344CB8AC3E}">
        <p14:creationId xmlns:p14="http://schemas.microsoft.com/office/powerpoint/2010/main" val="452194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85056"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22</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132799" y="3616354"/>
            <a:ext cx="78505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F2FCE6F-9199-5566-791B-21CE9EB70DA4}"/>
              </a:ext>
            </a:extLst>
          </p:cNvPr>
          <p:cNvSpPr txBox="1"/>
          <p:nvPr/>
        </p:nvSpPr>
        <p:spPr>
          <a:xfrm>
            <a:off x="1518557" y="5150691"/>
            <a:ext cx="8757634" cy="1754326"/>
          </a:xfrm>
          <a:prstGeom prst="rect">
            <a:avLst/>
          </a:prstGeom>
          <a:noFill/>
        </p:spPr>
        <p:txBody>
          <a:bodyPr wrap="square" rtlCol="0">
            <a:spAutoFit/>
          </a:bodyPr>
          <a:lstStyle/>
          <a:p>
            <a:pPr algn="l"/>
            <a:r>
              <a:rPr lang="en-US" b="1" i="0" u="none" strike="noStrike" dirty="0">
                <a:solidFill>
                  <a:srgbClr val="000000"/>
                </a:solidFill>
                <a:effectLst/>
                <a:latin typeface="Open Sans" panose="020B0606030504020204" pitchFamily="34" charset="0"/>
              </a:rPr>
              <a:t>Standards Association - </a:t>
            </a:r>
            <a:r>
              <a:rPr lang="en-US" b="0" i="0" u="none" strike="noStrike" dirty="0">
                <a:solidFill>
                  <a:srgbClr val="000000"/>
                </a:solidFill>
                <a:effectLst/>
                <a:latin typeface="Open Sans" panose="020B0606030504020204" pitchFamily="34" charset="0"/>
              </a:rPr>
              <a:t>provide a globally open, inclusive, and transparent environment for market relevant, voluntary consensus standardization and other consensus activities that serve the global needs of industry, government, and the public. It also works to assure the effectiveness and high visibility of this program both within the IEEE and throughout the global community.</a:t>
            </a:r>
          </a:p>
          <a:p>
            <a:pPr algn="l"/>
            <a:r>
              <a:rPr lang="en-US" i="1" dirty="0"/>
              <a:t>(see SA Operations Manual for un-paraphrased mission.)</a:t>
            </a:r>
            <a:endParaRPr lang="en-US" b="1" i="0" u="none" strike="noStrike" dirty="0">
              <a:solidFill>
                <a:srgbClr val="000000"/>
              </a:solidFill>
              <a:effectLst/>
              <a:latin typeface="Open Sans" panose="020B0606030504020204" pitchFamily="34" charset="0"/>
            </a:endParaRPr>
          </a:p>
        </p:txBody>
      </p:sp>
      <p:cxnSp>
        <p:nvCxnSpPr>
          <p:cNvPr id="5" name="Straight Arrow Connector 4">
            <a:extLst>
              <a:ext uri="{FF2B5EF4-FFF2-40B4-BE49-F238E27FC236}">
                <a16:creationId xmlns:a16="http://schemas.microsoft.com/office/drawing/2014/main" id="{1B52D5A2-AFD7-AD00-61A7-DC683D22D3A2}"/>
              </a:ext>
            </a:extLst>
          </p:cNvPr>
          <p:cNvCxnSpPr>
            <a:cxnSpLocks/>
          </p:cNvCxnSpPr>
          <p:nvPr/>
        </p:nvCxnSpPr>
        <p:spPr>
          <a:xfrm flipV="1">
            <a:off x="7069724" y="4094922"/>
            <a:ext cx="498097" cy="106151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100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F9568-68F1-4C19-A8B5-1A04431EA87F}"/>
              </a:ext>
            </a:extLst>
          </p:cNvPr>
          <p:cNvSpPr>
            <a:spLocks noGrp="1"/>
          </p:cNvSpPr>
          <p:nvPr>
            <p:ph type="title"/>
          </p:nvPr>
        </p:nvSpPr>
        <p:spPr>
          <a:xfrm>
            <a:off x="363597" y="290901"/>
            <a:ext cx="10515600" cy="553336"/>
          </a:xfrm>
        </p:spPr>
        <p:txBody>
          <a:bodyPr>
            <a:normAutofit fontScale="90000"/>
          </a:bodyPr>
          <a:lstStyle/>
          <a:p>
            <a:r>
              <a:rPr lang="fr-FR" dirty="0"/>
              <a:t>IEEE Standards Association (IEEE SA)</a:t>
            </a:r>
            <a:endParaRPr lang="en-US" dirty="0"/>
          </a:p>
        </p:txBody>
      </p:sp>
      <p:sp>
        <p:nvSpPr>
          <p:cNvPr id="4" name="Slide Number Placeholder 3">
            <a:extLst>
              <a:ext uri="{FF2B5EF4-FFF2-40B4-BE49-F238E27FC236}">
                <a16:creationId xmlns:a16="http://schemas.microsoft.com/office/drawing/2014/main" id="{F0EEB0B7-67DF-4308-94D3-54566B2CB7AF}"/>
              </a:ext>
            </a:extLst>
          </p:cNvPr>
          <p:cNvSpPr>
            <a:spLocks noGrp="1"/>
          </p:cNvSpPr>
          <p:nvPr>
            <p:ph type="sldNum" sz="quarter" idx="14"/>
          </p:nvPr>
        </p:nvSpPr>
        <p:spPr>
          <a:xfrm>
            <a:off x="686561" y="6230164"/>
            <a:ext cx="1973316" cy="365125"/>
          </a:xfrm>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66A1"/>
                </a:solidFill>
                <a:effectLst/>
                <a:uLnTx/>
                <a:uFillTx/>
                <a:latin typeface="Calibri" panose="020F0502020204030204"/>
                <a:ea typeface="+mn-ea"/>
                <a:cs typeface="Arial"/>
                <a:sym typeface="Arial"/>
              </a:rPr>
              <a:pPr marL="0" marR="0" lvl="0" indent="0" algn="l" defTabSz="121917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0066A1"/>
              </a:solidFill>
              <a:effectLst/>
              <a:uLnTx/>
              <a:uFillTx/>
              <a:latin typeface="Calibri" panose="020F0502020204030204"/>
              <a:ea typeface="+mn-ea"/>
              <a:cs typeface="Arial"/>
              <a:sym typeface="Arial"/>
            </a:endParaRPr>
          </a:p>
        </p:txBody>
      </p:sp>
      <p:sp>
        <p:nvSpPr>
          <p:cNvPr id="5" name="Text Placeholder 4">
            <a:extLst>
              <a:ext uri="{FF2B5EF4-FFF2-40B4-BE49-F238E27FC236}">
                <a16:creationId xmlns:a16="http://schemas.microsoft.com/office/drawing/2014/main" id="{65D8B381-5EEB-415E-8096-15C7C3FC7094}"/>
              </a:ext>
            </a:extLst>
          </p:cNvPr>
          <p:cNvSpPr>
            <a:spLocks noGrp="1"/>
          </p:cNvSpPr>
          <p:nvPr>
            <p:ph type="body" sz="quarter" idx="15"/>
          </p:nvPr>
        </p:nvSpPr>
        <p:spPr>
          <a:xfrm>
            <a:off x="365760" y="1084598"/>
            <a:ext cx="11605067" cy="356843"/>
          </a:xfrm>
        </p:spPr>
        <p:txBody>
          <a:bodyPr/>
          <a:lstStyle/>
          <a:p>
            <a:r>
              <a:rPr lang="en-US" dirty="0"/>
              <a:t>Standards nurture, develop, and advance the building of global technologies.</a:t>
            </a:r>
          </a:p>
        </p:txBody>
      </p:sp>
      <p:pic>
        <p:nvPicPr>
          <p:cNvPr id="6" name="Google Shape;171;gd0c82649eb_0_259">
            <a:extLst>
              <a:ext uri="{FF2B5EF4-FFF2-40B4-BE49-F238E27FC236}">
                <a16:creationId xmlns:a16="http://schemas.microsoft.com/office/drawing/2014/main" id="{39A6170E-65F6-4709-93B5-7F461F1A1968}"/>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9520" y="1568064"/>
            <a:ext cx="11374883" cy="4460360"/>
          </a:xfrm>
          <a:prstGeom prst="rect">
            <a:avLst/>
          </a:prstGeom>
          <a:noFill/>
          <a:ln>
            <a:noFill/>
          </a:ln>
        </p:spPr>
      </p:pic>
      <p:grpSp>
        <p:nvGrpSpPr>
          <p:cNvPr id="7" name="Group 6">
            <a:extLst>
              <a:ext uri="{FF2B5EF4-FFF2-40B4-BE49-F238E27FC236}">
                <a16:creationId xmlns:a16="http://schemas.microsoft.com/office/drawing/2014/main" id="{8F9855F7-9FEF-457F-9612-A740AD93A0A1}"/>
              </a:ext>
            </a:extLst>
          </p:cNvPr>
          <p:cNvGrpSpPr/>
          <p:nvPr/>
        </p:nvGrpSpPr>
        <p:grpSpPr>
          <a:xfrm>
            <a:off x="2762186" y="1562477"/>
            <a:ext cx="9208641" cy="4465946"/>
            <a:chOff x="1329862" y="908550"/>
            <a:chExt cx="10859713" cy="5266668"/>
          </a:xfrm>
        </p:grpSpPr>
        <p:sp>
          <p:nvSpPr>
            <p:cNvPr id="8" name="Google Shape;172;gd0c82649eb_0_259">
              <a:extLst>
                <a:ext uri="{FF2B5EF4-FFF2-40B4-BE49-F238E27FC236}">
                  <a16:creationId xmlns:a16="http://schemas.microsoft.com/office/drawing/2014/main" id="{8EF725A5-0BC9-4A73-B063-63F36AEF60BC}"/>
                </a:ext>
              </a:extLst>
            </p:cNvPr>
            <p:cNvSpPr/>
            <p:nvPr/>
          </p:nvSpPr>
          <p:spPr>
            <a:xfrm rot="5400000" flipH="1">
              <a:off x="3998774" y="-1760362"/>
              <a:ext cx="5266668" cy="10604492"/>
            </a:xfrm>
            <a:prstGeom prst="rect">
              <a:avLst/>
            </a:prstGeom>
            <a:gradFill>
              <a:gsLst>
                <a:gs pos="0">
                  <a:srgbClr val="000000">
                    <a:alpha val="0"/>
                  </a:srgbClr>
                </a:gs>
                <a:gs pos="100000">
                  <a:srgbClr val="01577D"/>
                </a:gs>
              </a:gsLst>
              <a:lin ang="16200038" scaled="0"/>
            </a:gradFill>
            <a:ln>
              <a:noFill/>
            </a:ln>
          </p:spPr>
          <p:txBody>
            <a:bodyPr spcFirstLastPara="1" wrap="square" lIns="0" tIns="0" rIns="0" bIns="0" anchor="ctr" anchorCtr="0">
              <a:noAutofit/>
            </a:bodyPr>
            <a:lstStyle/>
            <a:p>
              <a:pPr algn="ctr"/>
              <a:endParaRPr sz="2400" dirty="0">
                <a:solidFill>
                  <a:schemeClr val="dk1"/>
                </a:solidFill>
                <a:latin typeface="Calibri"/>
                <a:ea typeface="Calibri"/>
                <a:cs typeface="Calibri"/>
                <a:sym typeface="Calibri"/>
              </a:endParaRPr>
            </a:p>
          </p:txBody>
        </p:sp>
        <p:grpSp>
          <p:nvGrpSpPr>
            <p:cNvPr id="9" name="Google Shape;178;gd0c82649eb_0_259">
              <a:extLst>
                <a:ext uri="{FF2B5EF4-FFF2-40B4-BE49-F238E27FC236}">
                  <a16:creationId xmlns:a16="http://schemas.microsoft.com/office/drawing/2014/main" id="{225C4AD9-2EF5-4BAF-901F-903420CA3F4E}"/>
                </a:ext>
              </a:extLst>
            </p:cNvPr>
            <p:cNvGrpSpPr/>
            <p:nvPr/>
          </p:nvGrpSpPr>
          <p:grpSpPr>
            <a:xfrm>
              <a:off x="7955690" y="3002294"/>
              <a:ext cx="4113563" cy="890400"/>
              <a:chOff x="8183640" y="3078560"/>
              <a:chExt cx="4113563" cy="890400"/>
            </a:xfrm>
          </p:grpSpPr>
          <p:sp>
            <p:nvSpPr>
              <p:cNvPr id="36" name="Google Shape;179;gd0c82649eb_0_259">
                <a:extLst>
                  <a:ext uri="{FF2B5EF4-FFF2-40B4-BE49-F238E27FC236}">
                    <a16:creationId xmlns:a16="http://schemas.microsoft.com/office/drawing/2014/main" id="{61149D13-2A3F-40EB-B2FF-8C2AF09941A3}"/>
                  </a:ext>
                </a:extLst>
              </p:cNvPr>
              <p:cNvSpPr/>
              <p:nvPr/>
            </p:nvSpPr>
            <p:spPr>
              <a:xfrm>
                <a:off x="10060704" y="3161658"/>
                <a:ext cx="2236499" cy="7350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GROWTH</a:t>
                </a:r>
                <a:endParaRPr dirty="0">
                  <a:solidFill>
                    <a:schemeClr val="bg1"/>
                  </a:solidFill>
                </a:endParaRPr>
              </a:p>
              <a:p>
                <a:r>
                  <a:rPr lang="en-US" sz="1467" dirty="0">
                    <a:solidFill>
                      <a:schemeClr val="bg1"/>
                    </a:solidFill>
                    <a:latin typeface="Calibri"/>
                    <a:ea typeface="Calibri"/>
                    <a:cs typeface="Calibri"/>
                    <a:sym typeface="Calibri"/>
                  </a:rPr>
                  <a:t>Facilitating trade &amp; economic growth</a:t>
                </a:r>
                <a:endParaRPr dirty="0">
                  <a:solidFill>
                    <a:schemeClr val="bg1"/>
                  </a:solidFill>
                </a:endParaRPr>
              </a:p>
            </p:txBody>
          </p:sp>
          <p:sp>
            <p:nvSpPr>
              <p:cNvPr id="37" name="Google Shape;180;gd0c82649eb_0_259">
                <a:extLst>
                  <a:ext uri="{FF2B5EF4-FFF2-40B4-BE49-F238E27FC236}">
                    <a16:creationId xmlns:a16="http://schemas.microsoft.com/office/drawing/2014/main" id="{ECAB6FBA-B638-42D6-A9C5-FF1715AF29AC}"/>
                  </a:ext>
                </a:extLst>
              </p:cNvPr>
              <p:cNvSpPr/>
              <p:nvPr/>
            </p:nvSpPr>
            <p:spPr>
              <a:xfrm>
                <a:off x="9135406" y="3078560"/>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38" name="Google Shape;181;gd0c82649eb_0_259">
                <a:extLst>
                  <a:ext uri="{FF2B5EF4-FFF2-40B4-BE49-F238E27FC236}">
                    <a16:creationId xmlns:a16="http://schemas.microsoft.com/office/drawing/2014/main" id="{72F572DF-0AE5-41C9-9A39-CF723FEB5350}"/>
                  </a:ext>
                </a:extLst>
              </p:cNvPr>
              <p:cNvCxnSpPr>
                <a:cxnSpLocks/>
              </p:cNvCxnSpPr>
              <p:nvPr/>
            </p:nvCxnSpPr>
            <p:spPr>
              <a:xfrm>
                <a:off x="8183640" y="3487093"/>
                <a:ext cx="937763" cy="0"/>
              </a:xfrm>
              <a:prstGeom prst="straightConnector1">
                <a:avLst/>
              </a:prstGeom>
              <a:noFill/>
              <a:ln w="12700" cap="flat" cmpd="sng">
                <a:solidFill>
                  <a:schemeClr val="lt1"/>
                </a:solidFill>
                <a:prstDash val="solid"/>
                <a:miter lim="800000"/>
                <a:headEnd type="none" w="sm" len="sm"/>
                <a:tailEnd type="oval" w="med" len="med"/>
              </a:ln>
            </p:spPr>
          </p:cxnSp>
          <p:pic>
            <p:nvPicPr>
              <p:cNvPr id="39" name="Google Shape;183;gd0c82649eb_0_259">
                <a:extLst>
                  <a:ext uri="{FF2B5EF4-FFF2-40B4-BE49-F238E27FC236}">
                    <a16:creationId xmlns:a16="http://schemas.microsoft.com/office/drawing/2014/main" id="{D52EC3D1-9598-4162-BE25-5091BD48BCE1}"/>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303054" y="3273653"/>
                <a:ext cx="555107" cy="483481"/>
              </a:xfrm>
              <a:prstGeom prst="rect">
                <a:avLst/>
              </a:prstGeom>
              <a:noFill/>
              <a:ln>
                <a:noFill/>
              </a:ln>
            </p:spPr>
          </p:pic>
        </p:grpSp>
        <p:grpSp>
          <p:nvGrpSpPr>
            <p:cNvPr id="10" name="Google Shape;184;gd0c82649eb_0_259">
              <a:extLst>
                <a:ext uri="{FF2B5EF4-FFF2-40B4-BE49-F238E27FC236}">
                  <a16:creationId xmlns:a16="http://schemas.microsoft.com/office/drawing/2014/main" id="{79E26FB3-36C8-4B24-B09B-DD34A456854E}"/>
                </a:ext>
              </a:extLst>
            </p:cNvPr>
            <p:cNvGrpSpPr/>
            <p:nvPr/>
          </p:nvGrpSpPr>
          <p:grpSpPr>
            <a:xfrm>
              <a:off x="3048268" y="4114379"/>
              <a:ext cx="3551506" cy="1509346"/>
              <a:chOff x="3756629" y="4485842"/>
              <a:chExt cx="3551506" cy="1509347"/>
            </a:xfrm>
          </p:grpSpPr>
          <p:sp>
            <p:nvSpPr>
              <p:cNvPr id="32" name="Google Shape;185;gd0c82649eb_0_259">
                <a:extLst>
                  <a:ext uri="{FF2B5EF4-FFF2-40B4-BE49-F238E27FC236}">
                    <a16:creationId xmlns:a16="http://schemas.microsoft.com/office/drawing/2014/main" id="{87F5EE4C-7B9C-46E3-94AC-E268908C7691}"/>
                  </a:ext>
                </a:extLst>
              </p:cNvPr>
              <p:cNvSpPr/>
              <p:nvPr/>
            </p:nvSpPr>
            <p:spPr>
              <a:xfrm>
                <a:off x="3756629" y="5079589"/>
                <a:ext cx="2220880" cy="915600"/>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PERFORMANCE</a:t>
                </a:r>
                <a:endParaRPr dirty="0">
                  <a:solidFill>
                    <a:schemeClr val="bg1"/>
                  </a:solidFill>
                </a:endParaRPr>
              </a:p>
              <a:p>
                <a:pPr algn="r"/>
                <a:r>
                  <a:rPr lang="en-US" sz="1467" dirty="0">
                    <a:solidFill>
                      <a:schemeClr val="bg1"/>
                    </a:solidFill>
                    <a:latin typeface="Calibri"/>
                    <a:ea typeface="Calibri"/>
                    <a:cs typeface="Calibri"/>
                    <a:sym typeface="Calibri"/>
                  </a:rPr>
                  <a:t>Fine-tuning performance and improving efficiency</a:t>
                </a:r>
                <a:endParaRPr dirty="0">
                  <a:solidFill>
                    <a:schemeClr val="bg1"/>
                  </a:solidFill>
                </a:endParaRPr>
              </a:p>
            </p:txBody>
          </p:sp>
          <p:sp>
            <p:nvSpPr>
              <p:cNvPr id="33" name="Google Shape;186;gd0c82649eb_0_259">
                <a:extLst>
                  <a:ext uri="{FF2B5EF4-FFF2-40B4-BE49-F238E27FC236}">
                    <a16:creationId xmlns:a16="http://schemas.microsoft.com/office/drawing/2014/main" id="{91CEA141-AF14-4174-9A96-AB3D736DB5AD}"/>
                  </a:ext>
                </a:extLst>
              </p:cNvPr>
              <p:cNvSpPr/>
              <p:nvPr/>
            </p:nvSpPr>
            <p:spPr>
              <a:xfrm>
                <a:off x="6058987" y="5035346"/>
                <a:ext cx="890400" cy="890399"/>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34" name="Google Shape;187;gd0c82649eb_0_259">
                <a:extLst>
                  <a:ext uri="{FF2B5EF4-FFF2-40B4-BE49-F238E27FC236}">
                    <a16:creationId xmlns:a16="http://schemas.microsoft.com/office/drawing/2014/main" id="{75D69A5B-4E30-473C-8F7D-D6CF4646457D}"/>
                  </a:ext>
                </a:extLst>
              </p:cNvPr>
              <p:cNvCxnSpPr>
                <a:cxnSpLocks/>
              </p:cNvCxnSpPr>
              <p:nvPr/>
            </p:nvCxnSpPr>
            <p:spPr>
              <a:xfrm flipH="1">
                <a:off x="6749791" y="4485842"/>
                <a:ext cx="558344" cy="637322"/>
              </a:xfrm>
              <a:prstGeom prst="straightConnector1">
                <a:avLst/>
              </a:prstGeom>
              <a:noFill/>
              <a:ln w="12700" cap="flat" cmpd="sng">
                <a:solidFill>
                  <a:schemeClr val="lt1"/>
                </a:solidFill>
                <a:prstDash val="solid"/>
                <a:miter lim="800000"/>
                <a:headEnd type="none" w="sm" len="sm"/>
                <a:tailEnd type="oval" w="med" len="med"/>
              </a:ln>
            </p:spPr>
          </p:cxnSp>
          <p:pic>
            <p:nvPicPr>
              <p:cNvPr id="35" name="Google Shape;188;gd0c82649eb_0_259">
                <a:extLst>
                  <a:ext uri="{FF2B5EF4-FFF2-40B4-BE49-F238E27FC236}">
                    <a16:creationId xmlns:a16="http://schemas.microsoft.com/office/drawing/2014/main" id="{48C96166-7F98-417E-8988-BE5DBFD84C08}"/>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54126" y="5137732"/>
                <a:ext cx="644100" cy="644100"/>
              </a:xfrm>
              <a:prstGeom prst="rect">
                <a:avLst/>
              </a:prstGeom>
              <a:noFill/>
              <a:ln>
                <a:noFill/>
              </a:ln>
            </p:spPr>
          </p:pic>
        </p:grpSp>
        <p:grpSp>
          <p:nvGrpSpPr>
            <p:cNvPr id="11" name="Google Shape;189;gd0c82649eb_0_259">
              <a:extLst>
                <a:ext uri="{FF2B5EF4-FFF2-40B4-BE49-F238E27FC236}">
                  <a16:creationId xmlns:a16="http://schemas.microsoft.com/office/drawing/2014/main" id="{7C703C4A-7F9C-4F7D-BA78-39A946866A53}"/>
                </a:ext>
              </a:extLst>
            </p:cNvPr>
            <p:cNvGrpSpPr/>
            <p:nvPr/>
          </p:nvGrpSpPr>
          <p:grpSpPr>
            <a:xfrm>
              <a:off x="1645312" y="3021486"/>
              <a:ext cx="4507422" cy="1027651"/>
              <a:chOff x="2339051" y="3138417"/>
              <a:chExt cx="4507423" cy="1027650"/>
            </a:xfrm>
          </p:grpSpPr>
          <p:sp>
            <p:nvSpPr>
              <p:cNvPr id="28" name="Google Shape;190;gd0c82649eb_0_259">
                <a:extLst>
                  <a:ext uri="{FF2B5EF4-FFF2-40B4-BE49-F238E27FC236}">
                    <a16:creationId xmlns:a16="http://schemas.microsoft.com/office/drawing/2014/main" id="{2AC7638F-327E-4A21-AE12-CCEE75FCA583}"/>
                  </a:ext>
                </a:extLst>
              </p:cNvPr>
              <p:cNvSpPr/>
              <p:nvPr/>
            </p:nvSpPr>
            <p:spPr>
              <a:xfrm>
                <a:off x="2339051" y="3170968"/>
                <a:ext cx="2761801" cy="995099"/>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INNOVATION</a:t>
                </a:r>
                <a:br>
                  <a:rPr lang="en-US" sz="2400" dirty="0">
                    <a:solidFill>
                      <a:schemeClr val="bg1"/>
                    </a:solidFill>
                    <a:latin typeface="Calibri"/>
                    <a:ea typeface="Calibri"/>
                    <a:cs typeface="Calibri"/>
                    <a:sym typeface="Calibri"/>
                  </a:rPr>
                </a:br>
                <a:r>
                  <a:rPr lang="en-US" sz="1467" dirty="0">
                    <a:solidFill>
                      <a:schemeClr val="bg1"/>
                    </a:solidFill>
                    <a:latin typeface="Calibri"/>
                    <a:ea typeface="Calibri"/>
                    <a:cs typeface="Calibri"/>
                    <a:sym typeface="Calibri"/>
                  </a:rPr>
                  <a:t>Providing an essential platform on which new technologies &amp; processes can build</a:t>
                </a:r>
                <a:endParaRPr dirty="0">
                  <a:solidFill>
                    <a:schemeClr val="bg1"/>
                  </a:solidFill>
                </a:endParaRPr>
              </a:p>
              <a:p>
                <a:pPr algn="r">
                  <a:lnSpc>
                    <a:spcPct val="80000"/>
                  </a:lnSpc>
                </a:pPr>
                <a:endParaRPr sz="1467" dirty="0">
                  <a:solidFill>
                    <a:schemeClr val="bg1"/>
                  </a:solidFill>
                  <a:latin typeface="Calibri"/>
                  <a:ea typeface="Calibri"/>
                  <a:cs typeface="Calibri"/>
                  <a:sym typeface="Calibri"/>
                </a:endParaRPr>
              </a:p>
            </p:txBody>
          </p:sp>
          <p:sp>
            <p:nvSpPr>
              <p:cNvPr id="29" name="Google Shape;191;gd0c82649eb_0_259">
                <a:extLst>
                  <a:ext uri="{FF2B5EF4-FFF2-40B4-BE49-F238E27FC236}">
                    <a16:creationId xmlns:a16="http://schemas.microsoft.com/office/drawing/2014/main" id="{02DCB5DE-DC5C-4CC6-82C4-2BFEBA0768BB}"/>
                  </a:ext>
                </a:extLst>
              </p:cNvPr>
              <p:cNvSpPr/>
              <p:nvPr/>
            </p:nvSpPr>
            <p:spPr>
              <a:xfrm>
                <a:off x="5188179" y="3138417"/>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30" name="Google Shape;192;gd0c82649eb_0_259">
                <a:extLst>
                  <a:ext uri="{FF2B5EF4-FFF2-40B4-BE49-F238E27FC236}">
                    <a16:creationId xmlns:a16="http://schemas.microsoft.com/office/drawing/2014/main" id="{CADE91B3-1B1C-4050-825B-7278474C841D}"/>
                  </a:ext>
                </a:extLst>
              </p:cNvPr>
              <p:cNvCxnSpPr>
                <a:cxnSpLocks/>
              </p:cNvCxnSpPr>
              <p:nvPr/>
            </p:nvCxnSpPr>
            <p:spPr>
              <a:xfrm flipH="1" flipV="1">
                <a:off x="6071683" y="3535363"/>
                <a:ext cx="774791" cy="3045"/>
              </a:xfrm>
              <a:prstGeom prst="straightConnector1">
                <a:avLst/>
              </a:prstGeom>
              <a:noFill/>
              <a:ln w="12700" cap="flat" cmpd="sng">
                <a:solidFill>
                  <a:schemeClr val="lt1"/>
                </a:solidFill>
                <a:prstDash val="solid"/>
                <a:miter lim="800000"/>
                <a:headEnd type="none" w="sm" len="sm"/>
                <a:tailEnd type="oval" w="med" len="med"/>
              </a:ln>
            </p:spPr>
          </p:cxnSp>
          <p:pic>
            <p:nvPicPr>
              <p:cNvPr id="31" name="Google Shape;193;gd0c82649eb_0_259">
                <a:extLst>
                  <a:ext uri="{FF2B5EF4-FFF2-40B4-BE49-F238E27FC236}">
                    <a16:creationId xmlns:a16="http://schemas.microsoft.com/office/drawing/2014/main" id="{31F0D702-7D66-42DF-BDC3-CD265F2F86CA}"/>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302030" y="3299967"/>
                <a:ext cx="627769" cy="570699"/>
              </a:xfrm>
              <a:prstGeom prst="rect">
                <a:avLst/>
              </a:prstGeom>
              <a:noFill/>
              <a:ln>
                <a:noFill/>
              </a:ln>
            </p:spPr>
          </p:pic>
        </p:grpSp>
        <p:grpSp>
          <p:nvGrpSpPr>
            <p:cNvPr id="12" name="Google Shape;194;gd0c82649eb_0_259">
              <a:extLst>
                <a:ext uri="{FF2B5EF4-FFF2-40B4-BE49-F238E27FC236}">
                  <a16:creationId xmlns:a16="http://schemas.microsoft.com/office/drawing/2014/main" id="{9CD49DB5-A63B-489E-A0B1-55CCD5974184}"/>
                </a:ext>
              </a:extLst>
            </p:cNvPr>
            <p:cNvGrpSpPr/>
            <p:nvPr/>
          </p:nvGrpSpPr>
          <p:grpSpPr>
            <a:xfrm>
              <a:off x="2567387" y="1270115"/>
              <a:ext cx="4039207" cy="1501696"/>
              <a:chOff x="3448297" y="1236065"/>
              <a:chExt cx="3890931" cy="1392099"/>
            </a:xfrm>
          </p:grpSpPr>
          <p:sp>
            <p:nvSpPr>
              <p:cNvPr id="24" name="Google Shape;195;gd0c82649eb_0_259">
                <a:extLst>
                  <a:ext uri="{FF2B5EF4-FFF2-40B4-BE49-F238E27FC236}">
                    <a16:creationId xmlns:a16="http://schemas.microsoft.com/office/drawing/2014/main" id="{75D492A7-5DA7-4079-A4CD-6095A5EBB7B8}"/>
                  </a:ext>
                </a:extLst>
              </p:cNvPr>
              <p:cNvSpPr/>
              <p:nvPr/>
            </p:nvSpPr>
            <p:spPr>
              <a:xfrm>
                <a:off x="3448297" y="1236065"/>
                <a:ext cx="2477790" cy="915600"/>
              </a:xfrm>
              <a:prstGeom prst="rect">
                <a:avLst/>
              </a:prstGeom>
              <a:noFill/>
              <a:ln>
                <a:noFill/>
              </a:ln>
            </p:spPr>
            <p:txBody>
              <a:bodyPr spcFirstLastPara="1" wrap="square" lIns="91425" tIns="45700" rIns="91425" bIns="45700" anchor="ctr" anchorCtr="0">
                <a:noAutofit/>
              </a:bodyPr>
              <a:lstStyle/>
              <a:p>
                <a:pPr algn="r"/>
                <a:r>
                  <a:rPr lang="en-US" sz="1800" b="1" dirty="0">
                    <a:solidFill>
                      <a:schemeClr val="bg1"/>
                    </a:solidFill>
                    <a:latin typeface="Montserrat ExtraBold"/>
                    <a:ea typeface="Montserrat ExtraBold"/>
                    <a:cs typeface="Montserrat ExtraBold"/>
                    <a:sym typeface="Montserrat ExtraBold"/>
                  </a:rPr>
                  <a:t>COMPETITION</a:t>
                </a:r>
                <a:endParaRPr dirty="0">
                  <a:solidFill>
                    <a:schemeClr val="bg1"/>
                  </a:solidFill>
                </a:endParaRPr>
              </a:p>
              <a:p>
                <a:pPr algn="r"/>
                <a:r>
                  <a:rPr lang="en-US" sz="1467" dirty="0">
                    <a:solidFill>
                      <a:schemeClr val="bg1"/>
                    </a:solidFill>
                    <a:latin typeface="Calibri"/>
                    <a:ea typeface="Calibri"/>
                    <a:cs typeface="Calibri"/>
                    <a:sym typeface="Calibri"/>
                  </a:rPr>
                  <a:t>Influencing the competitiveness of industries &amp; companies</a:t>
                </a:r>
                <a:endParaRPr dirty="0">
                  <a:solidFill>
                    <a:schemeClr val="bg1"/>
                  </a:solidFill>
                </a:endParaRPr>
              </a:p>
            </p:txBody>
          </p:sp>
          <p:sp>
            <p:nvSpPr>
              <p:cNvPr id="25" name="Google Shape;196;gd0c82649eb_0_259">
                <a:extLst>
                  <a:ext uri="{FF2B5EF4-FFF2-40B4-BE49-F238E27FC236}">
                    <a16:creationId xmlns:a16="http://schemas.microsoft.com/office/drawing/2014/main" id="{A6312B76-8935-4C5D-B813-5768427DE72C}"/>
                  </a:ext>
                </a:extLst>
              </p:cNvPr>
              <p:cNvSpPr/>
              <p:nvPr/>
            </p:nvSpPr>
            <p:spPr>
              <a:xfrm>
                <a:off x="6113327" y="1291260"/>
                <a:ext cx="890402"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26" name="Google Shape;197;gd0c82649eb_0_259">
                <a:extLst>
                  <a:ext uri="{FF2B5EF4-FFF2-40B4-BE49-F238E27FC236}">
                    <a16:creationId xmlns:a16="http://schemas.microsoft.com/office/drawing/2014/main" id="{ABD40ED3-A50A-4ADB-B1E7-7A2700A2DE8B}"/>
                  </a:ext>
                </a:extLst>
              </p:cNvPr>
              <p:cNvCxnSpPr>
                <a:cxnSpLocks/>
                <a:endCxn id="25" idx="5"/>
              </p:cNvCxnSpPr>
              <p:nvPr/>
            </p:nvCxnSpPr>
            <p:spPr>
              <a:xfrm rot="10800000">
                <a:off x="6873330" y="2051264"/>
                <a:ext cx="465898" cy="576900"/>
              </a:xfrm>
              <a:prstGeom prst="straightConnector1">
                <a:avLst/>
              </a:prstGeom>
              <a:noFill/>
              <a:ln w="12700" cap="flat" cmpd="sng">
                <a:solidFill>
                  <a:schemeClr val="lt1"/>
                </a:solidFill>
                <a:prstDash val="solid"/>
                <a:miter lim="800000"/>
                <a:headEnd type="none" w="sm" len="sm"/>
                <a:tailEnd type="oval" w="med" len="med"/>
              </a:ln>
            </p:spPr>
          </p:cxnSp>
          <p:pic>
            <p:nvPicPr>
              <p:cNvPr id="27" name="Google Shape;198;gd0c82649eb_0_259">
                <a:extLst>
                  <a:ext uri="{FF2B5EF4-FFF2-40B4-BE49-F238E27FC236}">
                    <a16:creationId xmlns:a16="http://schemas.microsoft.com/office/drawing/2014/main" id="{3DFE0071-B29F-4FD9-B948-C5A06181C067}"/>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r="-32742"/>
              <a:stretch/>
            </p:blipFill>
            <p:spPr>
              <a:xfrm>
                <a:off x="6243678" y="1390067"/>
                <a:ext cx="823037" cy="691563"/>
              </a:xfrm>
              <a:prstGeom prst="rect">
                <a:avLst/>
              </a:prstGeom>
              <a:noFill/>
              <a:ln>
                <a:noFill/>
              </a:ln>
            </p:spPr>
          </p:pic>
        </p:grpSp>
        <p:sp>
          <p:nvSpPr>
            <p:cNvPr id="13" name="Google Shape;200;gd0c82649eb_0_259">
              <a:extLst>
                <a:ext uri="{FF2B5EF4-FFF2-40B4-BE49-F238E27FC236}">
                  <a16:creationId xmlns:a16="http://schemas.microsoft.com/office/drawing/2014/main" id="{FEEAA3AB-6544-43D6-BD8B-40C0FB9A6BBC}"/>
                </a:ext>
              </a:extLst>
            </p:cNvPr>
            <p:cNvSpPr/>
            <p:nvPr/>
          </p:nvSpPr>
          <p:spPr>
            <a:xfrm>
              <a:off x="8966075" y="1188024"/>
              <a:ext cx="3223500" cy="10962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CONFIDENCE</a:t>
              </a:r>
              <a:endParaRPr dirty="0">
                <a:solidFill>
                  <a:schemeClr val="bg1"/>
                </a:solidFill>
              </a:endParaRPr>
            </a:p>
            <a:p>
              <a:r>
                <a:rPr lang="en-US" sz="1467" dirty="0">
                  <a:solidFill>
                    <a:schemeClr val="bg1"/>
                  </a:solidFill>
                  <a:latin typeface="Calibri"/>
                  <a:ea typeface="Calibri"/>
                  <a:cs typeface="Calibri"/>
                  <a:sym typeface="Calibri"/>
                </a:rPr>
                <a:t>Demonstrating quality to customers by meeting expectations &amp; requirements</a:t>
              </a:r>
              <a:endParaRPr dirty="0">
                <a:solidFill>
                  <a:schemeClr val="bg1"/>
                </a:solidFill>
              </a:endParaRPr>
            </a:p>
          </p:txBody>
        </p:sp>
        <p:sp>
          <p:nvSpPr>
            <p:cNvPr id="14" name="Google Shape;201;gd0c82649eb_0_259">
              <a:extLst>
                <a:ext uri="{FF2B5EF4-FFF2-40B4-BE49-F238E27FC236}">
                  <a16:creationId xmlns:a16="http://schemas.microsoft.com/office/drawing/2014/main" id="{1003946D-C052-43D6-AEBB-70496AE82D38}"/>
                </a:ext>
              </a:extLst>
            </p:cNvPr>
            <p:cNvSpPr/>
            <p:nvPr/>
          </p:nvSpPr>
          <p:spPr>
            <a:xfrm>
              <a:off x="8055922" y="1311845"/>
              <a:ext cx="890400" cy="890400"/>
            </a:xfrm>
            <a:prstGeom prst="ellipse">
              <a:avLst/>
            </a:prstGeom>
            <a:solidFill>
              <a:srgbClr val="F8A43C"/>
            </a:solidFill>
            <a:ln>
              <a:noFill/>
            </a:ln>
          </p:spPr>
          <p:txBody>
            <a:bodyPr spcFirstLastPara="1" wrap="square" lIns="91425" tIns="45700" rIns="91425" bIns="45700" anchor="ctr" anchorCtr="0">
              <a:noAutofit/>
            </a:bodyPr>
            <a:lstStyle/>
            <a:p>
              <a:pPr algn="ctr"/>
              <a:endParaRPr sz="3200" dirty="0">
                <a:solidFill>
                  <a:srgbClr val="21A5BB"/>
                </a:solidFill>
                <a:latin typeface="Calibri"/>
                <a:ea typeface="Calibri"/>
                <a:cs typeface="Calibri"/>
                <a:sym typeface="Calibri"/>
              </a:endParaRPr>
            </a:p>
          </p:txBody>
        </p:sp>
        <p:cxnSp>
          <p:nvCxnSpPr>
            <p:cNvPr id="15" name="Google Shape;202;gd0c82649eb_0_259">
              <a:extLst>
                <a:ext uri="{FF2B5EF4-FFF2-40B4-BE49-F238E27FC236}">
                  <a16:creationId xmlns:a16="http://schemas.microsoft.com/office/drawing/2014/main" id="{0853EA88-087A-40D8-8994-C8CE0E0DA71B}"/>
                </a:ext>
              </a:extLst>
            </p:cNvPr>
            <p:cNvCxnSpPr>
              <a:cxnSpLocks/>
            </p:cNvCxnSpPr>
            <p:nvPr/>
          </p:nvCxnSpPr>
          <p:spPr>
            <a:xfrm flipV="1">
              <a:off x="7647241" y="2073075"/>
              <a:ext cx="536464" cy="568355"/>
            </a:xfrm>
            <a:prstGeom prst="straightConnector1">
              <a:avLst/>
            </a:prstGeom>
            <a:noFill/>
            <a:ln w="12700" cap="flat" cmpd="sng">
              <a:solidFill>
                <a:schemeClr val="lt1"/>
              </a:solidFill>
              <a:prstDash val="solid"/>
              <a:miter lim="800000"/>
              <a:headEnd type="none" w="sm" len="sm"/>
              <a:tailEnd type="oval" w="med" len="med"/>
            </a:ln>
          </p:spPr>
        </p:cxnSp>
        <p:grpSp>
          <p:nvGrpSpPr>
            <p:cNvPr id="16" name="Google Shape;204;gd0c82649eb_0_259">
              <a:extLst>
                <a:ext uri="{FF2B5EF4-FFF2-40B4-BE49-F238E27FC236}">
                  <a16:creationId xmlns:a16="http://schemas.microsoft.com/office/drawing/2014/main" id="{3EF45156-063D-47B9-9F82-B16FB5B772E7}"/>
                </a:ext>
              </a:extLst>
            </p:cNvPr>
            <p:cNvGrpSpPr/>
            <p:nvPr/>
          </p:nvGrpSpPr>
          <p:grpSpPr>
            <a:xfrm>
              <a:off x="7728551" y="4144035"/>
              <a:ext cx="4230994" cy="1484469"/>
              <a:chOff x="7932136" y="4322131"/>
              <a:chExt cx="4230994" cy="1484469"/>
            </a:xfrm>
          </p:grpSpPr>
          <p:sp>
            <p:nvSpPr>
              <p:cNvPr id="20" name="Google Shape;205;gd0c82649eb_0_259">
                <a:extLst>
                  <a:ext uri="{FF2B5EF4-FFF2-40B4-BE49-F238E27FC236}">
                    <a16:creationId xmlns:a16="http://schemas.microsoft.com/office/drawing/2014/main" id="{E00AD4EF-BFB8-4862-8BCD-262CCE4906D6}"/>
                  </a:ext>
                </a:extLst>
              </p:cNvPr>
              <p:cNvSpPr/>
              <p:nvPr/>
            </p:nvSpPr>
            <p:spPr>
              <a:xfrm>
                <a:off x="9504976" y="4891000"/>
                <a:ext cx="2658154" cy="915600"/>
              </a:xfrm>
              <a:prstGeom prst="rect">
                <a:avLst/>
              </a:prstGeom>
              <a:noFill/>
              <a:ln>
                <a:noFill/>
              </a:ln>
            </p:spPr>
            <p:txBody>
              <a:bodyPr spcFirstLastPara="1" wrap="square" lIns="91425" tIns="45700" rIns="91425" bIns="45700" anchor="ctr" anchorCtr="0">
                <a:noAutofit/>
              </a:bodyPr>
              <a:lstStyle/>
              <a:p>
                <a:r>
                  <a:rPr lang="en-US" sz="1800" b="1" dirty="0">
                    <a:solidFill>
                      <a:schemeClr val="bg1"/>
                    </a:solidFill>
                    <a:latin typeface="Montserrat ExtraBold"/>
                    <a:ea typeface="Montserrat ExtraBold"/>
                    <a:cs typeface="Montserrat ExtraBold"/>
                    <a:sym typeface="Montserrat ExtraBold"/>
                  </a:rPr>
                  <a:t>SUSTAINABILITY</a:t>
                </a:r>
                <a:endParaRPr dirty="0">
                  <a:solidFill>
                    <a:schemeClr val="bg1"/>
                  </a:solidFill>
                </a:endParaRPr>
              </a:p>
              <a:p>
                <a:r>
                  <a:rPr lang="en-US" sz="1467" dirty="0">
                    <a:solidFill>
                      <a:schemeClr val="bg1"/>
                    </a:solidFill>
                    <a:latin typeface="Calibri"/>
                    <a:ea typeface="Calibri"/>
                    <a:cs typeface="Calibri"/>
                    <a:sym typeface="Calibri"/>
                  </a:rPr>
                  <a:t>Making technology safer, interoperable and sustainable for the future</a:t>
                </a:r>
                <a:endParaRPr dirty="0">
                  <a:solidFill>
                    <a:schemeClr val="bg1"/>
                  </a:solidFill>
                </a:endParaRPr>
              </a:p>
            </p:txBody>
          </p:sp>
          <p:sp>
            <p:nvSpPr>
              <p:cNvPr id="21" name="Google Shape;206;gd0c82649eb_0_259">
                <a:extLst>
                  <a:ext uri="{FF2B5EF4-FFF2-40B4-BE49-F238E27FC236}">
                    <a16:creationId xmlns:a16="http://schemas.microsoft.com/office/drawing/2014/main" id="{EDE3B259-1EA0-44E7-9D61-9FB1F469D5AB}"/>
                  </a:ext>
                </a:extLst>
              </p:cNvPr>
              <p:cNvSpPr/>
              <p:nvPr/>
            </p:nvSpPr>
            <p:spPr>
              <a:xfrm>
                <a:off x="8490417" y="4820034"/>
                <a:ext cx="890400" cy="890401"/>
              </a:xfrm>
              <a:prstGeom prst="ellipse">
                <a:avLst/>
              </a:prstGeom>
              <a:solidFill>
                <a:srgbClr val="F8A43C"/>
              </a:solidFill>
              <a:ln>
                <a:noFill/>
              </a:ln>
            </p:spPr>
            <p:txBody>
              <a:bodyPr spcFirstLastPara="1" wrap="square" lIns="91425" tIns="45700" rIns="91425" bIns="45700" anchor="ctr" anchorCtr="0">
                <a:noAutofit/>
              </a:bodyPr>
              <a:lstStyle/>
              <a:p>
                <a:pPr algn="ctr"/>
                <a:endParaRPr sz="3200">
                  <a:solidFill>
                    <a:srgbClr val="21A5BB"/>
                  </a:solidFill>
                  <a:latin typeface="Calibri"/>
                  <a:ea typeface="Calibri"/>
                  <a:cs typeface="Calibri"/>
                  <a:sym typeface="Calibri"/>
                </a:endParaRPr>
              </a:p>
            </p:txBody>
          </p:sp>
          <p:cxnSp>
            <p:nvCxnSpPr>
              <p:cNvPr id="22" name="Google Shape;207;gd0c82649eb_0_259">
                <a:extLst>
                  <a:ext uri="{FF2B5EF4-FFF2-40B4-BE49-F238E27FC236}">
                    <a16:creationId xmlns:a16="http://schemas.microsoft.com/office/drawing/2014/main" id="{26894985-0C9B-483F-9C93-BBDF3ABE38D2}"/>
                  </a:ext>
                </a:extLst>
              </p:cNvPr>
              <p:cNvCxnSpPr>
                <a:cxnSpLocks/>
              </p:cNvCxnSpPr>
              <p:nvPr/>
            </p:nvCxnSpPr>
            <p:spPr>
              <a:xfrm>
                <a:off x="7932136" y="4322131"/>
                <a:ext cx="681416" cy="605963"/>
              </a:xfrm>
              <a:prstGeom prst="straightConnector1">
                <a:avLst/>
              </a:prstGeom>
              <a:noFill/>
              <a:ln w="12700" cap="flat" cmpd="sng">
                <a:solidFill>
                  <a:schemeClr val="lt1"/>
                </a:solidFill>
                <a:prstDash val="solid"/>
                <a:miter lim="800000"/>
                <a:headEnd type="none" w="sm" len="sm"/>
                <a:tailEnd type="oval" w="med" len="med"/>
              </a:ln>
            </p:spPr>
          </p:cxnSp>
          <p:pic>
            <p:nvPicPr>
              <p:cNvPr id="23" name="Google Shape;208;gd0c82649eb_0_259">
                <a:extLst>
                  <a:ext uri="{FF2B5EF4-FFF2-40B4-BE49-F238E27FC236}">
                    <a16:creationId xmlns:a16="http://schemas.microsoft.com/office/drawing/2014/main" id="{31795CE1-0FF8-40EB-B2A2-6304655D9486}"/>
                  </a:ext>
                </a:extLst>
              </p:cNvPr>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8653371" y="4897262"/>
                <a:ext cx="502541" cy="734482"/>
              </a:xfrm>
              <a:prstGeom prst="rect">
                <a:avLst/>
              </a:prstGeom>
              <a:noFill/>
              <a:ln>
                <a:noFill/>
              </a:ln>
            </p:spPr>
          </p:pic>
        </p:grpSp>
        <p:sp>
          <p:nvSpPr>
            <p:cNvPr id="17" name="Google Shape;182;gd0c82649eb_0_259">
              <a:extLst>
                <a:ext uri="{FF2B5EF4-FFF2-40B4-BE49-F238E27FC236}">
                  <a16:creationId xmlns:a16="http://schemas.microsoft.com/office/drawing/2014/main" id="{EB1A90D3-D713-450B-A64A-BFB9EFA9DE64}"/>
                </a:ext>
              </a:extLst>
            </p:cNvPr>
            <p:cNvSpPr/>
            <p:nvPr/>
          </p:nvSpPr>
          <p:spPr>
            <a:xfrm>
              <a:off x="5902337" y="2142493"/>
              <a:ext cx="2519400" cy="2519400"/>
            </a:xfrm>
            <a:prstGeom prst="ellipse">
              <a:avLst/>
            </a:prstGeom>
            <a:gradFill>
              <a:gsLst>
                <a:gs pos="0">
                  <a:srgbClr val="FFFFFF"/>
                </a:gs>
                <a:gs pos="35000">
                  <a:srgbClr val="FFFFFF"/>
                </a:gs>
                <a:gs pos="100000">
                  <a:srgbClr val="59C7D7"/>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3200" dirty="0">
                <a:solidFill>
                  <a:schemeClr val="lt1"/>
                </a:solidFill>
                <a:latin typeface="Calibri"/>
                <a:ea typeface="Calibri"/>
                <a:cs typeface="Calibri"/>
                <a:sym typeface="Calibri"/>
              </a:endParaRPr>
            </a:p>
          </p:txBody>
        </p:sp>
        <p:sp>
          <p:nvSpPr>
            <p:cNvPr id="18" name="Google Shape;209;gd0c82649eb_0_259">
              <a:extLst>
                <a:ext uri="{FF2B5EF4-FFF2-40B4-BE49-F238E27FC236}">
                  <a16:creationId xmlns:a16="http://schemas.microsoft.com/office/drawing/2014/main" id="{721EF711-810F-4D25-871C-7D88CCAC6C7E}"/>
                </a:ext>
              </a:extLst>
            </p:cNvPr>
            <p:cNvSpPr txBox="1"/>
            <p:nvPr/>
          </p:nvSpPr>
          <p:spPr>
            <a:xfrm>
              <a:off x="6176441" y="2720829"/>
              <a:ext cx="2070598" cy="1351988"/>
            </a:xfrm>
            <a:prstGeom prst="rect">
              <a:avLst/>
            </a:prstGeom>
            <a:noFill/>
            <a:ln>
              <a:noFill/>
            </a:ln>
          </p:spPr>
          <p:txBody>
            <a:bodyPr spcFirstLastPara="1" wrap="square" lIns="91425" tIns="91425" rIns="91425" bIns="91425" anchor="t" anchorCtr="0">
              <a:spAutoFit/>
            </a:bodyPr>
            <a:lstStyle/>
            <a:p>
              <a:pPr algn="ctr">
                <a:lnSpc>
                  <a:spcPts val="2480"/>
                </a:lnSpc>
              </a:pPr>
              <a:r>
                <a:rPr lang="en-US" sz="2400" b="1" dirty="0">
                  <a:solidFill>
                    <a:srgbClr val="00629B"/>
                  </a:solidFill>
                  <a:latin typeface="Calibri"/>
                  <a:ea typeface="Calibri"/>
                  <a:cs typeface="Calibri"/>
                  <a:sym typeface="Calibri"/>
                </a:rPr>
                <a:t>Global </a:t>
              </a:r>
              <a:endParaRPr sz="2400" b="1" dirty="0">
                <a:solidFill>
                  <a:srgbClr val="00629B"/>
                </a:solidFill>
                <a:latin typeface="Calibri"/>
                <a:ea typeface="Calibri"/>
                <a:cs typeface="Calibri"/>
                <a:sym typeface="Calibri"/>
              </a:endParaRPr>
            </a:p>
            <a:p>
              <a:pPr algn="ctr">
                <a:lnSpc>
                  <a:spcPts val="2480"/>
                </a:lnSpc>
              </a:pPr>
              <a:r>
                <a:rPr lang="en-US" sz="2400" b="1" dirty="0">
                  <a:solidFill>
                    <a:srgbClr val="00629B"/>
                  </a:solidFill>
                  <a:latin typeface="Calibri"/>
                  <a:ea typeface="Calibri"/>
                  <a:cs typeface="Calibri"/>
                  <a:sym typeface="Calibri"/>
                </a:rPr>
                <a:t>IEEE</a:t>
              </a:r>
              <a:endParaRPr sz="2400" b="1" dirty="0">
                <a:solidFill>
                  <a:srgbClr val="00629B"/>
                </a:solidFill>
                <a:latin typeface="Calibri"/>
                <a:ea typeface="Calibri"/>
                <a:cs typeface="Calibri"/>
                <a:sym typeface="Calibri"/>
              </a:endParaRPr>
            </a:p>
            <a:p>
              <a:pPr algn="ctr">
                <a:lnSpc>
                  <a:spcPts val="2480"/>
                </a:lnSpc>
              </a:pPr>
              <a:r>
                <a:rPr lang="en-US" sz="2400" b="1" dirty="0">
                  <a:solidFill>
                    <a:srgbClr val="00629B"/>
                  </a:solidFill>
                  <a:latin typeface="Calibri"/>
                  <a:ea typeface="Calibri"/>
                  <a:cs typeface="Calibri"/>
                  <a:sym typeface="Calibri"/>
                </a:rPr>
                <a:t>Standards</a:t>
              </a:r>
              <a:endParaRPr sz="2400" b="1" dirty="0">
                <a:solidFill>
                  <a:srgbClr val="00629B"/>
                </a:solidFill>
                <a:latin typeface="Calibri"/>
                <a:ea typeface="Calibri"/>
                <a:cs typeface="Calibri"/>
                <a:sym typeface="Calibri"/>
              </a:endParaRPr>
            </a:p>
          </p:txBody>
        </p:sp>
        <p:pic>
          <p:nvPicPr>
            <p:cNvPr id="19" name="Picture 18">
              <a:extLst>
                <a:ext uri="{FF2B5EF4-FFF2-40B4-BE49-F238E27FC236}">
                  <a16:creationId xmlns:a16="http://schemas.microsoft.com/office/drawing/2014/main" id="{9266FCD6-553A-4CBD-B0AA-F08199858DB2}"/>
                </a:ext>
              </a:extLst>
            </p:cNvPr>
            <p:cNvPicPr>
              <a:picLocks noChangeAspect="1"/>
            </p:cNvPicPr>
            <p:nvPr/>
          </p:nvPicPr>
          <p:blipFill>
            <a:blip r:embed="rId9"/>
            <a:stretch>
              <a:fillRect/>
            </a:stretch>
          </p:blipFill>
          <p:spPr>
            <a:xfrm>
              <a:off x="8121310" y="1465756"/>
              <a:ext cx="711200" cy="558800"/>
            </a:xfrm>
            <a:prstGeom prst="rect">
              <a:avLst/>
            </a:prstGeom>
          </p:spPr>
        </p:pic>
      </p:grpSp>
      <p:sp>
        <p:nvSpPr>
          <p:cNvPr id="40" name="Text Placeholder 13">
            <a:extLst>
              <a:ext uri="{FF2B5EF4-FFF2-40B4-BE49-F238E27FC236}">
                <a16:creationId xmlns:a16="http://schemas.microsoft.com/office/drawing/2014/main" id="{1B8841FA-5781-4A20-949B-FB26B638C042}"/>
              </a:ext>
            </a:extLst>
          </p:cNvPr>
          <p:cNvSpPr txBox="1">
            <a:spLocks/>
          </p:cNvSpPr>
          <p:nvPr/>
        </p:nvSpPr>
        <p:spPr>
          <a:xfrm>
            <a:off x="578668" y="1769804"/>
            <a:ext cx="3040254" cy="3972316"/>
          </a:xfrm>
          <a:prstGeom prst="rect">
            <a:avLst/>
          </a:prstGeom>
        </p:spPr>
        <p:txBody>
          <a:bodyPr>
            <a:normAutofit/>
          </a:bodyPr>
          <a:lstStyle>
            <a:lvl1pPr marL="228594" indent="-228594" algn="l" defTabSz="914377" rtl="0" eaLnBrk="1" latinLnBrk="0" hangingPunct="1">
              <a:lnSpc>
                <a:spcPct val="90000"/>
              </a:lnSpc>
              <a:spcBef>
                <a:spcPts val="1000"/>
              </a:spcBef>
              <a:buClr>
                <a:srgbClr val="00355C"/>
              </a:buClr>
              <a:buFont typeface="LucidaGrande" charset="0"/>
              <a:buChar char="▸"/>
              <a:defRPr sz="2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00355C"/>
              </a:buClr>
              <a:buFont typeface="LucidaGrande" charset="0"/>
              <a:buChar char="-"/>
              <a:defRPr sz="18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00355C"/>
              </a:buClr>
              <a:buFont typeface="Arial" panose="020B0604020202020204" pitchFamily="34" charset="0"/>
              <a:buChar char="•"/>
              <a:defRPr sz="18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Clr>
                <a:srgbClr val="00355C"/>
              </a:buClr>
              <a:buFont typeface="Wingdings"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Clr>
                <a:srgbClr val="00355C"/>
              </a:buClr>
              <a:buFont typeface="Courier New" charset="0"/>
              <a:buChar char="o"/>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SzPts val="2000"/>
            </a:pPr>
            <a:r>
              <a:rPr lang="en-US" dirty="0">
                <a:solidFill>
                  <a:srgbClr val="00B5E2"/>
                </a:solidFill>
              </a:rPr>
              <a:t>Consumers around the world enjoy the benefits of IEEE Standards:</a:t>
            </a:r>
          </a:p>
          <a:p>
            <a:pPr marL="100584" indent="-100584">
              <a:buFont typeface="Arial" panose="020B0604020202020204" pitchFamily="34" charset="0"/>
              <a:buChar char="•"/>
            </a:pPr>
            <a:r>
              <a:rPr lang="en-US" sz="1500" dirty="0">
                <a:solidFill>
                  <a:schemeClr val="bg1"/>
                </a:solidFill>
              </a:rPr>
              <a:t>Provide the bricks and mortar </a:t>
            </a:r>
            <a:br>
              <a:rPr lang="en-US" sz="1500" dirty="0">
                <a:solidFill>
                  <a:schemeClr val="bg1"/>
                </a:solidFill>
              </a:rPr>
            </a:br>
            <a:r>
              <a:rPr lang="en-US" sz="1500" dirty="0">
                <a:solidFill>
                  <a:schemeClr val="bg1"/>
                </a:solidFill>
              </a:rPr>
              <a:t>for a globally level playing field </a:t>
            </a:r>
            <a:br>
              <a:rPr lang="en-US" sz="1500" dirty="0">
                <a:solidFill>
                  <a:schemeClr val="bg1"/>
                </a:solidFill>
              </a:rPr>
            </a:br>
            <a:r>
              <a:rPr lang="en-US" sz="1500" dirty="0">
                <a:solidFill>
                  <a:schemeClr val="bg1"/>
                </a:solidFill>
              </a:rPr>
              <a:t>for innovation</a:t>
            </a:r>
          </a:p>
          <a:p>
            <a:pPr marL="100584" indent="-100584">
              <a:buFont typeface="Arial" panose="020B0604020202020204" pitchFamily="34" charset="0"/>
              <a:buChar char="•"/>
            </a:pPr>
            <a:r>
              <a:rPr lang="en-US" sz="1500" dirty="0">
                <a:solidFill>
                  <a:schemeClr val="bg1"/>
                </a:solidFill>
              </a:rPr>
              <a:t>Protect public safety, </a:t>
            </a:r>
            <a:br>
              <a:rPr lang="en-US" sz="1500" dirty="0">
                <a:solidFill>
                  <a:schemeClr val="bg1"/>
                </a:solidFill>
              </a:rPr>
            </a:br>
            <a:r>
              <a:rPr lang="en-US" sz="1500" dirty="0">
                <a:solidFill>
                  <a:schemeClr val="bg1"/>
                </a:solidFill>
              </a:rPr>
              <a:t>health &amp; wellbeing</a:t>
            </a:r>
          </a:p>
          <a:p>
            <a:pPr marL="100584" indent="-100584">
              <a:buFont typeface="Arial" panose="020B0604020202020204" pitchFamily="34" charset="0"/>
              <a:buChar char="•"/>
            </a:pPr>
            <a:r>
              <a:rPr lang="en-US" sz="1500" dirty="0">
                <a:solidFill>
                  <a:schemeClr val="bg1"/>
                </a:solidFill>
              </a:rPr>
              <a:t>Contribute to a </a:t>
            </a:r>
            <a:br>
              <a:rPr lang="en-US" sz="1500" dirty="0">
                <a:solidFill>
                  <a:schemeClr val="bg1"/>
                </a:solidFill>
              </a:rPr>
            </a:br>
            <a:r>
              <a:rPr lang="en-US" sz="1500" dirty="0">
                <a:solidFill>
                  <a:schemeClr val="bg1"/>
                </a:solidFill>
              </a:rPr>
              <a:t>sustainable future</a:t>
            </a:r>
          </a:p>
          <a:p>
            <a:pPr marL="342900" indent="-342900">
              <a:buSzPts val="2000"/>
              <a:buFont typeface="Arial"/>
              <a:buChar char="•"/>
            </a:pPr>
            <a:endParaRPr lang="en-US" dirty="0">
              <a:solidFill>
                <a:schemeClr val="bg1"/>
              </a:solidFill>
            </a:endParaRPr>
          </a:p>
          <a:p>
            <a:pPr marL="342900" indent="-342900">
              <a:buSzPts val="2000"/>
              <a:buFont typeface="Arial"/>
              <a:buChar char="•"/>
            </a:pPr>
            <a:endParaRPr lang="en-US" dirty="0">
              <a:solidFill>
                <a:schemeClr val="bg1"/>
              </a:solidFill>
            </a:endParaRPr>
          </a:p>
          <a:p>
            <a:endParaRPr lang="en-US" dirty="0">
              <a:solidFill>
                <a:schemeClr val="bg1"/>
              </a:solidFill>
            </a:endParaRPr>
          </a:p>
        </p:txBody>
      </p:sp>
      <p:sp>
        <p:nvSpPr>
          <p:cNvPr id="41" name="Right Triangle 40">
            <a:extLst>
              <a:ext uri="{FF2B5EF4-FFF2-40B4-BE49-F238E27FC236}">
                <a16:creationId xmlns:a16="http://schemas.microsoft.com/office/drawing/2014/main" id="{AEF4DD37-8CA2-4FBA-BC29-19F66DAD26AA}"/>
              </a:ext>
            </a:extLst>
          </p:cNvPr>
          <p:cNvSpPr/>
          <p:nvPr/>
        </p:nvSpPr>
        <p:spPr>
          <a:xfrm rot="10800000">
            <a:off x="11132259" y="1551942"/>
            <a:ext cx="645928" cy="64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a:extLst>
              <a:ext uri="{FF2B5EF4-FFF2-40B4-BE49-F238E27FC236}">
                <a16:creationId xmlns:a16="http://schemas.microsoft.com/office/drawing/2014/main" id="{36874234-A8F6-43C2-A113-A7FFA88EF61B}"/>
              </a:ext>
            </a:extLst>
          </p:cNvPr>
          <p:cNvSpPr/>
          <p:nvPr/>
        </p:nvSpPr>
        <p:spPr>
          <a:xfrm>
            <a:off x="363597" y="5404885"/>
            <a:ext cx="645928" cy="64592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846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D5768E-20DA-414F-976D-120041F4EC09}"/>
              </a:ext>
            </a:extLst>
          </p:cNvPr>
          <p:cNvSpPr>
            <a:spLocks noGrp="1"/>
          </p:cNvSpPr>
          <p:nvPr>
            <p:ph type="title"/>
          </p:nvPr>
        </p:nvSpPr>
        <p:spPr>
          <a:xfrm>
            <a:off x="365760" y="354355"/>
            <a:ext cx="11826240" cy="553336"/>
          </a:xfrm>
        </p:spPr>
        <p:txBody>
          <a:bodyPr>
            <a:noAutofit/>
          </a:bodyPr>
          <a:lstStyle/>
          <a:p>
            <a:r>
              <a:rPr lang="en-US" sz="4000" dirty="0"/>
              <a:t>IEEE Standards Association Continued Growth </a:t>
            </a:r>
          </a:p>
        </p:txBody>
      </p:sp>
      <p:sp>
        <p:nvSpPr>
          <p:cNvPr id="5" name="Text Placeholder 4">
            <a:extLst>
              <a:ext uri="{FF2B5EF4-FFF2-40B4-BE49-F238E27FC236}">
                <a16:creationId xmlns:a16="http://schemas.microsoft.com/office/drawing/2014/main" id="{03940635-5AE7-48C0-97E5-9BC55A3A95FB}"/>
              </a:ext>
            </a:extLst>
          </p:cNvPr>
          <p:cNvSpPr>
            <a:spLocks noGrp="1"/>
          </p:cNvSpPr>
          <p:nvPr>
            <p:ph type="body" sz="quarter" idx="13"/>
          </p:nvPr>
        </p:nvSpPr>
        <p:spPr>
          <a:xfrm>
            <a:off x="475650" y="1229005"/>
            <a:ext cx="11413194" cy="5348613"/>
          </a:xfrm>
        </p:spPr>
        <p:txBody>
          <a:bodyPr>
            <a:normAutofit fontScale="92500" lnSpcReduction="20000"/>
          </a:bodyPr>
          <a:lstStyle/>
          <a:p>
            <a:pPr>
              <a:lnSpc>
                <a:spcPct val="100000"/>
              </a:lnSpc>
              <a:spcBef>
                <a:spcPts val="375"/>
              </a:spcBef>
            </a:pPr>
            <a:r>
              <a:rPr lang="en-US" sz="2600" b="1" dirty="0"/>
              <a:t>Notable new standards projects</a:t>
            </a:r>
            <a:endParaRPr lang="en-US" sz="2600" dirty="0"/>
          </a:p>
          <a:p>
            <a:pPr lvl="1">
              <a:lnSpc>
                <a:spcPct val="100000"/>
              </a:lnSpc>
              <a:spcBef>
                <a:spcPts val="375"/>
              </a:spcBef>
            </a:pPr>
            <a:r>
              <a:rPr lang="en-US" sz="2600" dirty="0">
                <a:solidFill>
                  <a:srgbClr val="000000"/>
                </a:solidFill>
              </a:rPr>
              <a:t>IEEE P1943, Draft Standard for Post-Quantum Network Security</a:t>
            </a:r>
          </a:p>
          <a:p>
            <a:pPr lvl="1">
              <a:lnSpc>
                <a:spcPct val="100000"/>
              </a:lnSpc>
              <a:spcBef>
                <a:spcPts val="375"/>
              </a:spcBef>
            </a:pPr>
            <a:r>
              <a:rPr lang="en-US" sz="2600" dirty="0">
                <a:solidFill>
                  <a:srgbClr val="000000"/>
                </a:solidFill>
              </a:rPr>
              <a:t>IEEE P3181, Draft Standard for Trusted-Environment-Based Cryptographic Computing</a:t>
            </a:r>
          </a:p>
          <a:p>
            <a:pPr lvl="1">
              <a:lnSpc>
                <a:spcPct val="100000"/>
              </a:lnSpc>
              <a:spcBef>
                <a:spcPts val="375"/>
              </a:spcBef>
            </a:pPr>
            <a:r>
              <a:rPr lang="en-US" sz="2600" dirty="0">
                <a:solidFill>
                  <a:srgbClr val="000000"/>
                </a:solidFill>
              </a:rPr>
              <a:t>IEEE P3224, Draft Standard for Blockchain-Based Green Power Identification Application</a:t>
            </a:r>
          </a:p>
          <a:p>
            <a:pPr lvl="1">
              <a:lnSpc>
                <a:spcPct val="100000"/>
              </a:lnSpc>
              <a:spcBef>
                <a:spcPts val="375"/>
              </a:spcBef>
            </a:pPr>
            <a:r>
              <a:rPr lang="en-US" sz="2600" dirty="0">
                <a:solidFill>
                  <a:srgbClr val="000000"/>
                </a:solidFill>
              </a:rPr>
              <a:t>IEEE P3225, Draft Standard for Using Blockchain in Low Carbon Zones Evaluation</a:t>
            </a:r>
          </a:p>
          <a:p>
            <a:pPr lvl="1">
              <a:lnSpc>
                <a:spcPct val="100000"/>
              </a:lnSpc>
              <a:spcBef>
                <a:spcPts val="375"/>
              </a:spcBef>
            </a:pPr>
            <a:r>
              <a:rPr lang="en-US" sz="2600" dirty="0">
                <a:solidFill>
                  <a:srgbClr val="000000"/>
                </a:solidFill>
              </a:rPr>
              <a:t>IEEE P3226, Draft Standard for Trusted Data Circulation Based on Blockchain and Distributed Ledger Technologies (DLT)</a:t>
            </a:r>
          </a:p>
          <a:p>
            <a:pPr>
              <a:lnSpc>
                <a:spcPct val="100000"/>
              </a:lnSpc>
              <a:spcBef>
                <a:spcPts val="375"/>
              </a:spcBef>
            </a:pPr>
            <a:r>
              <a:rPr lang="en-US" sz="2600" b="1" dirty="0"/>
              <a:t>Notable new standards</a:t>
            </a:r>
          </a:p>
          <a:p>
            <a:pPr lvl="1">
              <a:lnSpc>
                <a:spcPct val="100000"/>
              </a:lnSpc>
              <a:spcBef>
                <a:spcPts val="375"/>
              </a:spcBef>
            </a:pPr>
            <a:r>
              <a:rPr lang="en-US" sz="2600" dirty="0"/>
              <a:t>IEEE Std 2937-2022, IEEE Standard for Performance Benchmarking for AI Server Systems</a:t>
            </a:r>
          </a:p>
          <a:p>
            <a:pPr lvl="1">
              <a:lnSpc>
                <a:spcPct val="100000"/>
              </a:lnSpc>
              <a:spcBef>
                <a:spcPts val="375"/>
              </a:spcBef>
            </a:pPr>
            <a:r>
              <a:rPr lang="en-US" sz="2600" dirty="0"/>
              <a:t>IEEE Std 1547.9-2022, IEEE Guide to Using </a:t>
            </a:r>
            <a:r>
              <a:rPr lang="en-US" sz="2600" dirty="0">
                <a:solidFill>
                  <a:srgbClr val="000000"/>
                </a:solidFill>
              </a:rPr>
              <a:t>IEEE Standard 1547 for Interconnection of Energy Storage Distributed Energy Resources with Electric Power Systems</a:t>
            </a:r>
          </a:p>
          <a:p>
            <a:pPr>
              <a:lnSpc>
                <a:spcPct val="100000"/>
              </a:lnSpc>
              <a:spcBef>
                <a:spcPts val="375"/>
              </a:spcBef>
            </a:pPr>
            <a:endParaRPr lang="en-US" sz="3000" dirty="0"/>
          </a:p>
        </p:txBody>
      </p:sp>
      <p:sp>
        <p:nvSpPr>
          <p:cNvPr id="2" name="Slide Number Placeholder 1">
            <a:extLst>
              <a:ext uri="{FF2B5EF4-FFF2-40B4-BE49-F238E27FC236}">
                <a16:creationId xmlns:a16="http://schemas.microsoft.com/office/drawing/2014/main" id="{78677746-6C65-4A38-B563-93317D2DA5E7}"/>
              </a:ext>
            </a:extLst>
          </p:cNvPr>
          <p:cNvSpPr>
            <a:spLocks noGrp="1"/>
          </p:cNvSpPr>
          <p:nvPr>
            <p:ph type="sldNum" sz="quarter" idx="14"/>
          </p:nvPr>
        </p:nvSpPr>
        <p:spPr>
          <a:xfrm>
            <a:off x="705715" y="6321082"/>
            <a:ext cx="1973316" cy="365125"/>
          </a:xfrm>
        </p:spPr>
        <p:txBody>
          <a:bodyPr/>
          <a:lstStyle/>
          <a:p>
            <a:pPr defTabSz="1219170">
              <a:defRPr/>
            </a:pPr>
            <a:fld id="{3DD97BEB-BAEF-0344-9D5C-EC73E478698A}" type="slidenum">
              <a:rPr lang="en-US" smtClean="0">
                <a:solidFill>
                  <a:srgbClr val="0066A1"/>
                </a:solidFill>
                <a:cs typeface="Arial"/>
                <a:sym typeface="Arial"/>
              </a:rPr>
              <a:pPr defTabSz="1219170">
                <a:defRPr/>
              </a:pPr>
              <a:t>24</a:t>
            </a:fld>
            <a:endParaRPr lang="en-US" dirty="0">
              <a:solidFill>
                <a:srgbClr val="0066A1"/>
              </a:solidFill>
              <a:cs typeface="Arial"/>
              <a:sym typeface="Arial"/>
            </a:endParaRPr>
          </a:p>
        </p:txBody>
      </p:sp>
    </p:spTree>
    <p:extLst>
      <p:ext uri="{BB962C8B-B14F-4D97-AF65-F5344CB8AC3E}">
        <p14:creationId xmlns:p14="http://schemas.microsoft.com/office/powerpoint/2010/main" val="2813821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A11ED-3334-C93A-C397-6FD91C180ECC}"/>
              </a:ext>
            </a:extLst>
          </p:cNvPr>
          <p:cNvSpPr>
            <a:spLocks noGrp="1"/>
          </p:cNvSpPr>
          <p:nvPr>
            <p:ph type="title"/>
          </p:nvPr>
        </p:nvSpPr>
        <p:spPr/>
        <p:txBody>
          <a:bodyPr/>
          <a:lstStyle/>
          <a:p>
            <a:r>
              <a:rPr lang="en-US" dirty="0"/>
              <a:t>IEEE Staff Locations</a:t>
            </a:r>
          </a:p>
        </p:txBody>
      </p:sp>
      <p:sp>
        <p:nvSpPr>
          <p:cNvPr id="3" name="Content Placeholder 2">
            <a:extLst>
              <a:ext uri="{FF2B5EF4-FFF2-40B4-BE49-F238E27FC236}">
                <a16:creationId xmlns:a16="http://schemas.microsoft.com/office/drawing/2014/main" id="{B4E4FEC2-A03D-E11F-DCE1-3EF12378E45C}"/>
              </a:ext>
            </a:extLst>
          </p:cNvPr>
          <p:cNvSpPr>
            <a:spLocks noGrp="1"/>
          </p:cNvSpPr>
          <p:nvPr>
            <p:ph idx="1"/>
          </p:nvPr>
        </p:nvSpPr>
        <p:spPr>
          <a:xfrm>
            <a:off x="838200" y="1371599"/>
            <a:ext cx="10515600" cy="4874655"/>
          </a:xfrm>
        </p:spPr>
        <p:txBody>
          <a:bodyPr>
            <a:normAutofit fontScale="62500" lnSpcReduction="20000"/>
          </a:bodyPr>
          <a:lstStyle/>
          <a:p>
            <a:pPr algn="l"/>
            <a:r>
              <a:rPr lang="en-US" b="0" i="0" u="none" strike="noStrike" dirty="0">
                <a:solidFill>
                  <a:srgbClr val="107FA8"/>
                </a:solidFill>
                <a:effectLst/>
                <a:latin typeface="inherit"/>
              </a:rPr>
              <a:t>IEEE Corporate Headquarters (NY)</a:t>
            </a:r>
          </a:p>
          <a:p>
            <a:pPr algn="l"/>
            <a:r>
              <a:rPr lang="en-US" b="0" i="0" u="none" strike="noStrike" dirty="0">
                <a:solidFill>
                  <a:srgbClr val="107FA8"/>
                </a:solidFill>
                <a:effectLst/>
                <a:latin typeface="inherit"/>
              </a:rPr>
              <a:t>IEEE Operations Centers (NJ)</a:t>
            </a:r>
          </a:p>
          <a:p>
            <a:pPr algn="l"/>
            <a:r>
              <a:rPr lang="en-US" b="0" i="0" u="none" strike="noStrike" dirty="0">
                <a:solidFill>
                  <a:srgbClr val="107FA8"/>
                </a:solidFill>
                <a:effectLst/>
                <a:latin typeface="inherit"/>
              </a:rPr>
              <a:t>IEEE-USA (Washington DC)</a:t>
            </a:r>
          </a:p>
          <a:p>
            <a:pPr algn="l"/>
            <a:r>
              <a:rPr lang="en-US" b="0" i="0" u="none" strike="noStrike" dirty="0">
                <a:solidFill>
                  <a:srgbClr val="107FA8"/>
                </a:solidFill>
                <a:effectLst/>
                <a:latin typeface="inherit"/>
              </a:rPr>
              <a:t>IEEE Computer Society (CA, Washington DC)</a:t>
            </a:r>
          </a:p>
          <a:p>
            <a:pPr algn="l"/>
            <a:r>
              <a:rPr lang="en-US" b="0" i="0" u="none" strike="noStrike" dirty="0">
                <a:solidFill>
                  <a:srgbClr val="107FA8"/>
                </a:solidFill>
                <a:effectLst/>
                <a:latin typeface="inherit"/>
              </a:rPr>
              <a:t>IEEE Asia-Pacific Limited, Singapore</a:t>
            </a:r>
          </a:p>
          <a:p>
            <a:pPr algn="l"/>
            <a:r>
              <a:rPr lang="en-US" b="0" i="0" u="none" strike="noStrike" dirty="0">
                <a:solidFill>
                  <a:srgbClr val="107FA8"/>
                </a:solidFill>
                <a:effectLst/>
                <a:latin typeface="inherit"/>
              </a:rPr>
              <a:t>IEEE, Inc. Representative Office, China</a:t>
            </a:r>
          </a:p>
          <a:p>
            <a:pPr algn="l"/>
            <a:r>
              <a:rPr lang="en-US" b="0" i="0" u="none" strike="noStrike" dirty="0">
                <a:solidFill>
                  <a:srgbClr val="107FA8"/>
                </a:solidFill>
                <a:effectLst/>
                <a:latin typeface="inherit"/>
              </a:rPr>
              <a:t>IEEE Beijing Office Extension in Shenzhen</a:t>
            </a:r>
          </a:p>
          <a:p>
            <a:pPr algn="l"/>
            <a:r>
              <a:rPr lang="en-US" b="0" i="0" u="none" strike="noStrike" dirty="0">
                <a:solidFill>
                  <a:srgbClr val="107FA8"/>
                </a:solidFill>
                <a:effectLst/>
                <a:latin typeface="inherit"/>
              </a:rPr>
              <a:t>IEEE Russia Branch</a:t>
            </a:r>
          </a:p>
          <a:p>
            <a:pPr algn="l"/>
            <a:r>
              <a:rPr lang="en-US" b="0" i="0" u="none" strike="noStrike" dirty="0">
                <a:solidFill>
                  <a:srgbClr val="107FA8"/>
                </a:solidFill>
                <a:effectLst/>
                <a:latin typeface="inherit"/>
              </a:rPr>
              <a:t>IEEE Technology Centre GmbH</a:t>
            </a:r>
          </a:p>
          <a:p>
            <a:pPr algn="l"/>
            <a:r>
              <a:rPr lang="en-US" b="0" i="0" u="none" strike="noStrike" dirty="0">
                <a:solidFill>
                  <a:srgbClr val="107FA8"/>
                </a:solidFill>
                <a:effectLst/>
                <a:latin typeface="inherit"/>
              </a:rPr>
              <a:t>IEEE Tax Registration, Japan</a:t>
            </a:r>
          </a:p>
          <a:p>
            <a:r>
              <a:rPr lang="en-US" sz="3700" dirty="0">
                <a:solidFill>
                  <a:srgbClr val="107FA8"/>
                </a:solidFill>
                <a:latin typeface="inherit"/>
              </a:rPr>
              <a:t>Global IEEE Institute for Engineers, India</a:t>
            </a:r>
          </a:p>
          <a:p>
            <a:pPr marL="0" indent="0">
              <a:buNone/>
            </a:pPr>
            <a:endParaRPr lang="en-US" sz="3700" dirty="0">
              <a:solidFill>
                <a:srgbClr val="107FA8"/>
              </a:solidFill>
              <a:latin typeface="inherit"/>
            </a:endParaRPr>
          </a:p>
          <a:p>
            <a:pPr marL="0" indent="0">
              <a:buNone/>
            </a:pPr>
            <a:r>
              <a:rPr lang="en-US" sz="3700" dirty="0">
                <a:solidFill>
                  <a:srgbClr val="107FA8"/>
                </a:solidFill>
                <a:latin typeface="inherit"/>
              </a:rPr>
              <a:t> </a:t>
            </a:r>
            <a:r>
              <a:rPr lang="en-US" sz="3700" i="1" dirty="0">
                <a:latin typeface="inherit"/>
              </a:rPr>
              <a:t>see https://</a:t>
            </a:r>
            <a:r>
              <a:rPr lang="en-US" sz="3700" i="1" dirty="0" err="1">
                <a:latin typeface="inherit"/>
              </a:rPr>
              <a:t>www.ieee.org</a:t>
            </a:r>
            <a:r>
              <a:rPr lang="en-US" sz="3700" i="1" dirty="0">
                <a:latin typeface="inherit"/>
              </a:rPr>
              <a:t>/about/</a:t>
            </a:r>
            <a:r>
              <a:rPr lang="en-US" sz="3700" i="1" dirty="0" err="1">
                <a:latin typeface="inherit"/>
              </a:rPr>
              <a:t>contact.html</a:t>
            </a:r>
            <a:endParaRPr lang="en-US" sz="3700" dirty="0">
              <a:latin typeface="inherit"/>
            </a:endParaRPr>
          </a:p>
        </p:txBody>
      </p:sp>
      <p:sp>
        <p:nvSpPr>
          <p:cNvPr id="4" name="Slide Number Placeholder 3">
            <a:extLst>
              <a:ext uri="{FF2B5EF4-FFF2-40B4-BE49-F238E27FC236}">
                <a16:creationId xmlns:a16="http://schemas.microsoft.com/office/drawing/2014/main" id="{618DEA3A-1595-626D-0649-F1F8987598F9}"/>
              </a:ext>
            </a:extLst>
          </p:cNvPr>
          <p:cNvSpPr>
            <a:spLocks noGrp="1"/>
          </p:cNvSpPr>
          <p:nvPr>
            <p:ph type="sldNum" sz="quarter" idx="11"/>
          </p:nvPr>
        </p:nvSpPr>
        <p:spPr/>
        <p:txBody>
          <a:bodyPr/>
          <a:lstStyle/>
          <a:p>
            <a:pPr>
              <a:defRPr/>
            </a:pPr>
            <a:fld id="{A5B1E9C8-DB28-4CE8-909B-C1EAE1CB45AD}" type="slidenum">
              <a:rPr lang="en-US" smtClean="0"/>
              <a:pPr>
                <a:defRPr/>
              </a:pPr>
              <a:t>25</a:t>
            </a:fld>
            <a:endParaRPr lang="en-US" dirty="0"/>
          </a:p>
        </p:txBody>
      </p:sp>
      <p:sp>
        <p:nvSpPr>
          <p:cNvPr id="5" name="Left Arrow 4">
            <a:extLst>
              <a:ext uri="{FF2B5EF4-FFF2-40B4-BE49-F238E27FC236}">
                <a16:creationId xmlns:a16="http://schemas.microsoft.com/office/drawing/2014/main" id="{8B1A62B7-9CDB-7315-80AF-0CFD3339139F}"/>
              </a:ext>
            </a:extLst>
          </p:cNvPr>
          <p:cNvSpPr/>
          <p:nvPr/>
        </p:nvSpPr>
        <p:spPr>
          <a:xfrm>
            <a:off x="5177307" y="1738648"/>
            <a:ext cx="918693" cy="27432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ap&#10;&#10;Description automatically generated">
            <a:extLst>
              <a:ext uri="{FF2B5EF4-FFF2-40B4-BE49-F238E27FC236}">
                <a16:creationId xmlns:a16="http://schemas.microsoft.com/office/drawing/2014/main" id="{DAC39AB8-A3E1-BB04-1B82-B66973F12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1868" y="650959"/>
            <a:ext cx="4248828" cy="2398532"/>
          </a:xfrm>
          <a:prstGeom prst="rect">
            <a:avLst/>
          </a:prstGeom>
        </p:spPr>
      </p:pic>
      <p:sp>
        <p:nvSpPr>
          <p:cNvPr id="7" name="TextBox 6">
            <a:extLst>
              <a:ext uri="{FF2B5EF4-FFF2-40B4-BE49-F238E27FC236}">
                <a16:creationId xmlns:a16="http://schemas.microsoft.com/office/drawing/2014/main" id="{C6632295-54E5-51FF-E2A0-F72F0029E449}"/>
              </a:ext>
            </a:extLst>
          </p:cNvPr>
          <p:cNvSpPr txBox="1"/>
          <p:nvPr/>
        </p:nvSpPr>
        <p:spPr>
          <a:xfrm>
            <a:off x="6213231" y="3636156"/>
            <a:ext cx="5798382" cy="1938992"/>
          </a:xfrm>
          <a:prstGeom prst="rect">
            <a:avLst/>
          </a:prstGeom>
          <a:noFill/>
          <a:ln w="22225">
            <a:solidFill>
              <a:srgbClr val="FF0000"/>
            </a:solidFill>
          </a:ln>
        </p:spPr>
        <p:txBody>
          <a:bodyPr wrap="none" rtlCol="0">
            <a:spAutoFit/>
          </a:bodyPr>
          <a:lstStyle/>
          <a:p>
            <a:r>
              <a:rPr lang="en-US" sz="2400" dirty="0"/>
              <a:t>With us at SoutheastCon 2023…</a:t>
            </a:r>
          </a:p>
          <a:p>
            <a:pPr marL="285750" indent="-285750">
              <a:buFont typeface="Arial" panose="020B0604020202020204" pitchFamily="34" charset="0"/>
              <a:buChar char="•"/>
            </a:pPr>
            <a:r>
              <a:rPr lang="en-US" sz="2400" dirty="0"/>
              <a:t>Sophie </a:t>
            </a:r>
            <a:r>
              <a:rPr lang="en-US" sz="2400" dirty="0" err="1"/>
              <a:t>Muirhead</a:t>
            </a:r>
            <a:r>
              <a:rPr lang="en-US" sz="2400" dirty="0"/>
              <a:t>, IEEE ED, COO</a:t>
            </a:r>
          </a:p>
          <a:p>
            <a:pPr marL="285750" indent="-285750">
              <a:buFont typeface="Arial" panose="020B0604020202020204" pitchFamily="34" charset="0"/>
              <a:buChar char="•"/>
            </a:pPr>
            <a:r>
              <a:rPr lang="en-US" sz="2400" dirty="0"/>
              <a:t>Cecelia Jankowski, Managing Dir MGA</a:t>
            </a:r>
          </a:p>
          <a:p>
            <a:pPr marL="285750" indent="-285750">
              <a:buFont typeface="Arial" panose="020B0604020202020204" pitchFamily="34" charset="0"/>
              <a:buChar char="•"/>
            </a:pPr>
            <a:r>
              <a:rPr lang="en-US" sz="2400" dirty="0"/>
              <a:t>Vera </a:t>
            </a:r>
            <a:r>
              <a:rPr lang="en-US" sz="2400" dirty="0" err="1"/>
              <a:t>Sharoff</a:t>
            </a:r>
            <a:r>
              <a:rPr lang="en-US" sz="2400" dirty="0"/>
              <a:t>, Dir Information Mgt MGA</a:t>
            </a:r>
          </a:p>
          <a:p>
            <a:pPr marL="285750" indent="-285750">
              <a:buFont typeface="Arial" panose="020B0604020202020204" pitchFamily="34" charset="0"/>
              <a:buChar char="•"/>
            </a:pPr>
            <a:r>
              <a:rPr lang="en-US" sz="2400" dirty="0"/>
              <a:t>Michael Deering, IEEE Foundation</a:t>
            </a:r>
          </a:p>
        </p:txBody>
      </p:sp>
    </p:spTree>
    <p:extLst>
      <p:ext uri="{BB962C8B-B14F-4D97-AF65-F5344CB8AC3E}">
        <p14:creationId xmlns:p14="http://schemas.microsoft.com/office/powerpoint/2010/main" val="2218764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3"/>
          <p:cNvSpPr txBox="1">
            <a:spLocks noGrp="1"/>
          </p:cNvSpPr>
          <p:nvPr>
            <p:ph type="title"/>
          </p:nvPr>
        </p:nvSpPr>
        <p:spPr>
          <a:xfrm>
            <a:off x="533400" y="429320"/>
            <a:ext cx="10515600" cy="553336"/>
          </a:xfrm>
          <a:noFill/>
          <a:ln>
            <a:noFill/>
          </a:ln>
        </p:spPr>
        <p:txBody>
          <a:bodyPr spcFirstLastPara="1" vert="horz" wrap="square" lIns="121900" tIns="60933" rIns="121900" bIns="60933" numCol="1" rtlCol="0" anchor="b" anchorCtr="0" compatLnSpc="1">
            <a:prstTxWarp prst="textNoShape">
              <a:avLst/>
            </a:prstTxWarp>
            <a:noAutofit/>
          </a:bodyPr>
          <a:lstStyle/>
          <a:p>
            <a:pPr lvl="0"/>
            <a:r>
              <a:rPr lang="en-US" sz="3200" dirty="0"/>
              <a:t>Volunteer Tools (</a:t>
            </a:r>
            <a:r>
              <a:rPr lang="en-US" sz="3200" dirty="0" err="1"/>
              <a:t>vtools.ieee.org</a:t>
            </a:r>
            <a:r>
              <a:rPr lang="en-US" sz="3200" dirty="0"/>
              <a:t>)</a:t>
            </a:r>
          </a:p>
        </p:txBody>
      </p:sp>
      <p:sp>
        <p:nvSpPr>
          <p:cNvPr id="427" name="Google Shape;427;p53"/>
          <p:cNvSpPr txBox="1">
            <a:spLocks noGrp="1"/>
          </p:cNvSpPr>
          <p:nvPr>
            <p:ph type="body" sz="quarter" idx="13"/>
          </p:nvPr>
        </p:nvSpPr>
        <p:spPr>
          <a:xfrm>
            <a:off x="757517" y="835699"/>
            <a:ext cx="10515600" cy="4641920"/>
          </a:xfrm>
          <a:noFill/>
          <a:ln>
            <a:noFill/>
          </a:ln>
        </p:spPr>
        <p:txBody>
          <a:bodyPr spcFirstLastPara="1" vert="horz" wrap="square" lIns="121900" tIns="60933" rIns="121900" bIns="60933" numCol="1" rtlCol="0" anchor="t" anchorCtr="0" compatLnSpc="1">
            <a:prstTxWarp prst="textNoShape">
              <a:avLst/>
            </a:prstTxWarp>
            <a:noAutofit/>
          </a:bodyPr>
          <a:lstStyle/>
          <a:p>
            <a:pPr marL="199974" indent="0">
              <a:buNone/>
            </a:pPr>
            <a:r>
              <a:rPr lang="en-US" sz="2000" b="1" dirty="0"/>
              <a:t>vTools</a:t>
            </a:r>
            <a:r>
              <a:rPr lang="en-US" sz="1867" dirty="0"/>
              <a:t> are a suite of applications that are volunteer designed and approved</a:t>
            </a:r>
          </a:p>
          <a:p>
            <a:pPr lvl="1"/>
            <a:r>
              <a:rPr lang="en-US" sz="1867" dirty="0"/>
              <a:t>Staff built and maintained (some are layers built upon external vendor products)</a:t>
            </a:r>
          </a:p>
          <a:p>
            <a:pPr lvl="1"/>
            <a:r>
              <a:rPr lang="en-US" sz="1867" dirty="0"/>
              <a:t>Automates required volunteer responsibilities</a:t>
            </a:r>
          </a:p>
          <a:p>
            <a:pPr lvl="1"/>
            <a:r>
              <a:rPr lang="en-US" sz="1867" dirty="0"/>
              <a:t>Integrates with the IEEE Member Database (Siebel) for real-time changes (Officer Reporting)</a:t>
            </a:r>
          </a:p>
          <a:p>
            <a:pPr lvl="1"/>
            <a:r>
              <a:rPr lang="en-US" sz="1867" dirty="0"/>
              <a:t>Integrates with the IEEE Data Warehouse for web service/data feeds</a:t>
            </a:r>
          </a:p>
          <a:p>
            <a:pPr lvl="1"/>
            <a:r>
              <a:rPr lang="en-US" sz="1867" dirty="0"/>
              <a:t>Uses IEEE Single Sign on</a:t>
            </a:r>
          </a:p>
          <a:p>
            <a:r>
              <a:rPr lang="en-US" sz="1867" dirty="0" err="1"/>
              <a:t>vTools</a:t>
            </a:r>
            <a:r>
              <a:rPr lang="en-US" sz="1867" dirty="0"/>
              <a:t> applications</a:t>
            </a:r>
          </a:p>
          <a:p>
            <a:pPr lvl="1"/>
            <a:r>
              <a:rPr lang="en-US" sz="1867" dirty="0" err="1"/>
              <a:t>vTools</a:t>
            </a:r>
            <a:r>
              <a:rPr lang="en-US" sz="1867" dirty="0"/>
              <a:t> Events		-  </a:t>
            </a:r>
            <a:r>
              <a:rPr lang="en-US" sz="1867" dirty="0" err="1"/>
              <a:t>WebInABox</a:t>
            </a:r>
            <a:r>
              <a:rPr lang="en-US" sz="1867" dirty="0"/>
              <a:t>			- Local Groups	</a:t>
            </a:r>
          </a:p>
          <a:p>
            <a:pPr lvl="1"/>
            <a:r>
              <a:rPr lang="en-US" sz="1867" dirty="0" err="1"/>
              <a:t>vTools</a:t>
            </a:r>
            <a:r>
              <a:rPr lang="en-US" sz="1867" dirty="0"/>
              <a:t> </a:t>
            </a:r>
            <a:r>
              <a:rPr lang="en-US" sz="1867" dirty="0" err="1"/>
              <a:t>eNotice</a:t>
            </a:r>
            <a:r>
              <a:rPr lang="en-US" sz="1867" dirty="0"/>
              <a:t>		-  Surveys			- IEEE Xtreme Registration</a:t>
            </a:r>
          </a:p>
          <a:p>
            <a:pPr lvl="1"/>
            <a:r>
              <a:rPr lang="en-US" sz="1867" dirty="0" err="1"/>
              <a:t>vTools</a:t>
            </a:r>
            <a:r>
              <a:rPr lang="en-US" sz="1867" dirty="0"/>
              <a:t> Voting		-  Student Branch Reporting	- Remote Conferencing</a:t>
            </a:r>
          </a:p>
          <a:p>
            <a:pPr lvl="1"/>
            <a:r>
              <a:rPr lang="en-US" sz="1867" dirty="0" err="1"/>
              <a:t>vTools</a:t>
            </a:r>
            <a:r>
              <a:rPr lang="en-US" sz="1867" dirty="0"/>
              <a:t> Nominations	              -  Online Officer Reporting		- Membership Validator</a:t>
            </a:r>
          </a:p>
          <a:p>
            <a:pPr lvl="1"/>
            <a:r>
              <a:rPr lang="en-US" sz="1867" dirty="0" err="1"/>
              <a:t>vTools</a:t>
            </a:r>
            <a:r>
              <a:rPr lang="en-US" sz="1867" dirty="0"/>
              <a:t> Engage		-  Others…</a:t>
            </a:r>
          </a:p>
          <a:p>
            <a:pPr marL="199974" indent="0">
              <a:buNone/>
            </a:pPr>
            <a:r>
              <a:rPr lang="en-US" sz="2000" b="1" dirty="0">
                <a:latin typeface="Calibri" panose="020F0502020204030204" pitchFamily="34" charset="0"/>
                <a:cs typeface="Calibri" panose="020F0502020204030204" pitchFamily="34" charset="0"/>
              </a:rPr>
              <a:t>IEEE OU Analytics </a:t>
            </a:r>
            <a:r>
              <a:rPr lang="en-US" sz="1867" dirty="0">
                <a:solidFill>
                  <a:srgbClr val="333333"/>
                </a:solidFill>
                <a:latin typeface="Calibri" panose="020F0502020204030204" pitchFamily="34" charset="0"/>
                <a:cs typeface="Calibri" panose="020F0502020204030204" pitchFamily="34" charset="0"/>
              </a:rPr>
              <a:t>is the visual business intelligence tool for volunteer access to member data.  Access is automatic for many executive committee members and can be designated to others.</a:t>
            </a:r>
          </a:p>
          <a:p>
            <a:pPr marL="199974" indent="0">
              <a:buNone/>
            </a:pPr>
            <a:r>
              <a:rPr lang="en-US" sz="2000" b="1" dirty="0">
                <a:solidFill>
                  <a:srgbClr val="333333"/>
                </a:solidFill>
                <a:latin typeface="Calibri" panose="020F0502020204030204" pitchFamily="34" charset="0"/>
                <a:cs typeface="Calibri" panose="020F0502020204030204" pitchFamily="34" charset="0"/>
              </a:rPr>
              <a:t>EWH</a:t>
            </a:r>
            <a:r>
              <a:rPr lang="en-US" sz="1867" dirty="0">
                <a:solidFill>
                  <a:srgbClr val="333333"/>
                </a:solidFill>
                <a:latin typeface="Calibri" panose="020F0502020204030204" pitchFamily="34" charset="0"/>
                <a:cs typeface="Calibri" panose="020F0502020204030204" pitchFamily="34" charset="0"/>
              </a:rPr>
              <a:t> is a web hosting service, sponsored by MGA, that supports for all IEEE OUs.  Over 5,000 web sites are hosted.  These include Geo Units, Societies and Conferences.</a:t>
            </a:r>
            <a:endParaRPr lang="en-US" sz="1867" dirty="0">
              <a:latin typeface="Calibri" panose="020F0502020204030204" pitchFamily="34" charset="0"/>
              <a:cs typeface="Calibri" panose="020F0502020204030204" pitchFamily="34" charset="0"/>
            </a:endParaRPr>
          </a:p>
        </p:txBody>
      </p:sp>
      <p:sp>
        <p:nvSpPr>
          <p:cNvPr id="5" name="Slide Number Placeholder 17"/>
          <p:cNvSpPr>
            <a:spLocks noGrp="1"/>
          </p:cNvSpPr>
          <p:nvPr>
            <p:ph type="sldNum" sz="quarter" idx="4294967295"/>
          </p:nvPr>
        </p:nvSpPr>
        <p:spPr>
          <a:xfrm>
            <a:off x="5910523" y="6325786"/>
            <a:ext cx="647700" cy="365125"/>
          </a:xfrm>
        </p:spPr>
        <p:txBody>
          <a:bodyPr/>
          <a:lstStyle>
            <a:lvl1pPr>
              <a:defRPr sz="2400">
                <a:solidFill>
                  <a:schemeClr val="tx1"/>
                </a:solidFill>
                <a:latin typeface="Arial" pitchFamily="34" charset="0"/>
                <a:ea typeface="MS PGothic" pitchFamily="34" charset="-128"/>
              </a:defRPr>
            </a:lvl1pPr>
            <a:lvl2pPr marL="742932" indent="-285744">
              <a:defRPr sz="2400">
                <a:solidFill>
                  <a:schemeClr val="tx1"/>
                </a:solidFill>
                <a:latin typeface="Arial" pitchFamily="34" charset="0"/>
                <a:ea typeface="MS PGothic" pitchFamily="34" charset="-128"/>
              </a:defRPr>
            </a:lvl2pPr>
            <a:lvl3pPr marL="1142971" indent="-228594">
              <a:defRPr sz="2400">
                <a:solidFill>
                  <a:schemeClr val="tx1"/>
                </a:solidFill>
                <a:latin typeface="Arial" pitchFamily="34" charset="0"/>
                <a:ea typeface="MS PGothic" pitchFamily="34" charset="-128"/>
              </a:defRPr>
            </a:lvl3pPr>
            <a:lvl4pPr marL="1600160" indent="-228594">
              <a:defRPr sz="2400">
                <a:solidFill>
                  <a:schemeClr val="tx1"/>
                </a:solidFill>
                <a:latin typeface="Arial" pitchFamily="34" charset="0"/>
                <a:ea typeface="MS PGothic" pitchFamily="34" charset="-128"/>
              </a:defRPr>
            </a:lvl4pPr>
            <a:lvl5pPr marL="2057349" indent="-228594">
              <a:defRPr sz="2400">
                <a:solidFill>
                  <a:schemeClr val="tx1"/>
                </a:solidFill>
                <a:latin typeface="Arial" pitchFamily="34" charset="0"/>
                <a:ea typeface="MS PGothic" pitchFamily="34" charset="-128"/>
              </a:defRPr>
            </a:lvl5pPr>
            <a:lvl6pPr marL="2514537" indent="-228594" eaLnBrk="0" fontAlgn="base" hangingPunct="0">
              <a:spcBef>
                <a:spcPct val="0"/>
              </a:spcBef>
              <a:spcAft>
                <a:spcPct val="0"/>
              </a:spcAft>
              <a:defRPr sz="2400">
                <a:solidFill>
                  <a:schemeClr val="tx1"/>
                </a:solidFill>
                <a:latin typeface="Arial" pitchFamily="34" charset="0"/>
                <a:ea typeface="MS PGothic" pitchFamily="34" charset="-128"/>
              </a:defRPr>
            </a:lvl6pPr>
            <a:lvl7pPr marL="2971726" indent="-228594" eaLnBrk="0" fontAlgn="base" hangingPunct="0">
              <a:spcBef>
                <a:spcPct val="0"/>
              </a:spcBef>
              <a:spcAft>
                <a:spcPct val="0"/>
              </a:spcAft>
              <a:defRPr sz="2400">
                <a:solidFill>
                  <a:schemeClr val="tx1"/>
                </a:solidFill>
                <a:latin typeface="Arial" pitchFamily="34" charset="0"/>
                <a:ea typeface="MS PGothic" pitchFamily="34" charset="-128"/>
              </a:defRPr>
            </a:lvl7pPr>
            <a:lvl8pPr marL="3428914" indent="-228594" eaLnBrk="0" fontAlgn="base" hangingPunct="0">
              <a:spcBef>
                <a:spcPct val="0"/>
              </a:spcBef>
              <a:spcAft>
                <a:spcPct val="0"/>
              </a:spcAft>
              <a:defRPr sz="2400">
                <a:solidFill>
                  <a:schemeClr val="tx1"/>
                </a:solidFill>
                <a:latin typeface="Arial" pitchFamily="34" charset="0"/>
                <a:ea typeface="MS PGothic" pitchFamily="34" charset="-128"/>
              </a:defRPr>
            </a:lvl8pPr>
            <a:lvl9pPr marL="3886103" indent="-228594" eaLnBrk="0" fontAlgn="base" hangingPunct="0">
              <a:spcBef>
                <a:spcPct val="0"/>
              </a:spcBef>
              <a:spcAft>
                <a:spcPct val="0"/>
              </a:spcAft>
              <a:defRPr sz="2400">
                <a:solidFill>
                  <a:schemeClr val="tx1"/>
                </a:solidFill>
                <a:latin typeface="Arial" pitchFamily="34" charset="0"/>
                <a:ea typeface="MS PGothic" pitchFamily="34" charset="-128"/>
              </a:defRPr>
            </a:lvl9pPr>
          </a:lstStyle>
          <a:p>
            <a:pPr defTabSz="457189"/>
            <a:fld id="{A92F1462-1BED-4E0F-A6A1-9B87BA2E2CD6}" type="slidenum">
              <a:rPr lang="en-US" altLang="en-US" sz="1051">
                <a:solidFill>
                  <a:prstClr val="white">
                    <a:lumMod val="75000"/>
                  </a:prstClr>
                </a:solidFill>
                <a:latin typeface="Verdana"/>
              </a:rPr>
              <a:pPr defTabSz="457189"/>
              <a:t>26</a:t>
            </a:fld>
            <a:endParaRPr lang="en-US" altLang="en-US" sz="1051" dirty="0">
              <a:solidFill>
                <a:prstClr val="white">
                  <a:lumMod val="75000"/>
                </a:prstClr>
              </a:solidFill>
              <a:latin typeface="Verdana"/>
            </a:endParaRPr>
          </a:p>
        </p:txBody>
      </p:sp>
    </p:spTree>
    <p:extLst>
      <p:ext uri="{BB962C8B-B14F-4D97-AF65-F5344CB8AC3E}">
        <p14:creationId xmlns:p14="http://schemas.microsoft.com/office/powerpoint/2010/main" val="950030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sp>
        <p:nvSpPr>
          <p:cNvPr id="1569" name="Google Shape;1569;gb8fbb840ae_0_447"/>
          <p:cNvSpPr txBox="1">
            <a:spLocks noGrp="1"/>
          </p:cNvSpPr>
          <p:nvPr>
            <p:ph type="title"/>
          </p:nvPr>
        </p:nvSpPr>
        <p:spPr>
          <a:xfrm>
            <a:off x="267000" y="568271"/>
            <a:ext cx="10515600" cy="553200"/>
          </a:xfrm>
          <a:prstGeom prst="rect">
            <a:avLst/>
          </a:prstGeom>
          <a:noFill/>
          <a:ln>
            <a:noFill/>
          </a:ln>
        </p:spPr>
        <p:txBody>
          <a:bodyPr spcFirstLastPara="1" vert="horz" wrap="square" lIns="121900" tIns="60933" rIns="121900" bIns="60933" numCol="1" rtlCol="0" anchor="b" anchorCtr="0" compatLnSpc="1">
            <a:prstTxWarp prst="textNoShape">
              <a:avLst/>
            </a:prstTxWarp>
            <a:noAutofit/>
          </a:bodyPr>
          <a:lstStyle/>
          <a:p>
            <a:r>
              <a:rPr lang="en-US" sz="2800" dirty="0">
                <a:solidFill>
                  <a:schemeClr val="accent1">
                    <a:lumMod val="50000"/>
                  </a:schemeClr>
                </a:solidFill>
              </a:rPr>
              <a:t>Center for Leadership Excellence</a:t>
            </a:r>
            <a:br>
              <a:rPr lang="en-US" sz="2800" dirty="0"/>
            </a:br>
            <a:r>
              <a:rPr lang="en-US" sz="2400" i="1" dirty="0">
                <a:solidFill>
                  <a:srgbClr val="7F7F7F"/>
                </a:solidFill>
              </a:rPr>
              <a:t>On Demand Training for Local Leaders</a:t>
            </a:r>
            <a:endParaRPr sz="2400" i="1" dirty="0">
              <a:solidFill>
                <a:srgbClr val="7F7F7F"/>
              </a:solidFill>
            </a:endParaRPr>
          </a:p>
        </p:txBody>
      </p:sp>
      <p:sp>
        <p:nvSpPr>
          <p:cNvPr id="1570" name="Google Shape;1570;gb8fbb840ae_0_447"/>
          <p:cNvSpPr txBox="1">
            <a:spLocks noGrp="1"/>
          </p:cNvSpPr>
          <p:nvPr>
            <p:ph type="body" idx="1"/>
          </p:nvPr>
        </p:nvSpPr>
        <p:spPr>
          <a:xfrm>
            <a:off x="103465" y="1281975"/>
            <a:ext cx="6196667" cy="4016856"/>
          </a:xfrm>
          <a:prstGeom prst="rect">
            <a:avLst/>
          </a:prstGeom>
          <a:noFill/>
          <a:ln>
            <a:noFill/>
          </a:ln>
        </p:spPr>
        <p:txBody>
          <a:bodyPr spcFirstLastPara="1" vert="horz" wrap="square" lIns="121900" tIns="60933" rIns="121900" bIns="60933" numCol="1" rtlCol="0" anchor="t" anchorCtr="0" compatLnSpc="1">
            <a:prstTxWarp prst="textNoShape">
              <a:avLst/>
            </a:prstTxWarp>
            <a:normAutofit/>
          </a:bodyPr>
          <a:lstStyle/>
          <a:p>
            <a:r>
              <a:rPr lang="en-US" sz="1800" dirty="0"/>
              <a:t>Audiences served</a:t>
            </a:r>
            <a:endParaRPr sz="1800" dirty="0"/>
          </a:p>
          <a:p>
            <a:pPr lvl="1"/>
            <a:r>
              <a:rPr lang="en-US" sz="1600" dirty="0"/>
              <a:t>IEEE volunteers (Region, Section,  Chapter, Affinity Group, Student Branch, Section-level committees)</a:t>
            </a:r>
            <a:endParaRPr sz="1600" dirty="0"/>
          </a:p>
          <a:p>
            <a:pPr lvl="1"/>
            <a:r>
              <a:rPr lang="en-US" sz="1600" dirty="0" err="1"/>
              <a:t>VoLT</a:t>
            </a:r>
            <a:r>
              <a:rPr lang="en-US" sz="1600" dirty="0"/>
              <a:t> Program candidates and students</a:t>
            </a:r>
            <a:endParaRPr sz="1600" dirty="0"/>
          </a:p>
          <a:p>
            <a:pPr lvl="1"/>
            <a:r>
              <a:rPr lang="en-US" sz="1600" dirty="0"/>
              <a:t>Conference organizers + TA volunteers*</a:t>
            </a:r>
            <a:endParaRPr sz="1600" dirty="0"/>
          </a:p>
          <a:p>
            <a:r>
              <a:rPr lang="en-US" sz="1800" dirty="0"/>
              <a:t>Content available</a:t>
            </a:r>
            <a:endParaRPr sz="1800" dirty="0"/>
          </a:p>
          <a:p>
            <a:pPr lvl="1"/>
            <a:r>
              <a:rPr lang="en-US" sz="1600" dirty="0"/>
              <a:t>Action Plans for 23 volunteer roles </a:t>
            </a:r>
            <a:endParaRPr sz="1600" dirty="0"/>
          </a:p>
          <a:p>
            <a:pPr lvl="1"/>
            <a:r>
              <a:rPr lang="en-US" sz="1600" dirty="0"/>
              <a:t>Volunteer role descriptions for 41 positions</a:t>
            </a:r>
            <a:endParaRPr sz="1600" dirty="0"/>
          </a:p>
          <a:p>
            <a:pPr lvl="1"/>
            <a:r>
              <a:rPr lang="en-US" sz="1600" dirty="0"/>
              <a:t>IEEE 101 courses</a:t>
            </a:r>
            <a:endParaRPr sz="1600" dirty="0"/>
          </a:p>
          <a:p>
            <a:pPr lvl="1"/>
            <a:r>
              <a:rPr lang="en-US" sz="1600" dirty="0"/>
              <a:t>80+ recordings on various topics, including professional development, volunteer recruitment, ethics and technology, and more</a:t>
            </a:r>
          </a:p>
          <a:p>
            <a:pPr lvl="1"/>
            <a:r>
              <a:rPr lang="en-US" sz="1600" dirty="0"/>
              <a:t>Updated and expanded frequently</a:t>
            </a:r>
            <a:endParaRPr sz="1600" dirty="0"/>
          </a:p>
        </p:txBody>
      </p:sp>
      <p:sp>
        <p:nvSpPr>
          <p:cNvPr id="1571" name="Google Shape;1571;gb8fbb840ae_0_447"/>
          <p:cNvSpPr txBox="1">
            <a:spLocks noGrp="1"/>
          </p:cNvSpPr>
          <p:nvPr>
            <p:ph type="sldNum" idx="12"/>
          </p:nvPr>
        </p:nvSpPr>
        <p:spPr>
          <a:xfrm>
            <a:off x="513761" y="6205392"/>
            <a:ext cx="648800" cy="365200"/>
          </a:xfrm>
          <a:prstGeom prst="rect">
            <a:avLst/>
          </a:prstGeom>
          <a:noFill/>
          <a:ln>
            <a:noFill/>
          </a:ln>
        </p:spPr>
        <p:txBody>
          <a:bodyPr spcFirstLastPara="1" vert="horz" wrap="square" lIns="121900" tIns="60933" rIns="121900" bIns="60933" rtlCol="0" anchor="ctr" anchorCtr="0">
            <a:noAutofit/>
          </a:bodyPr>
          <a:lstStyle/>
          <a:p>
            <a:pPr defTabSz="1219110"/>
            <a:fld id="{00000000-1234-1234-1234-123412341234}" type="slidenum">
              <a:rPr lang="en-US" kern="0"/>
              <a:pPr defTabSz="1219110"/>
              <a:t>27</a:t>
            </a:fld>
            <a:endParaRPr kern="0"/>
          </a:p>
        </p:txBody>
      </p:sp>
      <p:sp>
        <p:nvSpPr>
          <p:cNvPr id="1572" name="Google Shape;1572;gb8fbb840ae_0_447"/>
          <p:cNvSpPr txBox="1"/>
          <p:nvPr/>
        </p:nvSpPr>
        <p:spPr>
          <a:xfrm>
            <a:off x="59729" y="5408129"/>
            <a:ext cx="5465071" cy="328400"/>
          </a:xfrm>
          <a:prstGeom prst="rect">
            <a:avLst/>
          </a:prstGeom>
          <a:noFill/>
          <a:ln>
            <a:noFill/>
          </a:ln>
        </p:spPr>
        <p:txBody>
          <a:bodyPr spcFirstLastPara="1" wrap="square" lIns="121900" tIns="60933" rIns="121900" bIns="60933" anchor="t" anchorCtr="0">
            <a:noAutofit/>
          </a:bodyPr>
          <a:lstStyle/>
          <a:p>
            <a:pPr defTabSz="1219110">
              <a:buClr>
                <a:srgbClr val="000000"/>
              </a:buClr>
            </a:pPr>
            <a:r>
              <a:rPr lang="en-US" sz="1333" i="1" kern="0" dirty="0">
                <a:solidFill>
                  <a:srgbClr val="7F7F7F"/>
                </a:solidFill>
                <a:latin typeface="Calibri"/>
                <a:ea typeface="Calibri"/>
                <a:cs typeface="Calibri"/>
                <a:sym typeface="Calibri"/>
              </a:rPr>
              <a:t>* Content owned and managed by Volunteer Education &amp; Engagement, IEEE Technical Activities</a:t>
            </a:r>
            <a:endParaRPr sz="1333" kern="0" dirty="0">
              <a:solidFill>
                <a:srgbClr val="000000"/>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3EFA9437-43F1-4BCD-94B5-0E6857E7B8A1}"/>
              </a:ext>
            </a:extLst>
          </p:cNvPr>
          <p:cNvPicPr>
            <a:picLocks noChangeAspect="1"/>
          </p:cNvPicPr>
          <p:nvPr/>
        </p:nvPicPr>
        <p:blipFill rotWithShape="1">
          <a:blip r:embed="rId3">
            <a:extLst>
              <a:ext uri="{28A0092B-C50C-407E-A947-70E740481C1C}">
                <a14:useLocalDpi xmlns:a14="http://schemas.microsoft.com/office/drawing/2010/main" val="0"/>
              </a:ext>
            </a:extLst>
          </a:blip>
          <a:srcRect b="15483"/>
          <a:stretch/>
        </p:blipFill>
        <p:spPr>
          <a:xfrm>
            <a:off x="6988599" y="329694"/>
            <a:ext cx="4724165" cy="5857557"/>
          </a:xfrm>
          <a:prstGeom prst="rect">
            <a:avLst/>
          </a:prstGeom>
        </p:spPr>
      </p:pic>
      <p:sp>
        <p:nvSpPr>
          <p:cNvPr id="8" name="Slide Number Placeholder 17"/>
          <p:cNvSpPr txBox="1">
            <a:spLocks/>
          </p:cNvSpPr>
          <p:nvPr/>
        </p:nvSpPr>
        <p:spPr>
          <a:xfrm>
            <a:off x="5910523" y="6325786"/>
            <a:ext cx="647700" cy="365125"/>
          </a:xfrm>
          <a:prstGeom prst="rect">
            <a:avLst/>
          </a:prstGeom>
        </p:spPr>
        <p:txBody>
          <a:bodyPr vert="horz" lIns="121920" tIns="60960" rIns="121920" bIns="60960" rtlCol="0" anchor="ctr"/>
          <a:lstStyle>
            <a:defPPr>
              <a:defRPr lang="en-US"/>
            </a:defPPr>
            <a:lvl1pPr algn="ctr" rtl="0" eaLnBrk="1" fontAlgn="auto" hangingPunct="1">
              <a:spcBef>
                <a:spcPts val="0"/>
              </a:spcBef>
              <a:spcAft>
                <a:spcPts val="0"/>
              </a:spcAft>
              <a:defRPr sz="1800" kern="1200">
                <a:solidFill>
                  <a:schemeClr val="tx1"/>
                </a:solidFill>
                <a:latin typeface="Arial" pitchFamily="34" charset="0"/>
                <a:ea typeface="MS PGothic" pitchFamily="34" charset="-128"/>
                <a:cs typeface="+mn-cs"/>
              </a:defRPr>
            </a:lvl1pPr>
            <a:lvl2pPr marL="557213" indent="-214313"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2pPr>
            <a:lvl3pPr marL="8572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3pPr>
            <a:lvl4pPr marL="12001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4pPr>
            <a:lvl5pPr marL="15430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5pPr>
            <a:lvl6pPr marL="18859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6pPr>
            <a:lvl7pPr marL="22288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7pPr>
            <a:lvl8pPr marL="25717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8pPr>
            <a:lvl9pPr marL="29146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9pPr>
          </a:lstStyle>
          <a:p>
            <a:pPr defTabSz="457189"/>
            <a:fld id="{A92F1462-1BED-4E0F-A6A1-9B87BA2E2CD6}" type="slidenum">
              <a:rPr lang="en-US" altLang="en-US" sz="1051">
                <a:solidFill>
                  <a:prstClr val="white">
                    <a:lumMod val="75000"/>
                  </a:prstClr>
                </a:solidFill>
                <a:latin typeface="Verdana"/>
              </a:rPr>
              <a:pPr defTabSz="457189"/>
              <a:t>27</a:t>
            </a:fld>
            <a:endParaRPr lang="en-US" altLang="en-US" sz="1051" dirty="0">
              <a:solidFill>
                <a:prstClr val="white">
                  <a:lumMod val="75000"/>
                </a:prstClr>
              </a:solidFill>
              <a:latin typeface="Verdana"/>
            </a:endParaRPr>
          </a:p>
        </p:txBody>
      </p:sp>
    </p:spTree>
    <p:extLst>
      <p:ext uri="{BB962C8B-B14F-4D97-AF65-F5344CB8AC3E}">
        <p14:creationId xmlns:p14="http://schemas.microsoft.com/office/powerpoint/2010/main" val="319403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rot="21600000">
            <a:off x="113648" y="112999"/>
            <a:ext cx="9413861" cy="357188"/>
          </a:xfrm>
          <a:prstGeom prst="rect">
            <a:avLst/>
          </a:prstGeom>
        </p:spPr>
        <p:txBody>
          <a:bodyPr lIns="0" tIns="40500" rIns="0" bIns="0" rtlCol="0" anchor="t"/>
          <a:lstStyle/>
          <a:p>
            <a:pPr marL="0" marR="0" lvl="0" indent="0" algn="ctr" defTabSz="914400" rtl="0" eaLnBrk="1" fontAlgn="auto" latinLnBrk="0" hangingPunct="1">
              <a:lnSpc>
                <a:spcPts val="2813"/>
              </a:lnSpc>
              <a:spcBef>
                <a:spcPts val="0"/>
              </a:spcBef>
              <a:spcAft>
                <a:spcPts val="0"/>
              </a:spcAft>
              <a:buClrTx/>
              <a:buSzTx/>
              <a:buFontTx/>
              <a:buNone/>
              <a:tabLst/>
              <a:defRPr/>
            </a:pPr>
            <a:endParaRPr kumimoji="0" lang="en-US" sz="2813" b="1" i="0" u="none" strike="noStrike" kern="1200" cap="none" spc="0" normalizeH="0" baseline="0" noProof="0" dirty="0">
              <a:ln>
                <a:noFill/>
              </a:ln>
              <a:solidFill>
                <a:srgbClr val="00629B">
                  <a:alpha val="100000"/>
                </a:srgbClr>
              </a:solidFill>
              <a:effectLst/>
              <a:uLnTx/>
              <a:uFillTx/>
              <a:latin typeface="Open Sans"/>
              <a:ea typeface="+mn-ea"/>
              <a:cs typeface="+mn-cs"/>
            </a:endParaRPr>
          </a:p>
        </p:txBody>
      </p:sp>
      <p:sp>
        <p:nvSpPr>
          <p:cNvPr id="14" name="Title 13">
            <a:extLst>
              <a:ext uri="{FF2B5EF4-FFF2-40B4-BE49-F238E27FC236}">
                <a16:creationId xmlns:a16="http://schemas.microsoft.com/office/drawing/2014/main" id="{F8E8006C-2C8C-4B23-B724-B9D80D1C3E64}"/>
              </a:ext>
            </a:extLst>
          </p:cNvPr>
          <p:cNvSpPr>
            <a:spLocks noGrp="1"/>
          </p:cNvSpPr>
          <p:nvPr>
            <p:ph type="title"/>
          </p:nvPr>
        </p:nvSpPr>
        <p:spPr>
          <a:xfrm>
            <a:off x="368391" y="374137"/>
            <a:ext cx="10515600" cy="553336"/>
          </a:xfrm>
        </p:spPr>
        <p:txBody>
          <a:bodyPr>
            <a:normAutofit fontScale="90000"/>
          </a:bodyPr>
          <a:lstStyle/>
          <a:p>
            <a:r>
              <a:rPr lang="en-US" dirty="0"/>
              <a:t>IEEE Conferences Strong in 2022 </a:t>
            </a:r>
          </a:p>
        </p:txBody>
      </p:sp>
      <p:sp>
        <p:nvSpPr>
          <p:cNvPr id="16" name="Text Placeholder 15">
            <a:extLst>
              <a:ext uri="{FF2B5EF4-FFF2-40B4-BE49-F238E27FC236}">
                <a16:creationId xmlns:a16="http://schemas.microsoft.com/office/drawing/2014/main" id="{6CDFA695-0516-4946-ADC7-1D8FC2ED8922}"/>
              </a:ext>
            </a:extLst>
          </p:cNvPr>
          <p:cNvSpPr>
            <a:spLocks noGrp="1"/>
          </p:cNvSpPr>
          <p:nvPr>
            <p:ph type="body" sz="quarter" idx="15"/>
          </p:nvPr>
        </p:nvSpPr>
        <p:spPr>
          <a:xfrm>
            <a:off x="349247" y="1139209"/>
            <a:ext cx="10515600" cy="356843"/>
          </a:xfrm>
        </p:spPr>
        <p:txBody>
          <a:bodyPr/>
          <a:lstStyle/>
          <a:p>
            <a:r>
              <a:rPr lang="en-US" dirty="0">
                <a:solidFill>
                  <a:schemeClr val="accent2"/>
                </a:solidFill>
              </a:rPr>
              <a:t>2,081 </a:t>
            </a:r>
            <a:r>
              <a:rPr lang="en-US" dirty="0"/>
              <a:t>IEEE conferences are projected to take place in 2022</a:t>
            </a:r>
          </a:p>
        </p:txBody>
      </p:sp>
      <p:grpSp>
        <p:nvGrpSpPr>
          <p:cNvPr id="52" name="Group 51">
            <a:extLst>
              <a:ext uri="{FF2B5EF4-FFF2-40B4-BE49-F238E27FC236}">
                <a16:creationId xmlns:a16="http://schemas.microsoft.com/office/drawing/2014/main" id="{D46C8450-2BA3-4F8E-A211-CA712201A794}"/>
              </a:ext>
            </a:extLst>
          </p:cNvPr>
          <p:cNvGrpSpPr/>
          <p:nvPr/>
        </p:nvGrpSpPr>
        <p:grpSpPr>
          <a:xfrm>
            <a:off x="6178168" y="1884920"/>
            <a:ext cx="5789762" cy="3380020"/>
            <a:chOff x="5719721" y="2182824"/>
            <a:chExt cx="5789762" cy="3380020"/>
          </a:xfrm>
        </p:grpSpPr>
        <p:pic>
          <p:nvPicPr>
            <p:cNvPr id="32" name="Picture 2">
              <a:extLst>
                <a:ext uri="{FF2B5EF4-FFF2-40B4-BE49-F238E27FC236}">
                  <a16:creationId xmlns:a16="http://schemas.microsoft.com/office/drawing/2014/main" id="{0BC5DDC1-B150-45D6-8F27-F1B99504739B}"/>
                </a:ext>
              </a:extLst>
            </p:cNvPr>
            <p:cNvPicPr>
              <a:picLocks noChangeAspect="1"/>
            </p:cNvPicPr>
            <p:nvPr/>
          </p:nvPicPr>
          <p:blipFill>
            <a:blip r:embed="rId3">
              <a:alphaModFix/>
            </a:blip>
            <a:srcRect/>
            <a:stretch>
              <a:fillRect/>
            </a:stretch>
          </p:blipFill>
          <p:spPr>
            <a:xfrm rot="21600000">
              <a:off x="6580446" y="2265388"/>
              <a:ext cx="3918273" cy="3297456"/>
            </a:xfrm>
            <a:prstGeom prst="rect">
              <a:avLst/>
            </a:prstGeom>
          </p:spPr>
        </p:pic>
        <p:grpSp>
          <p:nvGrpSpPr>
            <p:cNvPr id="6" name="Group 5">
              <a:extLst>
                <a:ext uri="{FF2B5EF4-FFF2-40B4-BE49-F238E27FC236}">
                  <a16:creationId xmlns:a16="http://schemas.microsoft.com/office/drawing/2014/main" id="{5DA7978C-463C-4F5C-B033-792D9FAACD8B}"/>
                </a:ext>
              </a:extLst>
            </p:cNvPr>
            <p:cNvGrpSpPr/>
            <p:nvPr/>
          </p:nvGrpSpPr>
          <p:grpSpPr>
            <a:xfrm>
              <a:off x="10247946" y="2182824"/>
              <a:ext cx="1261537" cy="1057055"/>
              <a:chOff x="10247946" y="2182824"/>
              <a:chExt cx="1261537" cy="1057055"/>
            </a:xfrm>
          </p:grpSpPr>
          <p:grpSp>
            <p:nvGrpSpPr>
              <p:cNvPr id="35" name="Group 6">
                <a:extLst>
                  <a:ext uri="{FF2B5EF4-FFF2-40B4-BE49-F238E27FC236}">
                    <a16:creationId xmlns:a16="http://schemas.microsoft.com/office/drawing/2014/main" id="{0E071A0C-024C-4011-AF1D-AF731056708C}"/>
                  </a:ext>
                </a:extLst>
              </p:cNvPr>
              <p:cNvGrpSpPr/>
              <p:nvPr/>
            </p:nvGrpSpPr>
            <p:grpSpPr>
              <a:xfrm rot="20376985">
                <a:off x="10400967" y="2182824"/>
                <a:ext cx="999608" cy="1057055"/>
                <a:chOff x="6175096" y="1365286"/>
                <a:chExt cx="1380983" cy="1460347"/>
              </a:xfrm>
            </p:grpSpPr>
            <p:sp>
              <p:nvSpPr>
                <p:cNvPr id="36" name="Freeform 5">
                  <a:extLst>
                    <a:ext uri="{FF2B5EF4-FFF2-40B4-BE49-F238E27FC236}">
                      <a16:creationId xmlns:a16="http://schemas.microsoft.com/office/drawing/2014/main" id="{24B4521C-1077-4298-B0AB-3741177305C1}"/>
                    </a:ext>
                  </a:extLst>
                </p:cNvPr>
                <p:cNvSpPr/>
                <p:nvPr/>
              </p:nvSpPr>
              <p:spPr>
                <a:xfrm>
                  <a:off x="6175096" y="1365286"/>
                  <a:ext cx="1380983" cy="1460347"/>
                </a:xfrm>
                <a:custGeom>
                  <a:avLst/>
                  <a:gdLst/>
                  <a:ahLst/>
                  <a:cxnLst/>
                  <a:rect l="0" t="0" r="0" b="0"/>
                  <a:pathLst>
                    <a:path w="304803" h="300680">
                      <a:moveTo>
                        <a:pt x="251272" y="272833"/>
                      </a:moveTo>
                      <a:cubicBezTo>
                        <a:pt x="196055" y="320382"/>
                        <a:pt x="129114" y="302018"/>
                        <a:pt x="104234" y="255488"/>
                      </a:cubicBezTo>
                      <a:cubicBezTo>
                        <a:pt x="83508" y="216721"/>
                        <a:pt x="103901" y="192185"/>
                        <a:pt x="40455" y="165277"/>
                      </a:cubicBezTo>
                      <a:cubicBezTo>
                        <a:pt x="-38069" y="131987"/>
                        <a:pt x="16738" y="60483"/>
                        <a:pt x="46389" y="34946"/>
                      </a:cubicBezTo>
                      <a:cubicBezTo>
                        <a:pt x="101606" y="-12603"/>
                        <a:pt x="214858" y="-19851"/>
                        <a:pt x="277008" y="65521"/>
                      </a:cubicBezTo>
                      <a:cubicBezTo>
                        <a:pt x="325500" y="132120"/>
                        <a:pt x="306488" y="225284"/>
                        <a:pt x="251272" y="272833"/>
                      </a:cubicBezTo>
                      <a:close/>
                    </a:path>
                  </a:pathLst>
                </a:custGeom>
                <a:solidFill>
                  <a:srgbClr val="CDE6F1">
                    <a:alpha val="100000"/>
                  </a:srgbClr>
                </a:solidFill>
              </p:spPr>
            </p:sp>
          </p:grpSp>
          <p:sp>
            <p:nvSpPr>
              <p:cNvPr id="42" name="TextBox 14">
                <a:extLst>
                  <a:ext uri="{FF2B5EF4-FFF2-40B4-BE49-F238E27FC236}">
                    <a16:creationId xmlns:a16="http://schemas.microsoft.com/office/drawing/2014/main" id="{046DF6B3-2657-453E-B0B1-82686D8B281F}"/>
                  </a:ext>
                </a:extLst>
              </p:cNvPr>
              <p:cNvSpPr txBox="1"/>
              <p:nvPr/>
            </p:nvSpPr>
            <p:spPr>
              <a:xfrm>
                <a:off x="10247946" y="2188521"/>
                <a:ext cx="1261537" cy="413674"/>
              </a:xfrm>
              <a:prstGeom prst="rect">
                <a:avLst/>
              </a:prstGeom>
            </p:spPr>
            <p:txBody>
              <a:bodyPr lIns="0" tIns="64800" rIns="0" bIns="0" rtlCol="0" anchor="t"/>
              <a:lstStyle/>
              <a:p>
                <a:pPr algn="ctr">
                  <a:lnSpc>
                    <a:spcPts val="4500"/>
                  </a:lnSpc>
                </a:pPr>
                <a:r>
                  <a:rPr lang="en-US" sz="3200" b="1" i="0" spc="0" dirty="0">
                    <a:solidFill>
                      <a:srgbClr val="00629B">
                        <a:alpha val="100000"/>
                      </a:srgbClr>
                    </a:solidFill>
                  </a:rPr>
                  <a:t>403</a:t>
                </a:r>
                <a:endParaRPr lang="en-US" sz="2800" b="1" i="0" spc="0" dirty="0">
                  <a:solidFill>
                    <a:srgbClr val="00629B">
                      <a:alpha val="100000"/>
                    </a:srgbClr>
                  </a:solidFill>
                </a:endParaRPr>
              </a:p>
            </p:txBody>
          </p:sp>
          <p:sp>
            <p:nvSpPr>
              <p:cNvPr id="43" name="TextBox 15">
                <a:extLst>
                  <a:ext uri="{FF2B5EF4-FFF2-40B4-BE49-F238E27FC236}">
                    <a16:creationId xmlns:a16="http://schemas.microsoft.com/office/drawing/2014/main" id="{FCB224FB-6A1D-47C5-AEBD-46763DB458B1}"/>
                  </a:ext>
                </a:extLst>
              </p:cNvPr>
              <p:cNvSpPr txBox="1"/>
              <p:nvPr/>
            </p:nvSpPr>
            <p:spPr>
              <a:xfrm>
                <a:off x="10527111" y="2711728"/>
                <a:ext cx="901504" cy="137891"/>
              </a:xfrm>
              <a:prstGeom prst="rect">
                <a:avLst/>
              </a:prstGeom>
            </p:spPr>
            <p:txBody>
              <a:bodyPr lIns="0" tIns="21600" rIns="0" bIns="0" rtlCol="0" anchor="t"/>
              <a:lstStyle/>
              <a:p>
                <a:pPr algn="ctr">
                  <a:lnSpc>
                    <a:spcPts val="1500"/>
                  </a:lnSpc>
                </a:pPr>
                <a:r>
                  <a:rPr lang="en-US" sz="1400" b="1" i="0" spc="0" dirty="0">
                    <a:solidFill>
                      <a:srgbClr val="00629B">
                        <a:alpha val="100000"/>
                      </a:srgbClr>
                    </a:solidFill>
                  </a:rPr>
                  <a:t>Virtual</a:t>
                </a:r>
              </a:p>
            </p:txBody>
          </p:sp>
        </p:grpSp>
        <p:grpSp>
          <p:nvGrpSpPr>
            <p:cNvPr id="5" name="Group 4">
              <a:extLst>
                <a:ext uri="{FF2B5EF4-FFF2-40B4-BE49-F238E27FC236}">
                  <a16:creationId xmlns:a16="http://schemas.microsoft.com/office/drawing/2014/main" id="{A9E82B17-8F5F-4A9F-B49F-FBC8B5D79013}"/>
                </a:ext>
              </a:extLst>
            </p:cNvPr>
            <p:cNvGrpSpPr/>
            <p:nvPr/>
          </p:nvGrpSpPr>
          <p:grpSpPr>
            <a:xfrm>
              <a:off x="5719721" y="2915597"/>
              <a:ext cx="973340" cy="874083"/>
              <a:chOff x="5719721" y="2915597"/>
              <a:chExt cx="973340" cy="874083"/>
            </a:xfrm>
          </p:grpSpPr>
          <p:grpSp>
            <p:nvGrpSpPr>
              <p:cNvPr id="39" name="Group 10">
                <a:extLst>
                  <a:ext uri="{FF2B5EF4-FFF2-40B4-BE49-F238E27FC236}">
                    <a16:creationId xmlns:a16="http://schemas.microsoft.com/office/drawing/2014/main" id="{33C504EE-9A95-483A-9967-1FCDB7C663C4}"/>
                  </a:ext>
                </a:extLst>
              </p:cNvPr>
              <p:cNvGrpSpPr/>
              <p:nvPr/>
            </p:nvGrpSpPr>
            <p:grpSpPr>
              <a:xfrm rot="21517447">
                <a:off x="5719721" y="2961528"/>
                <a:ext cx="973340" cy="828152"/>
                <a:chOff x="41759" y="2401350"/>
                <a:chExt cx="1344693" cy="1144112"/>
              </a:xfrm>
            </p:grpSpPr>
            <p:sp>
              <p:nvSpPr>
                <p:cNvPr id="40" name="Freeform 9">
                  <a:extLst>
                    <a:ext uri="{FF2B5EF4-FFF2-40B4-BE49-F238E27FC236}">
                      <a16:creationId xmlns:a16="http://schemas.microsoft.com/office/drawing/2014/main" id="{2CD1A5F7-ACDE-45E1-9EF5-E8417EF9DC54}"/>
                    </a:ext>
                  </a:extLst>
                </p:cNvPr>
                <p:cNvSpPr/>
                <p:nvPr/>
              </p:nvSpPr>
              <p:spPr>
                <a:xfrm>
                  <a:off x="41759" y="2401350"/>
                  <a:ext cx="1344693" cy="1144112"/>
                </a:xfrm>
                <a:custGeom>
                  <a:avLst/>
                  <a:gdLst/>
                  <a:ahLst/>
                  <a:cxnLst/>
                  <a:rect l="0" t="0" r="0" b="0"/>
                  <a:pathLst>
                    <a:path w="304801" h="230425">
                      <a:moveTo>
                        <a:pt x="277595" y="49459"/>
                      </a:moveTo>
                      <a:cubicBezTo>
                        <a:pt x="369930" y="152853"/>
                        <a:pt x="199604" y="207927"/>
                        <a:pt x="175335" y="216290"/>
                      </a:cubicBezTo>
                      <a:cubicBezTo>
                        <a:pt x="151055" y="224653"/>
                        <a:pt x="6028" y="266534"/>
                        <a:pt x="189" y="149681"/>
                      </a:cubicBezTo>
                      <a:cubicBezTo>
                        <a:pt x="-5650" y="32829"/>
                        <a:pt x="125843" y="3377"/>
                        <a:pt x="125843" y="3377"/>
                      </a:cubicBezTo>
                      <a:cubicBezTo>
                        <a:pt x="206681" y="-15282"/>
                        <a:pt x="277595" y="49459"/>
                        <a:pt x="277595" y="49459"/>
                      </a:cubicBezTo>
                      <a:close/>
                    </a:path>
                  </a:pathLst>
                </a:custGeom>
                <a:solidFill>
                  <a:srgbClr val="CDE6F1">
                    <a:alpha val="100000"/>
                  </a:srgbClr>
                </a:solidFill>
              </p:spPr>
            </p:sp>
          </p:grpSp>
          <p:sp>
            <p:nvSpPr>
              <p:cNvPr id="44" name="TextBox 16">
                <a:extLst>
                  <a:ext uri="{FF2B5EF4-FFF2-40B4-BE49-F238E27FC236}">
                    <a16:creationId xmlns:a16="http://schemas.microsoft.com/office/drawing/2014/main" id="{FC49279B-17E2-4172-9C3D-E5063EB02332}"/>
                  </a:ext>
                </a:extLst>
              </p:cNvPr>
              <p:cNvSpPr txBox="1"/>
              <p:nvPr/>
            </p:nvSpPr>
            <p:spPr>
              <a:xfrm rot="21600000">
                <a:off x="5804033" y="3429000"/>
                <a:ext cx="708457" cy="137891"/>
              </a:xfrm>
              <a:prstGeom prst="rect">
                <a:avLst/>
              </a:prstGeom>
            </p:spPr>
            <p:txBody>
              <a:bodyPr lIns="0" tIns="21600" rIns="0" bIns="0" rtlCol="0" anchor="t"/>
              <a:lstStyle/>
              <a:p>
                <a:pPr algn="ctr">
                  <a:lnSpc>
                    <a:spcPts val="1500"/>
                  </a:lnSpc>
                </a:pPr>
                <a:r>
                  <a:rPr lang="en-US" sz="1400" b="1" i="0" spc="0" dirty="0">
                    <a:solidFill>
                      <a:srgbClr val="00629B">
                        <a:alpha val="100000"/>
                      </a:srgbClr>
                    </a:solidFill>
                  </a:rPr>
                  <a:t>In-Person</a:t>
                </a:r>
              </a:p>
            </p:txBody>
          </p:sp>
          <p:sp>
            <p:nvSpPr>
              <p:cNvPr id="45" name="TextBox 17">
                <a:extLst>
                  <a:ext uri="{FF2B5EF4-FFF2-40B4-BE49-F238E27FC236}">
                    <a16:creationId xmlns:a16="http://schemas.microsoft.com/office/drawing/2014/main" id="{D91479E0-1081-4A0B-8A39-F074822637C3}"/>
                  </a:ext>
                </a:extLst>
              </p:cNvPr>
              <p:cNvSpPr txBox="1"/>
              <p:nvPr/>
            </p:nvSpPr>
            <p:spPr>
              <a:xfrm>
                <a:off x="5752132" y="2915597"/>
                <a:ext cx="812257" cy="356843"/>
              </a:xfrm>
              <a:prstGeom prst="rect">
                <a:avLst/>
              </a:prstGeom>
            </p:spPr>
            <p:txBody>
              <a:bodyPr lIns="0" tIns="64800" rIns="0" bIns="0" rtlCol="0" anchor="t"/>
              <a:lstStyle/>
              <a:p>
                <a:pPr algn="ctr">
                  <a:lnSpc>
                    <a:spcPts val="4500"/>
                  </a:lnSpc>
                </a:pPr>
                <a:r>
                  <a:rPr lang="en-US" sz="3200" b="1" dirty="0">
                    <a:solidFill>
                      <a:srgbClr val="00629B">
                        <a:alpha val="100000"/>
                      </a:srgbClr>
                    </a:solidFill>
                  </a:rPr>
                  <a:t>867</a:t>
                </a:r>
                <a:endParaRPr lang="en-US" sz="4000" b="1" i="0" spc="0" dirty="0">
                  <a:solidFill>
                    <a:srgbClr val="00629B">
                      <a:alpha val="100000"/>
                    </a:srgbClr>
                  </a:solidFill>
                </a:endParaRPr>
              </a:p>
            </p:txBody>
          </p:sp>
        </p:grpSp>
        <p:grpSp>
          <p:nvGrpSpPr>
            <p:cNvPr id="50" name="Group 49">
              <a:extLst>
                <a:ext uri="{FF2B5EF4-FFF2-40B4-BE49-F238E27FC236}">
                  <a16:creationId xmlns:a16="http://schemas.microsoft.com/office/drawing/2014/main" id="{42833634-1FB5-4265-8301-8267718926C9}"/>
                </a:ext>
              </a:extLst>
            </p:cNvPr>
            <p:cNvGrpSpPr/>
            <p:nvPr/>
          </p:nvGrpSpPr>
          <p:grpSpPr>
            <a:xfrm>
              <a:off x="10445696" y="3592852"/>
              <a:ext cx="939439" cy="910082"/>
              <a:chOff x="10564001" y="3124419"/>
              <a:chExt cx="939439" cy="910082"/>
            </a:xfrm>
          </p:grpSpPr>
          <p:grpSp>
            <p:nvGrpSpPr>
              <p:cNvPr id="37" name="Group 8">
                <a:extLst>
                  <a:ext uri="{FF2B5EF4-FFF2-40B4-BE49-F238E27FC236}">
                    <a16:creationId xmlns:a16="http://schemas.microsoft.com/office/drawing/2014/main" id="{A9965400-B291-4D88-99ED-C1FC5E9255E0}"/>
                  </a:ext>
                </a:extLst>
              </p:cNvPr>
              <p:cNvGrpSpPr/>
              <p:nvPr/>
            </p:nvGrpSpPr>
            <p:grpSpPr>
              <a:xfrm rot="21600000">
                <a:off x="10564001" y="3124419"/>
                <a:ext cx="939439" cy="910082"/>
                <a:chOff x="6313846" y="3021657"/>
                <a:chExt cx="1297858" cy="1257300"/>
              </a:xfrm>
            </p:grpSpPr>
            <p:sp>
              <p:nvSpPr>
                <p:cNvPr id="38" name="Freeform 7">
                  <a:extLst>
                    <a:ext uri="{FF2B5EF4-FFF2-40B4-BE49-F238E27FC236}">
                      <a16:creationId xmlns:a16="http://schemas.microsoft.com/office/drawing/2014/main" id="{34CF214E-95FC-4057-ACB4-A7DF680FB7E8}"/>
                    </a:ext>
                  </a:extLst>
                </p:cNvPr>
                <p:cNvSpPr/>
                <p:nvPr/>
              </p:nvSpPr>
              <p:spPr>
                <a:xfrm>
                  <a:off x="6313846" y="3021657"/>
                  <a:ext cx="1297858" cy="1257300"/>
                </a:xfrm>
                <a:custGeom>
                  <a:avLst/>
                  <a:gdLst/>
                  <a:ahLst/>
                  <a:cxnLst/>
                  <a:rect l="0" t="0" r="0" b="0"/>
                  <a:pathLst>
                    <a:path w="304797" h="295461">
                      <a:moveTo>
                        <a:pt x="198297" y="290765"/>
                      </a:moveTo>
                      <a:cubicBezTo>
                        <a:pt x="157787" y="306100"/>
                        <a:pt x="132613" y="280364"/>
                        <a:pt x="96018" y="263867"/>
                      </a:cubicBezTo>
                      <a:cubicBezTo>
                        <a:pt x="59423" y="247369"/>
                        <a:pt x="20656" y="234187"/>
                        <a:pt x="5311" y="193686"/>
                      </a:cubicBezTo>
                      <a:cubicBezTo>
                        <a:pt x="-10034" y="153186"/>
                        <a:pt x="11121" y="131269"/>
                        <a:pt x="27619" y="94674"/>
                      </a:cubicBezTo>
                      <a:cubicBezTo>
                        <a:pt x="44116" y="58079"/>
                        <a:pt x="55213" y="21332"/>
                        <a:pt x="95722" y="5996"/>
                      </a:cubicBezTo>
                      <a:cubicBezTo>
                        <a:pt x="136232" y="-9339"/>
                        <a:pt x="159788" y="7673"/>
                        <a:pt x="196383" y="24170"/>
                      </a:cubicBezTo>
                      <a:cubicBezTo>
                        <a:pt x="232978" y="40667"/>
                        <a:pt x="273145" y="49926"/>
                        <a:pt x="288480" y="90435"/>
                      </a:cubicBezTo>
                      <a:cubicBezTo>
                        <a:pt x="303815" y="130945"/>
                        <a:pt x="312321" y="176589"/>
                        <a:pt x="295824" y="213184"/>
                      </a:cubicBezTo>
                      <a:cubicBezTo>
                        <a:pt x="279336" y="249770"/>
                        <a:pt x="238807" y="275430"/>
                        <a:pt x="198297" y="290765"/>
                      </a:cubicBezTo>
                      <a:close/>
                    </a:path>
                  </a:pathLst>
                </a:custGeom>
                <a:solidFill>
                  <a:srgbClr val="CDE6F1">
                    <a:alpha val="100000"/>
                  </a:srgbClr>
                </a:solidFill>
              </p:spPr>
            </p:sp>
          </p:grpSp>
          <p:sp>
            <p:nvSpPr>
              <p:cNvPr id="46" name="TextBox 18">
                <a:extLst>
                  <a:ext uri="{FF2B5EF4-FFF2-40B4-BE49-F238E27FC236}">
                    <a16:creationId xmlns:a16="http://schemas.microsoft.com/office/drawing/2014/main" id="{248272E5-2EBE-4F1B-A81F-74AA77F333E7}"/>
                  </a:ext>
                </a:extLst>
              </p:cNvPr>
              <p:cNvSpPr txBox="1"/>
              <p:nvPr/>
            </p:nvSpPr>
            <p:spPr>
              <a:xfrm>
                <a:off x="10617024" y="3174517"/>
                <a:ext cx="798086" cy="413674"/>
              </a:xfrm>
              <a:prstGeom prst="rect">
                <a:avLst/>
              </a:prstGeom>
            </p:spPr>
            <p:txBody>
              <a:bodyPr lIns="0" tIns="64800" rIns="0" bIns="0" rtlCol="0" anchor="t"/>
              <a:lstStyle/>
              <a:p>
                <a:pPr algn="ctr">
                  <a:lnSpc>
                    <a:spcPts val="4500"/>
                  </a:lnSpc>
                </a:pPr>
                <a:r>
                  <a:rPr lang="en-US" sz="3200" b="1" i="0" spc="0" dirty="0">
                    <a:solidFill>
                      <a:srgbClr val="00629B">
                        <a:alpha val="100000"/>
                      </a:srgbClr>
                    </a:solidFill>
                  </a:rPr>
                  <a:t>811</a:t>
                </a:r>
              </a:p>
              <a:p>
                <a:pPr algn="ctr">
                  <a:lnSpc>
                    <a:spcPts val="4500"/>
                  </a:lnSpc>
                </a:pPr>
                <a:endParaRPr lang="en-US" sz="2800" b="1" i="0" spc="0" dirty="0">
                  <a:solidFill>
                    <a:srgbClr val="00629B">
                      <a:alpha val="100000"/>
                    </a:srgbClr>
                  </a:solidFill>
                </a:endParaRPr>
              </a:p>
            </p:txBody>
          </p:sp>
          <p:sp>
            <p:nvSpPr>
              <p:cNvPr id="47" name="TextBox 19">
                <a:extLst>
                  <a:ext uri="{FF2B5EF4-FFF2-40B4-BE49-F238E27FC236}">
                    <a16:creationId xmlns:a16="http://schemas.microsoft.com/office/drawing/2014/main" id="{88C56970-E425-494A-8264-B8DE3D5F2D84}"/>
                  </a:ext>
                </a:extLst>
              </p:cNvPr>
              <p:cNvSpPr txBox="1"/>
              <p:nvPr/>
            </p:nvSpPr>
            <p:spPr>
              <a:xfrm>
                <a:off x="10694224" y="3663146"/>
                <a:ext cx="758503" cy="157046"/>
              </a:xfrm>
              <a:prstGeom prst="rect">
                <a:avLst/>
              </a:prstGeom>
            </p:spPr>
            <p:txBody>
              <a:bodyPr lIns="0" tIns="21600" rIns="0" bIns="0" rtlCol="0" anchor="t"/>
              <a:lstStyle/>
              <a:p>
                <a:pPr algn="ctr">
                  <a:lnSpc>
                    <a:spcPts val="1500"/>
                  </a:lnSpc>
                </a:pPr>
                <a:r>
                  <a:rPr lang="en-US" sz="1400" b="1" i="0" spc="0" dirty="0">
                    <a:solidFill>
                      <a:srgbClr val="00629B">
                        <a:alpha val="100000"/>
                      </a:srgbClr>
                    </a:solidFill>
                  </a:rPr>
                  <a:t>Hybrid</a:t>
                </a:r>
                <a:endParaRPr lang="en-US" sz="1500" b="1" i="0" spc="0" dirty="0">
                  <a:solidFill>
                    <a:srgbClr val="00629B">
                      <a:alpha val="100000"/>
                    </a:srgbClr>
                  </a:solidFill>
                </a:endParaRPr>
              </a:p>
            </p:txBody>
          </p:sp>
        </p:grpSp>
      </p:grpSp>
      <p:sp>
        <p:nvSpPr>
          <p:cNvPr id="63" name="TextBox 21">
            <a:extLst>
              <a:ext uri="{FF2B5EF4-FFF2-40B4-BE49-F238E27FC236}">
                <a16:creationId xmlns:a16="http://schemas.microsoft.com/office/drawing/2014/main" id="{06AD5BF8-785F-488B-BEEE-F8CE5DE2209C}"/>
              </a:ext>
            </a:extLst>
          </p:cNvPr>
          <p:cNvSpPr txBox="1"/>
          <p:nvPr/>
        </p:nvSpPr>
        <p:spPr>
          <a:xfrm rot="21600000">
            <a:off x="928608" y="5908466"/>
            <a:ext cx="2653672" cy="365124"/>
          </a:xfrm>
          <a:prstGeom prst="rect">
            <a:avLst/>
          </a:prstGeom>
        </p:spPr>
        <p:txBody>
          <a:bodyPr lIns="0" tIns="22500" rIns="0" bIns="0" rtlCol="0" anchor="t"/>
          <a:lstStyle/>
          <a:p>
            <a:pPr>
              <a:lnSpc>
                <a:spcPts val="1500"/>
              </a:lnSpc>
              <a:defRPr/>
            </a:pPr>
            <a:r>
              <a:rPr kumimoji="0" lang="en-US" sz="1500" b="0" i="0" u="none" strike="noStrike" kern="1200" cap="none" spc="0" normalizeH="0" baseline="0" noProof="0" dirty="0">
                <a:ln>
                  <a:noFill/>
                </a:ln>
                <a:solidFill>
                  <a:srgbClr val="222222">
                    <a:alpha val="100000"/>
                  </a:srgbClr>
                </a:solidFill>
                <a:effectLst/>
                <a:uLnTx/>
                <a:uFillTx/>
                <a:latin typeface="Open Sans"/>
                <a:ea typeface="+mn-ea"/>
                <a:cs typeface="+mn-cs"/>
              </a:rPr>
              <a:t>*</a:t>
            </a:r>
            <a:r>
              <a:rPr kumimoji="0" lang="en-US" sz="1400" b="0" i="1" u="none" strike="noStrike" kern="1200" cap="none" spc="0" normalizeH="0" baseline="0" noProof="0" dirty="0">
                <a:ln>
                  <a:noFill/>
                </a:ln>
                <a:solidFill>
                  <a:srgbClr val="222222">
                    <a:alpha val="100000"/>
                  </a:srgbClr>
                </a:solidFill>
                <a:effectLst/>
                <a:uLnTx/>
                <a:uFillTx/>
                <a:latin typeface="Calibri" panose="020F0502020204030204"/>
                <a:ea typeface="+mn-ea"/>
                <a:cs typeface="+mn-cs"/>
              </a:rPr>
              <a:t>Data as of </a:t>
            </a:r>
            <a:r>
              <a:rPr lang="en-US" sz="1400" i="1" dirty="0">
                <a:solidFill>
                  <a:srgbClr val="222222">
                    <a:alpha val="100000"/>
                  </a:srgbClr>
                </a:solidFill>
                <a:latin typeface="Calibri" panose="020F0502020204030204"/>
              </a:rPr>
              <a:t>12 August 2022 </a:t>
            </a:r>
          </a:p>
          <a:p>
            <a:pPr>
              <a:lnSpc>
                <a:spcPts val="1500"/>
              </a:lnSpc>
              <a:defRPr/>
            </a:pPr>
            <a:r>
              <a:rPr kumimoji="0" lang="en-US" sz="1400" b="0" i="1" u="none" strike="noStrike" kern="1200" cap="none" spc="0" normalizeH="0" baseline="0" noProof="0" dirty="0">
                <a:ln>
                  <a:noFill/>
                </a:ln>
                <a:solidFill>
                  <a:srgbClr val="222222">
                    <a:alpha val="100000"/>
                  </a:srgbClr>
                </a:solidFill>
                <a:effectLst/>
                <a:uLnTx/>
                <a:uFillTx/>
                <a:latin typeface="Calibri" panose="020F0502020204030204"/>
                <a:ea typeface="+mn-ea"/>
                <a:cs typeface="+mn-cs"/>
              </a:rPr>
              <a:t> forecast changes daily</a:t>
            </a:r>
          </a:p>
          <a:p>
            <a:pPr>
              <a:lnSpc>
                <a:spcPts val="1500"/>
              </a:lnSpc>
              <a:defRPr/>
            </a:pPr>
            <a:endParaRPr kumimoji="0" lang="en-US" sz="1400" b="0" i="1" u="none" strike="noStrike" kern="1200" cap="none" spc="0" normalizeH="0" baseline="0" noProof="0" dirty="0">
              <a:ln>
                <a:noFill/>
              </a:ln>
              <a:solidFill>
                <a:srgbClr val="222222">
                  <a:alpha val="100000"/>
                </a:srgbClr>
              </a:solidFill>
              <a:effectLst/>
              <a:uLnTx/>
              <a:uFillTx/>
              <a:latin typeface="Calibri" panose="020F0502020204030204"/>
              <a:ea typeface="+mn-ea"/>
              <a:cs typeface="+mn-cs"/>
            </a:endParaRPr>
          </a:p>
          <a:p>
            <a:pPr>
              <a:lnSpc>
                <a:spcPts val="1500"/>
              </a:lnSpc>
              <a:defRPr/>
            </a:pPr>
            <a:endParaRPr lang="en-US" sz="1400" dirty="0"/>
          </a:p>
          <a:p>
            <a:pPr marL="0" marR="0" lvl="0" indent="0" algn="l" defTabSz="914400" rtl="0" eaLnBrk="1" fontAlgn="auto" latinLnBrk="0" hangingPunct="1">
              <a:lnSpc>
                <a:spcPts val="15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222222">
                  <a:alpha val="100000"/>
                </a:srgbClr>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9CB3B035-5A6B-4A5D-996E-1A7170A4FB20}"/>
              </a:ext>
            </a:extLst>
          </p:cNvPr>
          <p:cNvGrpSpPr/>
          <p:nvPr/>
        </p:nvGrpSpPr>
        <p:grpSpPr>
          <a:xfrm>
            <a:off x="368391" y="2007199"/>
            <a:ext cx="5549576" cy="3157256"/>
            <a:chOff x="367905" y="2280752"/>
            <a:chExt cx="5549576" cy="3157256"/>
          </a:xfrm>
        </p:grpSpPr>
        <p:grpSp>
          <p:nvGrpSpPr>
            <p:cNvPr id="62" name="Group 61">
              <a:extLst>
                <a:ext uri="{FF2B5EF4-FFF2-40B4-BE49-F238E27FC236}">
                  <a16:creationId xmlns:a16="http://schemas.microsoft.com/office/drawing/2014/main" id="{E8009F45-86ED-4FB3-81F7-A9BDD01063B2}"/>
                </a:ext>
              </a:extLst>
            </p:cNvPr>
            <p:cNvGrpSpPr/>
            <p:nvPr/>
          </p:nvGrpSpPr>
          <p:grpSpPr>
            <a:xfrm>
              <a:off x="367905" y="2280752"/>
              <a:ext cx="5549576" cy="3157256"/>
              <a:chOff x="367905" y="2280752"/>
              <a:chExt cx="5549576" cy="3157256"/>
            </a:xfrm>
          </p:grpSpPr>
          <p:pic>
            <p:nvPicPr>
              <p:cNvPr id="53" name="Picture 2">
                <a:extLst>
                  <a:ext uri="{FF2B5EF4-FFF2-40B4-BE49-F238E27FC236}">
                    <a16:creationId xmlns:a16="http://schemas.microsoft.com/office/drawing/2014/main" id="{43E05BD8-C2FB-4F7B-B6BC-8B99C7C5E405}"/>
                  </a:ext>
                </a:extLst>
              </p:cNvPr>
              <p:cNvPicPr>
                <a:picLocks noChangeAspect="1"/>
              </p:cNvPicPr>
              <p:nvPr/>
            </p:nvPicPr>
            <p:blipFill>
              <a:blip r:embed="rId4">
                <a:alphaModFix/>
              </a:blip>
              <a:srcRect/>
              <a:stretch>
                <a:fillRect/>
              </a:stretch>
            </p:blipFill>
            <p:spPr>
              <a:xfrm flipH="1">
                <a:off x="367905" y="2280752"/>
                <a:ext cx="5549576" cy="3157256"/>
              </a:xfrm>
              <a:prstGeom prst="rect">
                <a:avLst/>
              </a:prstGeom>
            </p:spPr>
          </p:pic>
          <p:grpSp>
            <p:nvGrpSpPr>
              <p:cNvPr id="54" name="Group 6">
                <a:extLst>
                  <a:ext uri="{FF2B5EF4-FFF2-40B4-BE49-F238E27FC236}">
                    <a16:creationId xmlns:a16="http://schemas.microsoft.com/office/drawing/2014/main" id="{ACCE4DC8-16C8-497C-A548-21FBF307F2C0}"/>
                  </a:ext>
                </a:extLst>
              </p:cNvPr>
              <p:cNvGrpSpPr/>
              <p:nvPr/>
            </p:nvGrpSpPr>
            <p:grpSpPr>
              <a:xfrm rot="1561385">
                <a:off x="4824144" y="4395087"/>
                <a:ext cx="1067004" cy="907845"/>
                <a:chOff x="6000002" y="3985442"/>
                <a:chExt cx="1473083" cy="1253351"/>
              </a:xfrm>
            </p:grpSpPr>
            <p:sp>
              <p:nvSpPr>
                <p:cNvPr id="55" name="Freeform 5">
                  <a:extLst>
                    <a:ext uri="{FF2B5EF4-FFF2-40B4-BE49-F238E27FC236}">
                      <a16:creationId xmlns:a16="http://schemas.microsoft.com/office/drawing/2014/main" id="{E05BAC48-5618-4F95-AAF1-E4C7D8072695}"/>
                    </a:ext>
                  </a:extLst>
                </p:cNvPr>
                <p:cNvSpPr/>
                <p:nvPr/>
              </p:nvSpPr>
              <p:spPr>
                <a:xfrm>
                  <a:off x="6000002" y="3985442"/>
                  <a:ext cx="1473083" cy="1253351"/>
                </a:xfrm>
                <a:custGeom>
                  <a:avLst/>
                  <a:gdLst/>
                  <a:ahLst/>
                  <a:cxnLst/>
                  <a:rect l="0" t="0" r="0" b="0"/>
                  <a:pathLst>
                    <a:path w="304801" h="230425">
                      <a:moveTo>
                        <a:pt x="277595" y="49459"/>
                      </a:moveTo>
                      <a:cubicBezTo>
                        <a:pt x="369930" y="152853"/>
                        <a:pt x="199604" y="207927"/>
                        <a:pt x="175335" y="216290"/>
                      </a:cubicBezTo>
                      <a:cubicBezTo>
                        <a:pt x="151055" y="224653"/>
                        <a:pt x="6028" y="266534"/>
                        <a:pt x="189" y="149681"/>
                      </a:cubicBezTo>
                      <a:cubicBezTo>
                        <a:pt x="-5650" y="32829"/>
                        <a:pt x="125843" y="3377"/>
                        <a:pt x="125843" y="3377"/>
                      </a:cubicBezTo>
                      <a:cubicBezTo>
                        <a:pt x="206681" y="-15282"/>
                        <a:pt x="277595" y="49459"/>
                        <a:pt x="277595" y="49459"/>
                      </a:cubicBezTo>
                      <a:close/>
                    </a:path>
                  </a:pathLst>
                </a:custGeom>
                <a:solidFill>
                  <a:srgbClr val="E5E5E5">
                    <a:alpha val="100000"/>
                  </a:srgbClr>
                </a:solidFill>
              </p:spPr>
            </p:sp>
          </p:grpSp>
          <p:sp>
            <p:nvSpPr>
              <p:cNvPr id="56" name="TextBox 8">
                <a:extLst>
                  <a:ext uri="{FF2B5EF4-FFF2-40B4-BE49-F238E27FC236}">
                    <a16:creationId xmlns:a16="http://schemas.microsoft.com/office/drawing/2014/main" id="{701FCAE7-B54C-469A-B802-41B9C5592698}"/>
                  </a:ext>
                </a:extLst>
              </p:cNvPr>
              <p:cNvSpPr txBox="1"/>
              <p:nvPr/>
            </p:nvSpPr>
            <p:spPr>
              <a:xfrm rot="21600000">
                <a:off x="4790260" y="4420387"/>
                <a:ext cx="1088402" cy="413957"/>
              </a:xfrm>
              <a:prstGeom prst="rect">
                <a:avLst/>
              </a:prstGeom>
            </p:spPr>
            <p:txBody>
              <a:bodyPr lIns="0" tIns="64800" rIns="0" bIns="0" rtlCol="0" anchor="t"/>
              <a:lstStyle/>
              <a:p>
                <a:pPr algn="ctr">
                  <a:lnSpc>
                    <a:spcPts val="4500"/>
                  </a:lnSpc>
                </a:pPr>
                <a:r>
                  <a:rPr lang="en-US" sz="3600" b="1" dirty="0">
                    <a:solidFill>
                      <a:srgbClr val="00629B">
                        <a:alpha val="100000"/>
                      </a:srgbClr>
                    </a:solidFill>
                  </a:rPr>
                  <a:t>2,081</a:t>
                </a:r>
                <a:endParaRPr lang="en-US" sz="3600" b="1" i="0" spc="0" dirty="0">
                  <a:solidFill>
                    <a:srgbClr val="00629B">
                      <a:alpha val="100000"/>
                    </a:srgbClr>
                  </a:solidFill>
                </a:endParaRPr>
              </a:p>
            </p:txBody>
          </p:sp>
          <p:sp>
            <p:nvSpPr>
              <p:cNvPr id="57" name="TextBox 9">
                <a:extLst>
                  <a:ext uri="{FF2B5EF4-FFF2-40B4-BE49-F238E27FC236}">
                    <a16:creationId xmlns:a16="http://schemas.microsoft.com/office/drawing/2014/main" id="{33C5237F-913E-42CD-912C-E58B8C70C2FA}"/>
                  </a:ext>
                </a:extLst>
              </p:cNvPr>
              <p:cNvSpPr txBox="1"/>
              <p:nvPr/>
            </p:nvSpPr>
            <p:spPr>
              <a:xfrm rot="21600000">
                <a:off x="5009344" y="4948363"/>
                <a:ext cx="633049" cy="137985"/>
              </a:xfrm>
              <a:prstGeom prst="rect">
                <a:avLst/>
              </a:prstGeom>
            </p:spPr>
            <p:txBody>
              <a:bodyPr lIns="0" tIns="21600" rIns="0" bIns="0" rtlCol="0" anchor="t"/>
              <a:lstStyle/>
              <a:p>
                <a:pPr algn="ctr">
                  <a:lnSpc>
                    <a:spcPts val="1500"/>
                  </a:lnSpc>
                </a:pPr>
                <a:r>
                  <a:rPr lang="en-US" sz="1500" b="1" i="0" spc="0" dirty="0">
                    <a:solidFill>
                      <a:srgbClr val="00629B">
                        <a:alpha val="100000"/>
                      </a:srgbClr>
                    </a:solidFill>
                  </a:rPr>
                  <a:t>Total</a:t>
                </a:r>
              </a:p>
            </p:txBody>
          </p:sp>
          <p:sp>
            <p:nvSpPr>
              <p:cNvPr id="58" name="TextBox 10">
                <a:extLst>
                  <a:ext uri="{FF2B5EF4-FFF2-40B4-BE49-F238E27FC236}">
                    <a16:creationId xmlns:a16="http://schemas.microsoft.com/office/drawing/2014/main" id="{C8E1950F-C338-45C2-A109-85FB385580A8}"/>
                  </a:ext>
                </a:extLst>
              </p:cNvPr>
              <p:cNvSpPr txBox="1"/>
              <p:nvPr/>
            </p:nvSpPr>
            <p:spPr>
              <a:xfrm>
                <a:off x="4038602" y="2635885"/>
                <a:ext cx="1357132" cy="413957"/>
              </a:xfrm>
              <a:prstGeom prst="rect">
                <a:avLst/>
              </a:prstGeom>
            </p:spPr>
            <p:txBody>
              <a:bodyPr lIns="0" tIns="64800" rIns="0" bIns="0" rtlCol="0" anchor="t"/>
              <a:lstStyle/>
              <a:p>
                <a:pPr algn="ctr">
                  <a:lnSpc>
                    <a:spcPts val="4500"/>
                  </a:lnSpc>
                </a:pPr>
                <a:r>
                  <a:rPr lang="en-US" sz="3600" b="1" i="0" spc="0" dirty="0">
                    <a:solidFill>
                      <a:srgbClr val="FFFFFF">
                        <a:alpha val="100000"/>
                      </a:srgbClr>
                    </a:solidFill>
                  </a:rPr>
                  <a:t>1,138</a:t>
                </a:r>
              </a:p>
            </p:txBody>
          </p:sp>
          <p:sp>
            <p:nvSpPr>
              <p:cNvPr id="59" name="TextBox 11">
                <a:extLst>
                  <a:ext uri="{FF2B5EF4-FFF2-40B4-BE49-F238E27FC236}">
                    <a16:creationId xmlns:a16="http://schemas.microsoft.com/office/drawing/2014/main" id="{AD8F6ED5-585D-48E0-A5A5-6D6D8F048AED}"/>
                  </a:ext>
                </a:extLst>
              </p:cNvPr>
              <p:cNvSpPr txBox="1"/>
              <p:nvPr/>
            </p:nvSpPr>
            <p:spPr>
              <a:xfrm>
                <a:off x="4249748" y="3206362"/>
                <a:ext cx="929483" cy="113651"/>
              </a:xfrm>
              <a:prstGeom prst="rect">
                <a:avLst/>
              </a:prstGeom>
            </p:spPr>
            <p:txBody>
              <a:bodyPr lIns="0" tIns="21600" rIns="0" bIns="0" rtlCol="0" anchor="t"/>
              <a:lstStyle/>
              <a:p>
                <a:pPr algn="ctr">
                  <a:lnSpc>
                    <a:spcPts val="1500"/>
                  </a:lnSpc>
                </a:pPr>
                <a:r>
                  <a:rPr lang="en-US" sz="1500" b="1" i="0" spc="0" dirty="0">
                    <a:solidFill>
                      <a:srgbClr val="FFFFFF">
                        <a:alpha val="100000"/>
                      </a:srgbClr>
                    </a:solidFill>
                  </a:rPr>
                  <a:t>Financial</a:t>
                </a:r>
              </a:p>
            </p:txBody>
          </p:sp>
          <p:sp>
            <p:nvSpPr>
              <p:cNvPr id="60" name="TextBox 12">
                <a:extLst>
                  <a:ext uri="{FF2B5EF4-FFF2-40B4-BE49-F238E27FC236}">
                    <a16:creationId xmlns:a16="http://schemas.microsoft.com/office/drawing/2014/main" id="{FAEEAAE1-33B1-478F-82D9-B104C4BE1E7D}"/>
                  </a:ext>
                </a:extLst>
              </p:cNvPr>
              <p:cNvSpPr txBox="1"/>
              <p:nvPr/>
            </p:nvSpPr>
            <p:spPr>
              <a:xfrm>
                <a:off x="1216896" y="2320455"/>
                <a:ext cx="1161214" cy="413957"/>
              </a:xfrm>
              <a:prstGeom prst="rect">
                <a:avLst/>
              </a:prstGeom>
            </p:spPr>
            <p:txBody>
              <a:bodyPr lIns="0" tIns="64800" rIns="0" bIns="0" rtlCol="0" anchor="t"/>
              <a:lstStyle/>
              <a:p>
                <a:pPr algn="ctr">
                  <a:lnSpc>
                    <a:spcPts val="4500"/>
                  </a:lnSpc>
                </a:pPr>
                <a:r>
                  <a:rPr lang="en-US" sz="3600" b="1" dirty="0">
                    <a:solidFill>
                      <a:srgbClr val="FFFFFF">
                        <a:alpha val="100000"/>
                      </a:srgbClr>
                    </a:solidFill>
                  </a:rPr>
                  <a:t>943</a:t>
                </a:r>
                <a:endParaRPr lang="en-US" sz="3600" b="1" i="0" spc="0" dirty="0">
                  <a:solidFill>
                    <a:srgbClr val="FFFFFF">
                      <a:alpha val="100000"/>
                    </a:srgbClr>
                  </a:solidFill>
                </a:endParaRPr>
              </a:p>
            </p:txBody>
          </p:sp>
          <p:sp>
            <p:nvSpPr>
              <p:cNvPr id="61" name="TextBox 13">
                <a:extLst>
                  <a:ext uri="{FF2B5EF4-FFF2-40B4-BE49-F238E27FC236}">
                    <a16:creationId xmlns:a16="http://schemas.microsoft.com/office/drawing/2014/main" id="{FE98F93F-BA9B-4F8C-9720-D92A8FA7105A}"/>
                  </a:ext>
                </a:extLst>
              </p:cNvPr>
              <p:cNvSpPr txBox="1"/>
              <p:nvPr/>
            </p:nvSpPr>
            <p:spPr>
              <a:xfrm>
                <a:off x="1364581" y="2879403"/>
                <a:ext cx="890377" cy="144454"/>
              </a:xfrm>
              <a:prstGeom prst="rect">
                <a:avLst/>
              </a:prstGeom>
            </p:spPr>
            <p:txBody>
              <a:bodyPr lIns="0" tIns="21600" rIns="0" bIns="0" rtlCol="0" anchor="t"/>
              <a:lstStyle/>
              <a:p>
                <a:pPr algn="ctr">
                  <a:lnSpc>
                    <a:spcPts val="1500"/>
                  </a:lnSpc>
                </a:pPr>
                <a:r>
                  <a:rPr lang="en-US" sz="1500" b="1" i="0" spc="0" dirty="0">
                    <a:solidFill>
                      <a:srgbClr val="FFFFFF">
                        <a:alpha val="100000"/>
                      </a:srgbClr>
                    </a:solidFill>
                  </a:rPr>
                  <a:t>Technical</a:t>
                </a:r>
              </a:p>
            </p:txBody>
          </p:sp>
        </p:grpSp>
        <p:sp>
          <p:nvSpPr>
            <p:cNvPr id="49" name="TextBox 20">
              <a:extLst>
                <a:ext uri="{FF2B5EF4-FFF2-40B4-BE49-F238E27FC236}">
                  <a16:creationId xmlns:a16="http://schemas.microsoft.com/office/drawing/2014/main" id="{69D63323-BC10-47B6-B22C-972D6DC14903}"/>
                </a:ext>
              </a:extLst>
            </p:cNvPr>
            <p:cNvSpPr txBox="1"/>
            <p:nvPr/>
          </p:nvSpPr>
          <p:spPr>
            <a:xfrm>
              <a:off x="2977836" y="2297258"/>
              <a:ext cx="2543824" cy="399884"/>
            </a:xfrm>
            <a:prstGeom prst="rect">
              <a:avLst/>
            </a:prstGeom>
          </p:spPr>
          <p:txBody>
            <a:bodyPr lIns="0" tIns="25200" rIns="0" bIns="0" rtlCol="0" anchor="t"/>
            <a:lstStyle/>
            <a:p>
              <a:pPr algn="ctr"/>
              <a:r>
                <a:rPr lang="en-US" sz="1400" b="1" i="0" spc="0" dirty="0">
                  <a:solidFill>
                    <a:srgbClr val="FFFFFF">
                      <a:alpha val="100000"/>
                    </a:srgbClr>
                  </a:solidFill>
                </a:rPr>
                <a:t>*</a:t>
              </a:r>
            </a:p>
            <a:p>
              <a:pPr algn="ctr"/>
              <a:r>
                <a:rPr lang="en-US" sz="1800" b="0" i="0" spc="0" dirty="0">
                  <a:solidFill>
                    <a:srgbClr val="FFFFFF">
                      <a:alpha val="100000"/>
                    </a:srgbClr>
                  </a:solidFill>
                </a:rPr>
                <a:t> </a:t>
              </a:r>
            </a:p>
          </p:txBody>
        </p:sp>
      </p:grpSp>
      <p:sp>
        <p:nvSpPr>
          <p:cNvPr id="66" name="TextBox 65">
            <a:extLst>
              <a:ext uri="{FF2B5EF4-FFF2-40B4-BE49-F238E27FC236}">
                <a16:creationId xmlns:a16="http://schemas.microsoft.com/office/drawing/2014/main" id="{527F25F0-FDFA-4AA8-BA27-58978ABA54CB}"/>
              </a:ext>
            </a:extLst>
          </p:cNvPr>
          <p:cNvSpPr txBox="1"/>
          <p:nvPr/>
        </p:nvSpPr>
        <p:spPr>
          <a:xfrm>
            <a:off x="1666198" y="1584897"/>
            <a:ext cx="2220002" cy="369332"/>
          </a:xfrm>
          <a:prstGeom prst="rect">
            <a:avLst/>
          </a:prstGeom>
          <a:noFill/>
        </p:spPr>
        <p:txBody>
          <a:bodyPr wrap="square">
            <a:spAutoFit/>
          </a:bodyPr>
          <a:lstStyle/>
          <a:p>
            <a:r>
              <a:rPr lang="en-US" b="1" i="0" dirty="0">
                <a:solidFill>
                  <a:srgbClr val="00629B"/>
                </a:solidFill>
              </a:rPr>
              <a:t>2022 Conferences*</a:t>
            </a:r>
            <a:endParaRPr lang="en-US" b="1" dirty="0"/>
          </a:p>
        </p:txBody>
      </p:sp>
      <p:sp>
        <p:nvSpPr>
          <p:cNvPr id="67" name="TextBox 66">
            <a:extLst>
              <a:ext uri="{FF2B5EF4-FFF2-40B4-BE49-F238E27FC236}">
                <a16:creationId xmlns:a16="http://schemas.microsoft.com/office/drawing/2014/main" id="{C4D2A52B-9DEE-4E83-9969-237EB0329A1F}"/>
              </a:ext>
            </a:extLst>
          </p:cNvPr>
          <p:cNvSpPr txBox="1"/>
          <p:nvPr/>
        </p:nvSpPr>
        <p:spPr>
          <a:xfrm>
            <a:off x="7038893" y="1581509"/>
            <a:ext cx="4011163" cy="369332"/>
          </a:xfrm>
          <a:prstGeom prst="rect">
            <a:avLst/>
          </a:prstGeom>
          <a:noFill/>
        </p:spPr>
        <p:txBody>
          <a:bodyPr wrap="square">
            <a:spAutoFit/>
          </a:bodyPr>
          <a:lstStyle/>
          <a:p>
            <a:r>
              <a:rPr lang="en-US" b="1" i="0" dirty="0">
                <a:solidFill>
                  <a:srgbClr val="00629B"/>
                </a:solidFill>
              </a:rPr>
              <a:t>2022 Conferences by Format*</a:t>
            </a:r>
            <a:endParaRPr lang="en-US" b="1" dirty="0"/>
          </a:p>
        </p:txBody>
      </p:sp>
      <p:sp>
        <p:nvSpPr>
          <p:cNvPr id="2" name="Slide Number Placeholder 1">
            <a:extLst>
              <a:ext uri="{FF2B5EF4-FFF2-40B4-BE49-F238E27FC236}">
                <a16:creationId xmlns:a16="http://schemas.microsoft.com/office/drawing/2014/main" id="{4FF80F13-4C66-4082-B5EE-F1CF498DEF85}"/>
              </a:ext>
            </a:extLst>
          </p:cNvPr>
          <p:cNvSpPr>
            <a:spLocks noGrp="1"/>
          </p:cNvSpPr>
          <p:nvPr>
            <p:ph type="sldNum" sz="quarter" idx="14"/>
          </p:nvPr>
        </p:nvSpPr>
        <p:spPr/>
        <p:txBody>
          <a:bodyPr/>
          <a:lstStyle/>
          <a:p>
            <a:pPr defTabSz="1219170">
              <a:defRPr/>
            </a:pPr>
            <a:fld id="{3DD97BEB-BAEF-0344-9D5C-EC73E478698A}" type="slidenum">
              <a:rPr lang="en-US" smtClean="0"/>
              <a:pPr defTabSz="1219170">
                <a:defRPr/>
              </a:pPr>
              <a:t>28</a:t>
            </a:fld>
            <a:endParaRPr lang="en-US" dirty="0"/>
          </a:p>
        </p:txBody>
      </p:sp>
    </p:spTree>
    <p:extLst>
      <p:ext uri="{BB962C8B-B14F-4D97-AF65-F5344CB8AC3E}">
        <p14:creationId xmlns:p14="http://schemas.microsoft.com/office/powerpoint/2010/main" val="1497019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 application, chat or text message&#10;&#10;Description automatically generated">
            <a:extLst>
              <a:ext uri="{FF2B5EF4-FFF2-40B4-BE49-F238E27FC236}">
                <a16:creationId xmlns:a16="http://schemas.microsoft.com/office/drawing/2014/main" id="{BF8567F0-523A-81E5-DB77-26F6CDB27FD1}"/>
              </a:ext>
            </a:extLst>
          </p:cNvPr>
          <p:cNvPicPr>
            <a:picLocks noChangeAspect="1"/>
          </p:cNvPicPr>
          <p:nvPr/>
        </p:nvPicPr>
        <p:blipFill rotWithShape="1">
          <a:blip r:embed="rId3">
            <a:extLst>
              <a:ext uri="{28A0092B-C50C-407E-A947-70E740481C1C}">
                <a14:useLocalDpi xmlns:a14="http://schemas.microsoft.com/office/drawing/2010/main" val="0"/>
              </a:ext>
            </a:extLst>
          </a:blip>
          <a:srcRect r="12661"/>
          <a:stretch/>
        </p:blipFill>
        <p:spPr>
          <a:xfrm>
            <a:off x="0" y="0"/>
            <a:ext cx="7375358" cy="6467622"/>
          </a:xfrm>
          <a:prstGeom prst="rect">
            <a:avLst/>
          </a:prstGeom>
        </p:spPr>
      </p:pic>
      <p:pic>
        <p:nvPicPr>
          <p:cNvPr id="4" name="Picture 3" descr="A couple of trucks parked next to each other&#10;&#10;Description automatically generated with low confidence">
            <a:extLst>
              <a:ext uri="{FF2B5EF4-FFF2-40B4-BE49-F238E27FC236}">
                <a16:creationId xmlns:a16="http://schemas.microsoft.com/office/drawing/2014/main" id="{BF3DA9CF-BC76-A6D3-00D9-E6DEBD4A37E4}"/>
              </a:ext>
            </a:extLst>
          </p:cNvPr>
          <p:cNvPicPr>
            <a:picLocks noChangeAspect="1"/>
          </p:cNvPicPr>
          <p:nvPr/>
        </p:nvPicPr>
        <p:blipFill rotWithShape="1">
          <a:blip r:embed="rId4">
            <a:extLst>
              <a:ext uri="{28A0092B-C50C-407E-A947-70E740481C1C}">
                <a14:useLocalDpi xmlns:a14="http://schemas.microsoft.com/office/drawing/2010/main" val="0"/>
              </a:ext>
            </a:extLst>
          </a:blip>
          <a:srcRect l="1" r="371" b="25943"/>
          <a:stretch/>
        </p:blipFill>
        <p:spPr>
          <a:xfrm>
            <a:off x="8042970" y="192505"/>
            <a:ext cx="3992620" cy="2225842"/>
          </a:xfrm>
          <a:prstGeom prst="rect">
            <a:avLst/>
          </a:prstGeom>
        </p:spPr>
      </p:pic>
      <p:sp>
        <p:nvSpPr>
          <p:cNvPr id="9" name="Rectangle 8">
            <a:extLst>
              <a:ext uri="{FF2B5EF4-FFF2-40B4-BE49-F238E27FC236}">
                <a16:creationId xmlns:a16="http://schemas.microsoft.com/office/drawing/2014/main" id="{F561CEC7-6FC0-04D8-7D6D-8F029A9A806C}"/>
              </a:ext>
            </a:extLst>
          </p:cNvPr>
          <p:cNvSpPr/>
          <p:nvPr/>
        </p:nvSpPr>
        <p:spPr>
          <a:xfrm>
            <a:off x="0" y="6376737"/>
            <a:ext cx="6833937" cy="481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774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IEEE Legacy </a:t>
            </a:r>
          </a:p>
        </p:txBody>
      </p:sp>
      <p:sp>
        <p:nvSpPr>
          <p:cNvPr id="3" name="Text Placeholder 2"/>
          <p:cNvSpPr>
            <a:spLocks noGrp="1"/>
          </p:cNvSpPr>
          <p:nvPr>
            <p:ph type="body" sz="quarter" idx="13"/>
          </p:nvPr>
        </p:nvSpPr>
        <p:spPr>
          <a:xfrm>
            <a:off x="365761" y="1580457"/>
            <a:ext cx="11078379" cy="3943351"/>
          </a:xfrm>
        </p:spPr>
        <p:txBody>
          <a:bodyPr>
            <a:noAutofit/>
          </a:bodyPr>
          <a:lstStyle/>
          <a:p>
            <a:pPr>
              <a:lnSpc>
                <a:spcPct val="100000"/>
              </a:lnSpc>
              <a:spcBef>
                <a:spcPts val="500"/>
              </a:spcBef>
            </a:pPr>
            <a:r>
              <a:rPr lang="en-US" sz="2100" dirty="0"/>
              <a:t>The public‘s need for increased technological innovation brought our </a:t>
            </a:r>
            <a:br>
              <a:rPr lang="en-US" sz="2100" dirty="0"/>
            </a:br>
            <a:r>
              <a:rPr lang="en-US" sz="2100" dirty="0"/>
              <a:t>founders together in the spirit of cooperation</a:t>
            </a:r>
          </a:p>
          <a:p>
            <a:pPr>
              <a:lnSpc>
                <a:spcPct val="100000"/>
              </a:lnSpc>
              <a:spcBef>
                <a:spcPts val="500"/>
              </a:spcBef>
            </a:pPr>
            <a:r>
              <a:rPr lang="en-US" sz="2100" dirty="0"/>
              <a:t>Since 1884, IEEE has been fostering technical advancement </a:t>
            </a:r>
            <a:br>
              <a:rPr lang="en-US" sz="2100" dirty="0"/>
            </a:br>
            <a:r>
              <a:rPr lang="en-US" sz="2100" dirty="0"/>
              <a:t>for the benefit of humanity</a:t>
            </a:r>
          </a:p>
          <a:p>
            <a:pPr lvl="1">
              <a:lnSpc>
                <a:spcPct val="100000"/>
              </a:lnSpc>
            </a:pPr>
            <a:r>
              <a:rPr lang="en-US" sz="2100" dirty="0"/>
              <a:t>In 1884, Thomas Edison, Alexander Graham </a:t>
            </a:r>
            <a:br>
              <a:rPr lang="en-US" sz="2100" dirty="0"/>
            </a:br>
            <a:r>
              <a:rPr lang="en-US" sz="2100" dirty="0"/>
              <a:t>Bell, and others founded the American </a:t>
            </a:r>
            <a:br>
              <a:rPr lang="en-US" sz="2100" dirty="0"/>
            </a:br>
            <a:r>
              <a:rPr lang="en-US" sz="2100" dirty="0"/>
              <a:t>Institute of Electrical Engineers (</a:t>
            </a:r>
            <a:r>
              <a:rPr lang="en-US" sz="2100" b="1" dirty="0"/>
              <a:t>AIEE</a:t>
            </a:r>
            <a:r>
              <a:rPr lang="en-US" sz="2100" dirty="0"/>
              <a:t>)</a:t>
            </a:r>
          </a:p>
          <a:p>
            <a:pPr lvl="1">
              <a:lnSpc>
                <a:spcPct val="100000"/>
              </a:lnSpc>
            </a:pPr>
            <a:r>
              <a:rPr lang="en-US" sz="2100" dirty="0"/>
              <a:t>In 1912, the Institute of Radio Engineers                                                                                                             (</a:t>
            </a:r>
            <a:r>
              <a:rPr lang="en-US" sz="2100" b="1" dirty="0"/>
              <a:t>IRE</a:t>
            </a:r>
            <a:r>
              <a:rPr lang="en-US" sz="2100" dirty="0"/>
              <a:t>) formed with a focus on the new                                                                                                                     industries of wireless technologies                                                                                                                                 and electronics </a:t>
            </a:r>
          </a:p>
          <a:p>
            <a:pPr lvl="1">
              <a:lnSpc>
                <a:spcPct val="100000"/>
              </a:lnSpc>
            </a:pPr>
            <a:r>
              <a:rPr lang="en-US" sz="2100" dirty="0"/>
              <a:t>Sixty years ago, on </a:t>
            </a:r>
            <a:r>
              <a:rPr lang="en-US" sz="2100" b="1" dirty="0"/>
              <a:t>1 January 1963</a:t>
            </a:r>
            <a:r>
              <a:rPr lang="en-US" sz="2100" dirty="0"/>
              <a:t>,                                                                                                                    AIEE and IRE merged to become the                                                                                                        Institute of Electrical and Electronics Engineers or IEEE</a:t>
            </a:r>
          </a:p>
        </p:txBody>
      </p:sp>
      <p:sp>
        <p:nvSpPr>
          <p:cNvPr id="4" name="Slide Number Placeholder 3"/>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smtClean="0">
                <a:ln>
                  <a:noFill/>
                </a:ln>
                <a:solidFill>
                  <a:srgbClr val="004578"/>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4578"/>
              </a:solidFill>
              <a:effectLst/>
              <a:uLnTx/>
              <a:uFillTx/>
              <a:latin typeface="Calibri" panose="020F0502020204030204"/>
              <a:ea typeface="+mn-ea"/>
              <a:cs typeface="+mn-cs"/>
            </a:endParaRPr>
          </a:p>
        </p:txBody>
      </p:sp>
      <p:sp>
        <p:nvSpPr>
          <p:cNvPr id="5" name="Text Placeholder 4"/>
          <p:cNvSpPr>
            <a:spLocks noGrp="1"/>
          </p:cNvSpPr>
          <p:nvPr>
            <p:ph type="body" sz="quarter" idx="15"/>
          </p:nvPr>
        </p:nvSpPr>
        <p:spPr/>
        <p:txBody>
          <a:bodyPr>
            <a:noAutofit/>
          </a:bodyPr>
          <a:lstStyle/>
          <a:p>
            <a:r>
              <a:rPr lang="en-US" dirty="0"/>
              <a:t>IEEE’s story began with a spark of collaborative spirit </a:t>
            </a:r>
          </a:p>
        </p:txBody>
      </p:sp>
      <p:grpSp>
        <p:nvGrpSpPr>
          <p:cNvPr id="6" name="Group 5">
            <a:extLst>
              <a:ext uri="{FF2B5EF4-FFF2-40B4-BE49-F238E27FC236}">
                <a16:creationId xmlns:a16="http://schemas.microsoft.com/office/drawing/2014/main" id="{3468B158-9EF1-A7A6-463A-8ABA331F6091}"/>
              </a:ext>
            </a:extLst>
          </p:cNvPr>
          <p:cNvGrpSpPr/>
          <p:nvPr/>
        </p:nvGrpSpPr>
        <p:grpSpPr>
          <a:xfrm>
            <a:off x="5887529" y="1204839"/>
            <a:ext cx="6304471" cy="4694585"/>
            <a:chOff x="5887529" y="1204839"/>
            <a:chExt cx="6304471" cy="4694585"/>
          </a:xfrm>
        </p:grpSpPr>
        <p:grpSp>
          <p:nvGrpSpPr>
            <p:cNvPr id="25" name="Group 24">
              <a:extLst>
                <a:ext uri="{FF2B5EF4-FFF2-40B4-BE49-F238E27FC236}">
                  <a16:creationId xmlns:a16="http://schemas.microsoft.com/office/drawing/2014/main" id="{24DE20BB-A8B9-4881-B088-7CE88038A027}"/>
                </a:ext>
              </a:extLst>
            </p:cNvPr>
            <p:cNvGrpSpPr/>
            <p:nvPr/>
          </p:nvGrpSpPr>
          <p:grpSpPr>
            <a:xfrm>
              <a:off x="5887529" y="1204839"/>
              <a:ext cx="6304471" cy="4694585"/>
              <a:chOff x="4350653" y="942604"/>
              <a:chExt cx="7213812" cy="5371719"/>
            </a:xfrm>
          </p:grpSpPr>
          <p:pic>
            <p:nvPicPr>
              <p:cNvPr id="26" name="Picture 25">
                <a:extLst>
                  <a:ext uri="{FF2B5EF4-FFF2-40B4-BE49-F238E27FC236}">
                    <a16:creationId xmlns:a16="http://schemas.microsoft.com/office/drawing/2014/main" id="{69095D53-9237-459C-B358-39554F0539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832"/>
              <a:stretch/>
            </p:blipFill>
            <p:spPr>
              <a:xfrm rot="21596711">
                <a:off x="8371006" y="1421639"/>
                <a:ext cx="3193459" cy="2450592"/>
              </a:xfrm>
              <a:prstGeom prst="snip2DiagRect">
                <a:avLst/>
              </a:prstGeom>
              <a:ln w="47625">
                <a:solidFill>
                  <a:schemeClr val="bg1"/>
                </a:solidFill>
              </a:ln>
            </p:spPr>
          </p:pic>
          <p:pic>
            <p:nvPicPr>
              <p:cNvPr id="27" name="Picture 26">
                <a:extLst>
                  <a:ext uri="{FF2B5EF4-FFF2-40B4-BE49-F238E27FC236}">
                    <a16:creationId xmlns:a16="http://schemas.microsoft.com/office/drawing/2014/main" id="{BBE2049D-5F96-4067-9441-4D87F4FF98E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22134" y="3360490"/>
                <a:ext cx="2748346" cy="1942018"/>
              </a:xfrm>
              <a:prstGeom prst="snip2DiagRect">
                <a:avLst/>
              </a:prstGeom>
              <a:noFill/>
              <a:ln w="476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691A664C-6650-43D0-AA71-783AC38DB20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0653" y="5172387"/>
                <a:ext cx="1835856" cy="1141936"/>
              </a:xfrm>
              <a:prstGeom prst="snip2DiagRect">
                <a:avLst/>
              </a:prstGeom>
              <a:noFill/>
              <a:ln w="476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77E4EEF6-416D-4A2C-8913-FF45528C145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colorTemperature colorTemp="11500"/>
                        </a14:imgEffect>
                        <a14:imgEffect>
                          <a14:saturation sat="52000"/>
                        </a14:imgEffect>
                      </a14:imgLayer>
                    </a14:imgProps>
                  </a:ext>
                  <a:ext uri="{28A0092B-C50C-407E-A947-70E740481C1C}">
                    <a14:useLocalDpi xmlns:a14="http://schemas.microsoft.com/office/drawing/2010/main"/>
                  </a:ext>
                </a:extLst>
              </a:blip>
              <a:srcRect r="-500" b="-3021"/>
              <a:stretch/>
            </p:blipFill>
            <p:spPr>
              <a:xfrm>
                <a:off x="8657824" y="5121536"/>
                <a:ext cx="753188" cy="1015209"/>
              </a:xfrm>
              <a:prstGeom prst="snip2DiagRect">
                <a:avLst/>
              </a:prstGeom>
              <a:ln w="47625" cmpd="thickThin">
                <a:noFill/>
                <a:prstDash val="solid"/>
              </a:ln>
            </p:spPr>
          </p:pic>
          <p:pic>
            <p:nvPicPr>
              <p:cNvPr id="30" name="Picture 29">
                <a:extLst>
                  <a:ext uri="{FF2B5EF4-FFF2-40B4-BE49-F238E27FC236}">
                    <a16:creationId xmlns:a16="http://schemas.microsoft.com/office/drawing/2014/main" id="{BAC57605-12A1-4BB9-B534-F4DA978EE6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020678" y="3929151"/>
                <a:ext cx="1501481" cy="1002617"/>
              </a:xfrm>
              <a:prstGeom prst="snip2DiagRect">
                <a:avLst/>
              </a:prstGeom>
              <a:ln w="47625">
                <a:solidFill>
                  <a:schemeClr val="bg1"/>
                </a:solidFill>
              </a:ln>
            </p:spPr>
          </p:pic>
          <p:pic>
            <p:nvPicPr>
              <p:cNvPr id="31" name="Picture 30">
                <a:extLst>
                  <a:ext uri="{FF2B5EF4-FFF2-40B4-BE49-F238E27FC236}">
                    <a16:creationId xmlns:a16="http://schemas.microsoft.com/office/drawing/2014/main" id="{96CA00AF-2B7C-4B2F-B2A0-71FA6C019F2B}"/>
                  </a:ext>
                </a:extLst>
              </p:cNvPr>
              <p:cNvPicPr>
                <a:picLocks noChangeAspect="1"/>
              </p:cNvPicPr>
              <p:nvPr/>
            </p:nvPicPr>
            <p:blipFill>
              <a:blip r:embed="rId9" cstate="screen">
                <a:extLst>
                  <a:ext uri="{BEBA8EAE-BF5A-486C-A8C5-ECC9F3942E4B}">
                    <a14:imgProps xmlns:a14="http://schemas.microsoft.com/office/drawing/2010/main">
                      <a14:imgLayer r:embed="rId10">
                        <a14:imgEffect>
                          <a14:colorTemperature colorTemp="2563"/>
                        </a14:imgEffect>
                      </a14:imgLayer>
                    </a14:imgProps>
                  </a:ext>
                  <a:ext uri="{28A0092B-C50C-407E-A947-70E740481C1C}">
                    <a14:useLocalDpi xmlns:a14="http://schemas.microsoft.com/office/drawing/2010/main"/>
                  </a:ext>
                </a:extLst>
              </a:blip>
              <a:stretch>
                <a:fillRect/>
              </a:stretch>
            </p:blipFill>
            <p:spPr>
              <a:xfrm>
                <a:off x="7164910" y="2357528"/>
                <a:ext cx="1333699" cy="895295"/>
              </a:xfrm>
              <a:prstGeom prst="snip2DiagRect">
                <a:avLst/>
              </a:prstGeom>
              <a:ln w="47625">
                <a:solidFill>
                  <a:schemeClr val="bg1"/>
                </a:solidFill>
              </a:ln>
            </p:spPr>
          </p:pic>
          <p:pic>
            <p:nvPicPr>
              <p:cNvPr id="32" name="Picture 31">
                <a:extLst>
                  <a:ext uri="{FF2B5EF4-FFF2-40B4-BE49-F238E27FC236}">
                    <a16:creationId xmlns:a16="http://schemas.microsoft.com/office/drawing/2014/main" id="{D6C9043F-83E1-4C80-993A-8A6C67C5A93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97643" y="4190240"/>
                <a:ext cx="1561190" cy="1948589"/>
              </a:xfrm>
              <a:prstGeom prst="snip2DiagRect">
                <a:avLst/>
              </a:prstGeom>
              <a:noFill/>
              <a:ln w="476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C96FEBCB-5F14-42E8-97EB-3BF4E64118B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453958" y="5164534"/>
                <a:ext cx="1203125" cy="995201"/>
              </a:xfrm>
              <a:prstGeom prst="snip2DiagRect">
                <a:avLst/>
              </a:prstGeom>
              <a:ln w="47625">
                <a:solidFill>
                  <a:schemeClr val="bg1"/>
                </a:solidFill>
              </a:ln>
            </p:spPr>
          </p:pic>
          <p:pic>
            <p:nvPicPr>
              <p:cNvPr id="35" name="Picture 34">
                <a:extLst>
                  <a:ext uri="{FF2B5EF4-FFF2-40B4-BE49-F238E27FC236}">
                    <a16:creationId xmlns:a16="http://schemas.microsoft.com/office/drawing/2014/main" id="{9CCE2E8D-7133-4C17-A6A8-7454B1CA384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797129" y="942604"/>
                <a:ext cx="637676" cy="1782659"/>
              </a:xfrm>
              <a:prstGeom prst="rect">
                <a:avLst/>
              </a:prstGeom>
            </p:spPr>
          </p:pic>
          <p:pic>
            <p:nvPicPr>
              <p:cNvPr id="36" name="Picture 35">
                <a:extLst>
                  <a:ext uri="{FF2B5EF4-FFF2-40B4-BE49-F238E27FC236}">
                    <a16:creationId xmlns:a16="http://schemas.microsoft.com/office/drawing/2014/main" id="{984F6B5B-3986-4624-9B01-9E6214984B9F}"/>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592584" y="3018392"/>
                <a:ext cx="1561190" cy="1120053"/>
              </a:xfrm>
              <a:prstGeom prst="snip2DiagRect">
                <a:avLst/>
              </a:prstGeom>
              <a:ln w="47625">
                <a:solidFill>
                  <a:schemeClr val="bg1"/>
                </a:solidFill>
              </a:ln>
            </p:spPr>
          </p:pic>
          <p:pic>
            <p:nvPicPr>
              <p:cNvPr id="37" name="Picture 36">
                <a:extLst>
                  <a:ext uri="{FF2B5EF4-FFF2-40B4-BE49-F238E27FC236}">
                    <a16:creationId xmlns:a16="http://schemas.microsoft.com/office/drawing/2014/main" id="{976778CF-6FA6-47AF-B03D-52D949A45B43}"/>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colorTemperature colorTemp="3754"/>
                        </a14:imgEffect>
                      </a14:imgLayer>
                    </a14:imgProps>
                  </a:ext>
                  <a:ext uri="{28A0092B-C50C-407E-A947-70E740481C1C}">
                    <a14:useLocalDpi xmlns:a14="http://schemas.microsoft.com/office/drawing/2010/main"/>
                  </a:ext>
                </a:extLst>
              </a:blip>
              <a:srcRect/>
              <a:stretch/>
            </p:blipFill>
            <p:spPr>
              <a:xfrm>
                <a:off x="9629621" y="4819409"/>
                <a:ext cx="1498891" cy="883324"/>
              </a:xfrm>
              <a:prstGeom prst="snip2DiagRect">
                <a:avLst/>
              </a:prstGeom>
              <a:ln w="47625">
                <a:solidFill>
                  <a:schemeClr val="bg1"/>
                </a:solidFill>
              </a:ln>
            </p:spPr>
          </p:pic>
        </p:grpSp>
        <p:pic>
          <p:nvPicPr>
            <p:cNvPr id="38" name="Picture 37">
              <a:extLst>
                <a:ext uri="{FF2B5EF4-FFF2-40B4-BE49-F238E27FC236}">
                  <a16:creationId xmlns:a16="http://schemas.microsoft.com/office/drawing/2014/main" id="{8A4E12CD-C3A9-4BA6-9793-26F958DBAD6B}"/>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62327" y="4008106"/>
              <a:ext cx="1150523" cy="914400"/>
            </a:xfrm>
            <a:prstGeom prst="snip2DiagRect">
              <a:avLst/>
            </a:prstGeom>
            <a:solidFill>
              <a:srgbClr val="FFFFFF">
                <a:shade val="85000"/>
              </a:srgbClr>
            </a:solidFill>
            <a:ln w="47625" cap="sq">
              <a:solidFill>
                <a:srgbClr val="FFFFFF"/>
              </a:solidFill>
              <a:miter lim="800000"/>
            </a:ln>
            <a:effectLst/>
            <a:scene3d>
              <a:camera prst="orthographicFront"/>
              <a:lightRig rig="twoPt" dir="t">
                <a:rot lat="0" lon="0" rev="7200000"/>
              </a:lightRig>
            </a:scene3d>
            <a:sp3d>
              <a:contourClr>
                <a:srgbClr val="FFFFFF"/>
              </a:contourClr>
            </a:sp3d>
          </p:spPr>
        </p:pic>
      </p:grpSp>
      <p:pic>
        <p:nvPicPr>
          <p:cNvPr id="7" name="Picture 18" descr="aiee.png">
            <a:extLst>
              <a:ext uri="{FF2B5EF4-FFF2-40B4-BE49-F238E27FC236}">
                <a16:creationId xmlns:a16="http://schemas.microsoft.com/office/drawing/2014/main" id="{F1F4166B-DEB7-8482-F127-61DF82EA6080}"/>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23401" y="3204172"/>
            <a:ext cx="1009949" cy="100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ire.png">
            <a:extLst>
              <a:ext uri="{FF2B5EF4-FFF2-40B4-BE49-F238E27FC236}">
                <a16:creationId xmlns:a16="http://schemas.microsoft.com/office/drawing/2014/main" id="{D4571C8E-BCE6-B75F-8763-A4BDA633FAB3}"/>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164014" y="4373893"/>
            <a:ext cx="1384780" cy="99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DAC86792-D6ED-F00A-B8C0-6CB92EB52100}"/>
              </a:ext>
            </a:extLst>
          </p:cNvPr>
          <p:cNvPicPr>
            <a:picLocks noChangeAspect="1"/>
          </p:cNvPicPr>
          <p:nvPr/>
        </p:nvPicPr>
        <p:blipFill rotWithShape="1">
          <a:blip r:embed="rId20"/>
          <a:srcRect r="70116" b="43555"/>
          <a:stretch/>
        </p:blipFill>
        <p:spPr bwMode="auto">
          <a:xfrm>
            <a:off x="23401" y="5523808"/>
            <a:ext cx="1009949" cy="107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0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2590"/>
            <a:ext cx="10515600" cy="2852737"/>
          </a:xfrm>
        </p:spPr>
        <p:txBody>
          <a:bodyPr/>
          <a:lstStyle/>
          <a:p>
            <a:r>
              <a:rPr lang="en-US" dirty="0"/>
              <a:t>Backup</a:t>
            </a:r>
          </a:p>
        </p:txBody>
      </p:sp>
      <p:sp>
        <p:nvSpPr>
          <p:cNvPr id="4" name="Slide Number Placeholder 3"/>
          <p:cNvSpPr>
            <a:spLocks noGrp="1"/>
          </p:cNvSpPr>
          <p:nvPr>
            <p:ph type="sldNum" sz="quarter" idx="10"/>
          </p:nvPr>
        </p:nvSpPr>
        <p:spPr>
          <a:xfrm>
            <a:off x="715859" y="6182486"/>
            <a:ext cx="368119" cy="365125"/>
          </a:xfrm>
        </p:spPr>
        <p:txBody>
          <a:bodyPr/>
          <a:lstStyle/>
          <a:p>
            <a:pPr algn="ctr">
              <a:defRPr/>
            </a:pPr>
            <a:fld id="{FAFECC55-8F5B-0744-8CCA-2517E57F8A8B}" type="slidenum">
              <a:rPr lang="en-US" smtClean="0"/>
              <a:pPr algn="ctr">
                <a:defRPr/>
              </a:pPr>
              <a:t>30</a:t>
            </a:fld>
            <a:endParaRPr lang="en-US" dirty="0"/>
          </a:p>
        </p:txBody>
      </p:sp>
    </p:spTree>
    <p:extLst>
      <p:ext uri="{BB962C8B-B14F-4D97-AF65-F5344CB8AC3E}">
        <p14:creationId xmlns:p14="http://schemas.microsoft.com/office/powerpoint/2010/main" val="1331209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63282-31E6-1F24-72A3-2D92D7FEB18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18C245EC-BB0B-2D94-9801-0401AA84CFD6}"/>
              </a:ext>
            </a:extLst>
          </p:cNvPr>
          <p:cNvSpPr>
            <a:spLocks noGrp="1"/>
          </p:cNvSpPr>
          <p:nvPr>
            <p:ph idx="1"/>
          </p:nvPr>
        </p:nvSpPr>
        <p:spPr/>
        <p:txBody>
          <a:bodyPr/>
          <a:lstStyle/>
          <a:p>
            <a:r>
              <a:rPr lang="en-US" dirty="0"/>
              <a:t>IEEE Brand Experience (includes logos, slides, poster) </a:t>
            </a:r>
            <a:r>
              <a:rPr lang="en-US" dirty="0">
                <a:hlinkClick r:id="rId2"/>
              </a:rPr>
              <a:t>https://brand-experience.ieee.org/ieee-brand/brand-overview/</a:t>
            </a:r>
            <a:r>
              <a:rPr lang="en-US" b="1" dirty="0"/>
              <a:t> </a:t>
            </a:r>
          </a:p>
          <a:p>
            <a:pPr marL="0" indent="0">
              <a:buNone/>
            </a:pPr>
            <a:endParaRPr lang="en-US" dirty="0"/>
          </a:p>
        </p:txBody>
      </p:sp>
      <p:sp>
        <p:nvSpPr>
          <p:cNvPr id="4" name="Slide Number Placeholder 3">
            <a:extLst>
              <a:ext uri="{FF2B5EF4-FFF2-40B4-BE49-F238E27FC236}">
                <a16:creationId xmlns:a16="http://schemas.microsoft.com/office/drawing/2014/main" id="{00906206-1D1C-B8CF-B308-5922E00ACF8F}"/>
              </a:ext>
            </a:extLst>
          </p:cNvPr>
          <p:cNvSpPr>
            <a:spLocks noGrp="1"/>
          </p:cNvSpPr>
          <p:nvPr>
            <p:ph type="sldNum" sz="quarter" idx="11"/>
          </p:nvPr>
        </p:nvSpPr>
        <p:spPr/>
        <p:txBody>
          <a:bodyPr/>
          <a:lstStyle/>
          <a:p>
            <a:pPr>
              <a:defRPr/>
            </a:pPr>
            <a:fld id="{A5B1E9C8-DB28-4CE8-909B-C1EAE1CB45AD}" type="slidenum">
              <a:rPr lang="en-US" smtClean="0"/>
              <a:pPr>
                <a:defRPr/>
              </a:pPr>
              <a:t>31</a:t>
            </a:fld>
            <a:endParaRPr lang="en-US" dirty="0"/>
          </a:p>
        </p:txBody>
      </p:sp>
    </p:spTree>
    <p:extLst>
      <p:ext uri="{BB962C8B-B14F-4D97-AF65-F5344CB8AC3E}">
        <p14:creationId xmlns:p14="http://schemas.microsoft.com/office/powerpoint/2010/main" val="4145615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78D02-A301-808A-A798-F02CD0BEFA77}"/>
              </a:ext>
            </a:extLst>
          </p:cNvPr>
          <p:cNvSpPr>
            <a:spLocks noGrp="1"/>
          </p:cNvSpPr>
          <p:nvPr>
            <p:ph type="title"/>
          </p:nvPr>
        </p:nvSpPr>
        <p:spPr/>
        <p:txBody>
          <a:bodyPr/>
          <a:lstStyle/>
          <a:p>
            <a:r>
              <a:rPr lang="en-US" dirty="0"/>
              <a:t>Thanks to</a:t>
            </a:r>
          </a:p>
        </p:txBody>
      </p:sp>
      <p:sp>
        <p:nvSpPr>
          <p:cNvPr id="3" name="Content Placeholder 2">
            <a:extLst>
              <a:ext uri="{FF2B5EF4-FFF2-40B4-BE49-F238E27FC236}">
                <a16:creationId xmlns:a16="http://schemas.microsoft.com/office/drawing/2014/main" id="{B22CED39-7843-5A37-35CE-A6E84EE6FA1F}"/>
              </a:ext>
            </a:extLst>
          </p:cNvPr>
          <p:cNvSpPr>
            <a:spLocks noGrp="1"/>
          </p:cNvSpPr>
          <p:nvPr>
            <p:ph idx="1"/>
          </p:nvPr>
        </p:nvSpPr>
        <p:spPr/>
        <p:txBody>
          <a:bodyPr/>
          <a:lstStyle/>
          <a:p>
            <a:r>
              <a:rPr lang="en-US" dirty="0"/>
              <a:t>Jill </a:t>
            </a:r>
            <a:r>
              <a:rPr lang="en-US" dirty="0" err="1"/>
              <a:t>Gostin</a:t>
            </a:r>
            <a:r>
              <a:rPr lang="en-US" dirty="0"/>
              <a:t> - prior versions and other material</a:t>
            </a:r>
          </a:p>
          <a:p>
            <a:r>
              <a:rPr lang="en-US" dirty="0"/>
              <a:t>Jim Conrad - sharing his 2023 version of his intro for HKN</a:t>
            </a:r>
          </a:p>
        </p:txBody>
      </p:sp>
      <p:sp>
        <p:nvSpPr>
          <p:cNvPr id="4" name="Slide Number Placeholder 3">
            <a:extLst>
              <a:ext uri="{FF2B5EF4-FFF2-40B4-BE49-F238E27FC236}">
                <a16:creationId xmlns:a16="http://schemas.microsoft.com/office/drawing/2014/main" id="{E6D29AEC-2D70-4AE4-D8D8-47008C22093F}"/>
              </a:ext>
            </a:extLst>
          </p:cNvPr>
          <p:cNvSpPr>
            <a:spLocks noGrp="1"/>
          </p:cNvSpPr>
          <p:nvPr>
            <p:ph type="sldNum" sz="quarter" idx="11"/>
          </p:nvPr>
        </p:nvSpPr>
        <p:spPr/>
        <p:txBody>
          <a:bodyPr/>
          <a:lstStyle/>
          <a:p>
            <a:pPr>
              <a:defRPr/>
            </a:pPr>
            <a:fld id="{A5B1E9C8-DB28-4CE8-909B-C1EAE1CB45AD}" type="slidenum">
              <a:rPr lang="en-US" smtClean="0"/>
              <a:pPr>
                <a:defRPr/>
              </a:pPr>
              <a:t>32</a:t>
            </a:fld>
            <a:endParaRPr lang="en-US" dirty="0"/>
          </a:p>
        </p:txBody>
      </p:sp>
    </p:spTree>
    <p:extLst>
      <p:ext uri="{BB962C8B-B14F-4D97-AF65-F5344CB8AC3E}">
        <p14:creationId xmlns:p14="http://schemas.microsoft.com/office/powerpoint/2010/main" val="3185573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Connector 53"/>
          <p:cNvCxnSpPr/>
          <p:nvPr/>
        </p:nvCxnSpPr>
        <p:spPr>
          <a:xfrm>
            <a:off x="1644098" y="4484730"/>
            <a:ext cx="8031383" cy="0"/>
          </a:xfrm>
          <a:prstGeom prst="line">
            <a:avLst/>
          </a:prstGeom>
          <a:ln w="31750" cap="rnd">
            <a:solidFill>
              <a:srgbClr val="75787B"/>
            </a:solidFill>
            <a:prstDash val="sysDot"/>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68" name="Snip Diagonal Corner Rectangle 67">
            <a:extLst>
              <a:ext uri="{FF2B5EF4-FFF2-40B4-BE49-F238E27FC236}">
                <a16:creationId xmlns:a16="http://schemas.microsoft.com/office/drawing/2014/main" id="{77B9C607-CA7A-B244-8DA4-6F3FB81D6ACA}"/>
              </a:ext>
            </a:extLst>
          </p:cNvPr>
          <p:cNvSpPr/>
          <p:nvPr/>
        </p:nvSpPr>
        <p:spPr>
          <a:xfrm>
            <a:off x="1961632"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Snip Diagonal Corner Rectangle 68">
            <a:extLst>
              <a:ext uri="{FF2B5EF4-FFF2-40B4-BE49-F238E27FC236}">
                <a16:creationId xmlns:a16="http://schemas.microsoft.com/office/drawing/2014/main" id="{24B04A5A-07E5-E845-9464-46AA39E9E5C5}"/>
              </a:ext>
            </a:extLst>
          </p:cNvPr>
          <p:cNvSpPr/>
          <p:nvPr/>
        </p:nvSpPr>
        <p:spPr>
          <a:xfrm>
            <a:off x="4431699"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Snip Diagonal Corner Rectangle 69">
            <a:extLst>
              <a:ext uri="{FF2B5EF4-FFF2-40B4-BE49-F238E27FC236}">
                <a16:creationId xmlns:a16="http://schemas.microsoft.com/office/drawing/2014/main" id="{034C30EF-0F5F-8C4E-A819-0F14595966C9}"/>
              </a:ext>
            </a:extLst>
          </p:cNvPr>
          <p:cNvSpPr/>
          <p:nvPr/>
        </p:nvSpPr>
        <p:spPr>
          <a:xfrm>
            <a:off x="6937392"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Snip Diagonal Corner Rectangle 70">
            <a:extLst>
              <a:ext uri="{FF2B5EF4-FFF2-40B4-BE49-F238E27FC236}">
                <a16:creationId xmlns:a16="http://schemas.microsoft.com/office/drawing/2014/main" id="{19CE82AC-DDE0-F049-BBD3-E7EF4D247A98}"/>
              </a:ext>
            </a:extLst>
          </p:cNvPr>
          <p:cNvSpPr/>
          <p:nvPr/>
        </p:nvSpPr>
        <p:spPr>
          <a:xfrm>
            <a:off x="9419335" y="3287223"/>
            <a:ext cx="2266437" cy="2717128"/>
          </a:xfrm>
          <a:prstGeom prst="snip2DiagRect">
            <a:avLst/>
          </a:prstGeom>
          <a:solidFill>
            <a:srgbClr val="002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5" name="Straight Connector 54"/>
          <p:cNvCxnSpPr/>
          <p:nvPr/>
        </p:nvCxnSpPr>
        <p:spPr>
          <a:xfrm>
            <a:off x="1447404" y="2231746"/>
            <a:ext cx="8228077" cy="0"/>
          </a:xfrm>
          <a:prstGeom prst="line">
            <a:avLst/>
          </a:prstGeom>
          <a:ln w="31750" cap="rnd">
            <a:solidFill>
              <a:srgbClr val="75787B"/>
            </a:solidFill>
            <a:prstDash val="sysDot"/>
            <a:round/>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59" name="Snip Diagonal Corner Rectangle 58">
            <a:extLst>
              <a:ext uri="{FF2B5EF4-FFF2-40B4-BE49-F238E27FC236}">
                <a16:creationId xmlns:a16="http://schemas.microsoft.com/office/drawing/2014/main" id="{F0704442-7B67-A240-9B55-086B03D4EB52}"/>
              </a:ext>
            </a:extLst>
          </p:cNvPr>
          <p:cNvSpPr/>
          <p:nvPr/>
        </p:nvSpPr>
        <p:spPr>
          <a:xfrm>
            <a:off x="5096717"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Snip Diagonal Corner Rectangle 66">
            <a:extLst>
              <a:ext uri="{FF2B5EF4-FFF2-40B4-BE49-F238E27FC236}">
                <a16:creationId xmlns:a16="http://schemas.microsoft.com/office/drawing/2014/main" id="{44B6E6EC-4ED2-E440-BD0F-89D7333A8244}"/>
              </a:ext>
            </a:extLst>
          </p:cNvPr>
          <p:cNvSpPr/>
          <p:nvPr/>
        </p:nvSpPr>
        <p:spPr>
          <a:xfrm>
            <a:off x="8231804"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nip Diagonal Corner Rectangle 57">
            <a:extLst>
              <a:ext uri="{FF2B5EF4-FFF2-40B4-BE49-F238E27FC236}">
                <a16:creationId xmlns:a16="http://schemas.microsoft.com/office/drawing/2014/main" id="{20392465-21A2-454D-B4FC-C9256377F528}"/>
              </a:ext>
            </a:extLst>
          </p:cNvPr>
          <p:cNvSpPr/>
          <p:nvPr/>
        </p:nvSpPr>
        <p:spPr>
          <a:xfrm>
            <a:off x="1961147" y="1434673"/>
            <a:ext cx="2811101" cy="1617007"/>
          </a:xfrm>
          <a:prstGeom prst="snip2DiagRect">
            <a:avLst/>
          </a:prstGeom>
          <a:solidFill>
            <a:srgbClr val="00B5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11"/>
          <p:cNvSpPr>
            <a:spLocks noChangeArrowheads="1"/>
          </p:cNvSpPr>
          <p:nvPr/>
        </p:nvSpPr>
        <p:spPr bwMode="auto">
          <a:xfrm>
            <a:off x="6930242" y="3338644"/>
            <a:ext cx="2224903"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200+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Top-cited Periodicals</a:t>
            </a:r>
          </a:p>
        </p:txBody>
      </p:sp>
      <p:sp>
        <p:nvSpPr>
          <p:cNvPr id="49" name="Oval 48"/>
          <p:cNvSpPr/>
          <p:nvPr/>
        </p:nvSpPr>
        <p:spPr>
          <a:xfrm>
            <a:off x="7539381" y="4122912"/>
            <a:ext cx="989081" cy="970191"/>
          </a:xfrm>
          <a:prstGeom prst="ellipse">
            <a:avLst/>
          </a:prstGeom>
          <a:blipFill>
            <a:blip r:embed="rId4"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5" name="Rectangle 12"/>
          <p:cNvSpPr>
            <a:spLocks noChangeArrowheads="1"/>
          </p:cNvSpPr>
          <p:nvPr/>
        </p:nvSpPr>
        <p:spPr bwMode="auto">
          <a:xfrm>
            <a:off x="4433258" y="3339337"/>
            <a:ext cx="2267063"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5,000,000+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Technical Documents</a:t>
            </a:r>
          </a:p>
        </p:txBody>
      </p:sp>
      <p:sp>
        <p:nvSpPr>
          <p:cNvPr id="48" name="Oval 47"/>
          <p:cNvSpPr/>
          <p:nvPr/>
        </p:nvSpPr>
        <p:spPr>
          <a:xfrm>
            <a:off x="5066002" y="4075997"/>
            <a:ext cx="956390" cy="961281"/>
          </a:xfrm>
          <a:prstGeom prst="ellipse">
            <a:avLst/>
          </a:prstGeom>
          <a:blipFill>
            <a:blip r:embed="rId5"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29" name="Rectangle 15"/>
          <p:cNvSpPr>
            <a:spLocks noChangeArrowheads="1"/>
          </p:cNvSpPr>
          <p:nvPr/>
        </p:nvSpPr>
        <p:spPr bwMode="auto">
          <a:xfrm>
            <a:off x="355522" y="1778882"/>
            <a:ext cx="1246014"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eaLnBrk="1" hangingPunct="1">
              <a:spcBef>
                <a:spcPct val="0"/>
              </a:spcBef>
              <a:buSzTx/>
              <a:buFontTx/>
              <a:buNone/>
            </a:pPr>
            <a:r>
              <a:rPr lang="en-US" altLang="x-none" b="1" i="1" dirty="0">
                <a:solidFill>
                  <a:srgbClr val="004578"/>
                </a:solidFill>
                <a:latin typeface="Calibri" charset="0"/>
                <a:ea typeface="Calibri" charset="0"/>
                <a:cs typeface="Calibri" charset="0"/>
              </a:rPr>
              <a:t>Global </a:t>
            </a:r>
          </a:p>
          <a:p>
            <a:pPr eaLnBrk="1" hangingPunct="1">
              <a:spcBef>
                <a:spcPct val="0"/>
              </a:spcBef>
              <a:buSzTx/>
              <a:buFontTx/>
              <a:buNone/>
            </a:pPr>
            <a:r>
              <a:rPr lang="en-US" altLang="x-none" b="1" i="1" dirty="0">
                <a:solidFill>
                  <a:srgbClr val="004578"/>
                </a:solidFill>
                <a:latin typeface="Calibri" charset="0"/>
                <a:ea typeface="Calibri" charset="0"/>
                <a:cs typeface="Calibri" charset="0"/>
              </a:rPr>
              <a:t>Reach</a:t>
            </a:r>
          </a:p>
        </p:txBody>
      </p:sp>
      <p:sp>
        <p:nvSpPr>
          <p:cNvPr id="32" name="Rectangle 14"/>
          <p:cNvSpPr>
            <a:spLocks noChangeArrowheads="1"/>
          </p:cNvSpPr>
          <p:nvPr/>
        </p:nvSpPr>
        <p:spPr bwMode="auto">
          <a:xfrm>
            <a:off x="346000" y="4038904"/>
            <a:ext cx="1487342" cy="830997"/>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eaLnBrk="1" hangingPunct="1">
              <a:spcBef>
                <a:spcPct val="0"/>
              </a:spcBef>
              <a:buSzTx/>
              <a:buFontTx/>
              <a:buNone/>
            </a:pPr>
            <a:r>
              <a:rPr lang="en-US" altLang="x-none" b="1" i="1" dirty="0">
                <a:solidFill>
                  <a:srgbClr val="004578"/>
                </a:solidFill>
                <a:latin typeface="Calibri" charset="0"/>
                <a:ea typeface="Calibri" charset="0"/>
                <a:cs typeface="Calibri" charset="0"/>
              </a:rPr>
              <a:t>Technical Breadth</a:t>
            </a:r>
          </a:p>
        </p:txBody>
      </p:sp>
      <p:sp>
        <p:nvSpPr>
          <p:cNvPr id="22" name="Title 21">
            <a:extLst>
              <a:ext uri="{FF2B5EF4-FFF2-40B4-BE49-F238E27FC236}">
                <a16:creationId xmlns:a16="http://schemas.microsoft.com/office/drawing/2014/main" id="{C40CBB8C-7C48-4C48-9849-AA8DCDAF408C}"/>
              </a:ext>
            </a:extLst>
          </p:cNvPr>
          <p:cNvSpPr>
            <a:spLocks noGrp="1"/>
          </p:cNvSpPr>
          <p:nvPr>
            <p:ph type="title"/>
          </p:nvPr>
        </p:nvSpPr>
        <p:spPr/>
        <p:txBody>
          <a:bodyPr>
            <a:normAutofit/>
          </a:bodyPr>
          <a:lstStyle/>
          <a:p>
            <a:r>
              <a:rPr lang="en-US" dirty="0">
                <a:solidFill>
                  <a:srgbClr val="0066A1"/>
                </a:solidFill>
                <a:latin typeface="Calibri" panose="020F0502020204030204" pitchFamily="34" charset="0"/>
                <a:cs typeface="Calibri" panose="020F0502020204030204" pitchFamily="34" charset="0"/>
              </a:rPr>
              <a:t>IEEE Today at a Glance</a:t>
            </a:r>
          </a:p>
        </p:txBody>
      </p:sp>
      <p:sp>
        <p:nvSpPr>
          <p:cNvPr id="4" name="Slide Number Placeholder 3"/>
          <p:cNvSpPr>
            <a:spLocks noGrp="1"/>
          </p:cNvSpPr>
          <p:nvPr>
            <p:ph type="sldNum" sz="quarter" idx="4"/>
          </p:nvPr>
        </p:nvSpPr>
        <p:spPr>
          <a:xfrm>
            <a:off x="442139" y="6350958"/>
            <a:ext cx="790088" cy="182563"/>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rgbClr val="00629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BC1898-768D-6640-8D80-B671286758A9}" type="slidenum">
              <a:rPr lang="en-US" smtClean="0"/>
              <a:pPr/>
              <a:t>4</a:t>
            </a:fld>
            <a:endParaRPr lang="en-US" dirty="0"/>
          </a:p>
        </p:txBody>
      </p:sp>
      <p:sp>
        <p:nvSpPr>
          <p:cNvPr id="41" name="Rectangle 12"/>
          <p:cNvSpPr>
            <a:spLocks noChangeArrowheads="1"/>
          </p:cNvSpPr>
          <p:nvPr/>
        </p:nvSpPr>
        <p:spPr bwMode="auto">
          <a:xfrm>
            <a:off x="9436606" y="3327332"/>
            <a:ext cx="2277088" cy="692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1,000+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Active Standards</a:t>
            </a:r>
          </a:p>
        </p:txBody>
      </p:sp>
      <p:sp>
        <p:nvSpPr>
          <p:cNvPr id="9" name="Rectangle 7"/>
          <p:cNvSpPr>
            <a:spLocks noChangeArrowheads="1"/>
          </p:cNvSpPr>
          <p:nvPr/>
        </p:nvSpPr>
        <p:spPr bwMode="auto">
          <a:xfrm>
            <a:off x="2840653" y="1719326"/>
            <a:ext cx="2144241" cy="7077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420,000+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Members</a:t>
            </a:r>
          </a:p>
        </p:txBody>
      </p:sp>
      <p:sp>
        <p:nvSpPr>
          <p:cNvPr id="44" name="Oval 43"/>
          <p:cNvSpPr/>
          <p:nvPr/>
        </p:nvSpPr>
        <p:spPr>
          <a:xfrm>
            <a:off x="2071287" y="1627164"/>
            <a:ext cx="1215368" cy="1215708"/>
          </a:xfrm>
          <a:prstGeom prst="ellipse">
            <a:avLst/>
          </a:prstGeom>
          <a:blipFill>
            <a:blip r:embed="rId6"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6" name="Rectangle 10"/>
          <p:cNvSpPr>
            <a:spLocks noChangeArrowheads="1"/>
          </p:cNvSpPr>
          <p:nvPr/>
        </p:nvSpPr>
        <p:spPr bwMode="auto">
          <a:xfrm>
            <a:off x="9675481" y="1674395"/>
            <a:ext cx="1197744" cy="69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190+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Countries</a:t>
            </a:r>
          </a:p>
        </p:txBody>
      </p:sp>
      <p:sp>
        <p:nvSpPr>
          <p:cNvPr id="45" name="Oval 44"/>
          <p:cNvSpPr/>
          <p:nvPr/>
        </p:nvSpPr>
        <p:spPr>
          <a:xfrm>
            <a:off x="8432204" y="1613204"/>
            <a:ext cx="1243280" cy="1243628"/>
          </a:xfrm>
          <a:prstGeom prst="ellipse">
            <a:avLst/>
          </a:prstGeom>
          <a:blipFill>
            <a:blip r:embed="rId7"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0" name="Rectangle 8"/>
          <p:cNvSpPr>
            <a:spLocks noChangeArrowheads="1"/>
          </p:cNvSpPr>
          <p:nvPr/>
        </p:nvSpPr>
        <p:spPr bwMode="auto">
          <a:xfrm>
            <a:off x="6155934" y="1478968"/>
            <a:ext cx="1826273"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39</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Technical</a:t>
            </a:r>
            <a:br>
              <a:rPr lang="en-US" altLang="x-none" sz="1700" dirty="0">
                <a:solidFill>
                  <a:schemeClr val="bg1"/>
                </a:solidFill>
                <a:latin typeface="Calibri" charset="0"/>
                <a:ea typeface="Calibri" charset="0"/>
                <a:cs typeface="Calibri" charset="0"/>
              </a:rPr>
            </a:br>
            <a:r>
              <a:rPr lang="en-US" altLang="x-none" sz="1700" dirty="0">
                <a:solidFill>
                  <a:schemeClr val="bg1"/>
                </a:solidFill>
                <a:latin typeface="Calibri" charset="0"/>
                <a:ea typeface="Calibri" charset="0"/>
                <a:cs typeface="Calibri" charset="0"/>
              </a:rPr>
              <a:t> Societies</a:t>
            </a:r>
          </a:p>
        </p:txBody>
      </p:sp>
      <p:sp>
        <p:nvSpPr>
          <p:cNvPr id="46" name="Oval 45"/>
          <p:cNvSpPr/>
          <p:nvPr/>
        </p:nvSpPr>
        <p:spPr>
          <a:xfrm>
            <a:off x="5285896" y="1638430"/>
            <a:ext cx="1192843" cy="1193177"/>
          </a:xfrm>
          <a:prstGeom prst="ellipse">
            <a:avLst/>
          </a:prstGeom>
          <a:blipFill>
            <a:blip r:embed="rId8" cstate="screen">
              <a:extLst>
                <a:ext uri="{28A0092B-C50C-407E-A947-70E740481C1C}">
                  <a14:useLocalDpi xmlns:a14="http://schemas.microsoft.com/office/drawing/2010/main"/>
                </a:ext>
              </a:extLst>
            </a:blip>
            <a:stretch>
              <a:fillRect b="869"/>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1" name="Rectangle 8">
            <a:extLst>
              <a:ext uri="{FF2B5EF4-FFF2-40B4-BE49-F238E27FC236}">
                <a16:creationId xmlns:a16="http://schemas.microsoft.com/office/drawing/2014/main" id="{9C66C347-0805-EA42-9CE4-B845F008D970}"/>
              </a:ext>
            </a:extLst>
          </p:cNvPr>
          <p:cNvSpPr>
            <a:spLocks noChangeArrowheads="1"/>
          </p:cNvSpPr>
          <p:nvPr/>
        </p:nvSpPr>
        <p:spPr bwMode="auto">
          <a:xfrm>
            <a:off x="6155934" y="2390096"/>
            <a:ext cx="18262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latin typeface="Calibri" panose="020F0502020204030204" pitchFamily="34" charset="0"/>
                <a:cs typeface="Calibri" panose="020F0502020204030204" pitchFamily="34" charset="0"/>
              </a:rPr>
              <a:t>and </a:t>
            </a:r>
            <a:r>
              <a:rPr lang="en-US" sz="1200" b="1" dirty="0">
                <a:solidFill>
                  <a:schemeClr val="bg1"/>
                </a:solidFill>
                <a:latin typeface="Calibri" panose="020F0502020204030204" pitchFamily="34" charset="0"/>
                <a:cs typeface="Calibri" panose="020F0502020204030204" pitchFamily="34" charset="0"/>
              </a:rPr>
              <a:t>seven</a:t>
            </a:r>
            <a:r>
              <a:rPr lang="en-US" sz="1200" dirty="0">
                <a:latin typeface="Calibri" panose="020F0502020204030204" pitchFamily="34" charset="0"/>
                <a:cs typeface="Calibri" panose="020F0502020204030204" pitchFamily="34" charset="0"/>
              </a:rPr>
              <a:t> </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Technical Councils</a:t>
            </a:r>
            <a:endParaRPr lang="en-US" altLang="x-none" sz="1200" dirty="0">
              <a:solidFill>
                <a:srgbClr val="0066A1"/>
              </a:solidFill>
              <a:latin typeface="Calibri" panose="020F0502020204030204" pitchFamily="34" charset="0"/>
              <a:ea typeface="Calibri" charset="0"/>
              <a:cs typeface="Calibri" panose="020F0502020204030204" pitchFamily="34" charset="0"/>
            </a:endParaRPr>
          </a:p>
        </p:txBody>
      </p:sp>
      <p:sp>
        <p:nvSpPr>
          <p:cNvPr id="63" name="Rectangle 8">
            <a:extLst>
              <a:ext uri="{FF2B5EF4-FFF2-40B4-BE49-F238E27FC236}">
                <a16:creationId xmlns:a16="http://schemas.microsoft.com/office/drawing/2014/main" id="{F0C6A4BC-EDBD-2445-A187-49C7D57BBCCD}"/>
              </a:ext>
            </a:extLst>
          </p:cNvPr>
          <p:cNvSpPr>
            <a:spLocks noChangeArrowheads="1"/>
          </p:cNvSpPr>
          <p:nvPr/>
        </p:nvSpPr>
        <p:spPr bwMode="auto">
          <a:xfrm>
            <a:off x="4425206" y="5138629"/>
            <a:ext cx="224081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Calibri" panose="020F0502020204030204" pitchFamily="34" charset="0"/>
                <a:cs typeface="Calibri" panose="020F0502020204030204" pitchFamily="34" charset="0"/>
              </a:rPr>
              <a:t>via IEEE </a:t>
            </a:r>
            <a:r>
              <a:rPr lang="en-US" sz="1200" i="1" dirty="0">
                <a:solidFill>
                  <a:schemeClr val="bg1"/>
                </a:solidFill>
                <a:latin typeface="Calibri" panose="020F0502020204030204" pitchFamily="34" charset="0"/>
                <a:cs typeface="Calibri" panose="020F0502020204030204" pitchFamily="34" charset="0"/>
              </a:rPr>
              <a:t>Xplore </a:t>
            </a:r>
            <a:r>
              <a:rPr lang="en-US" sz="1200" dirty="0">
                <a:solidFill>
                  <a:schemeClr val="bg1"/>
                </a:solidFill>
                <a:latin typeface="Calibri" panose="020F0502020204030204" pitchFamily="34" charset="0"/>
                <a:cs typeface="Calibri" panose="020F0502020204030204" pitchFamily="34" charset="0"/>
              </a:rPr>
              <a:t>digital library, with more than </a:t>
            </a:r>
            <a:r>
              <a:rPr lang="en-US" sz="1200" b="1" dirty="0">
                <a:solidFill>
                  <a:srgbClr val="00B5E2"/>
                </a:solidFill>
                <a:latin typeface="Calibri" panose="020F0502020204030204" pitchFamily="34" charset="0"/>
                <a:cs typeface="Calibri" panose="020F0502020204030204" pitchFamily="34" charset="0"/>
              </a:rPr>
              <a:t>15</a:t>
            </a:r>
            <a:r>
              <a:rPr lang="en-US" sz="1200" dirty="0">
                <a:solidFill>
                  <a:srgbClr val="00B5E2"/>
                </a:solidFill>
                <a:latin typeface="Calibri" panose="020F0502020204030204" pitchFamily="34" charset="0"/>
                <a:cs typeface="Calibri" panose="020F0502020204030204" pitchFamily="34" charset="0"/>
              </a:rPr>
              <a:t> </a:t>
            </a:r>
            <a:r>
              <a:rPr lang="en-US" sz="1200" b="1" dirty="0">
                <a:solidFill>
                  <a:srgbClr val="00B5E2"/>
                </a:solidFill>
                <a:latin typeface="Calibri" panose="020F0502020204030204" pitchFamily="34" charset="0"/>
                <a:cs typeface="Calibri" panose="020F0502020204030204" pitchFamily="34" charset="0"/>
              </a:rPr>
              <a:t>million</a:t>
            </a:r>
            <a:r>
              <a:rPr lang="en-US" sz="1200" dirty="0">
                <a:solidFill>
                  <a:srgbClr val="00B5E2"/>
                </a:solidFill>
                <a:latin typeface="Calibri" panose="020F0502020204030204" pitchFamily="34" charset="0"/>
                <a:cs typeface="Calibri" panose="020F0502020204030204" pitchFamily="34" charset="0"/>
              </a:rPr>
              <a:t> </a:t>
            </a:r>
            <a:r>
              <a:rPr lang="en-US" sz="1200" dirty="0">
                <a:solidFill>
                  <a:schemeClr val="bg1"/>
                </a:solidFill>
                <a:latin typeface="Calibri" panose="020F0502020204030204" pitchFamily="34" charset="0"/>
                <a:cs typeface="Calibri" panose="020F0502020204030204" pitchFamily="34" charset="0"/>
              </a:rPr>
              <a:t>downloads each month</a:t>
            </a:r>
            <a:endParaRPr lang="en-US" altLang="x-none" sz="1200" dirty="0">
              <a:solidFill>
                <a:schemeClr val="bg1"/>
              </a:solidFill>
              <a:latin typeface="Calibri" panose="020F0502020204030204" pitchFamily="34" charset="0"/>
              <a:ea typeface="Calibri" charset="0"/>
              <a:cs typeface="Calibri" panose="020F0502020204030204" pitchFamily="34" charset="0"/>
            </a:endParaRPr>
          </a:p>
        </p:txBody>
      </p:sp>
      <p:sp>
        <p:nvSpPr>
          <p:cNvPr id="64" name="Rectangle 8">
            <a:extLst>
              <a:ext uri="{FF2B5EF4-FFF2-40B4-BE49-F238E27FC236}">
                <a16:creationId xmlns:a16="http://schemas.microsoft.com/office/drawing/2014/main" id="{F6FF500D-A41E-C748-B048-79333D8104B4}"/>
              </a:ext>
            </a:extLst>
          </p:cNvPr>
          <p:cNvSpPr>
            <a:spLocks noChangeArrowheads="1"/>
          </p:cNvSpPr>
          <p:nvPr/>
        </p:nvSpPr>
        <p:spPr bwMode="auto">
          <a:xfrm>
            <a:off x="6913256" y="5219654"/>
            <a:ext cx="224188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buNone/>
            </a:pPr>
            <a:r>
              <a:rPr lang="en-US" sz="1200" dirty="0">
                <a:solidFill>
                  <a:schemeClr val="bg1"/>
                </a:solidFill>
                <a:latin typeface="Calibri" panose="020F0502020204030204" pitchFamily="34" charset="0"/>
                <a:cs typeface="Calibri" panose="020F0502020204030204" pitchFamily="34" charset="0"/>
              </a:rPr>
              <a:t>IEEE journals, conference proceedings, and select content dating back to 1884</a:t>
            </a:r>
            <a:endParaRPr lang="en-US" sz="1200" dirty="0">
              <a:solidFill>
                <a:schemeClr val="bg1"/>
              </a:solidFill>
            </a:endParaRPr>
          </a:p>
        </p:txBody>
      </p:sp>
      <p:sp>
        <p:nvSpPr>
          <p:cNvPr id="66" name="Rectangle 8">
            <a:extLst>
              <a:ext uri="{FF2B5EF4-FFF2-40B4-BE49-F238E27FC236}">
                <a16:creationId xmlns:a16="http://schemas.microsoft.com/office/drawing/2014/main" id="{CA489940-A094-7244-9EF8-4FCCCA560662}"/>
              </a:ext>
            </a:extLst>
          </p:cNvPr>
          <p:cNvSpPr>
            <a:spLocks noChangeArrowheads="1"/>
          </p:cNvSpPr>
          <p:nvPr/>
        </p:nvSpPr>
        <p:spPr bwMode="auto">
          <a:xfrm>
            <a:off x="9607009" y="2283954"/>
            <a:ext cx="1449506"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latin typeface="Calibri" panose="020F0502020204030204" pitchFamily="34" charset="0"/>
                <a:cs typeface="Calibri" panose="020F0502020204030204" pitchFamily="34" charset="0"/>
              </a:rPr>
              <a:t>across </a:t>
            </a:r>
            <a:r>
              <a:rPr lang="en-US" sz="1200" b="1" dirty="0">
                <a:solidFill>
                  <a:schemeClr val="bg1"/>
                </a:solidFill>
                <a:latin typeface="Calibri" panose="020F0502020204030204" pitchFamily="34" charset="0"/>
                <a:cs typeface="Calibri" panose="020F0502020204030204" pitchFamily="34" charset="0"/>
              </a:rPr>
              <a:t>10</a:t>
            </a:r>
            <a:r>
              <a:rPr lang="en-US" sz="1200" dirty="0">
                <a:latin typeface="Calibri" panose="020F0502020204030204" pitchFamily="34" charset="0"/>
                <a:cs typeface="Calibri" panose="020F0502020204030204" pitchFamily="34" charset="0"/>
              </a:rPr>
              <a:t> geographic Regions</a:t>
            </a:r>
          </a:p>
          <a:p>
            <a:pPr algn="ctr">
              <a:spcBef>
                <a:spcPct val="0"/>
              </a:spcBef>
              <a:buSzTx/>
              <a:buNone/>
            </a:pPr>
            <a:endParaRPr lang="en-US" altLang="x-none" sz="1400" dirty="0">
              <a:solidFill>
                <a:srgbClr val="0066A1"/>
              </a:solidFill>
              <a:latin typeface="Calibri" panose="020F0502020204030204" pitchFamily="34" charset="0"/>
              <a:ea typeface="Calibri" charset="0"/>
              <a:cs typeface="Calibri" panose="020F0502020204030204" pitchFamily="34" charset="0"/>
            </a:endParaRPr>
          </a:p>
        </p:txBody>
      </p:sp>
      <p:sp>
        <p:nvSpPr>
          <p:cNvPr id="12" name="Rectangle 13"/>
          <p:cNvSpPr>
            <a:spLocks noChangeArrowheads="1"/>
          </p:cNvSpPr>
          <p:nvPr/>
        </p:nvSpPr>
        <p:spPr bwMode="auto">
          <a:xfrm>
            <a:off x="2079396" y="3396044"/>
            <a:ext cx="2130988"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eaLnBrk="1" hangingPunct="1">
              <a:spcBef>
                <a:spcPct val="0"/>
              </a:spcBef>
              <a:buSzTx/>
              <a:buFontTx/>
              <a:buNone/>
            </a:pPr>
            <a:r>
              <a:rPr lang="en-US" altLang="x-none" sz="2200" b="1" dirty="0">
                <a:solidFill>
                  <a:schemeClr val="bg1"/>
                </a:solidFill>
                <a:latin typeface="Calibri" charset="0"/>
                <a:ea typeface="Calibri" charset="0"/>
                <a:cs typeface="Calibri" charset="0"/>
              </a:rPr>
              <a:t>2,000+</a:t>
            </a:r>
          </a:p>
          <a:p>
            <a:pPr algn="ctr" eaLnBrk="1" hangingPunct="1">
              <a:spcBef>
                <a:spcPct val="0"/>
              </a:spcBef>
              <a:buSzTx/>
              <a:buFontTx/>
              <a:buNone/>
            </a:pPr>
            <a:r>
              <a:rPr lang="en-US" altLang="x-none" sz="1700" dirty="0">
                <a:solidFill>
                  <a:schemeClr val="bg1"/>
                </a:solidFill>
                <a:latin typeface="Calibri" charset="0"/>
                <a:ea typeface="Calibri" charset="0"/>
                <a:cs typeface="Calibri" charset="0"/>
              </a:rPr>
              <a:t>Annual Conferences</a:t>
            </a:r>
          </a:p>
        </p:txBody>
      </p:sp>
      <p:sp>
        <p:nvSpPr>
          <p:cNvPr id="47" name="Oval 46"/>
          <p:cNvSpPr/>
          <p:nvPr/>
        </p:nvSpPr>
        <p:spPr>
          <a:xfrm>
            <a:off x="2631151" y="4092191"/>
            <a:ext cx="912208" cy="917235"/>
          </a:xfrm>
          <a:prstGeom prst="ellipse">
            <a:avLst/>
          </a:prstGeom>
          <a:blipFill>
            <a:blip r:embed="rId9" cstate="screen">
              <a:extLst>
                <a:ext uri="{28A0092B-C50C-407E-A947-70E740481C1C}">
                  <a14:useLocalDpi xmlns:a14="http://schemas.microsoft.com/office/drawing/2010/main"/>
                </a:ext>
              </a:extLst>
            </a:blip>
            <a:stretch>
              <a:fillRect b="398"/>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sp>
      <p:sp>
        <p:nvSpPr>
          <p:cNvPr id="62" name="Rectangle 8">
            <a:extLst>
              <a:ext uri="{FF2B5EF4-FFF2-40B4-BE49-F238E27FC236}">
                <a16:creationId xmlns:a16="http://schemas.microsoft.com/office/drawing/2014/main" id="{7B0B2CE5-332C-7748-B521-D1827BD49B30}"/>
              </a:ext>
            </a:extLst>
          </p:cNvPr>
          <p:cNvSpPr>
            <a:spLocks noChangeArrowheads="1"/>
          </p:cNvSpPr>
          <p:nvPr/>
        </p:nvSpPr>
        <p:spPr bwMode="auto">
          <a:xfrm>
            <a:off x="9607009" y="5222027"/>
            <a:ext cx="1826273"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Calibri" panose="020F0502020204030204" pitchFamily="34" charset="0"/>
                <a:cs typeface="Calibri" panose="020F0502020204030204" pitchFamily="34" charset="0"/>
              </a:rPr>
              <a:t>and </a:t>
            </a:r>
            <a:r>
              <a:rPr lang="en-US" sz="1200" b="1" dirty="0">
                <a:solidFill>
                  <a:srgbClr val="00B5E2"/>
                </a:solidFill>
                <a:latin typeface="Calibri" panose="020F0502020204030204" pitchFamily="34" charset="0"/>
                <a:cs typeface="Calibri" panose="020F0502020204030204" pitchFamily="34" charset="0"/>
              </a:rPr>
              <a:t>1000+</a:t>
            </a:r>
            <a:r>
              <a:rPr lang="en-US" sz="1200" dirty="0">
                <a:solidFill>
                  <a:srgbClr val="00B5E2"/>
                </a:solidFill>
                <a:latin typeface="Calibri" panose="020F0502020204030204" pitchFamily="34" charset="0"/>
                <a:cs typeface="Calibri" panose="020F0502020204030204" pitchFamily="34" charset="0"/>
              </a:rPr>
              <a:t> </a:t>
            </a:r>
            <a:br>
              <a:rPr lang="en-US" sz="1200" dirty="0">
                <a:solidFill>
                  <a:schemeClr val="bg1"/>
                </a:solidFill>
                <a:latin typeface="Calibri" panose="020F0502020204030204" pitchFamily="34" charset="0"/>
                <a:cs typeface="Calibri" panose="020F0502020204030204" pitchFamily="34" charset="0"/>
              </a:rPr>
            </a:br>
            <a:r>
              <a:rPr lang="en-US" sz="1200" dirty="0">
                <a:solidFill>
                  <a:schemeClr val="bg1"/>
                </a:solidFill>
                <a:latin typeface="Calibri" panose="020F0502020204030204" pitchFamily="34" charset="0"/>
                <a:cs typeface="Calibri" panose="020F0502020204030204" pitchFamily="34" charset="0"/>
              </a:rPr>
              <a:t>more in development</a:t>
            </a:r>
            <a:endParaRPr lang="en-US" altLang="x-none" sz="1200" dirty="0">
              <a:solidFill>
                <a:schemeClr val="bg1"/>
              </a:solidFill>
              <a:latin typeface="Calibri" panose="020F0502020204030204" pitchFamily="34" charset="0"/>
              <a:ea typeface="Calibri" charset="0"/>
              <a:cs typeface="Calibri" panose="020F0502020204030204" pitchFamily="34" charset="0"/>
            </a:endParaRPr>
          </a:p>
        </p:txBody>
      </p:sp>
      <p:sp>
        <p:nvSpPr>
          <p:cNvPr id="65" name="Rectangle 8">
            <a:extLst>
              <a:ext uri="{FF2B5EF4-FFF2-40B4-BE49-F238E27FC236}">
                <a16:creationId xmlns:a16="http://schemas.microsoft.com/office/drawing/2014/main" id="{50833AE4-FE0E-5347-8D4D-1FB0E97B7825}"/>
              </a:ext>
            </a:extLst>
          </p:cNvPr>
          <p:cNvSpPr>
            <a:spLocks noChangeArrowheads="1"/>
          </p:cNvSpPr>
          <p:nvPr/>
        </p:nvSpPr>
        <p:spPr bwMode="auto">
          <a:xfrm>
            <a:off x="2079396" y="5060044"/>
            <a:ext cx="204119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spcBef>
                <a:spcPct val="0"/>
              </a:spcBef>
              <a:buSzTx/>
              <a:buNone/>
            </a:pPr>
            <a:r>
              <a:rPr lang="en-US" sz="1200" dirty="0">
                <a:solidFill>
                  <a:schemeClr val="bg1"/>
                </a:solidFill>
                <a:latin typeface="+mn-lt"/>
                <a:cs typeface="Calibri" panose="020F0502020204030204" pitchFamily="34" charset="0"/>
              </a:rPr>
              <a:t>in 106 countries</a:t>
            </a:r>
            <a:r>
              <a:rPr lang="en-US" sz="1200" dirty="0">
                <a:solidFill>
                  <a:schemeClr val="bg1"/>
                </a:solidFill>
                <a:latin typeface="Calibri" panose="020F0502020204030204" pitchFamily="34" charset="0"/>
                <a:cs typeface="Calibri" panose="020F0502020204030204" pitchFamily="34" charset="0"/>
              </a:rPr>
              <a:t> while contributing over 4 million total conference papers to IEEE </a:t>
            </a:r>
            <a:r>
              <a:rPr lang="en-US" sz="1200" i="1" dirty="0">
                <a:solidFill>
                  <a:schemeClr val="bg1"/>
                </a:solidFill>
                <a:latin typeface="Calibri" panose="020F0502020204030204" pitchFamily="34" charset="0"/>
                <a:cs typeface="Calibri" panose="020F0502020204030204" pitchFamily="34" charset="0"/>
              </a:rPr>
              <a:t>Xplore</a:t>
            </a:r>
            <a:r>
              <a:rPr lang="en-US" sz="1200" dirty="0">
                <a:solidFill>
                  <a:schemeClr val="bg1"/>
                </a:solidFill>
                <a:latin typeface="Calibri" panose="020F0502020204030204" pitchFamily="34" charset="0"/>
                <a:cs typeface="Calibri" panose="020F0502020204030204" pitchFamily="34" charset="0"/>
              </a:rPr>
              <a:t>® </a:t>
            </a:r>
            <a:r>
              <a:rPr lang="en-US" sz="1200" i="1" dirty="0">
                <a:solidFill>
                  <a:schemeClr val="bg1"/>
                </a:solidFill>
                <a:latin typeface="Calibri" panose="020F0502020204030204" pitchFamily="34" charset="0"/>
                <a:cs typeface="Calibri" panose="020F0502020204030204" pitchFamily="34" charset="0"/>
              </a:rPr>
              <a:t> </a:t>
            </a:r>
            <a:r>
              <a:rPr lang="en-US" sz="1200" dirty="0">
                <a:solidFill>
                  <a:schemeClr val="bg1"/>
                </a:solidFill>
                <a:latin typeface="Calibri" panose="020F0502020204030204" pitchFamily="34" charset="0"/>
                <a:cs typeface="Calibri" panose="020F0502020204030204" pitchFamily="34" charset="0"/>
              </a:rPr>
              <a:t>since 1936 </a:t>
            </a:r>
          </a:p>
        </p:txBody>
      </p:sp>
      <p:sp>
        <p:nvSpPr>
          <p:cNvPr id="57" name="Rectangle 8">
            <a:extLst>
              <a:ext uri="{FF2B5EF4-FFF2-40B4-BE49-F238E27FC236}">
                <a16:creationId xmlns:a16="http://schemas.microsoft.com/office/drawing/2014/main" id="{BBA9B833-77FE-AA48-AA3F-527B10705956}"/>
              </a:ext>
            </a:extLst>
          </p:cNvPr>
          <p:cNvSpPr>
            <a:spLocks noChangeArrowheads="1"/>
          </p:cNvSpPr>
          <p:nvPr/>
        </p:nvSpPr>
        <p:spPr bwMode="auto">
          <a:xfrm>
            <a:off x="3138266" y="2339314"/>
            <a:ext cx="15026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800"/>
              </a:spcBef>
              <a:buSzPct val="135000"/>
              <a:buBlip>
                <a:blip r:embed="rId3"/>
              </a:buBlip>
              <a:defRPr sz="2400">
                <a:solidFill>
                  <a:schemeClr val="tx1"/>
                </a:solidFill>
                <a:latin typeface="Verdana" charset="0"/>
                <a:ea typeface="ＭＳ Ｐゴシック" charset="-128"/>
              </a:defRPr>
            </a:lvl1pPr>
            <a:lvl2pPr marL="742950" indent="-285750">
              <a:spcBef>
                <a:spcPts val="800"/>
              </a:spcBef>
              <a:buClr>
                <a:srgbClr val="595959"/>
              </a:buClr>
              <a:buFont typeface="Lucida Grande" charset="0"/>
              <a:buChar char="–"/>
              <a:defRPr sz="2000">
                <a:solidFill>
                  <a:schemeClr val="tx1"/>
                </a:solidFill>
                <a:latin typeface="Verdana" charset="0"/>
                <a:ea typeface="ＭＳ Ｐゴシック" charset="-128"/>
              </a:defRPr>
            </a:lvl2pPr>
            <a:lvl3pPr marL="1143000" indent="-228600">
              <a:spcBef>
                <a:spcPts val="700"/>
              </a:spcBef>
              <a:buClr>
                <a:srgbClr val="595959"/>
              </a:buClr>
              <a:buFont typeface="Wingdings" charset="2"/>
              <a:buChar char="§"/>
              <a:defRPr>
                <a:solidFill>
                  <a:schemeClr val="tx1"/>
                </a:solidFill>
                <a:latin typeface="Verdana" charset="0"/>
                <a:ea typeface="ＭＳ Ｐゴシック" charset="-128"/>
              </a:defRPr>
            </a:lvl3pPr>
            <a:lvl4pPr marL="1600200" indent="-228600">
              <a:spcBef>
                <a:spcPts val="600"/>
              </a:spcBef>
              <a:buClr>
                <a:srgbClr val="595959"/>
              </a:buClr>
              <a:buFont typeface="Arial" charset="0"/>
              <a:buChar char="–"/>
              <a:defRPr sz="1600">
                <a:solidFill>
                  <a:schemeClr val="tx1"/>
                </a:solidFill>
                <a:latin typeface="Verdana" charset="0"/>
                <a:ea typeface="ＭＳ Ｐゴシック" charset="-128"/>
              </a:defRPr>
            </a:lvl4pPr>
            <a:lvl5pPr marL="2057400" indent="-228600">
              <a:spcBef>
                <a:spcPts val="600"/>
              </a:spcBef>
              <a:buClr>
                <a:srgbClr val="7F7F7F"/>
              </a:buClr>
              <a:buFont typeface="Wingdings" charset="2"/>
              <a:buChar char="§"/>
              <a:defRPr sz="1600">
                <a:solidFill>
                  <a:schemeClr val="tx1"/>
                </a:solidFill>
                <a:latin typeface="Verdana" charset="0"/>
                <a:ea typeface="ＭＳ Ｐゴシック" charset="-128"/>
              </a:defRPr>
            </a:lvl5pPr>
            <a:lvl6pPr marL="25146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6pPr>
            <a:lvl7pPr marL="29718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7pPr>
            <a:lvl8pPr marL="34290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8pPr>
            <a:lvl9pPr marL="3886200" indent="-228600" defTabSz="457200" eaLnBrk="0" fontAlgn="base" hangingPunct="0">
              <a:spcBef>
                <a:spcPts val="600"/>
              </a:spcBef>
              <a:spcAft>
                <a:spcPct val="0"/>
              </a:spcAft>
              <a:buClr>
                <a:srgbClr val="7F7F7F"/>
              </a:buClr>
              <a:buFont typeface="Wingdings" charset="2"/>
              <a:buChar char="§"/>
              <a:defRPr sz="1600">
                <a:solidFill>
                  <a:schemeClr val="tx1"/>
                </a:solidFill>
                <a:latin typeface="Verdana" charset="0"/>
                <a:ea typeface="ＭＳ Ｐゴシック" charset="-128"/>
              </a:defRPr>
            </a:lvl9pPr>
          </a:lstStyle>
          <a:p>
            <a:pPr algn="ctr">
              <a:buNone/>
            </a:pPr>
            <a:r>
              <a:rPr lang="en-US" sz="1200" dirty="0">
                <a:latin typeface="+mn-lt"/>
              </a:rPr>
              <a:t>60% of whom are from outside the US</a:t>
            </a:r>
          </a:p>
        </p:txBody>
      </p:sp>
      <p:sp>
        <p:nvSpPr>
          <p:cNvPr id="72" name="Rectangle 71">
            <a:extLst>
              <a:ext uri="{FF2B5EF4-FFF2-40B4-BE49-F238E27FC236}">
                <a16:creationId xmlns:a16="http://schemas.microsoft.com/office/drawing/2014/main" id="{8973473A-B78C-FD48-86D2-5DDD93EDA94B}"/>
              </a:ext>
            </a:extLst>
          </p:cNvPr>
          <p:cNvSpPr/>
          <p:nvPr/>
        </p:nvSpPr>
        <p:spPr>
          <a:xfrm>
            <a:off x="832699" y="6234765"/>
            <a:ext cx="4015908" cy="368114"/>
          </a:xfrm>
          <a:prstGeom prst="rect">
            <a:avLst/>
          </a:prstGeom>
        </p:spPr>
        <p:txBody>
          <a:bodyPr wrap="none">
            <a:spAutoFit/>
          </a:bodyPr>
          <a:lstStyle/>
          <a:p>
            <a:pPr>
              <a:lnSpc>
                <a:spcPct val="120000"/>
              </a:lnSpc>
            </a:pPr>
            <a:r>
              <a:rPr lang="en-US" sz="1600" b="1" dirty="0">
                <a:solidFill>
                  <a:srgbClr val="00629B"/>
                </a:solidFill>
              </a:rPr>
              <a:t>Learn more: </a:t>
            </a:r>
            <a:r>
              <a:rPr lang="en-US" sz="1600" b="1" dirty="0">
                <a:solidFill>
                  <a:srgbClr val="00629B"/>
                </a:solidFill>
                <a:hlinkClick r:id="rId10">
                  <a:extLst>
                    <a:ext uri="{A12FA001-AC4F-418D-AE19-62706E023703}">
                      <ahyp:hlinkClr xmlns:ahyp="http://schemas.microsoft.com/office/drawing/2018/hyperlinkcolor" val="tx"/>
                    </a:ext>
                  </a:extLst>
                </a:hlinkClick>
              </a:rPr>
              <a:t>ieee.org/about/at-a-glance.html</a:t>
            </a:r>
            <a:endParaRPr lang="en-US" sz="1600" b="1" dirty="0">
              <a:solidFill>
                <a:srgbClr val="00629B"/>
              </a:solidFill>
            </a:endParaRPr>
          </a:p>
        </p:txBody>
      </p:sp>
      <p:sp>
        <p:nvSpPr>
          <p:cNvPr id="53" name="Oval 52">
            <a:extLst>
              <a:ext uri="{FF2B5EF4-FFF2-40B4-BE49-F238E27FC236}">
                <a16:creationId xmlns:a16="http://schemas.microsoft.com/office/drawing/2014/main" id="{C8C0D2EF-C9C7-334B-84B6-6A4EB99A66D0}"/>
              </a:ext>
            </a:extLst>
          </p:cNvPr>
          <p:cNvSpPr/>
          <p:nvPr/>
        </p:nvSpPr>
        <p:spPr>
          <a:xfrm>
            <a:off x="10051469" y="4122912"/>
            <a:ext cx="989081" cy="970191"/>
          </a:xfrm>
          <a:prstGeom prst="ellipse">
            <a:avLst/>
          </a:prstGeom>
          <a:blipFill>
            <a:blip r:embed="rId11" cstate="screen">
              <a:extLst>
                <a:ext uri="{28A0092B-C50C-407E-A947-70E740481C1C}">
                  <a14:useLocalDpi xmlns:a14="http://schemas.microsoft.com/office/drawing/2010/main"/>
                </a:ext>
              </a:extLst>
            </a:blip>
            <a:stretch>
              <a:fillRect/>
            </a:stretch>
          </a:blipFill>
        </p:spPr>
        <p:style>
          <a:lnRef idx="3">
            <a:schemeClr val="lt1">
              <a:hueOff val="0"/>
              <a:satOff val="0"/>
              <a:lumOff val="0"/>
              <a:alphaOff val="0"/>
            </a:schemeClr>
          </a:lnRef>
          <a:fillRef idx="1">
            <a:scrgbClr r="0" g="0" b="0"/>
          </a:fillRef>
          <a:effectRef idx="1">
            <a:schemeClr val="accent2">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 name="TextBox 1">
            <a:extLst>
              <a:ext uri="{FF2B5EF4-FFF2-40B4-BE49-F238E27FC236}">
                <a16:creationId xmlns:a16="http://schemas.microsoft.com/office/drawing/2014/main" id="{BBBF4285-FCD4-42C3-CBF9-5C50B30C7E1C}"/>
              </a:ext>
            </a:extLst>
          </p:cNvPr>
          <p:cNvSpPr txBox="1"/>
          <p:nvPr/>
        </p:nvSpPr>
        <p:spPr>
          <a:xfrm>
            <a:off x="7069070" y="130185"/>
            <a:ext cx="2988218" cy="1405256"/>
          </a:xfrm>
          <a:prstGeom prst="rect">
            <a:avLst/>
          </a:prstGeom>
          <a:ln>
            <a:noFill/>
          </a:ln>
        </p:spPr>
        <p:txBody>
          <a:bodyPr wrap="square" rtlCol="0">
            <a:spAutoFit/>
          </a:bodyPr>
          <a:lstStyle/>
          <a:p>
            <a:pPr algn="ctr"/>
            <a:r>
              <a:rPr lang="en-US" sz="2133" dirty="0"/>
              <a:t>Plus activities in global </a:t>
            </a:r>
            <a:r>
              <a:rPr lang="en-US" sz="2133" b="1" dirty="0"/>
              <a:t>public policy </a:t>
            </a:r>
            <a:r>
              <a:rPr lang="en-US" sz="2133" dirty="0"/>
              <a:t>and </a:t>
            </a:r>
            <a:r>
              <a:rPr lang="en-US" sz="2133" b="1" dirty="0"/>
              <a:t>professional ethics </a:t>
            </a:r>
          </a:p>
          <a:p>
            <a:pPr algn="ctr"/>
            <a:endParaRPr lang="en-US" sz="2133" dirty="0"/>
          </a:p>
        </p:txBody>
      </p:sp>
    </p:spTree>
    <p:extLst>
      <p:ext uri="{BB962C8B-B14F-4D97-AF65-F5344CB8AC3E}">
        <p14:creationId xmlns:p14="http://schemas.microsoft.com/office/powerpoint/2010/main" val="296860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34A7343-6C4F-FB05-DD7F-84042121BDEE}"/>
              </a:ext>
            </a:extLst>
          </p:cNvPr>
          <p:cNvCxnSpPr>
            <a:cxnSpLocks/>
          </p:cNvCxnSpPr>
          <p:nvPr/>
        </p:nvCxnSpPr>
        <p:spPr>
          <a:xfrm flipH="1">
            <a:off x="2471906" y="3151761"/>
            <a:ext cx="2511898" cy="1147865"/>
          </a:xfrm>
          <a:prstGeom prst="line">
            <a:avLst/>
          </a:prstGeom>
          <a:ln w="63500"/>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967AE6F4-C3B6-40CD-B812-35063EDC63EF}"/>
              </a:ext>
            </a:extLst>
          </p:cNvPr>
          <p:cNvCxnSpPr>
            <a:cxnSpLocks/>
            <a:stCxn id="5" idx="2"/>
            <a:endCxn id="8" idx="0"/>
          </p:cNvCxnSpPr>
          <p:nvPr/>
        </p:nvCxnSpPr>
        <p:spPr>
          <a:xfrm>
            <a:off x="5677710" y="3151761"/>
            <a:ext cx="1" cy="1147865"/>
          </a:xfrm>
          <a:prstGeom prst="line">
            <a:avLst/>
          </a:prstGeom>
          <a:ln w="63500"/>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8F57603E-2D95-1899-FB74-E533EB782318}"/>
              </a:ext>
            </a:extLst>
          </p:cNvPr>
          <p:cNvCxnSpPr>
            <a:cxnSpLocks/>
            <a:endCxn id="9" idx="0"/>
          </p:cNvCxnSpPr>
          <p:nvPr/>
        </p:nvCxnSpPr>
        <p:spPr>
          <a:xfrm>
            <a:off x="6371617" y="3131091"/>
            <a:ext cx="2511898" cy="1168535"/>
          </a:xfrm>
          <a:prstGeom prst="line">
            <a:avLst/>
          </a:prstGeom>
          <a:ln w="63500"/>
        </p:spPr>
        <p:style>
          <a:lnRef idx="3">
            <a:schemeClr val="dk1"/>
          </a:lnRef>
          <a:fillRef idx="0">
            <a:schemeClr val="dk1"/>
          </a:fillRef>
          <a:effectRef idx="2">
            <a:schemeClr val="dk1"/>
          </a:effectRef>
          <a:fontRef idx="minor">
            <a:schemeClr val="tx1"/>
          </a:fontRef>
        </p:style>
      </p:cxn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Section – local connections</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5</a:t>
            </a:fld>
            <a:endParaRPr lang="en-US" dirty="0"/>
          </a:p>
        </p:txBody>
      </p:sp>
      <p:sp>
        <p:nvSpPr>
          <p:cNvPr id="7" name="Frame 6">
            <a:extLst>
              <a:ext uri="{FF2B5EF4-FFF2-40B4-BE49-F238E27FC236}">
                <a16:creationId xmlns:a16="http://schemas.microsoft.com/office/drawing/2014/main" id="{568FB3FC-B860-83A3-E60B-84297C026F2D}"/>
              </a:ext>
            </a:extLst>
          </p:cNvPr>
          <p:cNvSpPr/>
          <p:nvPr/>
        </p:nvSpPr>
        <p:spPr>
          <a:xfrm>
            <a:off x="1625600" y="4277741"/>
            <a:ext cx="1692613" cy="1186774"/>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Chapter</a:t>
            </a:r>
          </a:p>
        </p:txBody>
      </p:sp>
      <p:sp>
        <p:nvSpPr>
          <p:cNvPr id="5" name="Frame 4">
            <a:extLst>
              <a:ext uri="{FF2B5EF4-FFF2-40B4-BE49-F238E27FC236}">
                <a16:creationId xmlns:a16="http://schemas.microsoft.com/office/drawing/2014/main" id="{A48C0BFA-4A5F-999C-5CCF-5E75FAB5F3B7}"/>
              </a:ext>
            </a:extLst>
          </p:cNvPr>
          <p:cNvSpPr/>
          <p:nvPr/>
        </p:nvSpPr>
        <p:spPr>
          <a:xfrm>
            <a:off x="4831403" y="1964987"/>
            <a:ext cx="1692613" cy="1186774"/>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Section</a:t>
            </a:r>
          </a:p>
        </p:txBody>
      </p:sp>
      <p:sp>
        <p:nvSpPr>
          <p:cNvPr id="8" name="Frame 7">
            <a:extLst>
              <a:ext uri="{FF2B5EF4-FFF2-40B4-BE49-F238E27FC236}">
                <a16:creationId xmlns:a16="http://schemas.microsoft.com/office/drawing/2014/main" id="{389F9D21-0334-642D-23D9-B074334EDD2B}"/>
              </a:ext>
            </a:extLst>
          </p:cNvPr>
          <p:cNvSpPr/>
          <p:nvPr/>
        </p:nvSpPr>
        <p:spPr>
          <a:xfrm>
            <a:off x="4831404" y="4299626"/>
            <a:ext cx="1692613" cy="1186774"/>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Affinity</a:t>
            </a:r>
          </a:p>
          <a:p>
            <a:pPr algn="ctr"/>
            <a:r>
              <a:rPr lang="en-US" sz="2400" dirty="0">
                <a:solidFill>
                  <a:schemeClr val="tx1"/>
                </a:solidFill>
              </a:rPr>
              <a:t>Group</a:t>
            </a:r>
          </a:p>
        </p:txBody>
      </p:sp>
      <p:sp>
        <p:nvSpPr>
          <p:cNvPr id="9" name="Frame 8">
            <a:extLst>
              <a:ext uri="{FF2B5EF4-FFF2-40B4-BE49-F238E27FC236}">
                <a16:creationId xmlns:a16="http://schemas.microsoft.com/office/drawing/2014/main" id="{396A1F6A-6DA0-F4F9-5CD8-F38B23BBF89B}"/>
              </a:ext>
            </a:extLst>
          </p:cNvPr>
          <p:cNvSpPr/>
          <p:nvPr/>
        </p:nvSpPr>
        <p:spPr>
          <a:xfrm>
            <a:off x="8037208" y="4299626"/>
            <a:ext cx="1692613" cy="1186774"/>
          </a:xfrm>
          <a:prstGeom prst="fram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Student</a:t>
            </a:r>
            <a:br>
              <a:rPr lang="en-US" sz="2400" dirty="0">
                <a:solidFill>
                  <a:schemeClr val="tx1"/>
                </a:solidFill>
              </a:rPr>
            </a:br>
            <a:r>
              <a:rPr lang="en-US" sz="2400" dirty="0">
                <a:solidFill>
                  <a:schemeClr val="tx1"/>
                </a:solidFill>
              </a:rPr>
              <a:t>Branch</a:t>
            </a:r>
          </a:p>
        </p:txBody>
      </p:sp>
      <p:sp>
        <p:nvSpPr>
          <p:cNvPr id="20" name="Frame 19">
            <a:extLst>
              <a:ext uri="{FF2B5EF4-FFF2-40B4-BE49-F238E27FC236}">
                <a16:creationId xmlns:a16="http://schemas.microsoft.com/office/drawing/2014/main" id="{814332B6-116E-3E56-8AF1-2A02CFEB9CBE}"/>
              </a:ext>
            </a:extLst>
          </p:cNvPr>
          <p:cNvSpPr/>
          <p:nvPr/>
        </p:nvSpPr>
        <p:spPr>
          <a:xfrm>
            <a:off x="1142188" y="2200887"/>
            <a:ext cx="1692613" cy="1186774"/>
          </a:xfrm>
          <a:prstGeom prst="frame">
            <a:avLst/>
          </a:prstGeom>
          <a:solidFill>
            <a:schemeClr val="accent6">
              <a:alpha val="10617"/>
            </a:schemeClr>
          </a:solidFill>
          <a:ln w="12700">
            <a:solidFill>
              <a:schemeClr val="accent6">
                <a:shade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44834"/>
                  </a:schemeClr>
                </a:solidFill>
              </a:rPr>
              <a:t>Society</a:t>
            </a:r>
          </a:p>
        </p:txBody>
      </p:sp>
      <p:cxnSp>
        <p:nvCxnSpPr>
          <p:cNvPr id="21" name="Straight Connector 20">
            <a:extLst>
              <a:ext uri="{FF2B5EF4-FFF2-40B4-BE49-F238E27FC236}">
                <a16:creationId xmlns:a16="http://schemas.microsoft.com/office/drawing/2014/main" id="{9A01C237-172D-0919-A1EF-C4EAA7F76A5A}"/>
              </a:ext>
            </a:extLst>
          </p:cNvPr>
          <p:cNvCxnSpPr>
            <a:cxnSpLocks/>
            <a:stCxn id="20" idx="2"/>
            <a:endCxn id="7" idx="0"/>
          </p:cNvCxnSpPr>
          <p:nvPr/>
        </p:nvCxnSpPr>
        <p:spPr>
          <a:xfrm>
            <a:off x="1988495" y="3387661"/>
            <a:ext cx="483412" cy="890080"/>
          </a:xfrm>
          <a:prstGeom prst="line">
            <a:avLst/>
          </a:prstGeom>
          <a:ln w="63500">
            <a:solidFill>
              <a:schemeClr val="dk1">
                <a:alpha val="16639"/>
              </a:schemeClr>
            </a:solidFill>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3364A387-5265-E2DE-7486-3245EB3807AA}"/>
              </a:ext>
            </a:extLst>
          </p:cNvPr>
          <p:cNvSpPr txBox="1"/>
          <p:nvPr/>
        </p:nvSpPr>
        <p:spPr>
          <a:xfrm>
            <a:off x="4530613" y="5616101"/>
            <a:ext cx="2808649" cy="1477328"/>
          </a:xfrm>
          <a:prstGeom prst="rect">
            <a:avLst/>
          </a:prstGeom>
          <a:noFill/>
        </p:spPr>
        <p:txBody>
          <a:bodyPr wrap="square" rtlCol="0">
            <a:spAutoFit/>
          </a:bodyPr>
          <a:lstStyle/>
          <a:p>
            <a:pPr algn="l">
              <a:buFont typeface="Arial" panose="020B0604020202020204" pitchFamily="34" charset="0"/>
              <a:buChar char="•"/>
            </a:pPr>
            <a:r>
              <a:rPr lang="en-US" b="0" i="0" u="none" strike="noStrike" dirty="0">
                <a:solidFill>
                  <a:srgbClr val="551A8B"/>
                </a:solidFill>
                <a:effectLst/>
                <a:latin typeface="Helvetica Neue" panose="02000503000000020004" pitchFamily="2" charset="0"/>
                <a:hlinkClick r:id="rId3"/>
              </a:rPr>
              <a:t>Consultants Network</a:t>
            </a:r>
            <a:endParaRPr lang="en-US" b="0" i="0" u="none" strike="noStrike" dirty="0">
              <a:solidFill>
                <a:srgbClr val="333333"/>
              </a:solidFill>
              <a:effectLst/>
              <a:latin typeface="Helvetica Neue" panose="02000503000000020004" pitchFamily="2" charset="0"/>
            </a:endParaRPr>
          </a:p>
          <a:p>
            <a:pPr algn="l">
              <a:buFont typeface="Arial" panose="020B0604020202020204" pitchFamily="34" charset="0"/>
              <a:buChar char="•"/>
            </a:pPr>
            <a:r>
              <a:rPr lang="en-US" b="0" i="0" u="none" strike="noStrike" dirty="0">
                <a:solidFill>
                  <a:srgbClr val="551A8B"/>
                </a:solidFill>
                <a:effectLst/>
                <a:latin typeface="Helvetica Neue" panose="02000503000000020004" pitchFamily="2" charset="0"/>
                <a:hlinkClick r:id="rId4" tooltip="Life Members"/>
              </a:rPr>
              <a:t>Life Members</a:t>
            </a:r>
            <a:endParaRPr lang="en-US" b="0" i="0" u="none" strike="noStrike" dirty="0">
              <a:solidFill>
                <a:srgbClr val="333333"/>
              </a:solidFill>
              <a:effectLst/>
              <a:latin typeface="Helvetica Neue" panose="02000503000000020004" pitchFamily="2" charset="0"/>
            </a:endParaRPr>
          </a:p>
          <a:p>
            <a:pPr algn="l">
              <a:buFont typeface="Arial" panose="020B0604020202020204" pitchFamily="34" charset="0"/>
              <a:buChar char="•"/>
            </a:pPr>
            <a:r>
              <a:rPr lang="en-US" b="0" i="0" u="none" strike="noStrike" dirty="0">
                <a:solidFill>
                  <a:srgbClr val="551A8B"/>
                </a:solidFill>
                <a:effectLst/>
                <a:latin typeface="Helvetica Neue" panose="02000503000000020004" pitchFamily="2" charset="0"/>
                <a:hlinkClick r:id="rId5" tooltip="Women in Engineering"/>
              </a:rPr>
              <a:t>Women in Engineering</a:t>
            </a:r>
            <a:endParaRPr lang="en-US" b="0" i="0" u="none" strike="noStrike" dirty="0">
              <a:solidFill>
                <a:srgbClr val="333333"/>
              </a:solidFill>
              <a:effectLst/>
              <a:latin typeface="Helvetica Neue" panose="02000503000000020004" pitchFamily="2" charset="0"/>
            </a:endParaRPr>
          </a:p>
          <a:p>
            <a:pPr algn="l">
              <a:buFont typeface="Arial" panose="020B0604020202020204" pitchFamily="34" charset="0"/>
              <a:buChar char="•"/>
            </a:pPr>
            <a:r>
              <a:rPr lang="en-US" b="0" i="0" u="none" strike="noStrike" dirty="0">
                <a:solidFill>
                  <a:srgbClr val="551A8B"/>
                </a:solidFill>
                <a:effectLst/>
                <a:latin typeface="Helvetica Neue" panose="02000503000000020004" pitchFamily="2" charset="0"/>
                <a:hlinkClick r:id="rId6"/>
              </a:rPr>
              <a:t>Young Professionals</a:t>
            </a:r>
            <a:endParaRPr lang="en-US" b="0" i="0" u="none" strike="noStrike" dirty="0">
              <a:solidFill>
                <a:srgbClr val="333333"/>
              </a:solidFill>
              <a:effectLst/>
              <a:latin typeface="Helvetica Neue" panose="02000503000000020004" pitchFamily="2" charset="0"/>
            </a:endParaRPr>
          </a:p>
          <a:p>
            <a:endParaRPr lang="en-US" dirty="0"/>
          </a:p>
        </p:txBody>
      </p:sp>
      <p:sp>
        <p:nvSpPr>
          <p:cNvPr id="10" name="TextBox 9">
            <a:extLst>
              <a:ext uri="{FF2B5EF4-FFF2-40B4-BE49-F238E27FC236}">
                <a16:creationId xmlns:a16="http://schemas.microsoft.com/office/drawing/2014/main" id="{559A0FED-04B3-0BD7-24AA-FFF77F0FFA5C}"/>
              </a:ext>
            </a:extLst>
          </p:cNvPr>
          <p:cNvSpPr txBox="1"/>
          <p:nvPr/>
        </p:nvSpPr>
        <p:spPr>
          <a:xfrm>
            <a:off x="7948727" y="5616101"/>
            <a:ext cx="2952821" cy="369332"/>
          </a:xfrm>
          <a:prstGeom prst="rect">
            <a:avLst/>
          </a:prstGeom>
          <a:noFill/>
        </p:spPr>
        <p:txBody>
          <a:bodyPr wrap="square" rtlCol="0">
            <a:spAutoFit/>
          </a:bodyPr>
          <a:lstStyle/>
          <a:p>
            <a:pPr algn="l">
              <a:buFont typeface="Arial" panose="020B0604020202020204" pitchFamily="34" charset="0"/>
              <a:buChar char="•"/>
            </a:pPr>
            <a:r>
              <a:rPr lang="en-US" b="0" i="0" u="none" strike="noStrike" dirty="0">
                <a:solidFill>
                  <a:schemeClr val="accent6"/>
                </a:solidFill>
                <a:effectLst/>
                <a:latin typeface="Helvetica Neue" panose="02000503000000020004" pitchFamily="2" charset="0"/>
              </a:rPr>
              <a:t>Student Branch Chapters</a:t>
            </a:r>
            <a:endParaRPr lang="en-US" dirty="0">
              <a:solidFill>
                <a:schemeClr val="accent6"/>
              </a:solidFill>
            </a:endParaRPr>
          </a:p>
        </p:txBody>
      </p:sp>
    </p:spTree>
    <p:extLst>
      <p:ext uri="{BB962C8B-B14F-4D97-AF65-F5344CB8AC3E}">
        <p14:creationId xmlns:p14="http://schemas.microsoft.com/office/powerpoint/2010/main" val="28599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DEC23E74-7635-B90F-9E73-8A87D18DBEC7}"/>
              </a:ext>
            </a:extLst>
          </p:cNvPr>
          <p:cNvCxnSpPr>
            <a:cxnSpLocks/>
            <a:endCxn id="38" idx="0"/>
          </p:cNvCxnSpPr>
          <p:nvPr/>
        </p:nvCxnSpPr>
        <p:spPr>
          <a:xfrm>
            <a:off x="5057401" y="2502078"/>
            <a:ext cx="974808" cy="5185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EBDA15A-E0DB-AB2B-7D99-78D06A2FB641}"/>
              </a:ext>
            </a:extLst>
          </p:cNvPr>
          <p:cNvCxnSpPr>
            <a:cxnSpLocks/>
            <a:endCxn id="39" idx="0"/>
          </p:cNvCxnSpPr>
          <p:nvPr/>
        </p:nvCxnSpPr>
        <p:spPr>
          <a:xfrm>
            <a:off x="5792736" y="2502078"/>
            <a:ext cx="1491705" cy="51853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288A783-966E-D7E6-120C-6E355317878A}"/>
              </a:ext>
            </a:extLst>
          </p:cNvPr>
          <p:cNvCxnSpPr>
            <a:cxnSpLocks/>
          </p:cNvCxnSpPr>
          <p:nvPr/>
        </p:nvCxnSpPr>
        <p:spPr>
          <a:xfrm>
            <a:off x="6308729" y="2502078"/>
            <a:ext cx="2206899" cy="564522"/>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582F68D-632D-EB1E-EE62-4F4312A1329F}"/>
              </a:ext>
            </a:extLst>
          </p:cNvPr>
          <p:cNvCxnSpPr>
            <a:cxnSpLocks/>
            <a:stCxn id="6" idx="1"/>
          </p:cNvCxnSpPr>
          <p:nvPr/>
        </p:nvCxnSpPr>
        <p:spPr>
          <a:xfrm flipH="1">
            <a:off x="3875305" y="1964987"/>
            <a:ext cx="806816" cy="5933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Region</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6</a:t>
            </a:fld>
            <a:endParaRPr lang="en-US" dirty="0"/>
          </a:p>
        </p:txBody>
      </p:sp>
      <p:sp>
        <p:nvSpPr>
          <p:cNvPr id="16" name="Frame 15">
            <a:extLst>
              <a:ext uri="{FF2B5EF4-FFF2-40B4-BE49-F238E27FC236}">
                <a16:creationId xmlns:a16="http://schemas.microsoft.com/office/drawing/2014/main" id="{A09FAA40-E555-9EC3-E2E8-6EEA6421AF02}"/>
              </a:ext>
            </a:extLst>
          </p:cNvPr>
          <p:cNvSpPr/>
          <p:nvPr/>
        </p:nvSpPr>
        <p:spPr>
          <a:xfrm>
            <a:off x="1625600" y="4173507"/>
            <a:ext cx="1692613" cy="496110"/>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Section</a:t>
            </a:r>
          </a:p>
        </p:txBody>
      </p:sp>
      <p:sp>
        <p:nvSpPr>
          <p:cNvPr id="19" name="Frame 18">
            <a:extLst>
              <a:ext uri="{FF2B5EF4-FFF2-40B4-BE49-F238E27FC236}">
                <a16:creationId xmlns:a16="http://schemas.microsoft.com/office/drawing/2014/main" id="{B16997DE-E543-38FF-96A8-12BD2EF87568}"/>
              </a:ext>
            </a:extLst>
          </p:cNvPr>
          <p:cNvSpPr/>
          <p:nvPr/>
        </p:nvSpPr>
        <p:spPr>
          <a:xfrm>
            <a:off x="1625600" y="3611567"/>
            <a:ext cx="1692613" cy="496110"/>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Section</a:t>
            </a:r>
          </a:p>
        </p:txBody>
      </p:sp>
      <p:sp>
        <p:nvSpPr>
          <p:cNvPr id="22" name="Frame 21">
            <a:extLst>
              <a:ext uri="{FF2B5EF4-FFF2-40B4-BE49-F238E27FC236}">
                <a16:creationId xmlns:a16="http://schemas.microsoft.com/office/drawing/2014/main" id="{D88ACBCD-3089-F751-6544-933A84EDD0A8}"/>
              </a:ext>
            </a:extLst>
          </p:cNvPr>
          <p:cNvSpPr/>
          <p:nvPr/>
        </p:nvSpPr>
        <p:spPr>
          <a:xfrm>
            <a:off x="1625600" y="3020611"/>
            <a:ext cx="1692613" cy="496110"/>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Section</a:t>
            </a:r>
          </a:p>
        </p:txBody>
      </p:sp>
      <p:sp>
        <p:nvSpPr>
          <p:cNvPr id="26" name="Frame 25">
            <a:extLst>
              <a:ext uri="{FF2B5EF4-FFF2-40B4-BE49-F238E27FC236}">
                <a16:creationId xmlns:a16="http://schemas.microsoft.com/office/drawing/2014/main" id="{C18B9672-E252-3820-54AA-3AB6067CFB53}"/>
              </a:ext>
            </a:extLst>
          </p:cNvPr>
          <p:cNvSpPr/>
          <p:nvPr/>
        </p:nvSpPr>
        <p:spPr>
          <a:xfrm>
            <a:off x="4225128" y="3020611"/>
            <a:ext cx="1109697" cy="1488672"/>
          </a:xfrm>
          <a:prstGeom prst="frame">
            <a:avLst>
              <a:gd name="adj1" fmla="val 5718"/>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US" sz="2400" dirty="0">
                <a:solidFill>
                  <a:schemeClr val="tx1"/>
                </a:solidFill>
              </a:rPr>
              <a:t>Area</a:t>
            </a:r>
          </a:p>
        </p:txBody>
      </p:sp>
      <p:sp>
        <p:nvSpPr>
          <p:cNvPr id="29" name="TextBox 28">
            <a:extLst>
              <a:ext uri="{FF2B5EF4-FFF2-40B4-BE49-F238E27FC236}">
                <a16:creationId xmlns:a16="http://schemas.microsoft.com/office/drawing/2014/main" id="{4D9B26BE-A901-60E8-8FB8-EE0C79C2B393}"/>
              </a:ext>
            </a:extLst>
          </p:cNvPr>
          <p:cNvSpPr txBox="1"/>
          <p:nvPr/>
        </p:nvSpPr>
        <p:spPr>
          <a:xfrm>
            <a:off x="2216708" y="4548661"/>
            <a:ext cx="255198" cy="1015663"/>
          </a:xfrm>
          <a:prstGeom prst="rect">
            <a:avLst/>
          </a:prstGeom>
          <a:noFill/>
        </p:spPr>
        <p:txBody>
          <a:bodyPr wrap="none" rtlCol="0">
            <a:spAutoFit/>
          </a:bodyPr>
          <a:lstStyle/>
          <a:p>
            <a:r>
              <a:rPr lang="en-US" sz="2000" b="1" dirty="0"/>
              <a:t>.</a:t>
            </a:r>
            <a:br>
              <a:rPr lang="en-US" sz="2000" b="1" dirty="0"/>
            </a:br>
            <a:r>
              <a:rPr lang="en-US" sz="2000" b="1" dirty="0"/>
              <a:t>.</a:t>
            </a:r>
          </a:p>
          <a:p>
            <a:r>
              <a:rPr lang="en-US" sz="2000" b="1" dirty="0"/>
              <a:t>.</a:t>
            </a:r>
          </a:p>
        </p:txBody>
      </p:sp>
      <p:sp>
        <p:nvSpPr>
          <p:cNvPr id="30" name="Frame 29">
            <a:extLst>
              <a:ext uri="{FF2B5EF4-FFF2-40B4-BE49-F238E27FC236}">
                <a16:creationId xmlns:a16="http://schemas.microsoft.com/office/drawing/2014/main" id="{C2AD4307-C8BA-9FF3-4372-8403F4585221}"/>
              </a:ext>
            </a:extLst>
          </p:cNvPr>
          <p:cNvSpPr/>
          <p:nvPr/>
        </p:nvSpPr>
        <p:spPr>
          <a:xfrm>
            <a:off x="1400782" y="2159540"/>
            <a:ext cx="2532888" cy="3579779"/>
          </a:xfrm>
          <a:prstGeom prst="frame">
            <a:avLst>
              <a:gd name="adj1" fmla="val 4819"/>
            </a:avLst>
          </a:prstGeom>
        </p:spPr>
        <p:style>
          <a:lnRef idx="3">
            <a:schemeClr val="lt1"/>
          </a:lnRef>
          <a:fillRef idx="1">
            <a:schemeClr val="accent6"/>
          </a:fillRef>
          <a:effectRef idx="1">
            <a:schemeClr val="accent6"/>
          </a:effectRef>
          <a:fontRef idx="minor">
            <a:schemeClr val="lt1"/>
          </a:fontRef>
        </p:style>
        <p:txBody>
          <a:bodyPr rtlCol="0" anchor="t" anchorCtr="0"/>
          <a:lstStyle/>
          <a:p>
            <a:pPr algn="ctr"/>
            <a:r>
              <a:rPr lang="en-US" sz="2400" dirty="0">
                <a:solidFill>
                  <a:schemeClr val="tx1"/>
                </a:solidFill>
              </a:rPr>
              <a:t>Area</a:t>
            </a:r>
          </a:p>
        </p:txBody>
      </p:sp>
      <p:cxnSp>
        <p:nvCxnSpPr>
          <p:cNvPr id="36" name="Straight Connector 35">
            <a:extLst>
              <a:ext uri="{FF2B5EF4-FFF2-40B4-BE49-F238E27FC236}">
                <a16:creationId xmlns:a16="http://schemas.microsoft.com/office/drawing/2014/main" id="{DF8CA6CA-7787-3771-BCE6-C9349A700D64}"/>
              </a:ext>
            </a:extLst>
          </p:cNvPr>
          <p:cNvCxnSpPr>
            <a:cxnSpLocks/>
            <a:endCxn id="22" idx="3"/>
          </p:cNvCxnSpPr>
          <p:nvPr/>
        </p:nvCxnSpPr>
        <p:spPr>
          <a:xfrm flipH="1">
            <a:off x="3318213" y="2293382"/>
            <a:ext cx="1363908" cy="97528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Frame 37">
            <a:extLst>
              <a:ext uri="{FF2B5EF4-FFF2-40B4-BE49-F238E27FC236}">
                <a16:creationId xmlns:a16="http://schemas.microsoft.com/office/drawing/2014/main" id="{90FD15FE-71F1-36C9-8ED2-73834CD0DF84}"/>
              </a:ext>
            </a:extLst>
          </p:cNvPr>
          <p:cNvSpPr/>
          <p:nvPr/>
        </p:nvSpPr>
        <p:spPr>
          <a:xfrm>
            <a:off x="5477360" y="3020611"/>
            <a:ext cx="1109697" cy="1488672"/>
          </a:xfrm>
          <a:prstGeom prst="frame">
            <a:avLst>
              <a:gd name="adj1" fmla="val 5718"/>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US" sz="2400" dirty="0">
                <a:solidFill>
                  <a:schemeClr val="tx1"/>
                </a:solidFill>
              </a:rPr>
              <a:t>Area</a:t>
            </a:r>
          </a:p>
        </p:txBody>
      </p:sp>
      <p:sp>
        <p:nvSpPr>
          <p:cNvPr id="39" name="Frame 38">
            <a:extLst>
              <a:ext uri="{FF2B5EF4-FFF2-40B4-BE49-F238E27FC236}">
                <a16:creationId xmlns:a16="http://schemas.microsoft.com/office/drawing/2014/main" id="{26CCFA3A-B1D0-013C-55F7-A826B0EF84CE}"/>
              </a:ext>
            </a:extLst>
          </p:cNvPr>
          <p:cNvSpPr/>
          <p:nvPr/>
        </p:nvSpPr>
        <p:spPr>
          <a:xfrm>
            <a:off x="6729592" y="3020611"/>
            <a:ext cx="1109697" cy="1488672"/>
          </a:xfrm>
          <a:prstGeom prst="frame">
            <a:avLst>
              <a:gd name="adj1" fmla="val 5718"/>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US" sz="2400" dirty="0">
                <a:solidFill>
                  <a:schemeClr val="tx1"/>
                </a:solidFill>
              </a:rPr>
              <a:t>Area</a:t>
            </a:r>
          </a:p>
        </p:txBody>
      </p:sp>
      <p:sp>
        <p:nvSpPr>
          <p:cNvPr id="40" name="Frame 39">
            <a:extLst>
              <a:ext uri="{FF2B5EF4-FFF2-40B4-BE49-F238E27FC236}">
                <a16:creationId xmlns:a16="http://schemas.microsoft.com/office/drawing/2014/main" id="{5E828930-A2DF-F7FB-765B-9BAD375EBAE6}"/>
              </a:ext>
            </a:extLst>
          </p:cNvPr>
          <p:cNvSpPr/>
          <p:nvPr/>
        </p:nvSpPr>
        <p:spPr>
          <a:xfrm>
            <a:off x="7981825" y="3020611"/>
            <a:ext cx="1109697" cy="1488672"/>
          </a:xfrm>
          <a:prstGeom prst="frame">
            <a:avLst>
              <a:gd name="adj1" fmla="val 5718"/>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t" anchorCtr="0"/>
          <a:lstStyle/>
          <a:p>
            <a:pPr algn="ctr"/>
            <a:r>
              <a:rPr lang="en-US" sz="2400" dirty="0">
                <a:solidFill>
                  <a:schemeClr val="tx1"/>
                </a:solidFill>
              </a:rPr>
              <a:t>Area</a:t>
            </a:r>
          </a:p>
        </p:txBody>
      </p:sp>
      <p:cxnSp>
        <p:nvCxnSpPr>
          <p:cNvPr id="41" name="Straight Connector 40">
            <a:extLst>
              <a:ext uri="{FF2B5EF4-FFF2-40B4-BE49-F238E27FC236}">
                <a16:creationId xmlns:a16="http://schemas.microsoft.com/office/drawing/2014/main" id="{2FC8497B-869D-2A15-01C8-F8CC073E4934}"/>
              </a:ext>
            </a:extLst>
          </p:cNvPr>
          <p:cNvCxnSpPr>
            <a:cxnSpLocks/>
            <a:endCxn id="26" idx="0"/>
          </p:cNvCxnSpPr>
          <p:nvPr/>
        </p:nvCxnSpPr>
        <p:spPr>
          <a:xfrm flipH="1">
            <a:off x="4779977" y="2445782"/>
            <a:ext cx="54544" cy="5748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EF57AD8-91C8-DDD0-FDE0-A445EF598D3D}"/>
              </a:ext>
            </a:extLst>
          </p:cNvPr>
          <p:cNvSpPr txBox="1"/>
          <p:nvPr/>
        </p:nvSpPr>
        <p:spPr>
          <a:xfrm>
            <a:off x="4749595" y="5301734"/>
            <a:ext cx="6184293" cy="707886"/>
          </a:xfrm>
          <a:prstGeom prst="rect">
            <a:avLst/>
          </a:prstGeom>
          <a:noFill/>
        </p:spPr>
        <p:txBody>
          <a:bodyPr wrap="square" rtlCol="0">
            <a:spAutoFit/>
          </a:bodyPr>
          <a:lstStyle/>
          <a:p>
            <a:r>
              <a:rPr lang="en-US" sz="2000" dirty="0"/>
              <a:t>Sections can also form councils</a:t>
            </a:r>
            <a:br>
              <a:rPr lang="en-US" sz="2000" dirty="0"/>
            </a:br>
            <a:r>
              <a:rPr lang="en-US" sz="2000" dirty="0"/>
              <a:t>(Florida, North Carolina, Tennessee, South Carolina)</a:t>
            </a:r>
          </a:p>
        </p:txBody>
      </p:sp>
      <p:sp>
        <p:nvSpPr>
          <p:cNvPr id="6" name="Frame 5">
            <a:extLst>
              <a:ext uri="{FF2B5EF4-FFF2-40B4-BE49-F238E27FC236}">
                <a16:creationId xmlns:a16="http://schemas.microsoft.com/office/drawing/2014/main" id="{7761B1F9-01FC-5754-58BB-1203700102EE}"/>
              </a:ext>
            </a:extLst>
          </p:cNvPr>
          <p:cNvSpPr/>
          <p:nvPr/>
        </p:nvSpPr>
        <p:spPr>
          <a:xfrm>
            <a:off x="4682121" y="1371600"/>
            <a:ext cx="1692613" cy="1186774"/>
          </a:xfrm>
          <a:prstGeom prst="frame">
            <a:avLst/>
          </a:prstGeom>
          <a:ln w="127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solidFill>
              </a:rPr>
              <a:t>Region</a:t>
            </a:r>
          </a:p>
        </p:txBody>
      </p:sp>
      <p:sp>
        <p:nvSpPr>
          <p:cNvPr id="3" name="TextBox 2">
            <a:extLst>
              <a:ext uri="{FF2B5EF4-FFF2-40B4-BE49-F238E27FC236}">
                <a16:creationId xmlns:a16="http://schemas.microsoft.com/office/drawing/2014/main" id="{5C2A64B1-4861-C4D4-9543-6F2CBC5352F2}"/>
              </a:ext>
            </a:extLst>
          </p:cNvPr>
          <p:cNvSpPr txBox="1"/>
          <p:nvPr/>
        </p:nvSpPr>
        <p:spPr>
          <a:xfrm>
            <a:off x="9117312" y="1107518"/>
            <a:ext cx="3018775" cy="2308324"/>
          </a:xfrm>
          <a:prstGeom prst="rect">
            <a:avLst/>
          </a:prstGeom>
          <a:noFill/>
        </p:spPr>
        <p:txBody>
          <a:bodyPr wrap="none" rtlCol="0">
            <a:spAutoFit/>
          </a:bodyPr>
          <a:lstStyle/>
          <a:p>
            <a:r>
              <a:rPr lang="en-US" b="1" dirty="0">
                <a:solidFill>
                  <a:schemeClr val="accent6"/>
                </a:solidFill>
              </a:rPr>
              <a:t>Region 3 Committees</a:t>
            </a:r>
          </a:p>
          <a:p>
            <a:endParaRPr lang="en-US" dirty="0">
              <a:solidFill>
                <a:schemeClr val="accent6"/>
              </a:solidFill>
            </a:endParaRPr>
          </a:p>
          <a:p>
            <a:r>
              <a:rPr lang="en-US" dirty="0">
                <a:solidFill>
                  <a:schemeClr val="accent6"/>
                </a:solidFill>
              </a:rPr>
              <a:t> - Section Support</a:t>
            </a:r>
          </a:p>
          <a:p>
            <a:r>
              <a:rPr lang="en-US" dirty="0">
                <a:solidFill>
                  <a:schemeClr val="accent6"/>
                </a:solidFill>
              </a:rPr>
              <a:t> - Awards</a:t>
            </a:r>
          </a:p>
          <a:p>
            <a:r>
              <a:rPr lang="en-US" dirty="0">
                <a:solidFill>
                  <a:schemeClr val="accent6"/>
                </a:solidFill>
              </a:rPr>
              <a:t> - Conferences</a:t>
            </a:r>
          </a:p>
          <a:p>
            <a:r>
              <a:rPr lang="en-US" dirty="0">
                <a:solidFill>
                  <a:schemeClr val="accent6"/>
                </a:solidFill>
              </a:rPr>
              <a:t> - Member Communications</a:t>
            </a:r>
          </a:p>
          <a:p>
            <a:r>
              <a:rPr lang="en-US" dirty="0">
                <a:solidFill>
                  <a:schemeClr val="accent6"/>
                </a:solidFill>
              </a:rPr>
              <a:t> - Student Activities</a:t>
            </a:r>
          </a:p>
          <a:p>
            <a:r>
              <a:rPr lang="en-US" dirty="0"/>
              <a:t> …</a:t>
            </a:r>
          </a:p>
        </p:txBody>
      </p:sp>
    </p:spTree>
    <p:extLst>
      <p:ext uri="{BB962C8B-B14F-4D97-AF65-F5344CB8AC3E}">
        <p14:creationId xmlns:p14="http://schemas.microsoft.com/office/powerpoint/2010/main" val="1172686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a:extLst>
              <a:ext uri="{FF2B5EF4-FFF2-40B4-BE49-F238E27FC236}">
                <a16:creationId xmlns:a16="http://schemas.microsoft.com/office/drawing/2014/main" id="{2B9320FD-9F4A-7D11-15BB-A91B0F2BDC02}"/>
              </a:ext>
            </a:extLst>
          </p:cNvPr>
          <p:cNvSpPr>
            <a:spLocks noChangeAspect="1"/>
          </p:cNvSpPr>
          <p:nvPr/>
        </p:nvSpPr>
        <p:spPr>
          <a:xfrm>
            <a:off x="6165914" y="3603039"/>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4D30A96-1405-A690-65B3-A9844ECF8C14}"/>
              </a:ext>
            </a:extLst>
          </p:cNvPr>
          <p:cNvSpPr>
            <a:spLocks noGrp="1"/>
          </p:cNvSpPr>
          <p:nvPr>
            <p:ph type="title"/>
          </p:nvPr>
        </p:nvSpPr>
        <p:spPr/>
        <p:txBody>
          <a:bodyPr>
            <a:normAutofit/>
          </a:bodyPr>
          <a:lstStyle/>
          <a:p>
            <a:r>
              <a:rPr lang="en-US" dirty="0"/>
              <a:t>IEEE Simplified Structure</a:t>
            </a:r>
          </a:p>
        </p:txBody>
      </p:sp>
      <p:sp>
        <p:nvSpPr>
          <p:cNvPr id="4" name="Slide Number Placeholder 3">
            <a:extLst>
              <a:ext uri="{FF2B5EF4-FFF2-40B4-BE49-F238E27FC236}">
                <a16:creationId xmlns:a16="http://schemas.microsoft.com/office/drawing/2014/main" id="{6A10EBBA-8C8E-4AD5-02E8-981F4BCB55FC}"/>
              </a:ext>
            </a:extLst>
          </p:cNvPr>
          <p:cNvSpPr>
            <a:spLocks noGrp="1"/>
          </p:cNvSpPr>
          <p:nvPr>
            <p:ph type="sldNum" sz="quarter" idx="11"/>
          </p:nvPr>
        </p:nvSpPr>
        <p:spPr/>
        <p:txBody>
          <a:bodyPr/>
          <a:lstStyle/>
          <a:p>
            <a:pPr>
              <a:defRPr/>
            </a:pPr>
            <a:fld id="{A5B1E9C8-DB28-4CE8-909B-C1EAE1CB45AD}" type="slidenum">
              <a:rPr lang="en-US" smtClean="0"/>
              <a:pPr>
                <a:defRPr/>
              </a:pPr>
              <a:t>7</a:t>
            </a:fld>
            <a:endParaRPr lang="en-US" dirty="0"/>
          </a:p>
        </p:txBody>
      </p:sp>
      <p:sp>
        <p:nvSpPr>
          <p:cNvPr id="6" name="Frame 5">
            <a:extLst>
              <a:ext uri="{FF2B5EF4-FFF2-40B4-BE49-F238E27FC236}">
                <a16:creationId xmlns:a16="http://schemas.microsoft.com/office/drawing/2014/main" id="{7761B1F9-01FC-5754-58BB-1203700102EE}"/>
              </a:ext>
            </a:extLst>
          </p:cNvPr>
          <p:cNvSpPr/>
          <p:nvPr/>
        </p:nvSpPr>
        <p:spPr>
          <a:xfrm>
            <a:off x="7720860" y="4192450"/>
            <a:ext cx="1692613" cy="1186774"/>
          </a:xfrm>
          <a:prstGeom prst="frame">
            <a:avLst/>
          </a:prstGeom>
          <a:solidFill>
            <a:schemeClr val="accent6">
              <a:alpha val="0"/>
            </a:schemeClr>
          </a:solidFill>
          <a:ln w="12700">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solidFill>
                  <a:schemeClr val="tx1">
                    <a:alpha val="0"/>
                  </a:schemeClr>
                </a:solidFill>
              </a:rPr>
              <a:t>Region</a:t>
            </a:r>
          </a:p>
        </p:txBody>
      </p:sp>
      <p:sp>
        <p:nvSpPr>
          <p:cNvPr id="127" name="Rectangle 10">
            <a:extLst>
              <a:ext uri="{FF2B5EF4-FFF2-40B4-BE49-F238E27FC236}">
                <a16:creationId xmlns:a16="http://schemas.microsoft.com/office/drawing/2014/main" id="{88DA8DB1-0844-902B-CCDE-34AA2E1BB134}"/>
              </a:ext>
            </a:extLst>
          </p:cNvPr>
          <p:cNvSpPr>
            <a:spLocks noChangeAspect="1" noChangeArrowheads="1"/>
          </p:cNvSpPr>
          <p:nvPr/>
        </p:nvSpPr>
        <p:spPr bwMode="auto">
          <a:xfrm>
            <a:off x="5415171" y="21171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28" name="Rectangle 11">
            <a:extLst>
              <a:ext uri="{FF2B5EF4-FFF2-40B4-BE49-F238E27FC236}">
                <a16:creationId xmlns:a16="http://schemas.microsoft.com/office/drawing/2014/main" id="{B6B433C3-4121-38F9-084F-3563EBF44145}"/>
              </a:ext>
            </a:extLst>
          </p:cNvPr>
          <p:cNvSpPr>
            <a:spLocks noChangeAspect="1" noChangeArrowheads="1"/>
          </p:cNvSpPr>
          <p:nvPr/>
        </p:nvSpPr>
        <p:spPr bwMode="auto">
          <a:xfrm>
            <a:off x="4215021" y="2688639"/>
            <a:ext cx="990600" cy="41910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900" b="1">
              <a:solidFill>
                <a:srgbClr val="000000"/>
              </a:solidFill>
              <a:latin typeface="Tahoma" charset="0"/>
              <a:ea typeface="ＭＳ Ｐゴシック" charset="0"/>
            </a:endParaRPr>
          </a:p>
        </p:txBody>
      </p:sp>
      <p:sp>
        <p:nvSpPr>
          <p:cNvPr id="129" name="Line 12">
            <a:extLst>
              <a:ext uri="{FF2B5EF4-FFF2-40B4-BE49-F238E27FC236}">
                <a16:creationId xmlns:a16="http://schemas.microsoft.com/office/drawing/2014/main" id="{CA52A6E9-6ABE-1BB2-E753-B5209C814BF9}"/>
              </a:ext>
            </a:extLst>
          </p:cNvPr>
          <p:cNvSpPr>
            <a:spLocks noChangeAspect="1" noChangeShapeType="1"/>
          </p:cNvSpPr>
          <p:nvPr/>
        </p:nvSpPr>
        <p:spPr bwMode="auto">
          <a:xfrm flipV="1">
            <a:off x="5910471" y="2555289"/>
            <a:ext cx="0" cy="7429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0" name="Line 13">
            <a:extLst>
              <a:ext uri="{FF2B5EF4-FFF2-40B4-BE49-F238E27FC236}">
                <a16:creationId xmlns:a16="http://schemas.microsoft.com/office/drawing/2014/main" id="{2D75A34C-1349-33D8-B11D-4BE15C8C94CA}"/>
              </a:ext>
            </a:extLst>
          </p:cNvPr>
          <p:cNvSpPr>
            <a:spLocks noChangeAspect="1" noChangeShapeType="1"/>
          </p:cNvSpPr>
          <p:nvPr/>
        </p:nvSpPr>
        <p:spPr bwMode="auto">
          <a:xfrm>
            <a:off x="5224671" y="2898189"/>
            <a:ext cx="68580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1" name="Rectangle 14">
            <a:extLst>
              <a:ext uri="{FF2B5EF4-FFF2-40B4-BE49-F238E27FC236}">
                <a16:creationId xmlns:a16="http://schemas.microsoft.com/office/drawing/2014/main" id="{90D24D66-4038-FE35-C781-A42A28788168}"/>
              </a:ext>
            </a:extLst>
          </p:cNvPr>
          <p:cNvSpPr>
            <a:spLocks noChangeAspect="1" noChangeArrowheads="1"/>
          </p:cNvSpPr>
          <p:nvPr/>
        </p:nvSpPr>
        <p:spPr bwMode="auto">
          <a:xfrm>
            <a:off x="51294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2" name="Rectangle 16">
            <a:extLst>
              <a:ext uri="{FF2B5EF4-FFF2-40B4-BE49-F238E27FC236}">
                <a16:creationId xmlns:a16="http://schemas.microsoft.com/office/drawing/2014/main" id="{7289300B-5058-B651-3BB2-BB7F56576084}"/>
              </a:ext>
            </a:extLst>
          </p:cNvPr>
          <p:cNvSpPr>
            <a:spLocks noChangeAspect="1" noChangeArrowheads="1"/>
          </p:cNvSpPr>
          <p:nvPr/>
        </p:nvSpPr>
        <p:spPr bwMode="auto">
          <a:xfrm>
            <a:off x="41007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3" name="Rectangle 17">
            <a:extLst>
              <a:ext uri="{FF2B5EF4-FFF2-40B4-BE49-F238E27FC236}">
                <a16:creationId xmlns:a16="http://schemas.microsoft.com/office/drawing/2014/main" id="{CC57BF12-6803-C7E3-05F1-CF596932A859}"/>
              </a:ext>
            </a:extLst>
          </p:cNvPr>
          <p:cNvSpPr>
            <a:spLocks noChangeAspect="1" noChangeArrowheads="1"/>
          </p:cNvSpPr>
          <p:nvPr/>
        </p:nvSpPr>
        <p:spPr bwMode="auto">
          <a:xfrm>
            <a:off x="4148173" y="3629233"/>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EAB</a:t>
            </a:r>
          </a:p>
        </p:txBody>
      </p:sp>
      <p:sp>
        <p:nvSpPr>
          <p:cNvPr id="134" name="Rectangle 18">
            <a:extLst>
              <a:ext uri="{FF2B5EF4-FFF2-40B4-BE49-F238E27FC236}">
                <a16:creationId xmlns:a16="http://schemas.microsoft.com/office/drawing/2014/main" id="{8FCF1A83-7EEF-0541-3D77-D151E9670A46}"/>
              </a:ext>
            </a:extLst>
          </p:cNvPr>
          <p:cNvSpPr>
            <a:spLocks noChangeAspect="1" noChangeArrowheads="1"/>
          </p:cNvSpPr>
          <p:nvPr/>
        </p:nvSpPr>
        <p:spPr bwMode="auto">
          <a:xfrm>
            <a:off x="61581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5" name="Rectangle 19">
            <a:extLst>
              <a:ext uri="{FF2B5EF4-FFF2-40B4-BE49-F238E27FC236}">
                <a16:creationId xmlns:a16="http://schemas.microsoft.com/office/drawing/2014/main" id="{C282ECD6-478B-7239-0E78-88C05A03BD6B}"/>
              </a:ext>
            </a:extLst>
          </p:cNvPr>
          <p:cNvSpPr>
            <a:spLocks noChangeAspect="1" noChangeArrowheads="1"/>
          </p:cNvSpPr>
          <p:nvPr/>
        </p:nvSpPr>
        <p:spPr bwMode="auto">
          <a:xfrm>
            <a:off x="6096731" y="3615981"/>
            <a:ext cx="86749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PSPB</a:t>
            </a:r>
          </a:p>
        </p:txBody>
      </p:sp>
      <p:sp>
        <p:nvSpPr>
          <p:cNvPr id="136" name="Rectangle 20">
            <a:extLst>
              <a:ext uri="{FF2B5EF4-FFF2-40B4-BE49-F238E27FC236}">
                <a16:creationId xmlns:a16="http://schemas.microsoft.com/office/drawing/2014/main" id="{C3895222-CE37-0C77-E117-89E4C9A3653D}"/>
              </a:ext>
            </a:extLst>
          </p:cNvPr>
          <p:cNvSpPr>
            <a:spLocks noChangeAspect="1" noChangeArrowheads="1"/>
          </p:cNvSpPr>
          <p:nvPr/>
        </p:nvSpPr>
        <p:spPr bwMode="auto">
          <a:xfrm>
            <a:off x="2972009" y="3575656"/>
            <a:ext cx="876300" cy="621506"/>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7" name="Rectangle 21">
            <a:extLst>
              <a:ext uri="{FF2B5EF4-FFF2-40B4-BE49-F238E27FC236}">
                <a16:creationId xmlns:a16="http://schemas.microsoft.com/office/drawing/2014/main" id="{50C24417-4257-C27A-6174-892BC2F7CF39}"/>
              </a:ext>
            </a:extLst>
          </p:cNvPr>
          <p:cNvSpPr>
            <a:spLocks noChangeAspect="1" noChangeArrowheads="1"/>
          </p:cNvSpPr>
          <p:nvPr/>
        </p:nvSpPr>
        <p:spPr bwMode="auto">
          <a:xfrm>
            <a:off x="3004157" y="3601850"/>
            <a:ext cx="797719"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a:solidFill>
                  <a:srgbClr val="000000"/>
                </a:solidFill>
                <a:latin typeface="Arial" charset="0"/>
                <a:ea typeface="ＭＳ Ｐゴシック" charset="0"/>
              </a:rPr>
              <a:t>IEEE-USA</a:t>
            </a:r>
          </a:p>
        </p:txBody>
      </p:sp>
      <p:sp>
        <p:nvSpPr>
          <p:cNvPr id="138" name="Rectangle 22">
            <a:extLst>
              <a:ext uri="{FF2B5EF4-FFF2-40B4-BE49-F238E27FC236}">
                <a16:creationId xmlns:a16="http://schemas.microsoft.com/office/drawing/2014/main" id="{B2633E38-7A17-DE77-EFEA-7AEF0C753D5C}"/>
              </a:ext>
            </a:extLst>
          </p:cNvPr>
          <p:cNvSpPr>
            <a:spLocks noChangeAspect="1" noChangeArrowheads="1"/>
          </p:cNvSpPr>
          <p:nvPr/>
        </p:nvSpPr>
        <p:spPr bwMode="auto">
          <a:xfrm>
            <a:off x="7186821" y="3603039"/>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39" name="Rectangle 23">
            <a:extLst>
              <a:ext uri="{FF2B5EF4-FFF2-40B4-BE49-F238E27FC236}">
                <a16:creationId xmlns:a16="http://schemas.microsoft.com/office/drawing/2014/main" id="{19616408-8AB5-89B1-9CAA-884F920A9639}"/>
              </a:ext>
            </a:extLst>
          </p:cNvPr>
          <p:cNvSpPr>
            <a:spLocks noChangeAspect="1" noChangeArrowheads="1"/>
          </p:cNvSpPr>
          <p:nvPr/>
        </p:nvSpPr>
        <p:spPr bwMode="auto">
          <a:xfrm>
            <a:off x="7213016" y="3629233"/>
            <a:ext cx="697706"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SAB</a:t>
            </a:r>
          </a:p>
        </p:txBody>
      </p:sp>
      <p:sp>
        <p:nvSpPr>
          <p:cNvPr id="140" name="Rectangle 24">
            <a:extLst>
              <a:ext uri="{FF2B5EF4-FFF2-40B4-BE49-F238E27FC236}">
                <a16:creationId xmlns:a16="http://schemas.microsoft.com/office/drawing/2014/main" id="{6E5F4A4D-D413-67AC-0862-1D4D3FE79F45}"/>
              </a:ext>
            </a:extLst>
          </p:cNvPr>
          <p:cNvSpPr>
            <a:spLocks noChangeAspect="1" noChangeArrowheads="1"/>
          </p:cNvSpPr>
          <p:nvPr/>
        </p:nvSpPr>
        <p:spPr bwMode="auto">
          <a:xfrm>
            <a:off x="8186946" y="3593514"/>
            <a:ext cx="762000" cy="361950"/>
          </a:xfrm>
          <a:prstGeom prst="rect">
            <a:avLst/>
          </a:prstGeom>
          <a:noFill/>
          <a:ln w="50800">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1" name="Rectangle 25">
            <a:extLst>
              <a:ext uri="{FF2B5EF4-FFF2-40B4-BE49-F238E27FC236}">
                <a16:creationId xmlns:a16="http://schemas.microsoft.com/office/drawing/2014/main" id="{D3AA8C6A-D583-5973-6651-035075C4E781}"/>
              </a:ext>
            </a:extLst>
          </p:cNvPr>
          <p:cNvSpPr>
            <a:spLocks noChangeAspect="1" noChangeArrowheads="1"/>
          </p:cNvSpPr>
          <p:nvPr/>
        </p:nvSpPr>
        <p:spPr bwMode="auto">
          <a:xfrm>
            <a:off x="8110746" y="3629233"/>
            <a:ext cx="912842"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MGAB</a:t>
            </a:r>
          </a:p>
        </p:txBody>
      </p:sp>
      <p:sp>
        <p:nvSpPr>
          <p:cNvPr id="142" name="Line 26">
            <a:extLst>
              <a:ext uri="{FF2B5EF4-FFF2-40B4-BE49-F238E27FC236}">
                <a16:creationId xmlns:a16="http://schemas.microsoft.com/office/drawing/2014/main" id="{4AF4777C-4C7E-AD4F-F758-73DD1432BFD9}"/>
              </a:ext>
            </a:extLst>
          </p:cNvPr>
          <p:cNvSpPr>
            <a:spLocks noChangeAspect="1" noChangeShapeType="1"/>
          </p:cNvSpPr>
          <p:nvPr/>
        </p:nvSpPr>
        <p:spPr bwMode="auto">
          <a:xfrm>
            <a:off x="3395871" y="3298239"/>
            <a:ext cx="52006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3" name="Line 27">
            <a:extLst>
              <a:ext uri="{FF2B5EF4-FFF2-40B4-BE49-F238E27FC236}">
                <a16:creationId xmlns:a16="http://schemas.microsoft.com/office/drawing/2014/main" id="{1FBE19F7-A16F-CB07-7383-1C8006783B22}"/>
              </a:ext>
            </a:extLst>
          </p:cNvPr>
          <p:cNvSpPr>
            <a:spLocks noChangeAspect="1" noChangeShapeType="1"/>
          </p:cNvSpPr>
          <p:nvPr/>
        </p:nvSpPr>
        <p:spPr bwMode="auto">
          <a:xfrm>
            <a:off x="3410159" y="32887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4" name="Line 28">
            <a:extLst>
              <a:ext uri="{FF2B5EF4-FFF2-40B4-BE49-F238E27FC236}">
                <a16:creationId xmlns:a16="http://schemas.microsoft.com/office/drawing/2014/main" id="{328A93E7-C950-05AA-5288-1FA6B6B27B5D}"/>
              </a:ext>
            </a:extLst>
          </p:cNvPr>
          <p:cNvSpPr>
            <a:spLocks noChangeAspect="1" noChangeShapeType="1"/>
          </p:cNvSpPr>
          <p:nvPr/>
        </p:nvSpPr>
        <p:spPr bwMode="auto">
          <a:xfrm>
            <a:off x="55104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5" name="Line 29">
            <a:extLst>
              <a:ext uri="{FF2B5EF4-FFF2-40B4-BE49-F238E27FC236}">
                <a16:creationId xmlns:a16="http://schemas.microsoft.com/office/drawing/2014/main" id="{CA95E280-6426-7F5C-72D7-1C975A690338}"/>
              </a:ext>
            </a:extLst>
          </p:cNvPr>
          <p:cNvSpPr>
            <a:spLocks noChangeAspect="1" noChangeShapeType="1"/>
          </p:cNvSpPr>
          <p:nvPr/>
        </p:nvSpPr>
        <p:spPr bwMode="auto">
          <a:xfrm>
            <a:off x="44817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6" name="Line 30">
            <a:extLst>
              <a:ext uri="{FF2B5EF4-FFF2-40B4-BE49-F238E27FC236}">
                <a16:creationId xmlns:a16="http://schemas.microsoft.com/office/drawing/2014/main" id="{1894D4F4-B837-117A-DA7F-8525EEF7D16C}"/>
              </a:ext>
            </a:extLst>
          </p:cNvPr>
          <p:cNvSpPr>
            <a:spLocks noChangeAspect="1" noChangeShapeType="1"/>
          </p:cNvSpPr>
          <p:nvPr/>
        </p:nvSpPr>
        <p:spPr bwMode="auto">
          <a:xfrm>
            <a:off x="65391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7" name="Line 31">
            <a:extLst>
              <a:ext uri="{FF2B5EF4-FFF2-40B4-BE49-F238E27FC236}">
                <a16:creationId xmlns:a16="http://schemas.microsoft.com/office/drawing/2014/main" id="{B39D62F3-BCA5-9089-BD95-0014C907380E}"/>
              </a:ext>
            </a:extLst>
          </p:cNvPr>
          <p:cNvSpPr>
            <a:spLocks noChangeAspect="1" noChangeShapeType="1"/>
          </p:cNvSpPr>
          <p:nvPr/>
        </p:nvSpPr>
        <p:spPr bwMode="auto">
          <a:xfrm>
            <a:off x="756782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8" name="Line 32">
            <a:extLst>
              <a:ext uri="{FF2B5EF4-FFF2-40B4-BE49-F238E27FC236}">
                <a16:creationId xmlns:a16="http://schemas.microsoft.com/office/drawing/2014/main" id="{3F61861C-75BD-2D00-5058-943FDE787E46}"/>
              </a:ext>
            </a:extLst>
          </p:cNvPr>
          <p:cNvSpPr>
            <a:spLocks noChangeAspect="1" noChangeShapeType="1"/>
          </p:cNvSpPr>
          <p:nvPr/>
        </p:nvSpPr>
        <p:spPr bwMode="auto">
          <a:xfrm>
            <a:off x="8577471" y="32982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49" name="Rectangle 33">
            <a:extLst>
              <a:ext uri="{FF2B5EF4-FFF2-40B4-BE49-F238E27FC236}">
                <a16:creationId xmlns:a16="http://schemas.microsoft.com/office/drawing/2014/main" id="{DF5ABF97-2715-C948-7E61-7B8CFF1D96B6}"/>
              </a:ext>
            </a:extLst>
          </p:cNvPr>
          <p:cNvSpPr>
            <a:spLocks noChangeAspect="1" noChangeArrowheads="1"/>
          </p:cNvSpPr>
          <p:nvPr/>
        </p:nvSpPr>
        <p:spPr bwMode="auto">
          <a:xfrm>
            <a:off x="5604093" y="2143333"/>
            <a:ext cx="613951"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b="1" dirty="0" err="1">
                <a:solidFill>
                  <a:srgbClr val="000000"/>
                </a:solidFill>
                <a:latin typeface="Arial" charset="0"/>
                <a:ea typeface="ＭＳ Ｐゴシック" charset="0"/>
              </a:rPr>
              <a:t>BoD</a:t>
            </a:r>
            <a:endParaRPr lang="en-US" altLang="en-US" b="1" dirty="0">
              <a:solidFill>
                <a:srgbClr val="000000"/>
              </a:solidFill>
              <a:latin typeface="Arial" charset="0"/>
              <a:ea typeface="ＭＳ Ｐゴシック" charset="0"/>
            </a:endParaRPr>
          </a:p>
        </p:txBody>
      </p:sp>
      <p:sp>
        <p:nvSpPr>
          <p:cNvPr id="150" name="Rectangle 34">
            <a:extLst>
              <a:ext uri="{FF2B5EF4-FFF2-40B4-BE49-F238E27FC236}">
                <a16:creationId xmlns:a16="http://schemas.microsoft.com/office/drawing/2014/main" id="{77723BC4-603A-AA2D-DBD7-DA3CE3B92B68}"/>
              </a:ext>
            </a:extLst>
          </p:cNvPr>
          <p:cNvSpPr>
            <a:spLocks noChangeAspect="1" noChangeArrowheads="1"/>
          </p:cNvSpPr>
          <p:nvPr/>
        </p:nvSpPr>
        <p:spPr bwMode="auto">
          <a:xfrm>
            <a:off x="4185339" y="2733356"/>
            <a:ext cx="1049966" cy="300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algn="ctr" eaLnBrk="0" fontAlgn="base" hangingPunct="0">
              <a:spcBef>
                <a:spcPct val="0"/>
              </a:spcBef>
              <a:spcAft>
                <a:spcPct val="0"/>
              </a:spcAft>
            </a:pPr>
            <a:r>
              <a:rPr lang="en-US" altLang="en-US" sz="1500" b="1" dirty="0">
                <a:solidFill>
                  <a:srgbClr val="000000"/>
                </a:solidFill>
                <a:latin typeface="Arial" charset="0"/>
                <a:ea typeface="ＭＳ Ｐゴシック" charset="0"/>
              </a:rPr>
              <a:t>Assembly</a:t>
            </a:r>
          </a:p>
        </p:txBody>
      </p:sp>
      <p:sp>
        <p:nvSpPr>
          <p:cNvPr id="151" name="Line 35">
            <a:extLst>
              <a:ext uri="{FF2B5EF4-FFF2-40B4-BE49-F238E27FC236}">
                <a16:creationId xmlns:a16="http://schemas.microsoft.com/office/drawing/2014/main" id="{06A9E338-B1C1-00BA-9C69-9315A3F76CC5}"/>
              </a:ext>
            </a:extLst>
          </p:cNvPr>
          <p:cNvSpPr>
            <a:spLocks noChangeAspect="1" noChangeShapeType="1"/>
          </p:cNvSpPr>
          <p:nvPr/>
        </p:nvSpPr>
        <p:spPr bwMode="auto">
          <a:xfrm>
            <a:off x="5510421" y="3984039"/>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2" name="Line 36">
            <a:extLst>
              <a:ext uri="{FF2B5EF4-FFF2-40B4-BE49-F238E27FC236}">
                <a16:creationId xmlns:a16="http://schemas.microsoft.com/office/drawing/2014/main" id="{BCB332E8-AAA7-6D3B-5CEB-AC73BFCD5120}"/>
              </a:ext>
            </a:extLst>
          </p:cNvPr>
          <p:cNvSpPr>
            <a:spLocks noChangeAspect="1" noChangeShapeType="1"/>
          </p:cNvSpPr>
          <p:nvPr/>
        </p:nvSpPr>
        <p:spPr bwMode="auto">
          <a:xfrm>
            <a:off x="8567946" y="397451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3" name="Line 37">
            <a:extLst>
              <a:ext uri="{FF2B5EF4-FFF2-40B4-BE49-F238E27FC236}">
                <a16:creationId xmlns:a16="http://schemas.microsoft.com/office/drawing/2014/main" id="{E4164D06-DFCB-B32F-533C-4D8B2115E2FF}"/>
              </a:ext>
            </a:extLst>
          </p:cNvPr>
          <p:cNvSpPr>
            <a:spLocks noChangeAspect="1" noChangeShapeType="1"/>
          </p:cNvSpPr>
          <p:nvPr/>
        </p:nvSpPr>
        <p:spPr bwMode="auto">
          <a:xfrm>
            <a:off x="79011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4" name="Line 38">
            <a:extLst>
              <a:ext uri="{FF2B5EF4-FFF2-40B4-BE49-F238E27FC236}">
                <a16:creationId xmlns:a16="http://schemas.microsoft.com/office/drawing/2014/main" id="{A519DE9A-0AB2-F787-05C2-66CC5FA43A82}"/>
              </a:ext>
            </a:extLst>
          </p:cNvPr>
          <p:cNvSpPr>
            <a:spLocks noChangeAspect="1" noChangeShapeType="1"/>
          </p:cNvSpPr>
          <p:nvPr/>
        </p:nvSpPr>
        <p:spPr bwMode="auto">
          <a:xfrm>
            <a:off x="81107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5" name="Line 39">
            <a:extLst>
              <a:ext uri="{FF2B5EF4-FFF2-40B4-BE49-F238E27FC236}">
                <a16:creationId xmlns:a16="http://schemas.microsoft.com/office/drawing/2014/main" id="{D7F3B712-947F-1E4B-7314-D64519DC30F3}"/>
              </a:ext>
            </a:extLst>
          </p:cNvPr>
          <p:cNvSpPr>
            <a:spLocks noChangeAspect="1" noChangeShapeType="1"/>
          </p:cNvSpPr>
          <p:nvPr/>
        </p:nvSpPr>
        <p:spPr bwMode="auto">
          <a:xfrm>
            <a:off x="83393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6" name="Line 40">
            <a:extLst>
              <a:ext uri="{FF2B5EF4-FFF2-40B4-BE49-F238E27FC236}">
                <a16:creationId xmlns:a16="http://schemas.microsoft.com/office/drawing/2014/main" id="{940E386A-FD40-03B2-421C-9D5AD5D5D7A5}"/>
              </a:ext>
            </a:extLst>
          </p:cNvPr>
          <p:cNvSpPr>
            <a:spLocks noChangeAspect="1" noChangeShapeType="1"/>
          </p:cNvSpPr>
          <p:nvPr/>
        </p:nvSpPr>
        <p:spPr bwMode="auto">
          <a:xfrm>
            <a:off x="85679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7" name="Line 41">
            <a:extLst>
              <a:ext uri="{FF2B5EF4-FFF2-40B4-BE49-F238E27FC236}">
                <a16:creationId xmlns:a16="http://schemas.microsoft.com/office/drawing/2014/main" id="{0080B710-5471-F6DC-4B45-C53B8F9FBA6A}"/>
              </a:ext>
            </a:extLst>
          </p:cNvPr>
          <p:cNvSpPr>
            <a:spLocks noChangeAspect="1" noChangeShapeType="1"/>
          </p:cNvSpPr>
          <p:nvPr/>
        </p:nvSpPr>
        <p:spPr bwMode="auto">
          <a:xfrm>
            <a:off x="885369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8" name="Line 42">
            <a:extLst>
              <a:ext uri="{FF2B5EF4-FFF2-40B4-BE49-F238E27FC236}">
                <a16:creationId xmlns:a16="http://schemas.microsoft.com/office/drawing/2014/main" id="{794DF88F-18CB-C40F-A665-C511C8A99720}"/>
              </a:ext>
            </a:extLst>
          </p:cNvPr>
          <p:cNvSpPr>
            <a:spLocks noChangeAspect="1" noChangeShapeType="1"/>
          </p:cNvSpPr>
          <p:nvPr/>
        </p:nvSpPr>
        <p:spPr bwMode="auto">
          <a:xfrm>
            <a:off x="9063246" y="4260264"/>
            <a:ext cx="0" cy="28575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59" name="Line 43">
            <a:extLst>
              <a:ext uri="{FF2B5EF4-FFF2-40B4-BE49-F238E27FC236}">
                <a16:creationId xmlns:a16="http://schemas.microsoft.com/office/drawing/2014/main" id="{46D3832B-A00E-DD9C-6B76-AC1EAD87A7B2}"/>
              </a:ext>
            </a:extLst>
          </p:cNvPr>
          <p:cNvSpPr>
            <a:spLocks noChangeAspect="1" noChangeShapeType="1"/>
          </p:cNvSpPr>
          <p:nvPr/>
        </p:nvSpPr>
        <p:spPr bwMode="auto">
          <a:xfrm>
            <a:off x="7882146" y="4260264"/>
            <a:ext cx="1200150"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0" name="Rectangle 44">
            <a:extLst>
              <a:ext uri="{FF2B5EF4-FFF2-40B4-BE49-F238E27FC236}">
                <a16:creationId xmlns:a16="http://schemas.microsoft.com/office/drawing/2014/main" id="{3BB08949-1E02-B8B6-51CF-DA20B7BC504A}"/>
              </a:ext>
            </a:extLst>
          </p:cNvPr>
          <p:cNvSpPr>
            <a:spLocks noChangeAspect="1" noChangeArrowheads="1"/>
          </p:cNvSpPr>
          <p:nvPr/>
        </p:nvSpPr>
        <p:spPr bwMode="auto">
          <a:xfrm>
            <a:off x="7928581" y="4585305"/>
            <a:ext cx="1370567"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10 Regions</a:t>
            </a:r>
          </a:p>
        </p:txBody>
      </p:sp>
      <p:grpSp>
        <p:nvGrpSpPr>
          <p:cNvPr id="161" name="Group 46">
            <a:extLst>
              <a:ext uri="{FF2B5EF4-FFF2-40B4-BE49-F238E27FC236}">
                <a16:creationId xmlns:a16="http://schemas.microsoft.com/office/drawing/2014/main" id="{FF14AEE2-CD4B-DD63-8BD6-9482FCC44E6C}"/>
              </a:ext>
            </a:extLst>
          </p:cNvPr>
          <p:cNvGrpSpPr>
            <a:grpSpLocks noChangeAspect="1"/>
          </p:cNvGrpSpPr>
          <p:nvPr/>
        </p:nvGrpSpPr>
        <p:grpSpPr bwMode="auto">
          <a:xfrm>
            <a:off x="4910346" y="4269789"/>
            <a:ext cx="1200150" cy="285750"/>
            <a:chOff x="1968" y="2718"/>
            <a:chExt cx="1008" cy="240"/>
          </a:xfrm>
        </p:grpSpPr>
        <p:sp>
          <p:nvSpPr>
            <p:cNvPr id="162" name="Line 47">
              <a:extLst>
                <a:ext uri="{FF2B5EF4-FFF2-40B4-BE49-F238E27FC236}">
                  <a16:creationId xmlns:a16="http://schemas.microsoft.com/office/drawing/2014/main" id="{FB3C3AD0-403C-ED1E-9F5A-E40BD8CA3311}"/>
                </a:ext>
              </a:extLst>
            </p:cNvPr>
            <p:cNvSpPr>
              <a:spLocks noChangeShapeType="1"/>
            </p:cNvSpPr>
            <p:nvPr/>
          </p:nvSpPr>
          <p:spPr bwMode="auto">
            <a:xfrm>
              <a:off x="198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3" name="Line 48">
              <a:extLst>
                <a:ext uri="{FF2B5EF4-FFF2-40B4-BE49-F238E27FC236}">
                  <a16:creationId xmlns:a16="http://schemas.microsoft.com/office/drawing/2014/main" id="{A25D2D8D-BF1F-D3DB-FADB-1FC13C1F93A2}"/>
                </a:ext>
              </a:extLst>
            </p:cNvPr>
            <p:cNvSpPr>
              <a:spLocks noChangeShapeType="1"/>
            </p:cNvSpPr>
            <p:nvPr/>
          </p:nvSpPr>
          <p:spPr bwMode="auto">
            <a:xfrm>
              <a:off x="2146"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4" name="Line 49">
              <a:extLst>
                <a:ext uri="{FF2B5EF4-FFF2-40B4-BE49-F238E27FC236}">
                  <a16:creationId xmlns:a16="http://schemas.microsoft.com/office/drawing/2014/main" id="{60762DBF-5188-0481-19AE-76140D06D949}"/>
                </a:ext>
              </a:extLst>
            </p:cNvPr>
            <p:cNvSpPr>
              <a:spLocks noChangeShapeType="1"/>
            </p:cNvSpPr>
            <p:nvPr/>
          </p:nvSpPr>
          <p:spPr bwMode="auto">
            <a:xfrm>
              <a:off x="2309"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5" name="Line 50">
              <a:extLst>
                <a:ext uri="{FF2B5EF4-FFF2-40B4-BE49-F238E27FC236}">
                  <a16:creationId xmlns:a16="http://schemas.microsoft.com/office/drawing/2014/main" id="{392A794D-E9C2-B736-0306-BF4BE085C11C}"/>
                </a:ext>
              </a:extLst>
            </p:cNvPr>
            <p:cNvSpPr>
              <a:spLocks noChangeShapeType="1"/>
            </p:cNvSpPr>
            <p:nvPr/>
          </p:nvSpPr>
          <p:spPr bwMode="auto">
            <a:xfrm>
              <a:off x="2472"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6" name="Line 51">
              <a:extLst>
                <a:ext uri="{FF2B5EF4-FFF2-40B4-BE49-F238E27FC236}">
                  <a16:creationId xmlns:a16="http://schemas.microsoft.com/office/drawing/2014/main" id="{D609C26A-DC5F-28F2-7305-171C6D07ACD3}"/>
                </a:ext>
              </a:extLst>
            </p:cNvPr>
            <p:cNvSpPr>
              <a:spLocks noChangeShapeType="1"/>
            </p:cNvSpPr>
            <p:nvPr/>
          </p:nvSpPr>
          <p:spPr bwMode="auto">
            <a:xfrm>
              <a:off x="2634"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7" name="Line 52">
              <a:extLst>
                <a:ext uri="{FF2B5EF4-FFF2-40B4-BE49-F238E27FC236}">
                  <a16:creationId xmlns:a16="http://schemas.microsoft.com/office/drawing/2014/main" id="{D5E08696-64EF-C1EB-5EBF-ABAB16347C2B}"/>
                </a:ext>
              </a:extLst>
            </p:cNvPr>
            <p:cNvSpPr>
              <a:spLocks noChangeShapeType="1"/>
            </p:cNvSpPr>
            <p:nvPr/>
          </p:nvSpPr>
          <p:spPr bwMode="auto">
            <a:xfrm>
              <a:off x="295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8" name="Line 53">
              <a:extLst>
                <a:ext uri="{FF2B5EF4-FFF2-40B4-BE49-F238E27FC236}">
                  <a16:creationId xmlns:a16="http://schemas.microsoft.com/office/drawing/2014/main" id="{38338339-9B81-FFCD-EEEC-0F89DDBB909F}"/>
                </a:ext>
              </a:extLst>
            </p:cNvPr>
            <p:cNvSpPr>
              <a:spLocks noChangeShapeType="1"/>
            </p:cNvSpPr>
            <p:nvPr/>
          </p:nvSpPr>
          <p:spPr bwMode="auto">
            <a:xfrm>
              <a:off x="1968" y="2718"/>
              <a:ext cx="1008" cy="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sp>
          <p:nvSpPr>
            <p:cNvPr id="169" name="Line 54">
              <a:extLst>
                <a:ext uri="{FF2B5EF4-FFF2-40B4-BE49-F238E27FC236}">
                  <a16:creationId xmlns:a16="http://schemas.microsoft.com/office/drawing/2014/main" id="{FCF13108-F233-4386-7C7D-5125F917FD87}"/>
                </a:ext>
              </a:extLst>
            </p:cNvPr>
            <p:cNvSpPr>
              <a:spLocks noChangeShapeType="1"/>
            </p:cNvSpPr>
            <p:nvPr/>
          </p:nvSpPr>
          <p:spPr bwMode="auto">
            <a:xfrm>
              <a:off x="2797" y="2718"/>
              <a:ext cx="0" cy="240"/>
            </a:xfrm>
            <a:prstGeom prst="line">
              <a:avLst/>
            </a:prstGeom>
            <a:noFill/>
            <a:ln w="50800">
              <a:solidFill>
                <a:srgbClr val="0033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b="1">
                <a:solidFill>
                  <a:srgbClr val="000000"/>
                </a:solidFill>
                <a:latin typeface="Tahoma" charset="0"/>
                <a:ea typeface="ＭＳ Ｐゴシック" charset="0"/>
              </a:endParaRPr>
            </a:p>
          </p:txBody>
        </p:sp>
      </p:grpSp>
      <p:sp>
        <p:nvSpPr>
          <p:cNvPr id="170" name="Rectangle 44">
            <a:extLst>
              <a:ext uri="{FF2B5EF4-FFF2-40B4-BE49-F238E27FC236}">
                <a16:creationId xmlns:a16="http://schemas.microsoft.com/office/drawing/2014/main" id="{F1202787-C4C4-B687-1496-00C23D5A6D0F}"/>
              </a:ext>
            </a:extLst>
          </p:cNvPr>
          <p:cNvSpPr>
            <a:spLocks noChangeAspect="1" noChangeArrowheads="1"/>
          </p:cNvSpPr>
          <p:nvPr/>
        </p:nvSpPr>
        <p:spPr bwMode="auto">
          <a:xfrm>
            <a:off x="4912775" y="4621073"/>
            <a:ext cx="1588575" cy="623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9056" tIns="34529" rIns="69056" bIns="34529">
            <a:spAutoFit/>
          </a:bodyPr>
          <a:lstStyle/>
          <a:p>
            <a:pPr eaLnBrk="0" fontAlgn="base" hangingPunct="0">
              <a:spcBef>
                <a:spcPct val="0"/>
              </a:spcBef>
              <a:spcAft>
                <a:spcPct val="0"/>
              </a:spcAft>
            </a:pPr>
            <a:r>
              <a:rPr lang="en-US" altLang="en-US" b="1" dirty="0">
                <a:solidFill>
                  <a:srgbClr val="FF0000"/>
                </a:solidFill>
                <a:latin typeface="Arial" charset="0"/>
                <a:ea typeface="ＭＳ Ｐゴシック" charset="0"/>
              </a:rPr>
              <a:t>46 Societies </a:t>
            </a:r>
          </a:p>
          <a:p>
            <a:pPr eaLnBrk="0" fontAlgn="base" hangingPunct="0">
              <a:spcBef>
                <a:spcPct val="0"/>
              </a:spcBef>
              <a:spcAft>
                <a:spcPct val="0"/>
              </a:spcAft>
            </a:pPr>
            <a:r>
              <a:rPr lang="en-US" altLang="en-US" b="1" dirty="0">
                <a:solidFill>
                  <a:srgbClr val="FF0000"/>
                </a:solidFill>
                <a:latin typeface="Arial" charset="0"/>
                <a:ea typeface="ＭＳ Ｐゴシック" charset="0"/>
              </a:rPr>
              <a:t>and Councils</a:t>
            </a:r>
          </a:p>
        </p:txBody>
      </p:sp>
      <p:sp>
        <p:nvSpPr>
          <p:cNvPr id="171" name="Rectangle 17">
            <a:extLst>
              <a:ext uri="{FF2B5EF4-FFF2-40B4-BE49-F238E27FC236}">
                <a16:creationId xmlns:a16="http://schemas.microsoft.com/office/drawing/2014/main" id="{F9CB413F-A5F5-0644-0E14-74C2D54743A0}"/>
              </a:ext>
            </a:extLst>
          </p:cNvPr>
          <p:cNvSpPr>
            <a:spLocks noChangeAspect="1" noChangeArrowheads="1"/>
          </p:cNvSpPr>
          <p:nvPr/>
        </p:nvSpPr>
        <p:spPr bwMode="auto">
          <a:xfrm>
            <a:off x="5159100" y="3619059"/>
            <a:ext cx="676449" cy="3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9056" tIns="34529" rIns="69056" bIns="34529">
            <a:spAutoFit/>
          </a:bodyPr>
          <a:lstStyle/>
          <a:p>
            <a:pPr algn="ctr" eaLnBrk="0" fontAlgn="base" hangingPunct="0">
              <a:spcBef>
                <a:spcPct val="0"/>
              </a:spcBef>
              <a:spcAft>
                <a:spcPct val="0"/>
              </a:spcAft>
            </a:pPr>
            <a:r>
              <a:rPr lang="en-US" altLang="en-US" b="1" dirty="0">
                <a:solidFill>
                  <a:srgbClr val="000000"/>
                </a:solidFill>
                <a:latin typeface="Arial" charset="0"/>
                <a:ea typeface="ＭＳ Ｐゴシック" charset="0"/>
              </a:rPr>
              <a:t>TAB</a:t>
            </a:r>
          </a:p>
        </p:txBody>
      </p:sp>
      <p:sp>
        <p:nvSpPr>
          <p:cNvPr id="172" name="Rectangle 171">
            <a:extLst>
              <a:ext uri="{FF2B5EF4-FFF2-40B4-BE49-F238E27FC236}">
                <a16:creationId xmlns:a16="http://schemas.microsoft.com/office/drawing/2014/main" id="{A21779AE-A9BE-5CA8-2D03-D6165340D698}"/>
              </a:ext>
            </a:extLst>
          </p:cNvPr>
          <p:cNvSpPr>
            <a:spLocks noChangeAspect="1"/>
          </p:cNvSpPr>
          <p:nvPr/>
        </p:nvSpPr>
        <p:spPr>
          <a:xfrm>
            <a:off x="5437902" y="2138821"/>
            <a:ext cx="967869" cy="350935"/>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65B3BBB7-FDCD-1DC7-D803-E3E959B5B10D}"/>
              </a:ext>
            </a:extLst>
          </p:cNvPr>
          <p:cNvSpPr>
            <a:spLocks noChangeAspect="1"/>
          </p:cNvSpPr>
          <p:nvPr/>
        </p:nvSpPr>
        <p:spPr>
          <a:xfrm>
            <a:off x="2981533" y="3604869"/>
            <a:ext cx="844067" cy="592293"/>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AE1C39F5-8A12-29F4-DC78-644EA3466689}"/>
              </a:ext>
            </a:extLst>
          </p:cNvPr>
          <p:cNvSpPr>
            <a:spLocks noChangeAspect="1"/>
          </p:cNvSpPr>
          <p:nvPr/>
        </p:nvSpPr>
        <p:spPr>
          <a:xfrm>
            <a:off x="4222815" y="2712451"/>
            <a:ext cx="965908" cy="395288"/>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EC527259-349D-A75E-2461-833E94772666}"/>
              </a:ext>
            </a:extLst>
          </p:cNvPr>
          <p:cNvSpPr>
            <a:spLocks noChangeAspect="1"/>
          </p:cNvSpPr>
          <p:nvPr/>
        </p:nvSpPr>
        <p:spPr>
          <a:xfrm>
            <a:off x="8202532" y="3589942"/>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43818EB2-DB0E-5130-1F02-251FBCDAFB79}"/>
              </a:ext>
            </a:extLst>
          </p:cNvPr>
          <p:cNvSpPr>
            <a:spLocks noChangeAspect="1"/>
          </p:cNvSpPr>
          <p:nvPr/>
        </p:nvSpPr>
        <p:spPr>
          <a:xfrm>
            <a:off x="5140679" y="3609534"/>
            <a:ext cx="746414" cy="361950"/>
          </a:xfrm>
          <a:prstGeom prst="rect">
            <a:avLst/>
          </a:prstGeom>
          <a:solidFill>
            <a:schemeClr val="accent5">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933EB625-F343-61D9-7F44-5D3AD086A98A}"/>
              </a:ext>
            </a:extLst>
          </p:cNvPr>
          <p:cNvSpPr>
            <a:spLocks noChangeAspect="1"/>
          </p:cNvSpPr>
          <p:nvPr/>
        </p:nvSpPr>
        <p:spPr>
          <a:xfrm>
            <a:off x="4122802" y="3595394"/>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667D505-63FC-3F3F-0C7C-DB33730D5D46}"/>
              </a:ext>
            </a:extLst>
          </p:cNvPr>
          <p:cNvSpPr>
            <a:spLocks noChangeAspect="1"/>
          </p:cNvSpPr>
          <p:nvPr/>
        </p:nvSpPr>
        <p:spPr>
          <a:xfrm>
            <a:off x="7182167" y="3621623"/>
            <a:ext cx="746414" cy="361950"/>
          </a:xfrm>
          <a:prstGeom prst="rect">
            <a:avLst/>
          </a:prstGeom>
          <a:solidFill>
            <a:schemeClr val="tx2">
              <a:lumMod val="60000"/>
              <a:lumOff val="40000"/>
              <a:alpha val="23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3" name="Group 182">
            <a:extLst>
              <a:ext uri="{FF2B5EF4-FFF2-40B4-BE49-F238E27FC236}">
                <a16:creationId xmlns:a16="http://schemas.microsoft.com/office/drawing/2014/main" id="{483B0AD8-6AC6-BB91-1EE5-81D3B894C08C}"/>
              </a:ext>
            </a:extLst>
          </p:cNvPr>
          <p:cNvGrpSpPr/>
          <p:nvPr/>
        </p:nvGrpSpPr>
        <p:grpSpPr>
          <a:xfrm>
            <a:off x="9023588" y="2489756"/>
            <a:ext cx="2781374" cy="1084708"/>
            <a:chOff x="9023588" y="2489756"/>
            <a:chExt cx="2781374" cy="1084708"/>
          </a:xfrm>
        </p:grpSpPr>
        <p:sp>
          <p:nvSpPr>
            <p:cNvPr id="180" name="TextBox 179">
              <a:extLst>
                <a:ext uri="{FF2B5EF4-FFF2-40B4-BE49-F238E27FC236}">
                  <a16:creationId xmlns:a16="http://schemas.microsoft.com/office/drawing/2014/main" id="{90A4C1D3-EE75-67C9-E9A0-573E28728B53}"/>
                </a:ext>
              </a:extLst>
            </p:cNvPr>
            <p:cNvSpPr txBox="1"/>
            <p:nvPr/>
          </p:nvSpPr>
          <p:spPr>
            <a:xfrm>
              <a:off x="9299148" y="2489756"/>
              <a:ext cx="2505814" cy="646331"/>
            </a:xfrm>
            <a:prstGeom prst="rect">
              <a:avLst/>
            </a:prstGeom>
            <a:noFill/>
          </p:spPr>
          <p:txBody>
            <a:bodyPr wrap="none" rtlCol="0">
              <a:spAutoFit/>
            </a:bodyPr>
            <a:lstStyle/>
            <a:p>
              <a:r>
                <a:rPr lang="en-US" dirty="0"/>
                <a:t>Member &amp; Geographic</a:t>
              </a:r>
              <a:br>
                <a:rPr lang="en-US" dirty="0"/>
              </a:br>
              <a:r>
                <a:rPr lang="en-US" dirty="0"/>
                <a:t>Activities Board</a:t>
              </a:r>
            </a:p>
          </p:txBody>
        </p:sp>
        <p:cxnSp>
          <p:nvCxnSpPr>
            <p:cNvPr id="182" name="Straight Arrow Connector 181">
              <a:extLst>
                <a:ext uri="{FF2B5EF4-FFF2-40B4-BE49-F238E27FC236}">
                  <a16:creationId xmlns:a16="http://schemas.microsoft.com/office/drawing/2014/main" id="{412A4383-9C50-5BC4-215C-3A73E974BD93}"/>
                </a:ext>
              </a:extLst>
            </p:cNvPr>
            <p:cNvCxnSpPr/>
            <p:nvPr/>
          </p:nvCxnSpPr>
          <p:spPr>
            <a:xfrm flipH="1">
              <a:off x="9023588" y="3136087"/>
              <a:ext cx="545415" cy="438377"/>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C42E88CD-763A-5810-0B4F-163C4EDEC76A}"/>
              </a:ext>
            </a:extLst>
          </p:cNvPr>
          <p:cNvGrpSpPr/>
          <p:nvPr/>
        </p:nvGrpSpPr>
        <p:grpSpPr>
          <a:xfrm>
            <a:off x="6501350" y="1478776"/>
            <a:ext cx="1685596" cy="660045"/>
            <a:chOff x="6501350" y="1478776"/>
            <a:chExt cx="1685596" cy="660045"/>
          </a:xfrm>
        </p:grpSpPr>
        <p:sp>
          <p:nvSpPr>
            <p:cNvPr id="184" name="TextBox 183">
              <a:extLst>
                <a:ext uri="{FF2B5EF4-FFF2-40B4-BE49-F238E27FC236}">
                  <a16:creationId xmlns:a16="http://schemas.microsoft.com/office/drawing/2014/main" id="{C245DF26-45A8-BCEE-43B7-6284849E9F75}"/>
                </a:ext>
              </a:extLst>
            </p:cNvPr>
            <p:cNvSpPr txBox="1"/>
            <p:nvPr/>
          </p:nvSpPr>
          <p:spPr>
            <a:xfrm>
              <a:off x="6796822" y="1478776"/>
              <a:ext cx="1390124" cy="646331"/>
            </a:xfrm>
            <a:prstGeom prst="rect">
              <a:avLst/>
            </a:prstGeom>
            <a:noFill/>
          </p:spPr>
          <p:txBody>
            <a:bodyPr wrap="none" rtlCol="0">
              <a:spAutoFit/>
            </a:bodyPr>
            <a:lstStyle/>
            <a:p>
              <a:r>
                <a:rPr lang="en-US" dirty="0"/>
                <a:t>IEEE Board</a:t>
              </a:r>
              <a:br>
                <a:rPr lang="en-US" dirty="0"/>
              </a:br>
              <a:r>
                <a:rPr lang="en-US" dirty="0"/>
                <a:t>of Directors</a:t>
              </a:r>
            </a:p>
          </p:txBody>
        </p:sp>
        <p:cxnSp>
          <p:nvCxnSpPr>
            <p:cNvPr id="186" name="Straight Arrow Connector 185">
              <a:extLst>
                <a:ext uri="{FF2B5EF4-FFF2-40B4-BE49-F238E27FC236}">
                  <a16:creationId xmlns:a16="http://schemas.microsoft.com/office/drawing/2014/main" id="{4FB4BF17-DD9F-2341-9ADB-2B06143CE169}"/>
                </a:ext>
              </a:extLst>
            </p:cNvPr>
            <p:cNvCxnSpPr/>
            <p:nvPr/>
          </p:nvCxnSpPr>
          <p:spPr>
            <a:xfrm flipH="1">
              <a:off x="6501350" y="1970468"/>
              <a:ext cx="295472" cy="168353"/>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187" name="TextBox 186">
            <a:extLst>
              <a:ext uri="{FF2B5EF4-FFF2-40B4-BE49-F238E27FC236}">
                <a16:creationId xmlns:a16="http://schemas.microsoft.com/office/drawing/2014/main" id="{FFAE5B63-61CF-48C6-0F52-BB05FA66EFAC}"/>
              </a:ext>
            </a:extLst>
          </p:cNvPr>
          <p:cNvSpPr txBox="1"/>
          <p:nvPr/>
        </p:nvSpPr>
        <p:spPr>
          <a:xfrm>
            <a:off x="1878160" y="5577721"/>
            <a:ext cx="7650283" cy="646331"/>
          </a:xfrm>
          <a:prstGeom prst="rect">
            <a:avLst/>
          </a:prstGeom>
          <a:noFill/>
        </p:spPr>
        <p:txBody>
          <a:bodyPr wrap="square" rtlCol="0">
            <a:spAutoFit/>
          </a:bodyPr>
          <a:lstStyle/>
          <a:p>
            <a:r>
              <a:rPr lang="en-US" b="1" i="0" u="none" strike="noStrike" dirty="0">
                <a:solidFill>
                  <a:srgbClr val="333333"/>
                </a:solidFill>
                <a:effectLst/>
                <a:latin typeface="Helvetica Neue" panose="02000503000000020004" pitchFamily="2" charset="0"/>
              </a:rPr>
              <a:t>MGA</a:t>
            </a:r>
            <a:r>
              <a:rPr lang="en-US" b="1" dirty="0">
                <a:solidFill>
                  <a:srgbClr val="333333"/>
                </a:solidFill>
                <a:latin typeface="Helvetica Neue" panose="02000503000000020004" pitchFamily="2" charset="0"/>
              </a:rPr>
              <a:t> - </a:t>
            </a:r>
            <a:r>
              <a:rPr lang="en-US" i="0" u="none" strike="noStrike" dirty="0">
                <a:solidFill>
                  <a:srgbClr val="333333"/>
                </a:solidFill>
                <a:effectLst/>
                <a:latin typeface="Helvetica Neue" panose="02000503000000020004" pitchFamily="2" charset="0"/>
              </a:rPr>
              <a:t>ensure quality member opportunities for continuous engagement.</a:t>
            </a:r>
          </a:p>
          <a:p>
            <a:endParaRPr lang="en-US" b="1" dirty="0"/>
          </a:p>
        </p:txBody>
      </p:sp>
      <p:grpSp>
        <p:nvGrpSpPr>
          <p:cNvPr id="193" name="Group 192">
            <a:extLst>
              <a:ext uri="{FF2B5EF4-FFF2-40B4-BE49-F238E27FC236}">
                <a16:creationId xmlns:a16="http://schemas.microsoft.com/office/drawing/2014/main" id="{FCCD0D62-99EB-88E7-52B0-A5286C4A7F81}"/>
              </a:ext>
            </a:extLst>
          </p:cNvPr>
          <p:cNvGrpSpPr/>
          <p:nvPr/>
        </p:nvGrpSpPr>
        <p:grpSpPr>
          <a:xfrm>
            <a:off x="1398282" y="1935699"/>
            <a:ext cx="2711792" cy="828822"/>
            <a:chOff x="1398282" y="1935699"/>
            <a:chExt cx="2711792" cy="828822"/>
          </a:xfrm>
        </p:grpSpPr>
        <p:sp>
          <p:nvSpPr>
            <p:cNvPr id="189" name="TextBox 188">
              <a:extLst>
                <a:ext uri="{FF2B5EF4-FFF2-40B4-BE49-F238E27FC236}">
                  <a16:creationId xmlns:a16="http://schemas.microsoft.com/office/drawing/2014/main" id="{F9F8A755-9FFF-5BAB-D97C-9D8CC161735F}"/>
                </a:ext>
              </a:extLst>
            </p:cNvPr>
            <p:cNvSpPr txBox="1"/>
            <p:nvPr/>
          </p:nvSpPr>
          <p:spPr>
            <a:xfrm>
              <a:off x="1398282" y="1935699"/>
              <a:ext cx="1970437" cy="646331"/>
            </a:xfrm>
            <a:prstGeom prst="rect">
              <a:avLst/>
            </a:prstGeom>
            <a:noFill/>
          </p:spPr>
          <p:txBody>
            <a:bodyPr wrap="square" rtlCol="0">
              <a:spAutoFit/>
            </a:bodyPr>
            <a:lstStyle/>
            <a:p>
              <a:r>
                <a:rPr lang="en-US" dirty="0"/>
                <a:t>Member-elected portion of </a:t>
              </a:r>
              <a:r>
                <a:rPr lang="en-US" dirty="0" err="1"/>
                <a:t>BoD</a:t>
              </a:r>
              <a:endParaRPr lang="en-US" dirty="0"/>
            </a:p>
          </p:txBody>
        </p:sp>
        <p:cxnSp>
          <p:nvCxnSpPr>
            <p:cNvPr id="190" name="Straight Arrow Connector 189">
              <a:extLst>
                <a:ext uri="{FF2B5EF4-FFF2-40B4-BE49-F238E27FC236}">
                  <a16:creationId xmlns:a16="http://schemas.microsoft.com/office/drawing/2014/main" id="{EF63AD1B-420F-8599-2705-820D565A91B3}"/>
                </a:ext>
              </a:extLst>
            </p:cNvPr>
            <p:cNvCxnSpPr>
              <a:cxnSpLocks/>
            </p:cNvCxnSpPr>
            <p:nvPr/>
          </p:nvCxnSpPr>
          <p:spPr>
            <a:xfrm>
              <a:off x="3138524" y="2326689"/>
              <a:ext cx="971550" cy="437832"/>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12150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chor="ctr">
            <a:normAutofit fontScale="90000"/>
          </a:bodyPr>
          <a:lstStyle/>
          <a:p>
            <a:r>
              <a:rPr lang="en-US" dirty="0"/>
              <a:t>IEEE: Global Reach, Local Engagement</a:t>
            </a:r>
          </a:p>
        </p:txBody>
      </p:sp>
      <p:sp>
        <p:nvSpPr>
          <p:cNvPr id="2" name="Slide Number Placeholder 1"/>
          <p:cNvSpPr>
            <a:spLocks noGrp="1"/>
          </p:cNvSpPr>
          <p:nvPr>
            <p:ph type="sldNum" sz="quarter" idx="14"/>
          </p:nvPr>
        </p:nvSpPr>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fld id="{3DD97BEB-BAEF-0344-9D5C-EC73E478698A}" type="slidenum">
              <a:rPr kumimoji="0" lang="en-US" sz="1200" b="0" i="0" u="none" strike="noStrike" kern="1200" cap="none" spc="0" normalizeH="0" baseline="0" noProof="0">
                <a:ln>
                  <a:noFill/>
                </a:ln>
                <a:solidFill>
                  <a:srgbClr val="0066A1"/>
                </a:solidFill>
                <a:effectLst/>
                <a:uLnTx/>
                <a:uFillTx/>
                <a:latin typeface="Calibri" panose="020F0502020204030204"/>
                <a:ea typeface="+mn-ea"/>
                <a:cs typeface="+mn-cs"/>
                <a:sym typeface="Helvetica Light"/>
              </a:rPr>
              <a:pPr marL="0" marR="0" lvl="0" indent="0" algn="l" defTabSz="121914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66A1"/>
              </a:solidFill>
              <a:effectLst/>
              <a:uLnTx/>
              <a:uFillTx/>
              <a:latin typeface="Calibri" panose="020F0502020204030204"/>
              <a:ea typeface="+mn-ea"/>
              <a:cs typeface="+mn-cs"/>
              <a:sym typeface="Helvetica Light"/>
            </a:endParaRPr>
          </a:p>
        </p:txBody>
      </p:sp>
      <p:pic>
        <p:nvPicPr>
          <p:cNvPr id="50" name="Picture 2" descr="world map">
            <a:extLst>
              <a:ext uri="{FF2B5EF4-FFF2-40B4-BE49-F238E27FC236}">
                <a16:creationId xmlns:a16="http://schemas.microsoft.com/office/drawing/2014/main" id="{591D6E1C-D2B2-9449-A717-555EE68C3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744" y="1131552"/>
            <a:ext cx="8569112" cy="458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 Box 5">
            <a:extLst>
              <a:ext uri="{FF2B5EF4-FFF2-40B4-BE49-F238E27FC236}">
                <a16:creationId xmlns:a16="http://schemas.microsoft.com/office/drawing/2014/main" id="{50478603-EF31-5041-A2D6-11400ADFADA3}"/>
              </a:ext>
            </a:extLst>
          </p:cNvPr>
          <p:cNvSpPr txBox="1">
            <a:spLocks noChangeArrowheads="1"/>
          </p:cNvSpPr>
          <p:nvPr/>
        </p:nvSpPr>
        <p:spPr bwMode="auto">
          <a:xfrm>
            <a:off x="2366626" y="5278163"/>
            <a:ext cx="2540892" cy="461665"/>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R9: </a:t>
            </a:r>
            <a:r>
              <a:rPr lang="en-US" sz="2400" dirty="0">
                <a:solidFill>
                  <a:prstClr val="black"/>
                </a:solidFill>
                <a:latin typeface="Calibri" panose="020F0502020204030204"/>
                <a:sym typeface="Helvetica Light"/>
              </a:rPr>
              <a:t>17,788</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(4.2%)</a:t>
            </a:r>
          </a:p>
        </p:txBody>
      </p:sp>
      <p:sp>
        <p:nvSpPr>
          <p:cNvPr id="52" name="Text Box 6">
            <a:extLst>
              <a:ext uri="{FF2B5EF4-FFF2-40B4-BE49-F238E27FC236}">
                <a16:creationId xmlns:a16="http://schemas.microsoft.com/office/drawing/2014/main" id="{5A6030C3-0D5F-AF43-9401-776F39BF308B}"/>
              </a:ext>
            </a:extLst>
          </p:cNvPr>
          <p:cNvSpPr txBox="1">
            <a:spLocks noChangeArrowheads="1"/>
          </p:cNvSpPr>
          <p:nvPr/>
        </p:nvSpPr>
        <p:spPr bwMode="auto">
          <a:xfrm>
            <a:off x="5808709" y="4954590"/>
            <a:ext cx="2551521" cy="461665"/>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R8: 80,727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(18.9%)</a:t>
            </a:r>
          </a:p>
        </p:txBody>
      </p:sp>
      <p:sp>
        <p:nvSpPr>
          <p:cNvPr id="53" name="Text Box 7">
            <a:extLst>
              <a:ext uri="{FF2B5EF4-FFF2-40B4-BE49-F238E27FC236}">
                <a16:creationId xmlns:a16="http://schemas.microsoft.com/office/drawing/2014/main" id="{F6B0BF97-CBE0-774A-B876-877FBC69808D}"/>
              </a:ext>
            </a:extLst>
          </p:cNvPr>
          <p:cNvSpPr txBox="1">
            <a:spLocks noChangeArrowheads="1"/>
          </p:cNvSpPr>
          <p:nvPr/>
        </p:nvSpPr>
        <p:spPr bwMode="auto">
          <a:xfrm>
            <a:off x="8871594" y="3290287"/>
            <a:ext cx="2982578" cy="461665"/>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R10: </a:t>
            </a:r>
            <a:r>
              <a:rPr lang="en-US" sz="2400" dirty="0">
                <a:solidFill>
                  <a:prstClr val="black"/>
                </a:solidFill>
                <a:latin typeface="Calibri" panose="020F0502020204030204"/>
                <a:sym typeface="Helvetica Light"/>
              </a:rPr>
              <a:t>161,371</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(37.7%)</a:t>
            </a:r>
            <a:endParaRPr kumimoji="0" lang="en-US" sz="2400" b="0" i="0" u="none" strike="noStrike" kern="1200" cap="none" spc="0" normalizeH="0" baseline="0" noProof="0" dirty="0">
              <a:ln>
                <a:noFill/>
              </a:ln>
              <a:solidFill>
                <a:srgbClr val="0000FF"/>
              </a:solidFill>
              <a:effectLst/>
              <a:uLnTx/>
              <a:uFillTx/>
              <a:latin typeface="Calibri" panose="020F0502020204030204"/>
              <a:ea typeface="+mn-ea"/>
              <a:cs typeface="+mn-cs"/>
              <a:sym typeface="Helvetica Light"/>
            </a:endParaRPr>
          </a:p>
        </p:txBody>
      </p:sp>
      <p:sp>
        <p:nvSpPr>
          <p:cNvPr id="54" name="Text Box 8">
            <a:extLst>
              <a:ext uri="{FF2B5EF4-FFF2-40B4-BE49-F238E27FC236}">
                <a16:creationId xmlns:a16="http://schemas.microsoft.com/office/drawing/2014/main" id="{F8BEE92D-CE0E-004B-AE65-E46AA9BB5DE9}"/>
              </a:ext>
            </a:extLst>
          </p:cNvPr>
          <p:cNvSpPr txBox="1">
            <a:spLocks noChangeArrowheads="1"/>
          </p:cNvSpPr>
          <p:nvPr/>
        </p:nvSpPr>
        <p:spPr bwMode="auto">
          <a:xfrm>
            <a:off x="566428" y="3218081"/>
            <a:ext cx="3365179" cy="1015663"/>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R1 to 6: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153,689 (35.9%)</a:t>
            </a:r>
          </a:p>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55" name="Text Box 9">
            <a:extLst>
              <a:ext uri="{FF2B5EF4-FFF2-40B4-BE49-F238E27FC236}">
                <a16:creationId xmlns:a16="http://schemas.microsoft.com/office/drawing/2014/main" id="{823A837F-1589-A14D-844C-E079F968FFE7}"/>
              </a:ext>
            </a:extLst>
          </p:cNvPr>
          <p:cNvSpPr txBox="1">
            <a:spLocks noChangeArrowheads="1"/>
          </p:cNvSpPr>
          <p:nvPr/>
        </p:nvSpPr>
        <p:spPr bwMode="auto">
          <a:xfrm>
            <a:off x="3268441" y="1066986"/>
            <a:ext cx="2827559" cy="461665"/>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R7: </a:t>
            </a:r>
            <a:r>
              <a:rPr lang="en-US" sz="2400" dirty="0">
                <a:solidFill>
                  <a:prstClr val="black"/>
                </a:solidFill>
                <a:latin typeface="Calibri" panose="020F0502020204030204"/>
                <a:sym typeface="Helvetica Light"/>
              </a:rPr>
              <a:t>14,205</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 (3.3%)</a:t>
            </a:r>
          </a:p>
        </p:txBody>
      </p:sp>
      <p:sp>
        <p:nvSpPr>
          <p:cNvPr id="57" name="Text Box 11">
            <a:extLst>
              <a:ext uri="{FF2B5EF4-FFF2-40B4-BE49-F238E27FC236}">
                <a16:creationId xmlns:a16="http://schemas.microsoft.com/office/drawing/2014/main" id="{A78426BC-7E44-4F42-9074-99175DB85838}"/>
              </a:ext>
            </a:extLst>
          </p:cNvPr>
          <p:cNvSpPr txBox="1">
            <a:spLocks noChangeArrowheads="1"/>
          </p:cNvSpPr>
          <p:nvPr/>
        </p:nvSpPr>
        <p:spPr bwMode="auto">
          <a:xfrm>
            <a:off x="2828186" y="5896124"/>
            <a:ext cx="5834587" cy="492443"/>
          </a:xfrm>
          <a:prstGeom prst="rect">
            <a:avLst/>
          </a:prstGeom>
          <a:noFill/>
          <a:ln w="12700">
            <a:noFill/>
            <a:miter lim="800000"/>
            <a:headEnd type="none" w="sm" len="sm"/>
            <a:tailEnd type="none" w="sm" len="sm"/>
          </a:ln>
          <a:effectLst/>
        </p:spPr>
        <p:txBody>
          <a:bodyPr wrap="square">
            <a:spAutoFit/>
          </a:bodyPr>
          <a:lstStyle/>
          <a:p>
            <a:pPr marL="0" marR="0" lvl="0" indent="0" algn="ctr" defTabSz="1219140" rtl="0" eaLnBrk="1" fontAlgn="auto" latinLnBrk="0" hangingPunct="1">
              <a:lnSpc>
                <a:spcPct val="100000"/>
              </a:lnSpc>
              <a:spcBef>
                <a:spcPct val="5000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TOTAL MEMBERSHIP 2022: 427,780</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58" name="Line 12">
            <a:extLst>
              <a:ext uri="{FF2B5EF4-FFF2-40B4-BE49-F238E27FC236}">
                <a16:creationId xmlns:a16="http://schemas.microsoft.com/office/drawing/2014/main" id="{23AE675B-3BF0-4F4D-955F-3DE10CBC9091}"/>
              </a:ext>
            </a:extLst>
          </p:cNvPr>
          <p:cNvSpPr>
            <a:spLocks noChangeShapeType="1"/>
          </p:cNvSpPr>
          <p:nvPr/>
        </p:nvSpPr>
        <p:spPr bwMode="auto">
          <a:xfrm flipH="1">
            <a:off x="6477002" y="2600948"/>
            <a:ext cx="407988" cy="23622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59" name="Line 13">
            <a:extLst>
              <a:ext uri="{FF2B5EF4-FFF2-40B4-BE49-F238E27FC236}">
                <a16:creationId xmlns:a16="http://schemas.microsoft.com/office/drawing/2014/main" id="{9BC2E9F7-33C3-804A-8D80-70FD90EA242C}"/>
              </a:ext>
            </a:extLst>
          </p:cNvPr>
          <p:cNvSpPr>
            <a:spLocks noChangeShapeType="1"/>
          </p:cNvSpPr>
          <p:nvPr/>
        </p:nvSpPr>
        <p:spPr bwMode="auto">
          <a:xfrm>
            <a:off x="8610600" y="2905748"/>
            <a:ext cx="990600" cy="3810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60" name="Line 14">
            <a:extLst>
              <a:ext uri="{FF2B5EF4-FFF2-40B4-BE49-F238E27FC236}">
                <a16:creationId xmlns:a16="http://schemas.microsoft.com/office/drawing/2014/main" id="{C24BFD6D-3208-E748-959E-567DDF7B9831}"/>
              </a:ext>
            </a:extLst>
          </p:cNvPr>
          <p:cNvSpPr>
            <a:spLocks noChangeShapeType="1"/>
          </p:cNvSpPr>
          <p:nvPr/>
        </p:nvSpPr>
        <p:spPr bwMode="auto">
          <a:xfrm flipH="1" flipV="1">
            <a:off x="3709600" y="1595897"/>
            <a:ext cx="144517" cy="3810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61" name="Line 15">
            <a:extLst>
              <a:ext uri="{FF2B5EF4-FFF2-40B4-BE49-F238E27FC236}">
                <a16:creationId xmlns:a16="http://schemas.microsoft.com/office/drawing/2014/main" id="{592529DE-C705-C544-8CAB-4B7E8C241CF6}"/>
              </a:ext>
            </a:extLst>
          </p:cNvPr>
          <p:cNvSpPr>
            <a:spLocks noChangeShapeType="1"/>
          </p:cNvSpPr>
          <p:nvPr/>
        </p:nvSpPr>
        <p:spPr bwMode="auto">
          <a:xfrm flipH="1">
            <a:off x="2366625" y="2391538"/>
            <a:ext cx="1034715" cy="8001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62" name="Line 16">
            <a:extLst>
              <a:ext uri="{FF2B5EF4-FFF2-40B4-BE49-F238E27FC236}">
                <a16:creationId xmlns:a16="http://schemas.microsoft.com/office/drawing/2014/main" id="{B65EFF6B-6808-AA4F-9174-D5281343556F}"/>
              </a:ext>
            </a:extLst>
          </p:cNvPr>
          <p:cNvSpPr>
            <a:spLocks noChangeShapeType="1"/>
          </p:cNvSpPr>
          <p:nvPr/>
        </p:nvSpPr>
        <p:spPr bwMode="auto">
          <a:xfrm flipH="1">
            <a:off x="3886203" y="4048748"/>
            <a:ext cx="728663" cy="1295400"/>
          </a:xfrm>
          <a:prstGeom prst="line">
            <a:avLst/>
          </a:prstGeom>
          <a:noFill/>
          <a:ln w="9525">
            <a:solidFill>
              <a:srgbClr val="2944B7"/>
            </a:solidFill>
            <a:round/>
            <a:headEnd/>
            <a:tailEnd/>
          </a:ln>
          <a:effectLst/>
        </p:spPr>
        <p:txBody>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endParaRPr>
          </a:p>
        </p:txBody>
      </p:sp>
      <p:sp>
        <p:nvSpPr>
          <p:cNvPr id="17" name="TextBox 16">
            <a:extLst>
              <a:ext uri="{FF2B5EF4-FFF2-40B4-BE49-F238E27FC236}">
                <a16:creationId xmlns:a16="http://schemas.microsoft.com/office/drawing/2014/main" id="{C924E09C-8F09-9543-AB9F-673EFB9BFCA6}"/>
              </a:ext>
            </a:extLst>
          </p:cNvPr>
          <p:cNvSpPr txBox="1"/>
          <p:nvPr/>
        </p:nvSpPr>
        <p:spPr>
          <a:xfrm>
            <a:off x="819433" y="6098254"/>
            <a:ext cx="3094383" cy="246221"/>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Data as of 31 December 2022</a:t>
            </a:r>
          </a:p>
        </p:txBody>
      </p:sp>
      <p:sp>
        <p:nvSpPr>
          <p:cNvPr id="3" name="TextBox 2">
            <a:extLst>
              <a:ext uri="{FF2B5EF4-FFF2-40B4-BE49-F238E27FC236}">
                <a16:creationId xmlns:a16="http://schemas.microsoft.com/office/drawing/2014/main" id="{60A86109-39CD-7CE7-26CA-551EB1889A47}"/>
              </a:ext>
            </a:extLst>
          </p:cNvPr>
          <p:cNvSpPr txBox="1"/>
          <p:nvPr/>
        </p:nvSpPr>
        <p:spPr>
          <a:xfrm>
            <a:off x="388134" y="1545025"/>
            <a:ext cx="2390398" cy="1200329"/>
          </a:xfrm>
          <a:prstGeom prst="rect">
            <a:avLst/>
          </a:prstGeom>
          <a:noFill/>
        </p:spPr>
        <p:txBody>
          <a:bodyPr wrap="none" rtlCol="0">
            <a:spAutoFit/>
          </a:bodyPr>
          <a:lstStyle/>
          <a:p>
            <a:r>
              <a:rPr lang="en-US" dirty="0">
                <a:solidFill>
                  <a:srgbClr val="FF0000"/>
                </a:solidFill>
              </a:rPr>
              <a:t>First phase of </a:t>
            </a:r>
            <a:br>
              <a:rPr lang="en-US" dirty="0">
                <a:solidFill>
                  <a:srgbClr val="FF0000"/>
                </a:solidFill>
              </a:rPr>
            </a:br>
            <a:r>
              <a:rPr lang="en-US" dirty="0">
                <a:solidFill>
                  <a:srgbClr val="FF0000"/>
                </a:solidFill>
              </a:rPr>
              <a:t>Region Realignment</a:t>
            </a:r>
            <a:br>
              <a:rPr lang="en-US" dirty="0">
                <a:solidFill>
                  <a:srgbClr val="FF0000"/>
                </a:solidFill>
              </a:rPr>
            </a:br>
            <a:r>
              <a:rPr lang="en-US" dirty="0">
                <a:solidFill>
                  <a:srgbClr val="FF0000"/>
                </a:solidFill>
              </a:rPr>
              <a:t>will combine R1+ R2</a:t>
            </a:r>
            <a:br>
              <a:rPr lang="en-US" dirty="0">
                <a:solidFill>
                  <a:srgbClr val="FF0000"/>
                </a:solidFill>
              </a:rPr>
            </a:br>
            <a:r>
              <a:rPr lang="en-US" dirty="0">
                <a:solidFill>
                  <a:srgbClr val="FF0000"/>
                </a:solidFill>
              </a:rPr>
              <a:t>and split R10 into 2…</a:t>
            </a:r>
          </a:p>
        </p:txBody>
      </p:sp>
      <p:sp>
        <p:nvSpPr>
          <p:cNvPr id="4" name="TextBox 3">
            <a:extLst>
              <a:ext uri="{FF2B5EF4-FFF2-40B4-BE49-F238E27FC236}">
                <a16:creationId xmlns:a16="http://schemas.microsoft.com/office/drawing/2014/main" id="{7E26AE8E-8ADE-B72A-5A6E-0D9C536A77E8}"/>
              </a:ext>
            </a:extLst>
          </p:cNvPr>
          <p:cNvSpPr txBox="1"/>
          <p:nvPr/>
        </p:nvSpPr>
        <p:spPr>
          <a:xfrm>
            <a:off x="633112" y="3752644"/>
            <a:ext cx="928459" cy="369332"/>
          </a:xfrm>
          <a:prstGeom prst="rect">
            <a:avLst/>
          </a:prstGeom>
          <a:noFill/>
        </p:spPr>
        <p:txBody>
          <a:bodyPr wrap="none" rtlCol="0">
            <a:spAutoFit/>
          </a:bodyPr>
          <a:lstStyle/>
          <a:p>
            <a:r>
              <a:rPr lang="en-US" dirty="0">
                <a:solidFill>
                  <a:srgbClr val="FF0000"/>
                </a:solidFill>
              </a:rPr>
              <a:t>R2 to 6</a:t>
            </a:r>
          </a:p>
        </p:txBody>
      </p:sp>
      <p:sp>
        <p:nvSpPr>
          <p:cNvPr id="5" name="TextBox 4">
            <a:extLst>
              <a:ext uri="{FF2B5EF4-FFF2-40B4-BE49-F238E27FC236}">
                <a16:creationId xmlns:a16="http://schemas.microsoft.com/office/drawing/2014/main" id="{D52EC1BC-ABB5-6647-E3B0-58189BF6A823}"/>
              </a:ext>
            </a:extLst>
          </p:cNvPr>
          <p:cNvSpPr txBox="1"/>
          <p:nvPr/>
        </p:nvSpPr>
        <p:spPr>
          <a:xfrm>
            <a:off x="10362883" y="3672403"/>
            <a:ext cx="1167820" cy="369332"/>
          </a:xfrm>
          <a:prstGeom prst="rect">
            <a:avLst/>
          </a:prstGeom>
          <a:noFill/>
        </p:spPr>
        <p:txBody>
          <a:bodyPr wrap="none" rtlCol="0">
            <a:spAutoFit/>
          </a:bodyPr>
          <a:lstStyle/>
          <a:p>
            <a:r>
              <a:rPr lang="en-US" dirty="0">
                <a:solidFill>
                  <a:srgbClr val="FF0000"/>
                </a:solidFill>
              </a:rPr>
              <a:t>R10 to 11</a:t>
            </a:r>
          </a:p>
        </p:txBody>
      </p:sp>
      <p:sp>
        <p:nvSpPr>
          <p:cNvPr id="6" name="TextBox 5">
            <a:extLst>
              <a:ext uri="{FF2B5EF4-FFF2-40B4-BE49-F238E27FC236}">
                <a16:creationId xmlns:a16="http://schemas.microsoft.com/office/drawing/2014/main" id="{C00929F5-5E00-FA2C-6C3D-5E0B9299B142}"/>
              </a:ext>
            </a:extLst>
          </p:cNvPr>
          <p:cNvSpPr txBox="1"/>
          <p:nvPr/>
        </p:nvSpPr>
        <p:spPr>
          <a:xfrm>
            <a:off x="5808709" y="5293702"/>
            <a:ext cx="2210862" cy="646331"/>
          </a:xfrm>
          <a:prstGeom prst="rect">
            <a:avLst/>
          </a:prstGeom>
          <a:noFill/>
        </p:spPr>
        <p:txBody>
          <a:bodyPr wrap="none" rtlCol="0">
            <a:spAutoFit/>
          </a:bodyPr>
          <a:lstStyle/>
          <a:p>
            <a:r>
              <a:rPr lang="en-US" dirty="0">
                <a:solidFill>
                  <a:srgbClr val="FF0000"/>
                </a:solidFill>
              </a:rPr>
              <a:t>Becomes 2 zones</a:t>
            </a:r>
            <a:br>
              <a:rPr lang="en-US" dirty="0">
                <a:solidFill>
                  <a:srgbClr val="FF0000"/>
                </a:solidFill>
              </a:rPr>
            </a:br>
            <a:r>
              <a:rPr lang="en-US" dirty="0">
                <a:solidFill>
                  <a:srgbClr val="FF0000"/>
                </a:solidFill>
              </a:rPr>
              <a:t>Still a single Region</a:t>
            </a:r>
          </a:p>
        </p:txBody>
      </p:sp>
    </p:spTree>
    <p:extLst>
      <p:ext uri="{BB962C8B-B14F-4D97-AF65-F5344CB8AC3E}">
        <p14:creationId xmlns:p14="http://schemas.microsoft.com/office/powerpoint/2010/main" val="5159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defTabSz="1219140">
              <a:defRPr/>
            </a:pPr>
            <a:fld id="{3DD97BEB-BAEF-0344-9D5C-EC73E478698A}" type="slidenum">
              <a:rPr lang="en-US">
                <a:solidFill>
                  <a:srgbClr val="0066A1"/>
                </a:solidFill>
                <a:latin typeface="Calibri" panose="020F0502020204030204"/>
              </a:rPr>
              <a:pPr defTabSz="1219140">
                <a:defRPr/>
              </a:pPr>
              <a:t>9</a:t>
            </a:fld>
            <a:endParaRPr lang="en-US" dirty="0">
              <a:solidFill>
                <a:srgbClr val="0066A1"/>
              </a:solidFill>
              <a:latin typeface="Calibri" panose="020F0502020204030204"/>
            </a:endParaRPr>
          </a:p>
        </p:txBody>
      </p:sp>
      <p:sp>
        <p:nvSpPr>
          <p:cNvPr id="5" name="TextBox 4"/>
          <p:cNvSpPr txBox="1"/>
          <p:nvPr/>
        </p:nvSpPr>
        <p:spPr>
          <a:xfrm>
            <a:off x="5474668" y="6601061"/>
            <a:ext cx="1612117" cy="502573"/>
          </a:xfrm>
          <a:prstGeom prst="rect">
            <a:avLst/>
          </a:prstGeom>
          <a:noFill/>
        </p:spPr>
        <p:txBody>
          <a:bodyPr wrap="square" rtlCol="0">
            <a:spAutoFit/>
          </a:bodyPr>
          <a:lstStyle/>
          <a:p>
            <a:pPr algn="ctr"/>
            <a:r>
              <a:rPr lang="en-US" sz="1333" dirty="0">
                <a:solidFill>
                  <a:schemeClr val="bg1"/>
                </a:solidFill>
              </a:rPr>
              <a:t>IEEE PROPRIETARY</a:t>
            </a:r>
          </a:p>
        </p:txBody>
      </p:sp>
      <p:sp>
        <p:nvSpPr>
          <p:cNvPr id="3" name="TextBox 2"/>
          <p:cNvSpPr txBox="1"/>
          <p:nvPr/>
        </p:nvSpPr>
        <p:spPr>
          <a:xfrm>
            <a:off x="9155289" y="3155246"/>
            <a:ext cx="2974623" cy="1077026"/>
          </a:xfrm>
          <a:prstGeom prst="rect">
            <a:avLst/>
          </a:prstGeom>
          <a:noFill/>
        </p:spPr>
        <p:txBody>
          <a:bodyPr wrap="square" rtlCol="0">
            <a:spAutoFit/>
          </a:bodyPr>
          <a:lstStyle/>
          <a:p>
            <a:r>
              <a:rPr lang="en-US" sz="2133" dirty="0"/>
              <a:t>After deactivation, Feb 2022 total membership was 302,145</a:t>
            </a:r>
          </a:p>
        </p:txBody>
      </p:sp>
      <p:sp>
        <p:nvSpPr>
          <p:cNvPr id="6" name="Slide Number Placeholder 17"/>
          <p:cNvSpPr txBox="1">
            <a:spLocks/>
          </p:cNvSpPr>
          <p:nvPr/>
        </p:nvSpPr>
        <p:spPr>
          <a:xfrm>
            <a:off x="5867401" y="6190446"/>
            <a:ext cx="647700" cy="365125"/>
          </a:xfrm>
          <a:prstGeom prst="rect">
            <a:avLst/>
          </a:prstGeom>
        </p:spPr>
        <p:txBody>
          <a:bodyPr vert="horz" lIns="121920" tIns="60960" rIns="121920" bIns="60960" rtlCol="0" anchor="ctr"/>
          <a:lstStyle>
            <a:defPPr>
              <a:defRPr lang="en-US"/>
            </a:defPPr>
            <a:lvl1pPr algn="ctr" rtl="0" eaLnBrk="1" fontAlgn="auto" hangingPunct="1">
              <a:spcBef>
                <a:spcPts val="0"/>
              </a:spcBef>
              <a:spcAft>
                <a:spcPts val="0"/>
              </a:spcAft>
              <a:defRPr sz="1800" kern="1200">
                <a:solidFill>
                  <a:schemeClr val="tx1"/>
                </a:solidFill>
                <a:latin typeface="Arial" pitchFamily="34" charset="0"/>
                <a:ea typeface="MS PGothic" pitchFamily="34" charset="-128"/>
                <a:cs typeface="+mn-cs"/>
              </a:defRPr>
            </a:lvl1pPr>
            <a:lvl2pPr marL="557213" indent="-214313"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2pPr>
            <a:lvl3pPr marL="8572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3pPr>
            <a:lvl4pPr marL="12001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4pPr>
            <a:lvl5pPr marL="1543050" indent="-171450" algn="l" rtl="0" eaLnBrk="0" fontAlgn="base" hangingPunct="0">
              <a:spcBef>
                <a:spcPct val="0"/>
              </a:spcBef>
              <a:spcAft>
                <a:spcPct val="0"/>
              </a:spcAft>
              <a:defRPr sz="1800" kern="1200">
                <a:solidFill>
                  <a:schemeClr val="tx1"/>
                </a:solidFill>
                <a:latin typeface="Arial" pitchFamily="34" charset="0"/>
                <a:ea typeface="MS PGothic" pitchFamily="34" charset="-128"/>
                <a:cs typeface="+mn-cs"/>
              </a:defRPr>
            </a:lvl5pPr>
            <a:lvl6pPr marL="18859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6pPr>
            <a:lvl7pPr marL="22288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7pPr>
            <a:lvl8pPr marL="25717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8pPr>
            <a:lvl9pPr marL="2914650" indent="-171450" algn="l" defTabSz="914400" rtl="0" eaLnBrk="0" fontAlgn="base" latinLnBrk="0" hangingPunct="0">
              <a:spcBef>
                <a:spcPct val="0"/>
              </a:spcBef>
              <a:spcAft>
                <a:spcPct val="0"/>
              </a:spcAft>
              <a:defRPr sz="1800" kern="1200">
                <a:solidFill>
                  <a:schemeClr val="tx1"/>
                </a:solidFill>
                <a:latin typeface="Arial" pitchFamily="34" charset="0"/>
                <a:ea typeface="MS PGothic" pitchFamily="34" charset="-128"/>
                <a:cs typeface="+mn-cs"/>
              </a:defRPr>
            </a:lvl9pPr>
          </a:lstStyle>
          <a:p>
            <a:pPr defTabSz="457189"/>
            <a:fld id="{A92F1462-1BED-4E0F-A6A1-9B87BA2E2CD6}" type="slidenum">
              <a:rPr lang="en-US" altLang="en-US" sz="1051">
                <a:solidFill>
                  <a:prstClr val="white">
                    <a:lumMod val="75000"/>
                  </a:prstClr>
                </a:solidFill>
                <a:latin typeface="Verdana"/>
              </a:rPr>
              <a:pPr defTabSz="457189"/>
              <a:t>9</a:t>
            </a:fld>
            <a:endParaRPr lang="en-US" altLang="en-US" sz="1051" dirty="0">
              <a:solidFill>
                <a:prstClr val="white">
                  <a:lumMod val="75000"/>
                </a:prstClr>
              </a:solidFill>
              <a:latin typeface="Verdana"/>
            </a:endParaRPr>
          </a:p>
        </p:txBody>
      </p:sp>
      <p:sp>
        <p:nvSpPr>
          <p:cNvPr id="8" name="Rectangle 7">
            <a:extLst>
              <a:ext uri="{FF2B5EF4-FFF2-40B4-BE49-F238E27FC236}">
                <a16:creationId xmlns:a16="http://schemas.microsoft.com/office/drawing/2014/main" id="{36BA52AF-1370-30C9-1DD9-44F700B2572C}"/>
              </a:ext>
            </a:extLst>
          </p:cNvPr>
          <p:cNvSpPr/>
          <p:nvPr/>
        </p:nvSpPr>
        <p:spPr>
          <a:xfrm>
            <a:off x="4138246" y="6190446"/>
            <a:ext cx="1055077" cy="66755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C3668C0C-7D7C-7DB3-17A7-657CF5036C56}"/>
              </a:ext>
            </a:extLst>
          </p:cNvPr>
          <p:cNvSpPr txBox="1"/>
          <p:nvPr/>
        </p:nvSpPr>
        <p:spPr>
          <a:xfrm>
            <a:off x="2133600" y="281354"/>
            <a:ext cx="6834948" cy="523220"/>
          </a:xfrm>
          <a:prstGeom prst="rect">
            <a:avLst/>
          </a:prstGeom>
          <a:noFill/>
        </p:spPr>
        <p:txBody>
          <a:bodyPr wrap="none" rtlCol="0">
            <a:spAutoFit/>
          </a:bodyPr>
          <a:lstStyle/>
          <a:p>
            <a:r>
              <a:rPr lang="en-US" sz="2800" dirty="0">
                <a:solidFill>
                  <a:schemeClr val="accent6"/>
                </a:solidFill>
                <a:latin typeface="+mj-lt"/>
              </a:rPr>
              <a:t>Typical IEEE Membership Statistics Cycle</a:t>
            </a:r>
          </a:p>
        </p:txBody>
      </p:sp>
      <p:pic>
        <p:nvPicPr>
          <p:cNvPr id="4" name="Picture 3">
            <a:extLst>
              <a:ext uri="{FF2B5EF4-FFF2-40B4-BE49-F238E27FC236}">
                <a16:creationId xmlns:a16="http://schemas.microsoft.com/office/drawing/2014/main" id="{BF2D5092-E16A-4DF9-BBB0-2159581545F2}"/>
              </a:ext>
            </a:extLst>
          </p:cNvPr>
          <p:cNvPicPr>
            <a:picLocks noChangeAspect="1"/>
          </p:cNvPicPr>
          <p:nvPr/>
        </p:nvPicPr>
        <p:blipFill>
          <a:blip r:embed="rId3"/>
          <a:stretch>
            <a:fillRect/>
          </a:stretch>
        </p:blipFill>
        <p:spPr>
          <a:xfrm>
            <a:off x="399246" y="984367"/>
            <a:ext cx="10936309" cy="5326493"/>
          </a:xfrm>
          <a:prstGeom prst="rect">
            <a:avLst/>
          </a:prstGeom>
        </p:spPr>
      </p:pic>
      <p:cxnSp>
        <p:nvCxnSpPr>
          <p:cNvPr id="12" name="Straight Arrow Connector 11">
            <a:extLst>
              <a:ext uri="{FF2B5EF4-FFF2-40B4-BE49-F238E27FC236}">
                <a16:creationId xmlns:a16="http://schemas.microsoft.com/office/drawing/2014/main" id="{AF6AC9AA-2A26-6E63-CCC5-55FFE65433DC}"/>
              </a:ext>
            </a:extLst>
          </p:cNvPr>
          <p:cNvCxnSpPr/>
          <p:nvPr/>
        </p:nvCxnSpPr>
        <p:spPr>
          <a:xfrm>
            <a:off x="2684585" y="3903785"/>
            <a:ext cx="0" cy="87923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D359A63-2DC5-8036-30D7-7CDC352F7173}"/>
              </a:ext>
            </a:extLst>
          </p:cNvPr>
          <p:cNvCxnSpPr/>
          <p:nvPr/>
        </p:nvCxnSpPr>
        <p:spPr>
          <a:xfrm>
            <a:off x="1828800" y="703385"/>
            <a:ext cx="0" cy="879230"/>
          </a:xfrm>
          <a:prstGeom prst="straightConnector1">
            <a:avLst/>
          </a:prstGeom>
          <a:ln w="1016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76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IEEE Bright">
      <a:dk1>
        <a:sysClr val="windowText" lastClr="000000"/>
      </a:dk1>
      <a:lt1>
        <a:sysClr val="window" lastClr="FFFFFF"/>
      </a:lt1>
      <a:dk2>
        <a:srgbClr val="44546A"/>
      </a:dk2>
      <a:lt2>
        <a:srgbClr val="E7E6E6"/>
      </a:lt2>
      <a:accent1>
        <a:srgbClr val="BA0C2F"/>
      </a:accent1>
      <a:accent2>
        <a:srgbClr val="FFA300"/>
      </a:accent2>
      <a:accent3>
        <a:srgbClr val="00843D"/>
      </a:accent3>
      <a:accent4>
        <a:srgbClr val="981D97"/>
      </a:accent4>
      <a:accent5>
        <a:srgbClr val="009CA6"/>
      </a:accent5>
      <a:accent6>
        <a:srgbClr val="00629B"/>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EEE SoutheastCon 2023 PowerPoint Template v0.5 2023-01-04" id="{481BBAA6-8946-4F70-9FF8-4E73E02E57C9}" vid="{D313B227-B612-4AF8-A900-45AAA176E2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2759</TotalTime>
  <Words>2639</Words>
  <Application>Microsoft Office PowerPoint</Application>
  <PresentationFormat>Widescreen</PresentationFormat>
  <Paragraphs>442</Paragraphs>
  <Slides>32</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Calibri</vt:lpstr>
      <vt:lpstr>Courier New</vt:lpstr>
      <vt:lpstr>Helvetica Neue</vt:lpstr>
      <vt:lpstr>inherit</vt:lpstr>
      <vt:lpstr>LucidaGrande</vt:lpstr>
      <vt:lpstr>Montserrat ExtraBold</vt:lpstr>
      <vt:lpstr>Noto Sans Symbols</vt:lpstr>
      <vt:lpstr>Open Sans</vt:lpstr>
      <vt:lpstr>Tahoma</vt:lpstr>
      <vt:lpstr>Verdana</vt:lpstr>
      <vt:lpstr>Wingdings</vt:lpstr>
      <vt:lpstr>Office Theme</vt:lpstr>
      <vt:lpstr>IEEE 101</vt:lpstr>
      <vt:lpstr>PowerPoint Presentation</vt:lpstr>
      <vt:lpstr>IEEE Legacy </vt:lpstr>
      <vt:lpstr>IEEE Today at a Glance</vt:lpstr>
      <vt:lpstr>Section – local connections</vt:lpstr>
      <vt:lpstr>Region</vt:lpstr>
      <vt:lpstr>IEEE Simplified Structure</vt:lpstr>
      <vt:lpstr>IEEE: Global Reach, Local Engagement</vt:lpstr>
      <vt:lpstr>PowerPoint Presentation</vt:lpstr>
      <vt:lpstr>MD Monthly provides timely data and analysis to volunteers and staff</vt:lpstr>
      <vt:lpstr>Sections Congress</vt:lpstr>
      <vt:lpstr>IEEE Simplified Structure</vt:lpstr>
      <vt:lpstr>IEEE-USA Careers</vt:lpstr>
      <vt:lpstr>IEEE-USA Public Policy</vt:lpstr>
      <vt:lpstr>IEEE Simplified Structure</vt:lpstr>
      <vt:lpstr>IEEE Education</vt:lpstr>
      <vt:lpstr>IEEE Simplified Structure</vt:lpstr>
      <vt:lpstr>Technical Expertise that is Broad and Deep</vt:lpstr>
      <vt:lpstr>IEEE Simplified Structure</vt:lpstr>
      <vt:lpstr>The Top-cited IEEE Publications in the Fields of Interest</vt:lpstr>
      <vt:lpstr>IEEE Research Powers New Patents</vt:lpstr>
      <vt:lpstr>IEEE Simplified Structure</vt:lpstr>
      <vt:lpstr>IEEE Standards Association (IEEE SA)</vt:lpstr>
      <vt:lpstr>IEEE Standards Association Continued Growth </vt:lpstr>
      <vt:lpstr>IEEE Staff Locations</vt:lpstr>
      <vt:lpstr>Volunteer Tools (vtools.ieee.org)</vt:lpstr>
      <vt:lpstr>Center for Leadership Excellence On Demand Training for Local Leaders</vt:lpstr>
      <vt:lpstr>IEEE Conferences Strong in 2022 </vt:lpstr>
      <vt:lpstr>PowerPoint Presentation</vt:lpstr>
      <vt:lpstr>Backup</vt:lpstr>
      <vt:lpstr>References</vt:lpstr>
      <vt:lpstr>Thanks 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IEEE 101</dc:title>
  <dc:creator>Green, David G</dc:creator>
  <cp:lastModifiedBy>Donohoe, Pat</cp:lastModifiedBy>
  <cp:revision>28</cp:revision>
  <dcterms:created xsi:type="dcterms:W3CDTF">2023-03-15T15:53:54Z</dcterms:created>
  <dcterms:modified xsi:type="dcterms:W3CDTF">2023-04-14T13:05:38Z</dcterms:modified>
</cp:coreProperties>
</file>