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3" r:id="rId1"/>
    <p:sldMasterId id="2147483717" r:id="rId2"/>
  </p:sldMasterIdLst>
  <p:notesMasterIdLst>
    <p:notesMasterId r:id="rId19"/>
  </p:notesMasterIdLst>
  <p:handoutMasterIdLst>
    <p:handoutMasterId r:id="rId20"/>
  </p:handoutMasterIdLst>
  <p:sldIdLst>
    <p:sldId id="259" r:id="rId3"/>
    <p:sldId id="260" r:id="rId4"/>
    <p:sldId id="261" r:id="rId5"/>
    <p:sldId id="257" r:id="rId6"/>
    <p:sldId id="262" r:id="rId7"/>
    <p:sldId id="274" r:id="rId8"/>
    <p:sldId id="275" r:id="rId9"/>
    <p:sldId id="264" r:id="rId10"/>
    <p:sldId id="273" r:id="rId11"/>
    <p:sldId id="265" r:id="rId12"/>
    <p:sldId id="270" r:id="rId13"/>
    <p:sldId id="276" r:id="rId14"/>
    <p:sldId id="277" r:id="rId15"/>
    <p:sldId id="267" r:id="rId16"/>
    <p:sldId id="268" r:id="rId17"/>
    <p:sldId id="266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0" autoAdjust="0"/>
    <p:restoredTop sz="94638" autoAdjust="0"/>
  </p:normalViewPr>
  <p:slideViewPr>
    <p:cSldViewPr snapToGrid="0" snapToObjects="1">
      <p:cViewPr varScale="1">
        <p:scale>
          <a:sx n="81" d="100"/>
          <a:sy n="81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2F53E-EFEB-B34D-BC95-854A908D63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01F4FA-AD33-417D-8865-016BEB0A6BA7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4/14/2023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8E3010-8497-4ACF-A142-CA4B3A831B0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3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01F4FA-AD33-417D-8865-016BEB0A6BA7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4/14/2023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8E3010-8497-4ACF-A142-CA4B3A831B0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c2c4d7a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2c2c4d7a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22c2c4d7ac8_0_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4/6/2023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1" name="Google Shape;201;g22c2c4d7ac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9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2F53E-EFEB-B34D-BC95-854A908D63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2F53E-EFEB-B34D-BC95-854A908D63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356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76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1677C-C55E-98BF-7AC5-D314111A9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9144000" cy="4493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30-4142-4797-824E-D60DAEC82FBC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7ADA8-FF1F-405B-A46B-17F73F8F2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3" y="4753643"/>
            <a:ext cx="1028700" cy="301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39EC1-936A-0EC7-FA8A-D0EB0A2D4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3370967" y="473273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5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C544-60B0-0740-9C82-DA4D71B1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F21E8-854E-B840-86D7-D04803E2B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13D33-9F05-164B-985E-A81C969D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E2FDB-EFA4-5D40-B01C-777DF197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4C233-C342-5E4D-84FB-6AF4D83E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8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F681-DE9B-7547-8B21-F4245F99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66AB-E91E-A249-BED2-646D3BC9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B6FC-3234-3F45-94DB-C1EE4101C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B8B3A-6708-2242-84EA-E4FDEF28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0559F-CD86-024F-944C-92E61B3E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B7256-3C68-574A-8EC8-8C3BC385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1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9B8-9686-194B-817A-906A9C13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197A6-271E-694A-A239-5F49B642F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BEC89-487E-9245-A663-1CFE12B17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C769F-F2DC-7B4A-BDB2-2D4AE2C8D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A25FF-2355-EB46-81BA-2DE3328B1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A79BE-607D-064E-B5F5-8D2AD974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060CE-B6F6-4D45-8B9A-0DD0D3B9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7C841-DC0B-1141-A176-F0FB6006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F941-F8A5-6248-8DE5-31AFA06D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2667F-0440-524A-A90F-4A2C3102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A9449-FD47-3D42-9F92-8F657DAA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E8D69-A112-7747-A73B-7F129834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4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A6524-C5C0-C647-8BE8-938CD08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C095B-4B57-5242-B7A9-C752A6F4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6685A-EC2C-444F-AAE7-BFDD7E7A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8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6F85-9DB7-5B4C-87CE-F0E882F8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59653-5C36-2D41-98AF-C046C221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BFB3C-A252-6040-B899-68DBD73E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A8AA5-325A-5E4F-B1E9-DFD3537B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64C4B-3F58-694A-A976-B316D840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2F3F6-D269-FC45-B7A1-7D95F99A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5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0E20C-8790-D84F-AE9D-5D6118EC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8002A-71EC-3A4F-B586-1678A6F75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EA3D7-DB3D-5C4D-83E6-5865C5DFF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38735-3E92-3148-81C0-31E07C38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A9A6A-E51C-284B-A384-48D56CED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B5E08-3D76-0C45-98C1-9E85981F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6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3C17-07D3-FC42-B6CB-9BA62618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DE764-DDDD-7C49-987F-625DA2E5D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633D9-EA92-2C4F-A521-A5B9ACD7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DACDE-D478-6941-AD8D-DD9F71B4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3FAFA-EC9B-5940-BBFE-BCF0FFB0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3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754A7-9E96-DD40-835B-3BB00E73A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0F330-3C6C-C54B-852E-FE738B5CB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3F846-A231-5040-B756-BCAEA009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FD7A4-BCAA-2A4A-A86E-CEE1105C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AE5A2-1511-7441-94B6-52F51563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23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esentation Title Slide Opt 1 Edi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151B0279-FB5D-B54F-A9A1-3479A36E4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" y="-526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978884-7D8A-884E-A95E-4CC7DA20C9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08735"/>
            <a:ext cx="9143993" cy="443148"/>
          </a:xfrm>
          <a:prstGeom prst="rect">
            <a:avLst/>
          </a:prstGeom>
        </p:spPr>
      </p:pic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BD6BD8A3-AFCF-2544-A113-55572755B0F2}"/>
              </a:ext>
            </a:extLst>
          </p:cNvPr>
          <p:cNvSpPr txBox="1">
            <a:spLocks/>
          </p:cNvSpPr>
          <p:nvPr userDrawn="1"/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66A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>
                <a:solidFill>
                  <a:srgbClr val="752F8B"/>
                </a:solidFill>
              </a:rPr>
              <a:pPr/>
              <a:t>‹#›</a:t>
            </a:fld>
            <a:endParaRPr lang="en-US" sz="900" dirty="0">
              <a:solidFill>
                <a:srgbClr val="752F8B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4E2780-1BB8-4A4A-8CF0-6D206A06D3CA}"/>
              </a:ext>
            </a:extLst>
          </p:cNvPr>
          <p:cNvSpPr txBox="1"/>
          <p:nvPr userDrawn="1"/>
        </p:nvSpPr>
        <p:spPr>
          <a:xfrm>
            <a:off x="2002734" y="4508175"/>
            <a:ext cx="32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92A80"/>
                </a:solidFill>
                <a:latin typeface="+mn-lt"/>
              </a:rPr>
              <a:t>Connect. Support.</a:t>
            </a:r>
            <a:r>
              <a:rPr lang="en-US" baseline="0" dirty="0">
                <a:solidFill>
                  <a:srgbClr val="792A80"/>
                </a:solidFill>
                <a:latin typeface="+mn-lt"/>
              </a:rPr>
              <a:t> Inspire.</a:t>
            </a:r>
            <a:endParaRPr lang="en-US" dirty="0">
              <a:solidFill>
                <a:srgbClr val="792A80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419D11B-59B8-AE43-95C3-5125E0424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5639" y="1815038"/>
            <a:ext cx="7778469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752F8B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3406D23-BB64-C847-AA49-0CFE450EAF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639" y="2407078"/>
            <a:ext cx="7778469" cy="483868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23EC70-8333-DD4E-81A7-F9D19BDDAB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201" y="4189443"/>
            <a:ext cx="797310" cy="631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20DA6-1828-3F42-AE2F-55C5F0D40C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45055" y="4533494"/>
            <a:ext cx="1113349" cy="3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8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8699"/>
            <a:ext cx="7886700" cy="37001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78519-F605-4D38-930D-A846AECB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2DB4-F78F-495E-AA6B-12B55AF23550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6BDF-389A-4CDD-A5E1-6CBF6183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B85A0-3517-4A1B-8387-785ADFA1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7829549" y="273844"/>
            <a:ext cx="685800" cy="685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628651" y="998037"/>
            <a:ext cx="78866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DD8B1DE-E07E-E627-7873-7344AD826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3" y="4753643"/>
            <a:ext cx="1028700" cy="3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FBDEF-4AEA-550F-7E5A-86652D976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9144000" cy="4493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21857"/>
            <a:ext cx="7886700" cy="1071562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FF1D-EF18-41E8-84A0-CFD86B6CA37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4C5B-4F3D-4B06-9227-804F5D46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8EF64-1842-303E-99C0-004AF659E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3370967" y="4732734"/>
            <a:ext cx="342900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BE14E-91D7-6C5D-1420-20ECDF8B10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3" y="4753643"/>
            <a:ext cx="1028700" cy="3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9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8700"/>
            <a:ext cx="3886200" cy="325431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05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28700"/>
            <a:ext cx="3886200" cy="325431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342-3CB9-4ED6-AB8E-4B8EA4EA4E1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92A4D-0FB4-4E02-BBDE-B4479DC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05882-9AA1-459F-A8A3-DD0894333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7829549" y="273844"/>
            <a:ext cx="685800" cy="685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628651" y="998037"/>
            <a:ext cx="78866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AC4598-1E5D-F790-6A95-46549B1AE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3" y="4753643"/>
            <a:ext cx="1028700" cy="3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03415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028700"/>
            <a:ext cx="3868340" cy="514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43050"/>
            <a:ext cx="3868340" cy="29181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28700"/>
            <a:ext cx="3887391" cy="514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43051"/>
            <a:ext cx="3887391" cy="29181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F33-6D3E-4681-B10A-E3F2B2445ABC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C9234-82FB-4DE8-B31B-760D6F86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0558AA-FF3D-489D-A589-B2240DAC4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7829549" y="273844"/>
            <a:ext cx="685800" cy="685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628651" y="998037"/>
            <a:ext cx="78866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2C03B-6C8D-0284-456F-98E65211F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3" y="4753643"/>
            <a:ext cx="1028700" cy="3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9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F01A-0CD2-4F8C-98C0-7984485B20B2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EBBB1-42FB-4FE7-8A21-E58D662F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B3B36-FB62-465A-A301-04B430B2D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7829549" y="273844"/>
            <a:ext cx="685800" cy="685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628651" y="998037"/>
            <a:ext cx="78866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3337AA-C3B5-BC54-9500-753764A2C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3" y="4753643"/>
            <a:ext cx="1028700" cy="3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4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tom 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38A2-74F3-4D25-AEF2-3816AEFD6220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06EF2-04A8-48F7-9495-526C3B2D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3DCE-ABE7-2FF2-E261-2947534A1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3370967" y="4732734"/>
            <a:ext cx="3429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3B3A8-1326-E605-7864-0D037D1C7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3" y="4753643"/>
            <a:ext cx="1028700" cy="3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F2D0-13DF-6C48-8840-1BEC938DD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1C38D-79BB-3344-ACB7-EEAB78EBA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6B12-130A-E449-A7F9-05C69F64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BBD96-E328-E946-9021-5DF3C857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2908C-9A17-F24A-BE00-FE5ED7DF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2F17-D6CC-0746-B43B-298255FE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5181C-945D-5B44-87D9-F0BB90009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65D88-4B0B-8647-B79B-4B58D37B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05898-04F0-0248-B430-DA1C68DF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55D98-2710-8646-B5F2-E42810FC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3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03534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28700"/>
            <a:ext cx="78867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34B5BB5-394F-4453-BAB1-5F471EF8BD5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3AB5-6EC2-44C0-B871-EBF648BAE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35362" y="4767263"/>
            <a:ext cx="14799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E9165D2-D3B6-435C-A2E0-8337FBEE83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427D2-090E-2F53-D5E4-F4377DED1E5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3" y="4753643"/>
            <a:ext cx="1028700" cy="3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44443-937E-9542-8CA3-FEF28DC6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84E38-9C3A-8A43-88C6-E452CB2D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BFC8-C891-CB4E-A4EC-BAF289D55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ABAB8B-39D3-7042-BCE4-0A3B6E882C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0B88-6165-214A-9BDC-91DB03515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1773B-A380-F64C-8363-1B08D9A44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9C87A06-B66D-D94E-BF8F-6199210600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4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ieee-r3-projec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harlenenbrown@ieee.or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damithwick@ieee.org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Support Committee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Charles Lord (prepared by Kristin Bing)</a:t>
            </a:r>
          </a:p>
          <a:p>
            <a:pPr marL="0" indent="0">
              <a:buNone/>
            </a:pPr>
            <a:r>
              <a:rPr lang="en-US" dirty="0"/>
              <a:t>April 15,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58225" y="4724400"/>
            <a:ext cx="485775" cy="274638"/>
          </a:xfrm>
        </p:spPr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69" y="32050"/>
            <a:ext cx="7035342" cy="685800"/>
          </a:xfrm>
        </p:spPr>
        <p:txBody>
          <a:bodyPr/>
          <a:lstStyle/>
          <a:p>
            <a:r>
              <a:rPr lang="en-US" dirty="0"/>
              <a:t>R3 Senior Membership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741863"/>
            <a:ext cx="485775" cy="274637"/>
          </a:xfrm>
        </p:spPr>
        <p:txBody>
          <a:bodyPr/>
          <a:lstStyle/>
          <a:p>
            <a:pPr>
              <a:defRPr/>
            </a:pPr>
            <a:fld id="{A29E6A85-E58A-B74F-BF6B-8BF4953AF1C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585788"/>
            <a:ext cx="7886700" cy="2889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66A1"/>
                </a:solidFill>
              </a:rPr>
              <a:t>Andrew </a:t>
            </a:r>
            <a:r>
              <a:rPr lang="en-US" i="1" dirty="0" err="1">
                <a:solidFill>
                  <a:srgbClr val="0066A1"/>
                </a:solidFill>
              </a:rPr>
              <a:t>Seely</a:t>
            </a:r>
            <a:r>
              <a:rPr lang="en-US" i="1" dirty="0">
                <a:solidFill>
                  <a:srgbClr val="0066A1"/>
                </a:solidFill>
              </a:rPr>
              <a:t> – Senior Membership Elevation Coordinator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D0AC4-C5EC-4467-B563-56CE9FD2F593}"/>
              </a:ext>
            </a:extLst>
          </p:cNvPr>
          <p:cNvSpPr txBox="1"/>
          <p:nvPr/>
        </p:nvSpPr>
        <p:spPr>
          <a:xfrm>
            <a:off x="144781" y="809148"/>
            <a:ext cx="4053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2020-2021 Accomplishments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6CF42A-F535-45E2-BAF0-9DFAC903A321}"/>
              </a:ext>
            </a:extLst>
          </p:cNvPr>
          <p:cNvCxnSpPr>
            <a:cxnSpLocks/>
          </p:cNvCxnSpPr>
          <p:nvPr/>
        </p:nvCxnSpPr>
        <p:spPr>
          <a:xfrm>
            <a:off x="4572000" y="1066800"/>
            <a:ext cx="0" cy="324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5E1E58-9B21-4C49-96D5-79E48D69F756}"/>
              </a:ext>
            </a:extLst>
          </p:cNvPr>
          <p:cNvCxnSpPr>
            <a:cxnSpLocks/>
          </p:cNvCxnSpPr>
          <p:nvPr/>
        </p:nvCxnSpPr>
        <p:spPr>
          <a:xfrm>
            <a:off x="152400" y="2571750"/>
            <a:ext cx="8846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4AC0C1-B859-4B89-AFEA-9F0CE0CE9B6B}"/>
              </a:ext>
            </a:extLst>
          </p:cNvPr>
          <p:cNvSpPr txBox="1"/>
          <p:nvPr/>
        </p:nvSpPr>
        <p:spPr>
          <a:xfrm>
            <a:off x="152400" y="2571750"/>
            <a:ext cx="4053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</a:rPr>
              <a:t>2023 Upcoming Schedule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84CF46-807E-4844-8080-F2A3207F05BF}"/>
              </a:ext>
            </a:extLst>
          </p:cNvPr>
          <p:cNvSpPr txBox="1"/>
          <p:nvPr/>
        </p:nvSpPr>
        <p:spPr>
          <a:xfrm>
            <a:off x="4675780" y="2571750"/>
            <a:ext cx="4053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Success Factors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09041B-5F62-4887-BB66-AAB94134AD81}"/>
              </a:ext>
            </a:extLst>
          </p:cNvPr>
          <p:cNvSpPr txBox="1"/>
          <p:nvPr/>
        </p:nvSpPr>
        <p:spPr>
          <a:xfrm>
            <a:off x="4632960" y="803285"/>
            <a:ext cx="4053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2022-2023 Plans and Goals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0D1AF4-86BE-40F2-99F5-5AE3372DF9DA}"/>
              </a:ext>
            </a:extLst>
          </p:cNvPr>
          <p:cNvSpPr txBox="1"/>
          <p:nvPr/>
        </p:nvSpPr>
        <p:spPr>
          <a:xfrm>
            <a:off x="228602" y="1080284"/>
            <a:ext cx="42396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More than doubled 2021 elevations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Global WIE senior membership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Regional YP senior membership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Introduced virtual “roundups” to R3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Education and training to sections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017CFD-1C0A-4F7F-BD82-0A25B9219A63}"/>
              </a:ext>
            </a:extLst>
          </p:cNvPr>
          <p:cNvSpPr txBox="1"/>
          <p:nvPr/>
        </p:nvSpPr>
        <p:spPr>
          <a:xfrm>
            <a:off x="365760" y="2794992"/>
            <a:ext cx="410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A&amp;A: 4/22, 6/17, 8/12, 9/23, 11/18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Roundups: 5/20, 7/29, 8/26, 10/28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1E6968-F841-45AF-83CC-576A44A6E6A7}"/>
              </a:ext>
            </a:extLst>
          </p:cNvPr>
          <p:cNvSpPr txBox="1"/>
          <p:nvPr/>
        </p:nvSpPr>
        <p:spPr>
          <a:xfrm>
            <a:off x="4584342" y="2821783"/>
            <a:ext cx="4117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Document a Region 3 standard process for Region-level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Conduct 6 Senior Member Roundups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Conduct 2 Senior Member training sessions for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Expand and codify the R3 Senior Membership Elevation Committee, subordinate to SSC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Establish an R3 “So What” activity to enhance value of Senior Membership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82543-A7B2-4F3E-99E5-C12D850330A3}"/>
              </a:ext>
            </a:extLst>
          </p:cNvPr>
          <p:cNvSpPr txBox="1"/>
          <p:nvPr/>
        </p:nvSpPr>
        <p:spPr>
          <a:xfrm>
            <a:off x="4552039" y="1054699"/>
            <a:ext cx="4398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Total elevations goal:  Official goal is 200, stretch goal is 250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Sections engagement goal: 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Sections gaining own credit for their elevations:  50% overall, currently 19%</a:t>
            </a:r>
          </a:p>
        </p:txBody>
      </p:sp>
    </p:spTree>
    <p:extLst>
      <p:ext uri="{BB962C8B-B14F-4D97-AF65-F5344CB8AC3E}">
        <p14:creationId xmlns:p14="http://schemas.microsoft.com/office/powerpoint/2010/main" val="255378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0305"/>
            <a:ext cx="7035342" cy="685800"/>
          </a:xfrm>
        </p:spPr>
        <p:txBody>
          <a:bodyPr/>
          <a:lstStyle/>
          <a:p>
            <a:r>
              <a:rPr lang="en-US" dirty="0"/>
              <a:t>R3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60615" y="1271069"/>
            <a:ext cx="7886700" cy="3068637"/>
          </a:xfrm>
        </p:spPr>
        <p:txBody>
          <a:bodyPr>
            <a:normAutofit/>
          </a:bodyPr>
          <a:lstStyle/>
          <a:p>
            <a:r>
              <a:rPr lang="en-US" sz="2000" dirty="0"/>
              <a:t>2023 Theme:  Climate Change</a:t>
            </a:r>
          </a:p>
          <a:p>
            <a:pPr lvl="1"/>
            <a:r>
              <a:rPr lang="en-US" sz="1600" dirty="0"/>
              <a:t>Grants up to $1000</a:t>
            </a:r>
          </a:p>
          <a:p>
            <a:pPr lvl="1"/>
            <a:r>
              <a:rPr lang="en-US" sz="1600" dirty="0"/>
              <a:t>Deadline to submit application:  May 1, 2023</a:t>
            </a:r>
          </a:p>
          <a:p>
            <a:pPr lvl="1"/>
            <a:r>
              <a:rPr lang="en-US" sz="1600" dirty="0"/>
              <a:t>See </a:t>
            </a:r>
            <a:r>
              <a:rPr lang="en-US" sz="1600" b="1" u="sng" dirty="0">
                <a:hlinkClick r:id="rId3"/>
              </a:rPr>
              <a:t>https://bit.ly/ieee-r3-projects</a:t>
            </a:r>
            <a:r>
              <a:rPr lang="en-US" sz="1600" b="1" u="sng" dirty="0"/>
              <a:t> </a:t>
            </a:r>
            <a:r>
              <a:rPr lang="en-US" sz="1600" dirty="0"/>
              <a:t>for more information</a:t>
            </a:r>
            <a:endParaRPr lang="en-US" sz="12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76728" y="796528"/>
            <a:ext cx="7886700" cy="2889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66A1"/>
                </a:solidFill>
              </a:rPr>
              <a:t>Allen Jones – Projects Coordinator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741863"/>
            <a:ext cx="485775" cy="274637"/>
          </a:xfrm>
        </p:spPr>
        <p:txBody>
          <a:bodyPr/>
          <a:lstStyle/>
          <a:p>
            <a:fld id="{A29E6A85-E58A-B74F-BF6B-8BF4953AF1C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68" y="860657"/>
            <a:ext cx="3107776" cy="401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1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>
            <a:spLocks noGrp="1"/>
          </p:cNvSpPr>
          <p:nvPr>
            <p:ph type="title"/>
          </p:nvPr>
        </p:nvSpPr>
        <p:spPr>
          <a:xfrm>
            <a:off x="628650" y="54770"/>
            <a:ext cx="703534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R3 Technical Activities</a:t>
            </a:r>
            <a:endParaRPr dirty="0"/>
          </a:p>
        </p:txBody>
      </p:sp>
      <p:sp>
        <p:nvSpPr>
          <p:cNvPr id="257" name="Google Shape;257;p11"/>
          <p:cNvSpPr txBox="1">
            <a:spLocks noGrp="1"/>
          </p:cNvSpPr>
          <p:nvPr>
            <p:ph idx="1"/>
          </p:nvPr>
        </p:nvSpPr>
        <p:spPr>
          <a:xfrm>
            <a:off x="589946" y="1324488"/>
            <a:ext cx="7886700" cy="370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⮚"/>
            </a:pPr>
            <a:r>
              <a:rPr lang="en-US" sz="2200" dirty="0"/>
              <a:t>Interface between the Technical Chapters in Region 3 and the Region 3 ExCom.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⮚"/>
            </a:pPr>
            <a:r>
              <a:rPr lang="en-US" sz="2200" dirty="0"/>
              <a:t>Establish communication with Section Chairs and/or Section Chapter Coordinators via Area Chairs.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⮚"/>
            </a:pPr>
            <a:r>
              <a:rPr lang="en-US" sz="2200" dirty="0"/>
              <a:t>Acts as a resource to the Chapter officers.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⮚"/>
            </a:pPr>
            <a:r>
              <a:rPr lang="en-US" sz="2200" dirty="0"/>
              <a:t>Help resolve outstanding issues for existing Chapters.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⮚"/>
            </a:pPr>
            <a:r>
              <a:rPr lang="en-US" sz="2200" dirty="0"/>
              <a:t>Assist/encourage Chapter officer training.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⮚"/>
            </a:pPr>
            <a:r>
              <a:rPr lang="en-US" sz="2200" dirty="0"/>
              <a:t>Facilitate new chapter formation.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⮚"/>
            </a:pPr>
            <a:r>
              <a:rPr lang="en-US" sz="2200" dirty="0"/>
              <a:t>Assist existing Chapters to host at least 2 meetings a year.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⮚"/>
            </a:pPr>
            <a:r>
              <a:rPr lang="en-US" sz="2200" dirty="0"/>
              <a:t>Promote inter-Section/inter-Region collaboration.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body" idx="4294967295"/>
          </p:nvPr>
        </p:nvSpPr>
        <p:spPr>
          <a:xfrm>
            <a:off x="628650" y="692150"/>
            <a:ext cx="78867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i="1" dirty="0" err="1">
                <a:solidFill>
                  <a:srgbClr val="0066A1"/>
                </a:solidFill>
              </a:rPr>
              <a:t>Tamseel</a:t>
            </a:r>
            <a:r>
              <a:rPr lang="en-US" i="1" dirty="0">
                <a:solidFill>
                  <a:srgbClr val="0066A1"/>
                </a:solidFill>
              </a:rPr>
              <a:t> Syed - Technical Activities Coordinator</a:t>
            </a:r>
            <a:endParaRPr i="1" dirty="0">
              <a:solidFill>
                <a:srgbClr val="0066A1"/>
              </a:solidFill>
            </a:endParaRPr>
          </a:p>
        </p:txBody>
      </p:sp>
      <p:pic>
        <p:nvPicPr>
          <p:cNvPr id="260" name="Google Shape;260;p11" descr="A person with a beard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166" y="348737"/>
            <a:ext cx="1819722" cy="142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29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>
            <a:spLocks noGrp="1"/>
          </p:cNvSpPr>
          <p:nvPr>
            <p:ph type="title"/>
          </p:nvPr>
        </p:nvSpPr>
        <p:spPr>
          <a:xfrm>
            <a:off x="628650" y="224641"/>
            <a:ext cx="703534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R3 Technical Activities</a:t>
            </a:r>
            <a:endParaRPr dirty="0"/>
          </a:p>
        </p:txBody>
      </p:sp>
      <p:sp>
        <p:nvSpPr>
          <p:cNvPr id="257" name="Google Shape;257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600" dirty="0">
                <a:highlight>
                  <a:srgbClr val="FFFF00"/>
                </a:highlight>
                <a:latin typeface="Blackadder ITC" panose="04020505051007020D02" pitchFamily="82" charset="0"/>
              </a:rPr>
              <a:t>Save these Dates!!!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body" idx="4294967295"/>
          </p:nvPr>
        </p:nvSpPr>
        <p:spPr>
          <a:xfrm>
            <a:off x="1257300" y="836613"/>
            <a:ext cx="78867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EFC91-D456-F4A5-6E8E-60B91A8AA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937" y="1568199"/>
            <a:ext cx="2554126" cy="1510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CEDD82-12C0-8F24-A0B0-17386D60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40" y="1568199"/>
            <a:ext cx="2447657" cy="1423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49837-CD96-6F0A-FF21-A22996056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240" y="2991554"/>
            <a:ext cx="2447657" cy="1415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E4274-5BC3-0F99-6DF5-BDBF1416F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794" y="3070950"/>
            <a:ext cx="2310409" cy="1336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62DD21-8692-321B-F413-FEE749B11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9" y="2323475"/>
            <a:ext cx="3132589" cy="11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2800" dirty="0">
                <a:latin typeface="Calibri" panose="020F0502020204030204" pitchFamily="34" charset="0"/>
              </a:rPr>
              <a:t>R3 Member Recruitment &amp; Retention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1700" i="1" dirty="0" err="1">
                <a:latin typeface="Calibri" panose="020F0502020204030204" pitchFamily="34" charset="0"/>
              </a:rPr>
              <a:t>Sharlene</a:t>
            </a:r>
            <a:r>
              <a:rPr lang="en-US" altLang="en-US" sz="1700" i="1" dirty="0">
                <a:latin typeface="Calibri" panose="020F0502020204030204" pitchFamily="34" charset="0"/>
              </a:rPr>
              <a:t> Brown – Membership Recruitment &amp; Retention Coordinator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altLang="en-US" sz="2000" dirty="0"/>
              <a:t>Presenting on new </a:t>
            </a:r>
            <a:r>
              <a:rPr lang="en-US" altLang="en-US" sz="2000" dirty="0" err="1"/>
              <a:t>vTools</a:t>
            </a:r>
            <a:r>
              <a:rPr lang="en-US" altLang="en-US" sz="2000" dirty="0"/>
              <a:t> Engage! at </a:t>
            </a:r>
            <a:r>
              <a:rPr lang="en-US" altLang="en-US" sz="2000" dirty="0" err="1"/>
              <a:t>SoutheastCon</a:t>
            </a:r>
            <a:endParaRPr lang="en-US" altLang="en-US" sz="2000" dirty="0"/>
          </a:p>
          <a:p>
            <a:pPr lvl="1">
              <a:lnSpc>
                <a:spcPct val="70000"/>
              </a:lnSpc>
            </a:pPr>
            <a:r>
              <a:rPr lang="en-US" dirty="0"/>
              <a:t>Interactive Customer Relationship Management (CRM) solution</a:t>
            </a:r>
          </a:p>
          <a:p>
            <a:pPr lvl="1">
              <a:lnSpc>
                <a:spcPct val="70000"/>
              </a:lnSpc>
            </a:pPr>
            <a:r>
              <a:rPr lang="en-US" sz="1600" dirty="0"/>
              <a:t>Enables volunteers to engage, track, and retain members, convert non-members to members, and provide volunteers the information they need to offer the best programs possible. </a:t>
            </a:r>
          </a:p>
          <a:p>
            <a:pPr>
              <a:lnSpc>
                <a:spcPct val="70000"/>
              </a:lnSpc>
            </a:pPr>
            <a:r>
              <a:rPr lang="en-US" altLang="en-US" sz="2000" dirty="0"/>
              <a:t>Assisting with formation of 2 new student branches</a:t>
            </a:r>
          </a:p>
          <a:p>
            <a:pPr lvl="1">
              <a:lnSpc>
                <a:spcPct val="70000"/>
              </a:lnSpc>
            </a:pPr>
            <a:r>
              <a:rPr lang="en-US" altLang="en-US" sz="1600" dirty="0"/>
              <a:t>Recently hosted Formation Guidelines virtual event with one university in the FWCS</a:t>
            </a:r>
          </a:p>
          <a:p>
            <a:pPr>
              <a:lnSpc>
                <a:spcPct val="70000"/>
              </a:lnSpc>
            </a:pPr>
            <a:r>
              <a:rPr lang="en-US" altLang="en-US" sz="2000" dirty="0"/>
              <a:t>Will assist at least 2 struggling student branches with revitalization</a:t>
            </a:r>
          </a:p>
          <a:p>
            <a:pPr>
              <a:lnSpc>
                <a:spcPct val="70000"/>
              </a:lnSpc>
            </a:pPr>
            <a:r>
              <a:rPr lang="en-US" altLang="en-US" sz="2000" dirty="0"/>
              <a:t>Plans to host a virtual Regional recruitment event in July or August to university students on the benefits of becoming an IEEE member</a:t>
            </a:r>
          </a:p>
          <a:p>
            <a:pPr>
              <a:lnSpc>
                <a:spcPct val="70000"/>
              </a:lnSpc>
            </a:pPr>
            <a:endParaRPr lang="en-US" altLang="en-US" sz="2000" dirty="0"/>
          </a:p>
          <a:p>
            <a:pPr>
              <a:lnSpc>
                <a:spcPct val="70000"/>
              </a:lnSpc>
            </a:pPr>
            <a:r>
              <a:rPr lang="en-US" altLang="en-US" sz="1800" dirty="0"/>
              <a:t>Email: </a:t>
            </a:r>
            <a:r>
              <a:rPr lang="en-US" altLang="en-US" sz="1800" dirty="0">
                <a:hlinkClick r:id="rId2"/>
              </a:rPr>
              <a:t>sharlenenbrown@ieee.org</a:t>
            </a:r>
            <a:endParaRPr lang="en-US" altLang="en-US" sz="1800" dirty="0"/>
          </a:p>
          <a:p>
            <a:pPr>
              <a:lnSpc>
                <a:spcPct val="70000"/>
              </a:lnSpc>
            </a:pPr>
            <a:endParaRPr lang="en-US" altLang="en-US" sz="1800" dirty="0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282575" y="4654550"/>
            <a:ext cx="4857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41A4D6-3E62-4318-89DE-8E0A09E98238}" type="slidenum">
              <a:rPr lang="en-US" altLang="en-US" sz="900">
                <a:solidFill>
                  <a:srgbClr val="0066A1"/>
                </a:solidFill>
              </a:rPr>
              <a:pPr/>
              <a:t>14</a:t>
            </a:fld>
            <a:endParaRPr lang="en-US" altLang="en-US" sz="900">
              <a:solidFill>
                <a:srgbClr val="006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16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250" dirty="0">
                <a:latin typeface="Calibri" panose="020F0502020204030204" pitchFamily="34" charset="0"/>
              </a:rPr>
              <a:t>R3 Educational Activities</a:t>
            </a:r>
            <a:br>
              <a:rPr lang="en-US" altLang="en-US" sz="2250" dirty="0">
                <a:latin typeface="Calibri" panose="020F0502020204030204" pitchFamily="34" charset="0"/>
              </a:rPr>
            </a:br>
            <a:r>
              <a:rPr lang="en-US" altLang="en-US" sz="1700" i="1" dirty="0" err="1">
                <a:latin typeface="Calibri" panose="020F0502020204030204" pitchFamily="34" charset="0"/>
              </a:rPr>
              <a:t>Damith</a:t>
            </a:r>
            <a:r>
              <a:rPr lang="en-US" altLang="en-US" sz="1700" i="1" dirty="0">
                <a:latin typeface="Calibri" panose="020F0502020204030204" pitchFamily="34" charset="0"/>
              </a:rPr>
              <a:t> </a:t>
            </a:r>
            <a:r>
              <a:rPr lang="en-US" altLang="en-US" sz="1700" i="1" dirty="0" err="1">
                <a:latin typeface="Calibri" panose="020F0502020204030204" pitchFamily="34" charset="0"/>
              </a:rPr>
              <a:t>Wickramanayake</a:t>
            </a:r>
            <a:r>
              <a:rPr lang="en-US" altLang="en-US" sz="1700" i="1" dirty="0">
                <a:latin typeface="Calibri" panose="020F0502020204030204" pitchFamily="34" charset="0"/>
              </a:rPr>
              <a:t> – Educational Activities Coordinator</a:t>
            </a:r>
          </a:p>
        </p:txBody>
      </p:sp>
      <p:pic>
        <p:nvPicPr>
          <p:cNvPr id="716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2" y="2531332"/>
            <a:ext cx="2743215" cy="695198"/>
          </a:xfrm>
          <a:ln/>
        </p:spPr>
      </p:pic>
      <p:sp>
        <p:nvSpPr>
          <p:cNvPr id="716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138385" y="1786996"/>
            <a:ext cx="3300412" cy="3263900"/>
          </a:xfrm>
        </p:spPr>
        <p:txBody>
          <a:bodyPr/>
          <a:lstStyle/>
          <a:p>
            <a:r>
              <a:rPr lang="en-US" altLang="en-US" sz="2100" dirty="0"/>
              <a:t>Orientation for new educational activities chairs on May 25</a:t>
            </a:r>
            <a:r>
              <a:rPr lang="en-US" altLang="en-US" sz="2100" baseline="30000" dirty="0"/>
              <a:t>th</a:t>
            </a:r>
            <a:r>
              <a:rPr lang="en-US" altLang="en-US" sz="2100" dirty="0"/>
              <a:t> </a:t>
            </a:r>
          </a:p>
          <a:p>
            <a:r>
              <a:rPr lang="en-US" altLang="en-US" sz="2100" dirty="0"/>
              <a:t>Regional SEOC – August 17th</a:t>
            </a:r>
          </a:p>
          <a:p>
            <a:endParaRPr lang="en-US" altLang="en-US" sz="2100" dirty="0"/>
          </a:p>
          <a:p>
            <a:pPr>
              <a:buFont typeface="LucidaGrande"/>
              <a:buNone/>
            </a:pPr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12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33" y="1670513"/>
            <a:ext cx="1278731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08" y="2206294"/>
            <a:ext cx="273605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08" y="2564673"/>
            <a:ext cx="108585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58" y="2577769"/>
            <a:ext cx="9215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67" y="3179035"/>
            <a:ext cx="2832497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282302" y="3247966"/>
            <a:ext cx="7053175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 dirty="0"/>
          </a:p>
          <a:p>
            <a:pPr algn="l"/>
            <a:endParaRPr lang="en-US" altLang="en-US" b="1" dirty="0"/>
          </a:p>
          <a:p>
            <a:pPr algn="l"/>
            <a:r>
              <a:rPr lang="en-US" altLang="en-US" dirty="0"/>
              <a:t>Email: </a:t>
            </a:r>
            <a:r>
              <a:rPr lang="en-US" altLang="en-US" dirty="0">
                <a:hlinkClick r:id="rId8"/>
              </a:rPr>
              <a:t>damithwick@ieee.org</a:t>
            </a:r>
            <a:r>
              <a:rPr lang="en-US" altLang="en-US" dirty="0"/>
              <a:t>	      	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0066A1"/>
              </a:buClr>
              <a:buFont typeface="LucidaGrande"/>
              <a:buChar char="▸"/>
            </a:pPr>
            <a:endParaRPr lang="en-US" altLang="en-US" sz="13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2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588"/>
            <a:ext cx="7035342" cy="685800"/>
          </a:xfrm>
        </p:spPr>
        <p:txBody>
          <a:bodyPr>
            <a:normAutofit/>
          </a:bodyPr>
          <a:lstStyle/>
          <a:p>
            <a:r>
              <a:rPr lang="en-US" dirty="0"/>
              <a:t>R3 Section 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1375153"/>
            <a:ext cx="7886700" cy="295751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Provide training and logistics as needed for sections </a:t>
            </a:r>
          </a:p>
          <a:p>
            <a:pPr lvl="1"/>
            <a:r>
              <a:rPr lang="en-US" sz="1600" dirty="0"/>
              <a:t>Quarterly Q&amp;A sessions planned, where Sections can submit their questions</a:t>
            </a:r>
          </a:p>
          <a:p>
            <a:pPr lvl="1"/>
            <a:r>
              <a:rPr lang="en-US" sz="1600" dirty="0"/>
              <a:t>Provide reminders and guidance on administrative activities (e.g., officer elections)</a:t>
            </a:r>
          </a:p>
          <a:p>
            <a:r>
              <a:rPr lang="en-US" sz="2000" dirty="0"/>
              <a:t>Work with the area chairs to help dormant and struggling sections and perform other duties as needed.</a:t>
            </a:r>
          </a:p>
          <a:p>
            <a:r>
              <a:rPr lang="en-US" sz="2000" dirty="0"/>
              <a:t>Support the Projects team</a:t>
            </a:r>
          </a:p>
          <a:p>
            <a:r>
              <a:rPr lang="en-US" sz="2000" dirty="0"/>
              <a:t>Work on developing the wiki and adding OU Analytics quick start as well as deep dive.</a:t>
            </a:r>
          </a:p>
          <a:p>
            <a:r>
              <a:rPr lang="en-US" sz="2000" dirty="0"/>
              <a:t>Survey volunteers to determine and then offer desired training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28650" y="692150"/>
            <a:ext cx="7886700" cy="2889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66A1"/>
                </a:solidFill>
              </a:rPr>
              <a:t>Mark Torres and Charles Lord – Operations Specialists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741863"/>
            <a:ext cx="485775" cy="274637"/>
          </a:xfrm>
        </p:spPr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8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 Sections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7300" y="1322388"/>
            <a:ext cx="7886700" cy="2957512"/>
          </a:xfrm>
        </p:spPr>
        <p:txBody>
          <a:bodyPr/>
          <a:lstStyle/>
          <a:p>
            <a:r>
              <a:rPr lang="en-US" dirty="0"/>
              <a:t>Stimulating interest of IEEE members</a:t>
            </a:r>
          </a:p>
          <a:p>
            <a:r>
              <a:rPr lang="en-US" dirty="0"/>
              <a:t>Motivating members to volunteer</a:t>
            </a:r>
          </a:p>
          <a:p>
            <a:r>
              <a:rPr lang="en-US" dirty="0"/>
              <a:t>Encouraging professional and technical growth of all members</a:t>
            </a:r>
          </a:p>
          <a:p>
            <a:r>
              <a:rPr lang="en-US" dirty="0"/>
              <a:t>Sharing best practices with other Sections</a:t>
            </a:r>
          </a:p>
          <a:p>
            <a:r>
              <a:rPr lang="en-US" dirty="0"/>
              <a:t>Forming Engineering Affinity Groups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741863"/>
            <a:ext cx="485775" cy="274637"/>
          </a:xfrm>
        </p:spPr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3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7300" y="1322388"/>
            <a:ext cx="7886700" cy="2957512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Assist in training section volunteers</a:t>
            </a:r>
          </a:p>
          <a:p>
            <a:r>
              <a:rPr lang="en-US" sz="1400" dirty="0"/>
              <a:t>Provide assistance and support to those Sections and Chapters that are having problems in meeting the requirements to remain active and viable</a:t>
            </a:r>
          </a:p>
          <a:p>
            <a:r>
              <a:rPr lang="en-US" sz="1400" dirty="0"/>
              <a:t>Assist Sections in the use of collaborative tools and other technologies that support Section and Region activities</a:t>
            </a:r>
          </a:p>
          <a:p>
            <a:r>
              <a:rPr lang="en-US" sz="1400" dirty="0"/>
              <a:t>Encourage Sections to sponsor member grade elevation programs</a:t>
            </a:r>
          </a:p>
          <a:p>
            <a:r>
              <a:rPr lang="en-US" sz="1400" dirty="0"/>
              <a:t>Encourage Sections to sponsor programs that support the interest and continued activity of Life Members</a:t>
            </a:r>
          </a:p>
          <a:p>
            <a:r>
              <a:rPr lang="en-US" sz="1400" dirty="0"/>
              <a:t>Encourage Sections to sponsor projects to facilitate the active involvement of members in IEEE activities</a:t>
            </a:r>
          </a:p>
          <a:p>
            <a:r>
              <a:rPr lang="en-US" sz="1400" dirty="0"/>
              <a:t>Initiate project experiments with one or more sections to encourage member engagement</a:t>
            </a:r>
          </a:p>
          <a:p>
            <a:r>
              <a:rPr lang="en-US" sz="1400" dirty="0"/>
              <a:t>Assist sections in developing technical programs for their members and accessing other technical activities in the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741863"/>
            <a:ext cx="485775" cy="274637"/>
          </a:xfrm>
        </p:spPr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7300" y="1322388"/>
            <a:ext cx="7886700" cy="2957512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Chair – Kristin Bing</a:t>
            </a:r>
          </a:p>
          <a:p>
            <a:r>
              <a:rPr lang="en-US" sz="1600" dirty="0"/>
              <a:t>Life Member Coordinator – Jacob </a:t>
            </a:r>
            <a:r>
              <a:rPr lang="en-US" sz="1600" dirty="0" err="1"/>
              <a:t>Kulangara</a:t>
            </a:r>
            <a:endParaRPr lang="en-US" sz="1600" dirty="0"/>
          </a:p>
          <a:p>
            <a:r>
              <a:rPr lang="en-US" sz="1600" dirty="0"/>
              <a:t>Young Professional Coordinator – </a:t>
            </a:r>
            <a:r>
              <a:rPr lang="en-US" sz="1600" dirty="0" err="1"/>
              <a:t>Binesh</a:t>
            </a:r>
            <a:r>
              <a:rPr lang="en-US" sz="1600" dirty="0"/>
              <a:t> Kumar</a:t>
            </a:r>
          </a:p>
          <a:p>
            <a:r>
              <a:rPr lang="en-US" sz="1600" dirty="0"/>
              <a:t>Women in Engineering Coordinator – Evelyn </a:t>
            </a:r>
            <a:r>
              <a:rPr lang="en-US" sz="1600" dirty="0" err="1"/>
              <a:t>Licona</a:t>
            </a:r>
            <a:endParaRPr lang="en-US" sz="1600" dirty="0"/>
          </a:p>
          <a:p>
            <a:r>
              <a:rPr lang="en-US" sz="1600" dirty="0"/>
              <a:t>Senior Member Elevation Coordinator – Andrew </a:t>
            </a:r>
            <a:r>
              <a:rPr lang="en-US" sz="1600" dirty="0" err="1"/>
              <a:t>Seely</a:t>
            </a:r>
            <a:endParaRPr lang="en-US" sz="1600" dirty="0"/>
          </a:p>
          <a:p>
            <a:r>
              <a:rPr lang="en-US" sz="1600" dirty="0"/>
              <a:t>Section Operations Specialists – Charles Lord and Mark Torres</a:t>
            </a:r>
          </a:p>
          <a:p>
            <a:r>
              <a:rPr lang="en-US" sz="1600" dirty="0"/>
              <a:t>Project Coordinator – Allen Jones</a:t>
            </a:r>
          </a:p>
          <a:p>
            <a:r>
              <a:rPr lang="en-US" sz="1600" dirty="0"/>
              <a:t>Technical Activities Coordinator – </a:t>
            </a:r>
            <a:r>
              <a:rPr lang="en-US" sz="1600" dirty="0" err="1"/>
              <a:t>Tamseel</a:t>
            </a:r>
            <a:r>
              <a:rPr lang="en-US" sz="1600" dirty="0"/>
              <a:t> Syed</a:t>
            </a:r>
          </a:p>
          <a:p>
            <a:r>
              <a:rPr lang="en-US" sz="1600" dirty="0"/>
              <a:t>Membership Recruitment &amp; Retention Coordinator – </a:t>
            </a:r>
            <a:r>
              <a:rPr lang="en-US" sz="1600" dirty="0" err="1"/>
              <a:t>Sharlene</a:t>
            </a:r>
            <a:r>
              <a:rPr lang="en-US" sz="1600" dirty="0"/>
              <a:t> Brown</a:t>
            </a:r>
          </a:p>
          <a:p>
            <a:r>
              <a:rPr lang="en-US" sz="1600" dirty="0"/>
              <a:t>Educational Activities Coordinator – </a:t>
            </a:r>
            <a:r>
              <a:rPr lang="en-US" sz="1600" dirty="0" err="1"/>
              <a:t>Damith</a:t>
            </a:r>
            <a:r>
              <a:rPr lang="en-US" sz="1600" dirty="0"/>
              <a:t> </a:t>
            </a:r>
            <a:r>
              <a:rPr lang="en-US" sz="1600" dirty="0" err="1"/>
              <a:t>Wickramamayake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741863"/>
            <a:ext cx="485775" cy="274637"/>
          </a:xfrm>
        </p:spPr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R3 Life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1175431"/>
            <a:ext cx="7886700" cy="2957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825" dirty="0"/>
          </a:p>
          <a:p>
            <a:pPr lvl="0"/>
            <a:r>
              <a:rPr lang="en-US" dirty="0"/>
              <a:t>Identified LMAGs not in active status </a:t>
            </a:r>
          </a:p>
          <a:p>
            <a:pPr lvl="1"/>
            <a:r>
              <a:rPr lang="en-US" dirty="0"/>
              <a:t>Have not had 2 meetings in last year</a:t>
            </a:r>
          </a:p>
          <a:p>
            <a:pPr lvl="1"/>
            <a:r>
              <a:rPr lang="en-US" dirty="0"/>
              <a:t>Working with Area chairs to help LMAGs reactivate</a:t>
            </a:r>
          </a:p>
          <a:p>
            <a:r>
              <a:rPr lang="en-US" dirty="0"/>
              <a:t>Identified Sections with a large number of LMs but no LMAG</a:t>
            </a:r>
          </a:p>
          <a:p>
            <a:pPr lvl="1"/>
            <a:r>
              <a:rPr lang="en-US" dirty="0"/>
              <a:t>Working with Area chairs to form new LMAGs in these Sections</a:t>
            </a:r>
          </a:p>
          <a:p>
            <a:pPr lvl="0"/>
            <a:r>
              <a:rPr lang="en-US" dirty="0"/>
              <a:t>New Regional Life Member Awards (as of 2022)</a:t>
            </a:r>
          </a:p>
          <a:p>
            <a:pPr lvl="2"/>
            <a:r>
              <a:rPr lang="en-US" sz="1800" dirty="0"/>
              <a:t>Best Life Member Affinity Group</a:t>
            </a:r>
          </a:p>
          <a:p>
            <a:pPr lvl="2"/>
            <a:r>
              <a:rPr lang="en-US" sz="1800" dirty="0"/>
              <a:t>Individual Life Member Service Award</a:t>
            </a:r>
            <a:endParaRPr lang="en-US" sz="825" dirty="0"/>
          </a:p>
          <a:p>
            <a:pPr marL="685800" lvl="2" indent="0">
              <a:buNone/>
            </a:pPr>
            <a:r>
              <a:rPr lang="en-US" sz="1200" dirty="0"/>
              <a:t>  </a:t>
            </a:r>
            <a:r>
              <a:rPr lang="en-US" sz="1200" dirty="0">
                <a:solidFill>
                  <a:srgbClr val="FF0000"/>
                </a:solidFill>
              </a:rPr>
              <a:t>(All Award Nominations due today!)</a:t>
            </a:r>
          </a:p>
          <a:p>
            <a:pPr marL="685800" lvl="2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41863"/>
            <a:ext cx="485775" cy="274637"/>
          </a:xfrm>
        </p:spPr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28650" y="752743"/>
            <a:ext cx="7886700" cy="28899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1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95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5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i="1" kern="0" dirty="0">
                <a:solidFill>
                  <a:srgbClr val="0066A1"/>
                </a:solidFill>
              </a:rPr>
              <a:t>Jacob </a:t>
            </a:r>
            <a:r>
              <a:rPr lang="en-US" i="1" kern="0" dirty="0" err="1">
                <a:solidFill>
                  <a:srgbClr val="0066A1"/>
                </a:solidFill>
              </a:rPr>
              <a:t>Kulangara</a:t>
            </a:r>
            <a:r>
              <a:rPr lang="en-US" i="1" kern="0" dirty="0">
                <a:solidFill>
                  <a:srgbClr val="0066A1"/>
                </a:solidFill>
              </a:rPr>
              <a:t> – Life Member Coordinator</a:t>
            </a:r>
          </a:p>
        </p:txBody>
      </p:sp>
    </p:spTree>
    <p:extLst>
      <p:ext uri="{BB962C8B-B14F-4D97-AF65-F5344CB8AC3E}">
        <p14:creationId xmlns:p14="http://schemas.microsoft.com/office/powerpoint/2010/main" val="138608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R3 Young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29150"/>
            <a:ext cx="685800" cy="274638"/>
          </a:xfrm>
        </p:spPr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28650" y="760137"/>
            <a:ext cx="7886700" cy="28899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1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95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5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i="1" kern="0" dirty="0" err="1">
                <a:solidFill>
                  <a:srgbClr val="0066A1"/>
                </a:solidFill>
              </a:rPr>
              <a:t>Binesh</a:t>
            </a:r>
            <a:r>
              <a:rPr lang="en-US" i="1" kern="0" dirty="0">
                <a:solidFill>
                  <a:srgbClr val="0066A1"/>
                </a:solidFill>
              </a:rPr>
              <a:t> Kumar – Young Professionals Coordinator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95706" y="760137"/>
            <a:ext cx="78867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Revitalizing Young Professionals in Region 3</a:t>
            </a:r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alibri" panose="020F0502020204030204"/>
              </a:rPr>
              <a:t>Regional collaboration between R3 YP Affinity groups</a:t>
            </a:r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Professional development initiatives</a:t>
            </a:r>
          </a:p>
          <a:p>
            <a:pPr lvl="1">
              <a:spcBef>
                <a:spcPts val="750"/>
              </a:spcBef>
              <a:buSzTx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alibri" panose="020F0502020204030204"/>
              </a:rPr>
              <a:t>Technical sessions</a:t>
            </a:r>
          </a:p>
          <a:p>
            <a:pPr lvl="1">
              <a:spcBef>
                <a:spcPts val="750"/>
              </a:spcBef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Industrial site tours</a:t>
            </a:r>
          </a:p>
          <a:p>
            <a:pPr lvl="1">
              <a:spcBef>
                <a:spcPts val="750"/>
              </a:spcBef>
              <a:buSzTx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alibri" panose="020F0502020204030204"/>
              </a:rPr>
              <a:t>Networking events</a:t>
            </a:r>
          </a:p>
          <a:p>
            <a:pPr lvl="1">
              <a:spcBef>
                <a:spcPts val="750"/>
              </a:spcBef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Leadership development</a:t>
            </a:r>
          </a:p>
          <a:p>
            <a:pPr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alibri" panose="020F0502020204030204"/>
              </a:rPr>
              <a:t>Establishing YP brand within Region 3</a:t>
            </a:r>
          </a:p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Initiatives for students and YPs to join Affinity groups</a:t>
            </a:r>
          </a:p>
        </p:txBody>
      </p:sp>
    </p:spTree>
    <p:extLst>
      <p:ext uri="{BB962C8B-B14F-4D97-AF65-F5344CB8AC3E}">
        <p14:creationId xmlns:p14="http://schemas.microsoft.com/office/powerpoint/2010/main" val="348261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c2c4d7ac8_0_9"/>
          <p:cNvSpPr txBox="1">
            <a:spLocks noGrp="1"/>
          </p:cNvSpPr>
          <p:nvPr>
            <p:ph type="title"/>
          </p:nvPr>
        </p:nvSpPr>
        <p:spPr>
          <a:xfrm>
            <a:off x="43241" y="94973"/>
            <a:ext cx="703534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R3 Young Professionals</a:t>
            </a:r>
            <a:endParaRPr dirty="0"/>
          </a:p>
        </p:txBody>
      </p:sp>
      <p:sp>
        <p:nvSpPr>
          <p:cNvPr id="204" name="Google Shape;204;g22c2c4d7ac8_0_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05" name="Google Shape;205;g22c2c4d7ac8_0_9"/>
          <p:cNvSpPr txBox="1"/>
          <p:nvPr/>
        </p:nvSpPr>
        <p:spPr>
          <a:xfrm>
            <a:off x="0" y="591603"/>
            <a:ext cx="78867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9999"/>
              <a:buFont typeface="Noto Sans Symbols"/>
              <a:buNone/>
            </a:pPr>
            <a:r>
              <a:rPr lang="en-US" sz="2100" b="0" i="1" u="none" strike="noStrike" cap="none">
                <a:solidFill>
                  <a:srgbClr val="0066A1"/>
                </a:solidFill>
                <a:latin typeface="Verdana"/>
                <a:ea typeface="Verdana"/>
                <a:cs typeface="Verdana"/>
                <a:sym typeface="Verdana"/>
              </a:rPr>
              <a:t>Binesh Kumar – Young Professionals Coordinator</a:t>
            </a:r>
            <a:endParaRPr/>
          </a:p>
        </p:txBody>
      </p:sp>
      <p:sp>
        <p:nvSpPr>
          <p:cNvPr id="206" name="Google Shape;206;g22c2c4d7ac8_0_9"/>
          <p:cNvSpPr txBox="1"/>
          <p:nvPr/>
        </p:nvSpPr>
        <p:spPr>
          <a:xfrm>
            <a:off x="78680" y="12761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44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Noto Sans Symbols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900"/>
              <a:buFont typeface="Noto Sans Symbols"/>
              <a:buChar char="⮚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Joint YP and WIE event to be held at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SoutheastCon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23</a:t>
            </a:r>
            <a:endParaRPr sz="1300" dirty="0"/>
          </a:p>
          <a:p>
            <a:pPr marL="514350" marR="0" lvl="1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Noto Sans Symbols"/>
              <a:buChar char="⮚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Development and Networking Sessions</a:t>
            </a:r>
            <a:endParaRPr sz="1300" dirty="0"/>
          </a:p>
          <a:p>
            <a:pPr marL="514350" marR="0" lvl="1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Noto Sans Symbols"/>
              <a:buChar char="⮚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Keynote talks </a:t>
            </a:r>
            <a:endParaRPr sz="1300" dirty="0"/>
          </a:p>
          <a:p>
            <a:pPr marL="514350" marR="0" lvl="1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Noto Sans Symbols"/>
              <a:buChar char="⮚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Panel sessions comprising of YP and WIEs</a:t>
            </a:r>
            <a:endParaRPr sz="1300" dirty="0"/>
          </a:p>
          <a:p>
            <a:pPr marL="514350" marR="0" lvl="1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Noto Sans Symbols"/>
              <a:buChar char="⮚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Inspiring students and YPs to join Affinity Groups</a:t>
            </a:r>
            <a:endParaRPr sz="1300" dirty="0"/>
          </a:p>
          <a:p>
            <a:pPr marL="514350" marR="0" lvl="1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Noto Sans Symbols"/>
              <a:buChar char="⮚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Leadership tips – Professionally and within IEEE</a:t>
            </a:r>
            <a:endParaRPr sz="1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2c2c4d7ac8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925" y="384550"/>
            <a:ext cx="3195025" cy="413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92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455E-87A3-A04D-9A44-AF94C72BF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87" y="178393"/>
            <a:ext cx="7778469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R3 Women in Engineering</a:t>
            </a:r>
            <a:br>
              <a:rPr lang="en-US" dirty="0"/>
            </a:br>
            <a:r>
              <a:rPr lang="en-US" sz="2200" b="1" i="1" dirty="0"/>
              <a:t>Evelyn </a:t>
            </a:r>
            <a:r>
              <a:rPr lang="en-US" sz="2200" b="1" i="1" dirty="0" err="1"/>
              <a:t>Licona</a:t>
            </a:r>
            <a:r>
              <a:rPr lang="en-US" sz="2200" b="1" i="1" dirty="0"/>
              <a:t> – WIE Coordinator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A83241C-6164-45BB-AAC5-B15E6EE98EE0}"/>
              </a:ext>
            </a:extLst>
          </p:cNvPr>
          <p:cNvSpPr txBox="1">
            <a:spLocks/>
          </p:cNvSpPr>
          <p:nvPr/>
        </p:nvSpPr>
        <p:spPr bwMode="auto">
          <a:xfrm>
            <a:off x="422030" y="1305846"/>
            <a:ext cx="8289890" cy="185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tx1"/>
                </a:solidFill>
              </a:rPr>
              <a:t>-Joint YP and WIE event at </a:t>
            </a:r>
            <a:r>
              <a:rPr lang="en-US" b="0" i="0" dirty="0" err="1">
                <a:solidFill>
                  <a:schemeClr val="tx1"/>
                </a:solidFill>
              </a:rPr>
              <a:t>SoutheastCon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b="0" i="0" dirty="0">
                <a:solidFill>
                  <a:schemeClr val="tx1"/>
                </a:solidFill>
              </a:rPr>
              <a:t>-WIE Global Meetings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b="0" i="0" dirty="0">
                <a:solidFill>
                  <a:schemeClr val="tx1"/>
                </a:solidFill>
              </a:rPr>
              <a:t>-Regional WIE Meeting to take place after </a:t>
            </a:r>
            <a:r>
              <a:rPr lang="en-US" b="0" i="0" dirty="0" err="1">
                <a:solidFill>
                  <a:schemeClr val="tx1"/>
                </a:solidFill>
              </a:rPr>
              <a:t>Southeastcon</a:t>
            </a:r>
            <a:r>
              <a:rPr lang="en-US" b="0" i="0" dirty="0">
                <a:solidFill>
                  <a:schemeClr val="tx1"/>
                </a:solidFill>
              </a:rPr>
              <a:t> 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b="0" i="0" dirty="0">
                <a:solidFill>
                  <a:schemeClr val="tx1"/>
                </a:solidFill>
              </a:rPr>
              <a:t>-Part of the planning committee for WIE East Forum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b="0" i="0" dirty="0">
                <a:solidFill>
                  <a:schemeClr val="tx1"/>
                </a:solidFill>
              </a:rPr>
              <a:t>-Virtual Webinars Joint AGs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700" b="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CBE9869-20F0-4E63-90C3-881F6729C46E}"/>
              </a:ext>
            </a:extLst>
          </p:cNvPr>
          <p:cNvSpPr txBox="1">
            <a:spLocks/>
          </p:cNvSpPr>
          <p:nvPr/>
        </p:nvSpPr>
        <p:spPr bwMode="auto">
          <a:xfrm>
            <a:off x="422030" y="3602660"/>
            <a:ext cx="8039203" cy="7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dirty="0">
                <a:solidFill>
                  <a:schemeClr val="tx1"/>
                </a:solidFill>
              </a:rPr>
              <a:t>Contact Evelyn Licona elicona@ieee.org – R3 </a:t>
            </a:r>
            <a:r>
              <a:rPr lang="en-US" sz="1600" b="0" i="0" dirty="0" err="1">
                <a:solidFill>
                  <a:schemeClr val="tx1"/>
                </a:solidFill>
              </a:rPr>
              <a:t>WiE</a:t>
            </a:r>
            <a:r>
              <a:rPr lang="en-US" sz="1600" b="0" i="0" dirty="0">
                <a:solidFill>
                  <a:schemeClr val="tx1"/>
                </a:solidFill>
              </a:rPr>
              <a:t> Coordinator.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126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3203" y="36604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8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4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elicona@ieee.org </a:t>
            </a:r>
            <a:endParaRPr kumimoji="0" lang="en-US" altLang="en-US" sz="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lh5.googleusercontent.com/76EerDEQG3Qqft5UABIMSOoBqWhmAIVsRlwOf_HG3mzDmwMVXGJ-9nzgYe64Rp9-NOKOBL1tzI1KwZ-6Z2AZn-ciPqmSZ2zfyfv0qb5YISmOirXhJMQta548ZhVO-d0mNYy6yShjsh48t9edq0JgIHB0I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51" y="469006"/>
            <a:ext cx="4040249" cy="40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3.googleusercontent.com/6Q2PQnFJV_KgmwtEzyP3vgILarNbL3V8cAVOUXcRXCfrQbtT9Dul59E-gOdiHvSF9bVH1cYLBPYaclYOW5gtcYEefArydr1PZ_mk3SRN_MjeRD9gOR-MdULyRoD-3QVd8nhZqhwJIIl-GJVCTAds9rw3-w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727"/>
            <a:ext cx="5103751" cy="334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B6455E-87A3-A04D-9A44-AF94C72BF35F}"/>
              </a:ext>
            </a:extLst>
          </p:cNvPr>
          <p:cNvSpPr txBox="1">
            <a:spLocks/>
          </p:cNvSpPr>
          <p:nvPr/>
        </p:nvSpPr>
        <p:spPr>
          <a:xfrm>
            <a:off x="315487" y="178393"/>
            <a:ext cx="7778469" cy="522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i="0" kern="1200">
                <a:solidFill>
                  <a:srgbClr val="752F8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R3 Women in Engineering</a:t>
            </a:r>
            <a:br>
              <a:rPr lang="en-US"/>
            </a:br>
            <a:r>
              <a:rPr lang="en-US" sz="2200" b="1" i="1"/>
              <a:t>Evelyn Licona – WIE Coordinator</a:t>
            </a:r>
            <a:endParaRPr lang="en-US" sz="2200" b="1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B6455E-87A3-A04D-9A44-AF94C72BF35F}"/>
              </a:ext>
            </a:extLst>
          </p:cNvPr>
          <p:cNvSpPr txBox="1">
            <a:spLocks/>
          </p:cNvSpPr>
          <p:nvPr/>
        </p:nvSpPr>
        <p:spPr>
          <a:xfrm>
            <a:off x="2754695" y="4033958"/>
            <a:ext cx="7778469" cy="522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i="0" kern="1200">
                <a:solidFill>
                  <a:srgbClr val="752F8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dirty="0"/>
              <a:t>elicona@ieee.org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0856538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SoutheastCon 2023 PowerPoint Template v0.5 2023-01-04" id="{481BBAA6-8946-4F70-9FF8-4E73E02E57C9}" vid="{D313B227-B612-4AF8-A900-45AAA176E2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0</TotalTime>
  <Words>1043</Words>
  <Application>Microsoft Office PowerPoint</Application>
  <PresentationFormat>On-screen Show (16:9)</PresentationFormat>
  <Paragraphs>348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Blackadder ITC</vt:lpstr>
      <vt:lpstr>Calibri</vt:lpstr>
      <vt:lpstr>Calibri Light</vt:lpstr>
      <vt:lpstr>LucidaGrande</vt:lpstr>
      <vt:lpstr>Noto Sans Symbols</vt:lpstr>
      <vt:lpstr>Verdana</vt:lpstr>
      <vt:lpstr>Wingdings</vt:lpstr>
      <vt:lpstr>1_Office Theme</vt:lpstr>
      <vt:lpstr>Office Theme</vt:lpstr>
      <vt:lpstr>Section Support Committee</vt:lpstr>
      <vt:lpstr>Assist Sections</vt:lpstr>
      <vt:lpstr>Responsibilities</vt:lpstr>
      <vt:lpstr>Who Are We?</vt:lpstr>
      <vt:lpstr>R3 Life Members</vt:lpstr>
      <vt:lpstr>R3 Young Professionals</vt:lpstr>
      <vt:lpstr>R3 Young Professionals</vt:lpstr>
      <vt:lpstr>R3 Women in Engineering Evelyn Licona – WIE Coordinator</vt:lpstr>
      <vt:lpstr>PowerPoint Presentation</vt:lpstr>
      <vt:lpstr>R3 Senior Membership</vt:lpstr>
      <vt:lpstr>R3 Projects</vt:lpstr>
      <vt:lpstr>R3 Technical Activities</vt:lpstr>
      <vt:lpstr>R3 Technical Activities</vt:lpstr>
      <vt:lpstr>R3 Member Recruitment &amp; Retention Sharlene Brown – Membership Recruitment &amp; Retention Coordinator</vt:lpstr>
      <vt:lpstr>R3 Educational Activities Damith Wickramanayake – Educational Activities Coordinator</vt:lpstr>
      <vt:lpstr>R3 Section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2022-03-30T22:51:58Z</dcterms:created>
  <dcterms:modified xsi:type="dcterms:W3CDTF">2023-04-14T13:32:13Z</dcterms:modified>
</cp:coreProperties>
</file>