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F92"/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5226" autoAdjust="0"/>
  </p:normalViewPr>
  <p:slideViewPr>
    <p:cSldViewPr snapToGrid="0">
      <p:cViewPr varScale="1">
        <p:scale>
          <a:sx n="66" d="100"/>
          <a:sy n="66" d="100"/>
        </p:scale>
        <p:origin x="79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5" d="100"/>
        <a:sy n="155" d="100"/>
      </p:scale>
      <p:origin x="0" y="0"/>
    </p:cViewPr>
  </p:sorterViewPr>
  <p:gridSpacing cx="76200" cy="76200"/>
</p:viewPr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53025909643625"/>
          <c:y val="7.4725857799787798E-2"/>
          <c:w val="0.84678701711720095"/>
          <c:h val="0.735673859214714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rgbClr val="95B3D7"/>
            </a:solidFill>
            <a:ln w="0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50" b="1" strike="noStrike" spc="-1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114695</c:v>
                </c:pt>
                <c:pt idx="1">
                  <c:v>117444</c:v>
                </c:pt>
                <c:pt idx="2">
                  <c:v>119189</c:v>
                </c:pt>
                <c:pt idx="3">
                  <c:v>101714</c:v>
                </c:pt>
                <c:pt idx="4">
                  <c:v>111741</c:v>
                </c:pt>
                <c:pt idx="5">
                  <c:v>128321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9-5A48-8A8F-6AC919D130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Higher Grade</c:v>
                </c:pt>
              </c:strCache>
            </c:strRef>
          </c:tx>
          <c:spPr>
            <a:solidFill>
              <a:srgbClr val="D99694"/>
            </a:solidFill>
            <a:ln w="0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50" b="1" strike="noStrike" spc="-1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182512</c:v>
                </c:pt>
                <c:pt idx="1">
                  <c:v>180619</c:v>
                </c:pt>
                <c:pt idx="2">
                  <c:v>174095</c:v>
                </c:pt>
                <c:pt idx="3">
                  <c:v>169735</c:v>
                </c:pt>
                <c:pt idx="4">
                  <c:v>159631</c:v>
                </c:pt>
                <c:pt idx="5">
                  <c:v>156768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9-5A48-8A8F-6AC919D130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Special Circumstances </c:v>
                </c:pt>
              </c:strCache>
            </c:strRef>
          </c:tx>
          <c:spPr>
            <a:solidFill>
              <a:srgbClr val="DDD9C3"/>
            </a:solidFill>
            <a:ln w="0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20591</c:v>
                </c:pt>
                <c:pt idx="1">
                  <c:v>20869</c:v>
                </c:pt>
                <c:pt idx="2">
                  <c:v>19474</c:v>
                </c:pt>
                <c:pt idx="3">
                  <c:v>18204</c:v>
                </c:pt>
                <c:pt idx="4">
                  <c:v>17863</c:v>
                </c:pt>
                <c:pt idx="5">
                  <c:v>16460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F9-5A48-8A8F-6AC919D1300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Electronic Membership</c:v>
                </c:pt>
              </c:strCache>
            </c:strRef>
          </c:tx>
          <c:spPr>
            <a:solidFill>
              <a:srgbClr val="CCC1DA"/>
            </a:solidFill>
            <a:ln w="0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50" b="1" strike="noStrike" spc="-1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28632</c:v>
                </c:pt>
                <c:pt idx="1">
                  <c:v>29305</c:v>
                </c:pt>
                <c:pt idx="2">
                  <c:v>31983</c:v>
                </c:pt>
                <c:pt idx="3">
                  <c:v>32075</c:v>
                </c:pt>
                <c:pt idx="4">
                  <c:v>36729</c:v>
                </c:pt>
                <c:pt idx="5">
                  <c:v>37029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F9-5A48-8A8F-6AC919D13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677596"/>
        <c:axId val="65828314"/>
      </c:barChart>
      <c:catAx>
        <c:axId val="656775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1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en-US"/>
          </a:p>
        </c:txPr>
        <c:crossAx val="65828314"/>
        <c:crosses val="autoZero"/>
        <c:auto val="1"/>
        <c:lblAlgn val="ctr"/>
        <c:lblOffset val="100"/>
        <c:noMultiLvlLbl val="0"/>
      </c:catAx>
      <c:valAx>
        <c:axId val="65828314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en-US"/>
          </a:p>
        </c:txPr>
        <c:crossAx val="65677596"/>
        <c:crosses val="autoZero"/>
        <c:crossBetween val="between"/>
      </c:valAx>
      <c:spPr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16231762065095401"/>
          <c:y val="0.90114942528735598"/>
          <c:w val="0.76111864565308895"/>
          <c:h val="6.3931382085065006E-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2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 rot="0"/>
          <a:lstStyle/>
          <a:p>
            <a:pPr>
              <a:defRPr lang="en-US" sz="14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r>
              <a:rPr lang="en-US" sz="1400" b="0" strike="noStrike" spc="-1">
                <a:solidFill>
                  <a:srgbClr val="595959"/>
                </a:solidFill>
                <a:latin typeface="Calibri"/>
                <a:ea typeface="DejaVu Sans"/>
              </a:rPr>
              <a:t>  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157923043074406E-2"/>
          <c:y val="0.13395137640715199"/>
          <c:w val="0.89243631741064899"/>
          <c:h val="0.694730867467600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invertIfNegative val="0"/>
          <c:dLbls>
            <c:numFmt formatCode="\$#,##0.0" sourceLinked="0"/>
            <c:spPr>
              <a:solidFill>
                <a:srgbClr val="DEEBF7"/>
              </a:solidFill>
            </c:spPr>
            <c:txPr>
              <a:bodyPr wrap="square"/>
              <a:lstStyle/>
              <a:p>
                <a:pPr>
                  <a:defRPr sz="900" b="1" strike="noStrike" spc="-1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2745</c:v>
                </c:pt>
                <c:pt idx="1">
                  <c:v>2718.01</c:v>
                </c:pt>
                <c:pt idx="2">
                  <c:v>2732.7</c:v>
                </c:pt>
                <c:pt idx="3">
                  <c:v>2802</c:v>
                </c:pt>
                <c:pt idx="4">
                  <c:v>2826.7</c:v>
                </c:pt>
                <c:pt idx="5">
                  <c:v>2479.1999999999998</c:v>
                </c:pt>
                <c:pt idx="6">
                  <c:v>2176.6999999999998</c:v>
                </c:pt>
                <c:pt idx="7">
                  <c:v>2174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2-2745-8B5D-951E9FA0AA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Higher Grade</c:v>
                </c:pt>
              </c:strCache>
            </c:strRef>
          </c:tx>
          <c:spPr>
            <a:solidFill>
              <a:srgbClr val="F4B183"/>
            </a:solidFill>
            <a:ln w="0">
              <a:noFill/>
            </a:ln>
          </c:spPr>
          <c:invertIfNegative val="0"/>
          <c:dLbls>
            <c:numFmt formatCode="\$#,##0.0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900" b="1" strike="noStrike" spc="-1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26721.599999999999</c:v>
                </c:pt>
                <c:pt idx="1">
                  <c:v>26862.28</c:v>
                </c:pt>
                <c:pt idx="2">
                  <c:v>26072.5</c:v>
                </c:pt>
                <c:pt idx="3">
                  <c:v>25911.5</c:v>
                </c:pt>
                <c:pt idx="4">
                  <c:v>25185.3</c:v>
                </c:pt>
                <c:pt idx="5">
                  <c:v>24863.599999999999</c:v>
                </c:pt>
                <c:pt idx="6">
                  <c:v>23437.3</c:v>
                </c:pt>
                <c:pt idx="7">
                  <c:v>22724.799999999999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92-2745-8B5D-951E9FA0AA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Special Circumstance </c:v>
                </c:pt>
              </c:strCache>
            </c:strRef>
          </c:tx>
          <c:spPr>
            <a:solidFill>
              <a:srgbClr val="A5A5A5"/>
            </a:solidFill>
            <a:ln w="0">
              <a:noFill/>
            </a:ln>
          </c:spPr>
          <c:invertIfNegative val="0"/>
          <c:dLbls>
            <c:numFmt formatCode="\$#,##0.0" sourceLinked="0"/>
            <c:spPr>
              <a:solidFill>
                <a:srgbClr val="E7E6E6"/>
              </a:solidFill>
            </c:spPr>
            <c:txPr>
              <a:bodyPr wrap="square"/>
              <a:lstStyle/>
              <a:p>
                <a:pPr>
                  <a:defRPr sz="900" b="1" strike="noStrike" spc="-1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1541.2</c:v>
                </c:pt>
                <c:pt idx="1">
                  <c:v>1533.1769999999999</c:v>
                </c:pt>
                <c:pt idx="2">
                  <c:v>1499.4</c:v>
                </c:pt>
                <c:pt idx="3">
                  <c:v>1518.9</c:v>
                </c:pt>
                <c:pt idx="4">
                  <c:v>1430.7</c:v>
                </c:pt>
                <c:pt idx="5">
                  <c:v>1352.8</c:v>
                </c:pt>
                <c:pt idx="6">
                  <c:v>1328</c:v>
                </c:pt>
                <c:pt idx="7">
                  <c:v>1215.8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92-2745-8B5D-951E9FA0AA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Electronic Membership</c:v>
                </c:pt>
              </c:strCache>
            </c:strRef>
          </c:tx>
          <c:spPr>
            <a:solidFill>
              <a:srgbClr val="FFC000"/>
            </a:solidFill>
            <a:ln w="0">
              <a:noFill/>
            </a:ln>
          </c:spPr>
          <c:invertIfNegative val="0"/>
          <c:dLbls>
            <c:numFmt formatCode="\$#,##0.0" sourceLinked="0"/>
            <c:spPr>
              <a:solidFill>
                <a:srgbClr val="FFE699"/>
              </a:solidFill>
            </c:spPr>
            <c:txPr>
              <a:bodyPr wrap="square"/>
              <a:lstStyle/>
              <a:p>
                <a:pPr>
                  <a:defRPr sz="900" b="1" strike="noStrike" spc="-1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1960.3</c:v>
                </c:pt>
                <c:pt idx="1">
                  <c:v>1997.44</c:v>
                </c:pt>
                <c:pt idx="2">
                  <c:v>2045.6</c:v>
                </c:pt>
                <c:pt idx="3">
                  <c:v>2099.1999999999998</c:v>
                </c:pt>
                <c:pt idx="4">
                  <c:v>2342.8000000000002</c:v>
                </c:pt>
                <c:pt idx="5">
                  <c:v>2392.6</c:v>
                </c:pt>
                <c:pt idx="6">
                  <c:v>2592.3000000000002</c:v>
                </c:pt>
                <c:pt idx="7">
                  <c:v>2760.4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92-2745-8B5D-951E9FA0A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9793803"/>
        <c:axId val="24444463"/>
      </c:barChart>
      <c:catAx>
        <c:axId val="3979380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en-US"/>
          </a:p>
        </c:txPr>
        <c:crossAx val="24444463"/>
        <c:crosses val="autoZero"/>
        <c:auto val="1"/>
        <c:lblAlgn val="ctr"/>
        <c:lblOffset val="100"/>
        <c:noMultiLvlLbl val="0"/>
      </c:catAx>
      <c:valAx>
        <c:axId val="24444463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\$#,##0.0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  <a:ea typeface="DejaVu Sans"/>
              </a:defRPr>
            </a:pPr>
            <a:endParaRPr lang="en-US"/>
          </a:p>
        </c:txPr>
        <c:crossAx val="39793803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20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382C6-1EF1-4091-ACDE-0EA764D36F57}">
      <dsp:nvSpPr>
        <dsp:cNvPr id="0" name=""/>
        <dsp:cNvSpPr/>
      </dsp:nvSpPr>
      <dsp:spPr>
        <a:xfrm>
          <a:off x="1339" y="0"/>
          <a:ext cx="3482578" cy="449406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B5172"/>
              </a:solidFill>
            </a:rPr>
            <a:t>Total Membership </a:t>
          </a:r>
          <a:br>
            <a:rPr lang="en-US" sz="2400" b="1" kern="1200" dirty="0">
              <a:solidFill>
                <a:srgbClr val="0B5172"/>
              </a:solidFill>
            </a:rPr>
          </a:br>
          <a:r>
            <a:rPr lang="en-US" sz="2300" b="1" kern="1200" dirty="0">
              <a:solidFill>
                <a:srgbClr val="0B5172"/>
              </a:solidFill>
            </a:rPr>
            <a:t>Base Dues Revenue:  $29.3M</a:t>
          </a:r>
        </a:p>
      </dsp:txBody>
      <dsp:txXfrm>
        <a:off x="1339" y="0"/>
        <a:ext cx="3482578" cy="1348218"/>
      </dsp:txXfrm>
    </dsp:sp>
    <dsp:sp modelId="{F8281550-9C14-47EB-8AA1-A3BC2CC6AB45}">
      <dsp:nvSpPr>
        <dsp:cNvPr id="0" name=""/>
        <dsp:cNvSpPr/>
      </dsp:nvSpPr>
      <dsp:spPr>
        <a:xfrm>
          <a:off x="349597" y="1349535"/>
          <a:ext cx="2786062" cy="135502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B5172"/>
              </a:solidFill>
            </a:rPr>
            <a:t>Revenue from Higher Grade Members: $26.9M</a:t>
          </a:r>
        </a:p>
      </dsp:txBody>
      <dsp:txXfrm>
        <a:off x="389284" y="1389222"/>
        <a:ext cx="2706688" cy="1275647"/>
      </dsp:txXfrm>
    </dsp:sp>
    <dsp:sp modelId="{0C7B3767-37C8-451A-8251-FA4F94F87A87}">
      <dsp:nvSpPr>
        <dsp:cNvPr id="0" name=""/>
        <dsp:cNvSpPr/>
      </dsp:nvSpPr>
      <dsp:spPr>
        <a:xfrm>
          <a:off x="349597" y="2913021"/>
          <a:ext cx="2786062" cy="135502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B5172"/>
              </a:solidFill>
            </a:rPr>
            <a:t>Revenue from Student Members: $2.4M</a:t>
          </a:r>
        </a:p>
      </dsp:txBody>
      <dsp:txXfrm>
        <a:off x="389284" y="2952708"/>
        <a:ext cx="2706688" cy="1275647"/>
      </dsp:txXfrm>
    </dsp:sp>
    <dsp:sp modelId="{970B9B3E-37D1-4460-92A8-747DFB135703}">
      <dsp:nvSpPr>
        <dsp:cNvPr id="0" name=""/>
        <dsp:cNvSpPr/>
      </dsp:nvSpPr>
      <dsp:spPr>
        <a:xfrm>
          <a:off x="3578156" y="0"/>
          <a:ext cx="3482578" cy="449406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B5172"/>
              </a:solidFill>
            </a:rPr>
            <a:t>Region Assessments:  $1.7M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0B5172"/>
              </a:solidFill>
            </a:rPr>
            <a:t>* Annual Amounts are net of credit card fees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solidFill>
              <a:srgbClr val="0B5172"/>
            </a:solidFill>
          </a:endParaRPr>
        </a:p>
      </dsp:txBody>
      <dsp:txXfrm>
        <a:off x="3578156" y="0"/>
        <a:ext cx="3482578" cy="1348218"/>
      </dsp:txXfrm>
    </dsp:sp>
    <dsp:sp modelId="{0BBCC38F-8751-4AF7-982A-B87145F96527}">
      <dsp:nvSpPr>
        <dsp:cNvPr id="0" name=""/>
        <dsp:cNvSpPr/>
      </dsp:nvSpPr>
      <dsp:spPr>
        <a:xfrm>
          <a:off x="4079689" y="1323722"/>
          <a:ext cx="2881791" cy="29201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5BD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9144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Region 1:   $  65.3K</a:t>
          </a:r>
          <a:b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Region 2:   $  28.0K</a:t>
          </a:r>
          <a:b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Region 3:   $  26.1K</a:t>
          </a:r>
          <a:b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Region 4:   $  28.0K</a:t>
          </a:r>
          <a:b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Region 5:   $  61.6K</a:t>
          </a:r>
          <a:b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Region 6:   $  72.9K</a:t>
          </a:r>
          <a:b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Region 7:   $ 155.0K</a:t>
          </a:r>
          <a:b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Region 8:   $ 534.9K</a:t>
          </a:r>
          <a:b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Region 9:   $   26.0K</a:t>
          </a:r>
          <a:b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Region 10: $ 324.2K</a:t>
          </a:r>
        </a:p>
        <a:p>
          <a:pPr marL="9144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Japan:         $ 388.5K</a:t>
          </a:r>
        </a:p>
      </dsp:txBody>
      <dsp:txXfrm>
        <a:off x="4164094" y="1408127"/>
        <a:ext cx="2712981" cy="2751341"/>
      </dsp:txXfrm>
    </dsp:sp>
    <dsp:sp modelId="{6C89E1AF-3E8F-4A6D-A3ED-7EEFD84E50AB}">
      <dsp:nvSpPr>
        <dsp:cNvPr id="0" name=""/>
        <dsp:cNvSpPr/>
      </dsp:nvSpPr>
      <dsp:spPr>
        <a:xfrm>
          <a:off x="7490221" y="0"/>
          <a:ext cx="3482578" cy="449406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B5172"/>
              </a:solidFill>
            </a:rPr>
            <a:t>Other Assessments: $4.5M</a:t>
          </a:r>
        </a:p>
      </dsp:txBody>
      <dsp:txXfrm>
        <a:off x="7490221" y="0"/>
        <a:ext cx="3482578" cy="1348218"/>
      </dsp:txXfrm>
    </dsp:sp>
    <dsp:sp modelId="{0664590E-1C63-4464-95F6-D520BD922E18}">
      <dsp:nvSpPr>
        <dsp:cNvPr id="0" name=""/>
        <dsp:cNvSpPr/>
      </dsp:nvSpPr>
      <dsp:spPr>
        <a:xfrm>
          <a:off x="7729681" y="1527748"/>
          <a:ext cx="3000979" cy="6276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5BD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$4.0M   IEEE-USA</a:t>
          </a:r>
        </a:p>
      </dsp:txBody>
      <dsp:txXfrm>
        <a:off x="7748066" y="1546133"/>
        <a:ext cx="2964209" cy="590924"/>
      </dsp:txXfrm>
    </dsp:sp>
    <dsp:sp modelId="{59BBB838-EE36-4C7A-B4BC-D00D039E5639}">
      <dsp:nvSpPr>
        <dsp:cNvPr id="0" name=""/>
        <dsp:cNvSpPr/>
      </dsp:nvSpPr>
      <dsp:spPr>
        <a:xfrm>
          <a:off x="7729681" y="2398756"/>
          <a:ext cx="3000979" cy="443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5BD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$0.3M   ABET</a:t>
          </a:r>
        </a:p>
      </dsp:txBody>
      <dsp:txXfrm>
        <a:off x="7742673" y="2411748"/>
        <a:ext cx="2974995" cy="417591"/>
      </dsp:txXfrm>
    </dsp:sp>
    <dsp:sp modelId="{E3087C68-E51E-46FA-9B68-2F40F1FB2266}">
      <dsp:nvSpPr>
        <dsp:cNvPr id="0" name=""/>
        <dsp:cNvSpPr/>
      </dsp:nvSpPr>
      <dsp:spPr>
        <a:xfrm>
          <a:off x="7726561" y="3085645"/>
          <a:ext cx="3007220" cy="591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5BD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$0.2M   European Public </a:t>
          </a:r>
        </a:p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                        Policy</a:t>
          </a:r>
        </a:p>
      </dsp:txBody>
      <dsp:txXfrm>
        <a:off x="7743900" y="3102984"/>
        <a:ext cx="2972542" cy="557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2290</TotalTime>
  <Words>4198</Words>
  <Application>Microsoft Office PowerPoint</Application>
  <PresentationFormat>Widescreen</PresentationFormat>
  <Paragraphs>836</Paragraphs>
  <Slides>40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Arial</vt:lpstr>
      <vt:lpstr>Calibri</vt:lpstr>
      <vt:lpstr>Century Gothic</vt:lpstr>
      <vt:lpstr>Courier New</vt:lpstr>
      <vt:lpstr>Merriweather Sans</vt:lpstr>
      <vt:lpstr>Monotype Sorts</vt:lpstr>
      <vt:lpstr>Noto Sans</vt:lpstr>
      <vt:lpstr>Noto Sans Symbols</vt:lpstr>
      <vt:lpstr>Times New Roman</vt:lpstr>
      <vt:lpstr>Verdana</vt:lpstr>
      <vt:lpstr>Wingdings</vt:lpstr>
      <vt:lpstr>1_Theme 1</vt:lpstr>
      <vt:lpstr>8_2023 ED PPT</vt:lpstr>
      <vt:lpstr>2_Theme 1</vt:lpstr>
      <vt:lpstr>Office Theme</vt:lpstr>
      <vt:lpstr>Slide</vt:lpstr>
      <vt:lpstr>Worksheet</vt:lpstr>
      <vt:lpstr>IEEE Membership Dues</vt:lpstr>
      <vt:lpstr>IEEE Membership Dues</vt:lpstr>
      <vt:lpstr>IEEE  Membership By Region                31 December 2022</vt:lpstr>
      <vt:lpstr>Geographic profile of the membership varies considerably from one member grade to another</vt:lpstr>
      <vt:lpstr>PowerPoint Presentation</vt:lpstr>
      <vt:lpstr>Total IEEE Membership Dues &amp; Assessments Revenue – Dec 2022</vt:lpstr>
      <vt:lpstr>How Member Dues are Collected and Applied - 2023</vt:lpstr>
      <vt:lpstr>How are Member Dues for Region 3 Members  Collected and Applied? </vt:lpstr>
      <vt:lpstr>PowerPoint Presentation</vt:lpstr>
      <vt:lpstr>PowerPoint Presentation</vt:lpstr>
      <vt:lpstr>FUTURE50 Student Dues Discount Offer Recap</vt:lpstr>
      <vt:lpstr>PowerPoint Presentation</vt:lpstr>
      <vt:lpstr>PowerPoint Presentation</vt:lpstr>
      <vt:lpstr>Effective Dues Rates – Higher Grade Members</vt:lpstr>
      <vt:lpstr>Effective Dues Rates – Higher Grade Members by Region</vt:lpstr>
      <vt:lpstr>2023 Budget - IEEE Member Base Dues Allocations</vt:lpstr>
      <vt:lpstr>Member Dues Rate Adjusted for Inflation</vt:lpstr>
      <vt:lpstr>Key Takeaways</vt:lpstr>
      <vt:lpstr>PowerPoint Presentation</vt:lpstr>
      <vt:lpstr>Appendix</vt:lpstr>
      <vt:lpstr>Developing Nations Gross National Income per capita (GNI/Capita) less than or equal to USD 15000</vt:lpstr>
      <vt:lpstr>Low Income Countries  Gross National Income per capita (GNI/Capita) less than or equal to USD 1046</vt:lpstr>
      <vt:lpstr>PowerPoint Presentation</vt:lpstr>
      <vt:lpstr>IEEE Membership Dues &amp; Assessments – 2022 Membership Year</vt:lpstr>
      <vt:lpstr>Member Base Dues &amp; Assessments are Allocated Across IEEE</vt:lpstr>
      <vt:lpstr>2022 Budget Dues and Assessment Allocations</vt:lpstr>
      <vt:lpstr>Member Dues Revenue Adjusted for Inflation</vt:lpstr>
      <vt:lpstr>PowerPoint Presentation</vt:lpstr>
      <vt:lpstr>PowerPoint Presentation</vt:lpstr>
      <vt:lpstr>IEEE FOM.2.6 Budget Principles (MGA, EA, Spectrum funding)</vt:lpstr>
      <vt:lpstr>IEEE Bylaws I-108.5  IEEE Dues</vt:lpstr>
      <vt:lpstr>IEEE Bylaws I-108.6  Assessments</vt:lpstr>
      <vt:lpstr>IEEE Bylaws I-108.6 Assessments</vt:lpstr>
      <vt:lpstr>IEEE Bylaws I-108.7 Student Member and Graduate Student Member Dues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Membership Dues</dc:title>
  <dc:creator>Liz McCarthy</dc:creator>
  <cp:lastModifiedBy>Donohoe, Pat</cp:lastModifiedBy>
  <cp:revision>127</cp:revision>
  <cp:lastPrinted>2023-02-09T02:23:07Z</cp:lastPrinted>
  <dcterms:created xsi:type="dcterms:W3CDTF">2023-01-06T20:47:10Z</dcterms:created>
  <dcterms:modified xsi:type="dcterms:W3CDTF">2023-04-14T05:17:41Z</dcterms:modified>
</cp:coreProperties>
</file>