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63" r:id="rId3"/>
    <p:sldId id="262" r:id="rId4"/>
    <p:sldId id="274" r:id="rId5"/>
    <p:sldId id="261" r:id="rId6"/>
    <p:sldId id="266" r:id="rId7"/>
    <p:sldId id="267" r:id="rId8"/>
    <p:sldId id="275" r:id="rId9"/>
    <p:sldId id="260" r:id="rId10"/>
    <p:sldId id="269" r:id="rId11"/>
    <p:sldId id="272" r:id="rId12"/>
    <p:sldId id="273" r:id="rId13"/>
    <p:sldId id="279" r:id="rId14"/>
    <p:sldId id="27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FFFFE7"/>
    <a:srgbClr val="FFFFF3"/>
    <a:srgbClr val="FFFFCC"/>
    <a:srgbClr val="FFFFFF"/>
    <a:srgbClr val="006699"/>
    <a:srgbClr val="58585B"/>
    <a:srgbClr val="98132E"/>
    <a:srgbClr val="E67231"/>
    <a:srgbClr val="CC006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0698" autoAdjust="0"/>
  </p:normalViewPr>
  <p:slideViewPr>
    <p:cSldViewPr snapToGrid="0" snapToObjects="1">
      <p:cViewPr varScale="1">
        <p:scale>
          <a:sx n="71" d="100"/>
          <a:sy n="71" d="100"/>
        </p:scale>
        <p:origin x="970" y="6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26E42E-0B03-EC4B-9D41-43423E696BC9}" type="datetimeFigureOut">
              <a:rPr lang="en-US" smtClean="0"/>
              <a:t>4/14/2023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C20AC8-9CCA-4948-8159-F15DA00C95DD}" type="slidenum">
              <a:rPr lang="en-US" smtClean="0"/>
              <a:t>‹#›</a:t>
            </a:fld>
            <a:endParaRPr lang="en-US"/>
          </a:p>
        </p:txBody>
      </p:sp>
    </p:spTree>
    <p:extLst>
      <p:ext uri="{BB962C8B-B14F-4D97-AF65-F5344CB8AC3E}">
        <p14:creationId xmlns:p14="http://schemas.microsoft.com/office/powerpoint/2010/main" val="29911666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6DC967-1619-AB4D-B936-D77193A4728A}" type="datetimeFigureOut">
              <a:rPr lang="en-US" smtClean="0"/>
              <a:t>4/14/2023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AA4595-6C9B-0C4F-9E6D-1BF05F96A6A9}" type="slidenum">
              <a:rPr lang="en-US" smtClean="0"/>
              <a:t>‹#›</a:t>
            </a:fld>
            <a:endParaRPr lang="en-US"/>
          </a:p>
        </p:txBody>
      </p:sp>
    </p:spTree>
    <p:extLst>
      <p:ext uri="{BB962C8B-B14F-4D97-AF65-F5344CB8AC3E}">
        <p14:creationId xmlns:p14="http://schemas.microsoft.com/office/powerpoint/2010/main" val="33429124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FFFFE7"/>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952750"/>
            <a:ext cx="11582400" cy="933451"/>
          </a:xfrm>
          <a:prstGeom prst="rect">
            <a:avLst/>
          </a:prstGeom>
        </p:spPr>
        <p:txBody>
          <a:bodyPr vert="horz" lIns="91440" tIns="45720" rIns="91440" bIns="45720" rtlCol="0" anchor="ctr">
            <a:noAutofit/>
          </a:bodyPr>
          <a:lstStyle>
            <a:lvl1pPr algn="l">
              <a:defRPr lang="en-US" sz="3600" dirty="0">
                <a:solidFill>
                  <a:srgbClr val="006699"/>
                </a:solidFill>
              </a:defRPr>
            </a:lvl1pPr>
          </a:lstStyle>
          <a:p>
            <a:pPr marL="0" lvl="0" algn="l">
              <a:lnSpc>
                <a:spcPct val="90000"/>
              </a:lnSpc>
            </a:pPr>
            <a:r>
              <a:rPr lang="en-US"/>
              <a:t>Click to edit Master title style</a:t>
            </a:r>
            <a:endParaRPr lang="en-US" dirty="0"/>
          </a:p>
        </p:txBody>
      </p:sp>
      <p:sp>
        <p:nvSpPr>
          <p:cNvPr id="3" name="Subtitle 2"/>
          <p:cNvSpPr>
            <a:spLocks noGrp="1"/>
          </p:cNvSpPr>
          <p:nvPr>
            <p:ph type="subTitle" idx="1"/>
          </p:nvPr>
        </p:nvSpPr>
        <p:spPr>
          <a:xfrm>
            <a:off x="609600" y="4018828"/>
            <a:ext cx="10826496" cy="2080221"/>
          </a:xfrm>
        </p:spPr>
        <p:txBody>
          <a:bodyPr vert="horz" lIns="91440" tIns="45720" rIns="91440" bIns="45720" rtlCol="0">
            <a:noAutofit/>
          </a:bodyPr>
          <a:lstStyle>
            <a:lvl1pPr marL="342900" indent="-342900" algn="l">
              <a:buNone/>
              <a:defRPr lang="en-US" sz="1500">
                <a:solidFill>
                  <a:srgbClr val="58585B"/>
                </a:solidFill>
              </a:defRPr>
            </a:lvl1pPr>
          </a:lstStyle>
          <a:p>
            <a:pPr marL="0" lvl="0" indent="0"/>
            <a:r>
              <a:rPr lang="en-US"/>
              <a:t>Click to edit Master subtitle style</a:t>
            </a:r>
            <a:endParaRPr lang="en-US" dirty="0"/>
          </a:p>
        </p:txBody>
      </p:sp>
      <p:cxnSp>
        <p:nvCxnSpPr>
          <p:cNvPr id="5" name="Straight Connector 4">
            <a:extLst>
              <a:ext uri="{FF2B5EF4-FFF2-40B4-BE49-F238E27FC236}">
                <a16:creationId xmlns:a16="http://schemas.microsoft.com/office/drawing/2014/main" id="{24E37000-9447-006A-B61B-EE90310391D6}"/>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2B3384E-48A4-2B2F-4CF7-0ED0F5116487}"/>
              </a:ext>
            </a:extLst>
          </p:cNvPr>
          <p:cNvSpPr txBox="1"/>
          <p:nvPr userDrawn="1"/>
        </p:nvSpPr>
        <p:spPr>
          <a:xfrm>
            <a:off x="1560130" y="6245423"/>
            <a:ext cx="8595360" cy="307777"/>
          </a:xfrm>
          <a:prstGeom prst="rect">
            <a:avLst/>
          </a:prstGeom>
          <a:noFill/>
        </p:spPr>
        <p:txBody>
          <a:bodyPr wrap="square" rtlCol="0">
            <a:spAutoFit/>
          </a:bodyPr>
          <a:lstStyle/>
          <a:p>
            <a:pPr algn="ctr"/>
            <a:r>
              <a:rPr lang="en-US" sz="1400" dirty="0"/>
              <a:t>IEEE Mississippi Section Volunteer Train</a:t>
            </a:r>
            <a:r>
              <a:rPr lang="en-US" sz="1400" baseline="0" dirty="0"/>
              <a:t>ing                           Clinton, MS                        25 February 2023</a:t>
            </a:r>
            <a:endParaRPr lang="en-US" sz="1400" dirty="0"/>
          </a:p>
        </p:txBody>
      </p:sp>
      <p:pic>
        <p:nvPicPr>
          <p:cNvPr id="9" name="Picture 8" descr="Logo&#10;&#10;Description automatically generated">
            <a:extLst>
              <a:ext uri="{FF2B5EF4-FFF2-40B4-BE49-F238E27FC236}">
                <a16:creationId xmlns:a16="http://schemas.microsoft.com/office/drawing/2014/main" id="{1F759ACD-5EEC-9548-3CD2-95D123C51E99}"/>
              </a:ext>
            </a:extLst>
          </p:cNvPr>
          <p:cNvPicPr>
            <a:picLocks noChangeAspect="1"/>
          </p:cNvPicPr>
          <p:nvPr userDrawn="1"/>
        </p:nvPicPr>
        <p:blipFill>
          <a:blip r:embed="rId2">
            <a:extLst>
              <a:ext uri="{BEBA8EAE-BF5A-486C-A8C5-ECC9F3942E4B}">
                <a14:imgProps xmlns:a14="http://schemas.microsoft.com/office/drawing/2010/main">
                  <a14:imgLayer r:embed="rId3">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10" name="Picture 12" descr="ieeeblu">
            <a:extLst>
              <a:ext uri="{FF2B5EF4-FFF2-40B4-BE49-F238E27FC236}">
                <a16:creationId xmlns:a16="http://schemas.microsoft.com/office/drawing/2014/main" id="{36C2562A-1D6D-103D-093E-078E85C8FE07}"/>
              </a:ext>
            </a:extLst>
          </p:cNvPr>
          <p:cNvPicPr>
            <a:picLocks noChangeAspect="1" noChangeArrowheads="1"/>
          </p:cNvPicPr>
          <p:nvPr userDrawn="1"/>
        </p:nvPicPr>
        <p:blipFill>
          <a:blip r:embed="rId4" cstate="print">
            <a:extLst>
              <a:ext uri="{BEBA8EAE-BF5A-486C-A8C5-ECC9F3942E4B}">
                <a14:imgProps xmlns:a14="http://schemas.microsoft.com/office/drawing/2010/main">
                  <a14:imgLayer r:embed="rId5">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sp>
        <p:nvSpPr>
          <p:cNvPr id="11" name="Rectangle 10">
            <a:extLst>
              <a:ext uri="{FF2B5EF4-FFF2-40B4-BE49-F238E27FC236}">
                <a16:creationId xmlns:a16="http://schemas.microsoft.com/office/drawing/2014/main" id="{E5A6CE57-5B62-D006-71AD-42803938A93F}"/>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a:extLst>
              <a:ext uri="{FF2B5EF4-FFF2-40B4-BE49-F238E27FC236}">
                <a16:creationId xmlns:a16="http://schemas.microsoft.com/office/drawing/2014/main" id="{F8252536-5124-4B26-D9AA-CBD8A0EC58C9}"/>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3200" dirty="0">
                <a:solidFill>
                  <a:schemeClr val="bg1"/>
                </a:solidFill>
              </a:rPr>
              <a:t>Effective Section–</a:t>
            </a:r>
            <a:r>
              <a:rPr lang="en-US" sz="2800" dirty="0">
                <a:solidFill>
                  <a:schemeClr val="bg1"/>
                </a:solidFill>
              </a:rPr>
              <a:t>Student</a:t>
            </a:r>
            <a:r>
              <a:rPr lang="en-US" sz="3200" dirty="0">
                <a:solidFill>
                  <a:schemeClr val="bg1"/>
                </a:solidFill>
              </a:rPr>
              <a:t> Branch Interaction </a:t>
            </a:r>
            <a:br>
              <a:rPr lang="en-US" sz="2800" dirty="0"/>
            </a:br>
            <a:endParaRPr lang="en-US" sz="2400" dirty="0"/>
          </a:p>
        </p:txBody>
      </p:sp>
    </p:spTree>
    <p:extLst>
      <p:ext uri="{BB962C8B-B14F-4D97-AF65-F5344CB8AC3E}">
        <p14:creationId xmlns:p14="http://schemas.microsoft.com/office/powerpoint/2010/main" val="247838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buClr>
                <a:srgbClr val="E67231"/>
              </a:buClr>
              <a:buSzPct val="125000"/>
              <a:buFont typeface=".AppleSystemUIFont" charset="-120"/>
              <a:buChar char="•"/>
              <a:defRPr lang="en-US" sz="1600" kern="1200" dirty="0">
                <a:solidFill>
                  <a:srgbClr val="58585B"/>
                </a:solidFill>
                <a:latin typeface="Verdana"/>
                <a:ea typeface="+mn-ea"/>
                <a:cs typeface="Verdana"/>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09600" y="6356352"/>
            <a:ext cx="2844800" cy="365125"/>
          </a:xfrm>
          <a:prstGeom prst="rect">
            <a:avLst/>
          </a:prstGeom>
        </p:spPr>
        <p:txBody>
          <a:bodyPr/>
          <a:lstStyle/>
          <a:p>
            <a:fld id="{D779E96E-8709-0F45-B2AB-5920EF13B0A9}" type="datetimeFigureOut">
              <a:rPr lang="en-US" smtClean="0"/>
              <a:t>4/14/2023</a:t>
            </a:fld>
            <a:endParaRPr lang="en-US"/>
          </a:p>
        </p:txBody>
      </p:sp>
      <p:sp>
        <p:nvSpPr>
          <p:cNvPr id="5" name="Footer Placeholder 4"/>
          <p:cNvSpPr>
            <a:spLocks noGrp="1"/>
          </p:cNvSpPr>
          <p:nvPr>
            <p:ph type="ftr" sz="quarter" idx="11"/>
          </p:nvPr>
        </p:nvSpPr>
        <p:spPr>
          <a:xfrm>
            <a:off x="4165600" y="6356352"/>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2"/>
            <a:ext cx="2844800" cy="365125"/>
          </a:xfrm>
          <a:prstGeom prst="rect">
            <a:avLst/>
          </a:prstGeom>
        </p:spPr>
        <p:txBody>
          <a:bodyPr/>
          <a:lstStyle/>
          <a:p>
            <a:fld id="{9DCC6B06-C972-2147-8EFE-A52F0477CE46}" type="slidenum">
              <a:rPr lang="en-US" smtClean="0"/>
              <a:t>‹#›</a:t>
            </a:fld>
            <a:endParaRPr lang="en-US"/>
          </a:p>
        </p:txBody>
      </p:sp>
    </p:spTree>
    <p:extLst>
      <p:ext uri="{BB962C8B-B14F-4D97-AF65-F5344CB8AC3E}">
        <p14:creationId xmlns:p14="http://schemas.microsoft.com/office/powerpoint/2010/main" val="2639246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91968" y="4489704"/>
            <a:ext cx="8790433" cy="1299346"/>
          </a:xfrm>
          <a:prstGeom prst="rect">
            <a:avLst/>
          </a:prstGeom>
        </p:spPr>
        <p:txBody>
          <a:bodyPr vert="horz" lIns="91440" tIns="45720" rIns="91440" bIns="45720" rtlCol="0" anchor="t">
            <a:noAutofit/>
          </a:bodyPr>
          <a:lstStyle>
            <a:lvl1pPr>
              <a:defRPr lang="en-US" sz="1600">
                <a:solidFill>
                  <a:schemeClr val="bg1"/>
                </a:solidFill>
                <a:ea typeface="+mn-ea"/>
              </a:defRPr>
            </a:lvl1pPr>
          </a:lstStyle>
          <a:p>
            <a:pPr marL="0" lvl="0" indent="0" algn="l">
              <a:spcBef>
                <a:spcPct val="20000"/>
              </a:spcBef>
              <a:spcAft>
                <a:spcPts val="500"/>
              </a:spcAft>
              <a:buFont typeface="Arial"/>
            </a:pPr>
            <a:r>
              <a:rPr lang="en-US"/>
              <a:t>Click to edit Master title style</a:t>
            </a:r>
            <a:endParaRPr lang="en-US" dirty="0"/>
          </a:p>
        </p:txBody>
      </p:sp>
      <p:sp>
        <p:nvSpPr>
          <p:cNvPr id="3" name="Text Placeholder 2"/>
          <p:cNvSpPr>
            <a:spLocks noGrp="1"/>
          </p:cNvSpPr>
          <p:nvPr>
            <p:ph type="body" idx="1"/>
          </p:nvPr>
        </p:nvSpPr>
        <p:spPr>
          <a:xfrm>
            <a:off x="2791968" y="2093976"/>
            <a:ext cx="8790433" cy="1920624"/>
          </a:xfrm>
        </p:spPr>
        <p:txBody>
          <a:bodyPr vert="horz" lIns="91440" tIns="45720" rIns="91440" bIns="45720" rtlCol="0" anchor="b">
            <a:noAutofit/>
          </a:bodyPr>
          <a:lstStyle>
            <a:lvl1pPr marL="0" indent="0">
              <a:buFont typeface="+mj-lt"/>
              <a:buNone/>
              <a:defRPr lang="en-US" sz="3600" b="1" dirty="0" smtClean="0">
                <a:solidFill>
                  <a:schemeClr val="bg1"/>
                </a:solidFill>
                <a:latin typeface="Verdana" charset="0"/>
                <a:ea typeface="+mj-ea"/>
                <a:cs typeface="Verdana" charset="0"/>
              </a:defRPr>
            </a:lvl1pPr>
          </a:lstStyle>
          <a:p>
            <a:pPr marL="0" lvl="0">
              <a:lnSpc>
                <a:spcPct val="90000"/>
              </a:lnSpc>
              <a:spcBef>
                <a:spcPct val="0"/>
              </a:spcBef>
            </a:pPr>
            <a:r>
              <a:rPr lang="en-US"/>
              <a:t>Edit Master text styles</a:t>
            </a:r>
          </a:p>
        </p:txBody>
      </p:sp>
    </p:spTree>
    <p:extLst>
      <p:ext uri="{BB962C8B-B14F-4D97-AF65-F5344CB8AC3E}">
        <p14:creationId xmlns:p14="http://schemas.microsoft.com/office/powerpoint/2010/main" val="2342400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a:prstGeom prst="rect">
            <a:avLst/>
          </a:prstGeom>
        </p:spPr>
        <p:txBody>
          <a:bodyPr vert="horz" lIns="91440" tIns="45720" rIns="91440" bIns="45720" rtlCol="0" anchor="ctr">
            <a:noAutofit/>
          </a:bodyPr>
          <a:lstStyle>
            <a:lvl1pPr>
              <a:defRPr lang="en-US" sz="3600">
                <a:solidFill>
                  <a:schemeClr val="bg1"/>
                </a:solidFill>
                <a:latin typeface="Verdana" charset="0"/>
                <a:cs typeface="Verdana" charset="0"/>
              </a:defRPr>
            </a:lvl1pPr>
          </a:lstStyle>
          <a:p>
            <a:pPr marL="0" lvl="0" algn="l">
              <a:lnSpc>
                <a:spcPct val="90000"/>
              </a:lnSpc>
            </a:pPr>
            <a:r>
              <a:rPr lang="en-US"/>
              <a:t>Click to edit Master title style</a:t>
            </a:r>
            <a:endParaRPr lang="en-US" dirty="0"/>
          </a:p>
        </p:txBody>
      </p:sp>
    </p:spTree>
    <p:extLst>
      <p:ext uri="{BB962C8B-B14F-4D97-AF65-F5344CB8AC3E}">
        <p14:creationId xmlns:p14="http://schemas.microsoft.com/office/powerpoint/2010/main" val="59458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FFFFE7"/>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0477802"/>
      </p:ext>
    </p:extLst>
  </p:cSld>
  <p:clrMapOvr>
    <a:masterClrMapping/>
  </p:clrMapOvr>
</p:sldLayout>
</file>

<file path=ppt/slideMasters/_rels/slideMaster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microsoft.com/office/2007/relationships/hdphoto" Target="../media/hdphoto2.wdp"/><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7"/>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74F7B103-2720-437E-A714-76D0D91585CD}"/>
              </a:ext>
            </a:extLst>
          </p:cNvPr>
          <p:cNvSpPr/>
          <p:nvPr userDrawn="1"/>
        </p:nvSpPr>
        <p:spPr>
          <a:xfrm>
            <a:off x="133350" y="152401"/>
            <a:ext cx="11896725" cy="619124"/>
          </a:xfrm>
          <a:prstGeom prst="rect">
            <a:avLst/>
          </a:prstGeom>
          <a:gradFill>
            <a:gsLst>
              <a:gs pos="100000">
                <a:srgbClr val="003399"/>
              </a:gs>
              <a:gs pos="100000">
                <a:schemeClr val="accent1">
                  <a:tint val="50000"/>
                  <a:shade val="100000"/>
                  <a:satMod val="350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DC35F044-7FB9-4287-B559-559A7A621130}"/>
              </a:ext>
            </a:extLst>
          </p:cNvPr>
          <p:cNvSpPr txBox="1">
            <a:spLocks/>
          </p:cNvSpPr>
          <p:nvPr userDrawn="1"/>
        </p:nvSpPr>
        <p:spPr>
          <a:xfrm>
            <a:off x="147637" y="274645"/>
            <a:ext cx="11896725" cy="671613"/>
          </a:xfrm>
          <a:prstGeom prst="rect">
            <a:avLst/>
          </a:prstGeom>
        </p:spPr>
        <p:txBody>
          <a:bodyPr vert="horz" lIns="91440" tIns="45720" rIns="91440" bIns="45720" rtlCol="0" anchor="ctr">
            <a:normAutofit fontScale="85000" lnSpcReduction="20000"/>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spcBef>
                <a:spcPts val="1200"/>
              </a:spcBef>
            </a:pPr>
            <a:r>
              <a:rPr lang="en-US" sz="2800" dirty="0">
                <a:solidFill>
                  <a:schemeClr val="bg1"/>
                </a:solidFill>
              </a:rPr>
              <a:t>Effective Section–Student Branch Interaction </a:t>
            </a:r>
            <a:br>
              <a:rPr lang="en-US" sz="2800" dirty="0"/>
            </a:br>
            <a:endParaRPr lang="en-US" sz="2400" dirty="0"/>
          </a:p>
        </p:txBody>
      </p:sp>
      <p:sp>
        <p:nvSpPr>
          <p:cNvPr id="6" name="TextBox 5">
            <a:extLst>
              <a:ext uri="{FF2B5EF4-FFF2-40B4-BE49-F238E27FC236}">
                <a16:creationId xmlns:a16="http://schemas.microsoft.com/office/drawing/2014/main" id="{E2C10BB5-AF3F-44B8-9747-ACF0F9595D67}"/>
              </a:ext>
            </a:extLst>
          </p:cNvPr>
          <p:cNvSpPr txBox="1"/>
          <p:nvPr userDrawn="1"/>
        </p:nvSpPr>
        <p:spPr>
          <a:xfrm>
            <a:off x="1560130" y="6245423"/>
            <a:ext cx="8595360" cy="307777"/>
          </a:xfrm>
          <a:prstGeom prst="rect">
            <a:avLst/>
          </a:prstGeom>
          <a:noFill/>
        </p:spPr>
        <p:txBody>
          <a:bodyPr wrap="square" rtlCol="0">
            <a:spAutoFit/>
          </a:bodyPr>
          <a:lstStyle/>
          <a:p>
            <a:pPr algn="l"/>
            <a:r>
              <a:rPr lang="en-US" sz="1400" dirty="0"/>
              <a:t>                   IEEE SoutheastCon 2023</a:t>
            </a:r>
            <a:r>
              <a:rPr lang="en-US" sz="1400" baseline="0" dirty="0"/>
              <a:t>                                 Orlando, FL                                     15 April 2023</a:t>
            </a:r>
            <a:endParaRPr lang="en-US" sz="1400" dirty="0"/>
          </a:p>
        </p:txBody>
      </p:sp>
      <p:pic>
        <p:nvPicPr>
          <p:cNvPr id="7" name="Picture 6" descr="Logo&#10;&#10;Description automatically generated">
            <a:extLst>
              <a:ext uri="{FF2B5EF4-FFF2-40B4-BE49-F238E27FC236}">
                <a16:creationId xmlns:a16="http://schemas.microsoft.com/office/drawing/2014/main" id="{B7CBFAD0-3FB9-4EFF-A7EA-E1D54A86BCFC}"/>
              </a:ext>
            </a:extLst>
          </p:cNvPr>
          <p:cNvPicPr>
            <a:picLocks noChangeAspect="1"/>
          </p:cNvPicPr>
          <p:nvPr userDrawn="1"/>
        </p:nvPicPr>
        <p:blipFill>
          <a:blip r:embed="rId7">
            <a:extLst>
              <a:ext uri="{BEBA8EAE-BF5A-486C-A8C5-ECC9F3942E4B}">
                <a14:imgProps xmlns:a14="http://schemas.microsoft.com/office/drawing/2010/main">
                  <a14:imgLayer r:embed="rId8">
                    <a14:imgEffect>
                      <a14:backgroundRemoval t="9936" b="89744" l="5263" r="93275">
                        <a14:foregroundMark x1="5702" y1="39744" x2="5702" y2="39744"/>
                        <a14:foregroundMark x1="9211" y1="36538" x2="9211" y2="36538"/>
                        <a14:foregroundMark x1="15058" y1="37500" x2="15058" y2="37500"/>
                        <a14:foregroundMark x1="20760" y1="39103" x2="20760" y2="39103"/>
                        <a14:foregroundMark x1="5409" y1="57692" x2="5409" y2="57692"/>
                        <a14:foregroundMark x1="12427" y1="62821" x2="12427" y2="62821"/>
                        <a14:foregroundMark x1="20322" y1="60256" x2="20322" y2="60256"/>
                        <a14:foregroundMark x1="28216" y1="61859" x2="28216" y2="61859"/>
                        <a14:foregroundMark x1="27924" y1="50641" x2="27924" y2="50641"/>
                        <a14:foregroundMark x1="31287" y1="58654" x2="31287" y2="58654"/>
                        <a14:foregroundMark x1="38596" y1="58974" x2="38596" y2="58974"/>
                        <a14:foregroundMark x1="52632" y1="51603" x2="52632" y2="51603"/>
                        <a14:foregroundMark x1="76754" y1="36538" x2="76754" y2="36538"/>
                        <a14:foregroundMark x1="93275" y1="18590" x2="93275" y2="18590"/>
                        <a14:foregroundMark x1="80263" y1="85256" x2="80263" y2="85256"/>
                        <a14:foregroundMark x1="76023" y1="87179" x2="76023" y2="87179"/>
                        <a14:foregroundMark x1="74269" y1="87821" x2="74269" y2="87821"/>
                        <a14:foregroundMark x1="75439" y1="87179" x2="75439" y2="87179"/>
                        <a14:foregroundMark x1="77485" y1="87821" x2="77485" y2="87821"/>
                        <a14:foregroundMark x1="76901" y1="86859" x2="76901" y2="86859"/>
                        <a14:foregroundMark x1="78070" y1="87500" x2="78070" y2="87500"/>
                        <a14:foregroundMark x1="76023" y1="87179" x2="76023" y2="87179"/>
                        <a14:foregroundMark x1="74123" y1="87500" x2="74123" y2="87500"/>
                        <a14:foregroundMark x1="74708" y1="87500" x2="74708" y2="87500"/>
                      </a14:backgroundRemoval>
                    </a14:imgEffect>
                  </a14:imgLayer>
                </a14:imgProps>
              </a:ext>
            </a:extLst>
          </a:blip>
          <a:stretch>
            <a:fillRect/>
          </a:stretch>
        </p:blipFill>
        <p:spPr>
          <a:xfrm>
            <a:off x="10313829" y="5956070"/>
            <a:ext cx="1622546" cy="740109"/>
          </a:xfrm>
          <a:prstGeom prst="rect">
            <a:avLst/>
          </a:prstGeom>
        </p:spPr>
      </p:pic>
      <p:pic>
        <p:nvPicPr>
          <p:cNvPr id="8" name="Picture 12" descr="ieeeblu">
            <a:extLst>
              <a:ext uri="{FF2B5EF4-FFF2-40B4-BE49-F238E27FC236}">
                <a16:creationId xmlns:a16="http://schemas.microsoft.com/office/drawing/2014/main" id="{63E2907A-57AA-4BC3-AFCC-D409D0C2FCF3}"/>
              </a:ext>
            </a:extLst>
          </p:cNvPr>
          <p:cNvPicPr>
            <a:picLocks noChangeAspect="1" noChangeArrowheads="1"/>
          </p:cNvPicPr>
          <p:nvPr userDrawn="1"/>
        </p:nvPicPr>
        <p:blipFill>
          <a:blip r:embed="rId9" cstate="print">
            <a:extLst>
              <a:ext uri="{BEBA8EAE-BF5A-486C-A8C5-ECC9F3942E4B}">
                <a14:imgProps xmlns:a14="http://schemas.microsoft.com/office/drawing/2010/main">
                  <a14:imgLayer r:embed="rId10">
                    <a14:imgEffect>
                      <a14:backgroundRemoval t="8696" b="88406" l="4000" r="95556">
                        <a14:foregroundMark x1="47111" y1="47826" x2="47111" y2="47826"/>
                        <a14:foregroundMark x1="38222" y1="44928" x2="38222" y2="44928"/>
                        <a14:foregroundMark x1="87556" y1="28986" x2="87556" y2="28986"/>
                        <a14:foregroundMark x1="85778" y1="44928" x2="85778" y2="44928"/>
                        <a14:foregroundMark x1="11556" y1="39130" x2="11556" y2="39130"/>
                        <a14:foregroundMark x1="4444" y1="50725" x2="4444" y2="50725"/>
                        <a14:foregroundMark x1="66222" y1="34783" x2="66222" y2="34783"/>
                        <a14:foregroundMark x1="95556" y1="28986" x2="95556" y2="28986"/>
                      </a14:backgroundRemoval>
                    </a14:imgEffect>
                  </a14:imgLayer>
                </a14:imgProps>
              </a:ext>
            </a:extLst>
          </a:blip>
          <a:srcRect/>
          <a:stretch>
            <a:fillRect/>
          </a:stretch>
        </p:blipFill>
        <p:spPr bwMode="auto">
          <a:xfrm>
            <a:off x="244508" y="6257918"/>
            <a:ext cx="1066800" cy="325437"/>
          </a:xfrm>
          <a:prstGeom prst="rect">
            <a:avLst/>
          </a:prstGeom>
          <a:noFill/>
        </p:spPr>
      </p:pic>
      <p:cxnSp>
        <p:nvCxnSpPr>
          <p:cNvPr id="9" name="Straight Connector 8">
            <a:extLst>
              <a:ext uri="{FF2B5EF4-FFF2-40B4-BE49-F238E27FC236}">
                <a16:creationId xmlns:a16="http://schemas.microsoft.com/office/drawing/2014/main" id="{774B2B79-2AF7-4DC1-9B51-DD643E5A2DA5}"/>
              </a:ext>
            </a:extLst>
          </p:cNvPr>
          <p:cNvCxnSpPr/>
          <p:nvPr userDrawn="1"/>
        </p:nvCxnSpPr>
        <p:spPr>
          <a:xfrm>
            <a:off x="1560130" y="6553200"/>
            <a:ext cx="8595360" cy="0"/>
          </a:xfrm>
          <a:prstGeom prst="line">
            <a:avLst/>
          </a:prstGeom>
          <a:ln w="50800">
            <a:solidFill>
              <a:srgbClr val="00339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71679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l" defTabSz="457200" rtl="0" eaLnBrk="1" latinLnBrk="0" hangingPunct="1">
        <a:spcBef>
          <a:spcPct val="0"/>
        </a:spcBef>
        <a:buNone/>
        <a:defRPr sz="4400" b="1" kern="1200">
          <a:solidFill>
            <a:schemeClr val="tx1"/>
          </a:solidFill>
          <a:latin typeface="Verdana"/>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a:extLst>
              <a:ext uri="{FF2B5EF4-FFF2-40B4-BE49-F238E27FC236}">
                <a16:creationId xmlns:a16="http://schemas.microsoft.com/office/drawing/2014/main" id="{3A62236E-F8F9-0624-CAB4-49365D914FF9}"/>
              </a:ext>
            </a:extLst>
          </p:cNvPr>
          <p:cNvSpPr txBox="1">
            <a:spLocks/>
          </p:cNvSpPr>
          <p:nvPr/>
        </p:nvSpPr>
        <p:spPr>
          <a:xfrm>
            <a:off x="1695634" y="2978009"/>
            <a:ext cx="9734366" cy="3054177"/>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None/>
              <a:defRPr lang="en-US" sz="1500" kern="1200">
                <a:solidFill>
                  <a:srgbClr val="58585B"/>
                </a:solidFill>
                <a:latin typeface="Verdana"/>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Verdana"/>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Verdana"/>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pPr>
            <a:r>
              <a:rPr lang="en-US" sz="2000" b="1" u="sng" dirty="0">
                <a:solidFill>
                  <a:schemeClr val="tx1"/>
                </a:solidFill>
              </a:rPr>
              <a:t>Relative Past Experience</a:t>
            </a:r>
          </a:p>
          <a:p>
            <a:pPr>
              <a:buFont typeface="Arial" panose="020B0604020202020204" pitchFamily="34" charset="0"/>
              <a:buChar char="•"/>
            </a:pPr>
            <a:r>
              <a:rPr lang="en-US" sz="2000" dirty="0">
                <a:solidFill>
                  <a:schemeClr val="tx1"/>
                </a:solidFill>
              </a:rPr>
              <a:t>Professor Emeritus of Electrical and Computer Engineering</a:t>
            </a:r>
          </a:p>
          <a:p>
            <a:pPr marL="344488" indent="-344488"/>
            <a:r>
              <a:rPr lang="en-US" sz="2000" dirty="0">
                <a:solidFill>
                  <a:schemeClr val="tx1"/>
                </a:solidFill>
              </a:rPr>
              <a:t>	Mississippi State University</a:t>
            </a:r>
          </a:p>
          <a:p>
            <a:pPr>
              <a:buFont typeface="Arial" panose="020B0604020202020204" pitchFamily="34" charset="0"/>
              <a:buChar char="•"/>
            </a:pPr>
            <a:r>
              <a:rPr lang="en-US" sz="2000" dirty="0">
                <a:solidFill>
                  <a:schemeClr val="tx1"/>
                </a:solidFill>
              </a:rPr>
              <a:t>MGA Student Activities Committee Chair (2001, 2017-2018)</a:t>
            </a:r>
          </a:p>
          <a:p>
            <a:pPr>
              <a:buFont typeface="Arial" panose="020B0604020202020204" pitchFamily="34" charset="0"/>
              <a:buChar char="•"/>
            </a:pPr>
            <a:r>
              <a:rPr lang="en-US" sz="2000" dirty="0">
                <a:solidFill>
                  <a:schemeClr val="tx1"/>
                </a:solidFill>
              </a:rPr>
              <a:t>Region 3 Student Activities Chair (1996-2000, 2013-2016)</a:t>
            </a:r>
          </a:p>
          <a:p>
            <a:pPr>
              <a:buFont typeface="Arial" panose="020B0604020202020204" pitchFamily="34" charset="0"/>
              <a:buChar char="•"/>
            </a:pPr>
            <a:r>
              <a:rPr lang="en-US" sz="2000" dirty="0">
                <a:solidFill>
                  <a:schemeClr val="tx1"/>
                </a:solidFill>
              </a:rPr>
              <a:t>Student Branch Counselor – MSU (1986-1996)</a:t>
            </a:r>
          </a:p>
          <a:p>
            <a:pPr>
              <a:buFont typeface="Arial" panose="020B0604020202020204" pitchFamily="34" charset="0"/>
              <a:buChar char="•"/>
            </a:pPr>
            <a:r>
              <a:rPr lang="en-US" sz="2000" dirty="0">
                <a:solidFill>
                  <a:schemeClr val="tx1"/>
                </a:solidFill>
              </a:rPr>
              <a:t>Subsection Student Activities Chair - NE MS Subsection (1987-1996)</a:t>
            </a:r>
          </a:p>
          <a:p>
            <a:pPr>
              <a:buFont typeface="Arial" panose="020B0604020202020204" pitchFamily="34" charset="0"/>
              <a:buChar char="•"/>
            </a:pPr>
            <a:r>
              <a:rPr lang="en-US" sz="2000" dirty="0">
                <a:solidFill>
                  <a:schemeClr val="tx1"/>
                </a:solidFill>
              </a:rPr>
              <a:t>Member of IEEE for 44 years</a:t>
            </a:r>
            <a:endParaRPr lang="en-US" sz="2000" dirty="0"/>
          </a:p>
        </p:txBody>
      </p:sp>
      <p:sp>
        <p:nvSpPr>
          <p:cNvPr id="14" name="Title 1">
            <a:extLst>
              <a:ext uri="{FF2B5EF4-FFF2-40B4-BE49-F238E27FC236}">
                <a16:creationId xmlns:a16="http://schemas.microsoft.com/office/drawing/2014/main" id="{4519DFEB-C4AC-A3B0-C6D6-502FEC5265EE}"/>
              </a:ext>
            </a:extLst>
          </p:cNvPr>
          <p:cNvSpPr txBox="1">
            <a:spLocks/>
          </p:cNvSpPr>
          <p:nvPr/>
        </p:nvSpPr>
        <p:spPr>
          <a:xfrm>
            <a:off x="5524499" y="1088042"/>
            <a:ext cx="4010025" cy="1685925"/>
          </a:xfrm>
          <a:prstGeom prst="rect">
            <a:avLst/>
          </a:prstGeom>
        </p:spPr>
        <p:txBody>
          <a:bodyPr vert="horz" lIns="91440" tIns="45720" rIns="91440" bIns="45720" rtlCol="0" anchor="ctr">
            <a:noAutofit/>
          </a:bodyPr>
          <a:lstStyle>
            <a:lvl1pPr algn="l" defTabSz="457200" rtl="0" eaLnBrk="1" latinLnBrk="0" hangingPunct="1">
              <a:spcBef>
                <a:spcPct val="0"/>
              </a:spcBef>
              <a:buNone/>
              <a:defRPr lang="en-US" sz="3600" b="1" kern="1200">
                <a:solidFill>
                  <a:schemeClr val="bg1"/>
                </a:solidFill>
                <a:latin typeface="Verdana" charset="0"/>
                <a:ea typeface="+mj-ea"/>
                <a:cs typeface="Verdana" charset="0"/>
              </a:defRPr>
            </a:lvl1pPr>
          </a:lstStyle>
          <a:p>
            <a:pPr>
              <a:spcBef>
                <a:spcPts val="1200"/>
              </a:spcBef>
              <a:spcAft>
                <a:spcPts val="600"/>
              </a:spcAft>
            </a:pPr>
            <a:r>
              <a:rPr lang="en-US" sz="2800" dirty="0">
                <a:solidFill>
                  <a:srgbClr val="003399"/>
                </a:solidFill>
              </a:rPr>
              <a:t>Pat Donohoe</a:t>
            </a:r>
            <a:br>
              <a:rPr lang="en-US" sz="2800" dirty="0">
                <a:solidFill>
                  <a:srgbClr val="003399"/>
                </a:solidFill>
              </a:rPr>
            </a:br>
            <a:r>
              <a:rPr lang="en-US" sz="2000" dirty="0">
                <a:solidFill>
                  <a:srgbClr val="003399"/>
                </a:solidFill>
              </a:rPr>
              <a:t>Region 3 Secretary</a:t>
            </a:r>
            <a:r>
              <a:rPr lang="en-US" sz="2800" dirty="0">
                <a:solidFill>
                  <a:srgbClr val="0070C0"/>
                </a:solidFill>
              </a:rPr>
              <a:t>	</a:t>
            </a:r>
            <a:endParaRPr lang="en-US" sz="2400" dirty="0">
              <a:solidFill>
                <a:schemeClr val="tx1"/>
              </a:solidFill>
            </a:endParaRPr>
          </a:p>
        </p:txBody>
      </p:sp>
      <p:pic>
        <p:nvPicPr>
          <p:cNvPr id="18" name="Picture 17" descr="A person wearing glasses&#10;&#10;Description automatically generated with low confidence">
            <a:extLst>
              <a:ext uri="{FF2B5EF4-FFF2-40B4-BE49-F238E27FC236}">
                <a16:creationId xmlns:a16="http://schemas.microsoft.com/office/drawing/2014/main" id="{5633492F-0713-0BF5-19BA-700070E50E09}"/>
              </a:ext>
            </a:extLst>
          </p:cNvPr>
          <p:cNvPicPr>
            <a:picLocks noChangeAspect="1"/>
          </p:cNvPicPr>
          <p:nvPr/>
        </p:nvPicPr>
        <p:blipFill rotWithShape="1">
          <a:blip r:embed="rId2"/>
          <a:srcRect l="25385" t="6665" r="24721" b="1"/>
          <a:stretch/>
        </p:blipFill>
        <p:spPr>
          <a:xfrm>
            <a:off x="3886139" y="1158291"/>
            <a:ext cx="1200211" cy="1615676"/>
          </a:xfrm>
          <a:prstGeom prst="rect">
            <a:avLst/>
          </a:prstGeom>
        </p:spPr>
      </p:pic>
    </p:spTree>
    <p:extLst>
      <p:ext uri="{BB962C8B-B14F-4D97-AF65-F5344CB8AC3E}">
        <p14:creationId xmlns:p14="http://schemas.microsoft.com/office/powerpoint/2010/main" val="1646120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248" y="1834349"/>
            <a:ext cx="11724354" cy="3600986"/>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should strive to support student branch vitality while (1) informing students as to why members in the workplace find value in IEEE membership and (2) providing students a clear view of IEEE as a whole. </a:t>
            </a:r>
          </a:p>
          <a:p>
            <a:pPr marL="457200" indent="-457200">
              <a:spcAft>
                <a:spcPts val="1200"/>
              </a:spcAft>
              <a:buFont typeface="Arial" panose="020B0604020202020204" pitchFamily="34" charset="0"/>
              <a:buChar char="•"/>
            </a:pPr>
            <a:r>
              <a:rPr lang="en-US" sz="2600" dirty="0"/>
              <a:t>The Section ExCom members responsible for overseeing the Section connection with its Student Branch(</a:t>
            </a:r>
            <a:r>
              <a:rPr lang="en-US" sz="2600" dirty="0" err="1"/>
              <a:t>es</a:t>
            </a:r>
            <a:r>
              <a:rPr lang="en-US" sz="2600" dirty="0"/>
              <a:t>) are the </a:t>
            </a:r>
            <a:r>
              <a:rPr lang="en-US" sz="2600" i="1" dirty="0"/>
              <a:t>team</a:t>
            </a:r>
            <a:r>
              <a:rPr lang="en-US" sz="2600" dirty="0"/>
              <a:t> formed by the Section Student Activities Chair (SSAC) and the Section Student Representative (SSR).  </a:t>
            </a:r>
          </a:p>
          <a:p>
            <a:pPr marL="457200" indent="-457200">
              <a:spcAft>
                <a:spcPts val="1200"/>
              </a:spcAft>
              <a:buFont typeface="Arial" panose="020B0604020202020204" pitchFamily="34" charset="0"/>
              <a:buChar char="•"/>
            </a:pPr>
            <a:r>
              <a:rPr lang="en-US" sz="2600" dirty="0"/>
              <a:t>The Student Branch can revitalize the Section with new ideas and programs that can attract and keep the next generation of IEEE members.</a:t>
            </a:r>
          </a:p>
        </p:txBody>
      </p:sp>
      <p:sp>
        <p:nvSpPr>
          <p:cNvPr id="3" name="Title 1">
            <a:extLst>
              <a:ext uri="{FF2B5EF4-FFF2-40B4-BE49-F238E27FC236}">
                <a16:creationId xmlns:a16="http://schemas.microsoft.com/office/drawing/2014/main" id="{C57694B4-0F16-98CD-7966-3755276EC19D}"/>
              </a:ext>
            </a:extLst>
          </p:cNvPr>
          <p:cNvSpPr txBox="1">
            <a:spLocks/>
          </p:cNvSpPr>
          <p:nvPr/>
        </p:nvSpPr>
        <p:spPr>
          <a:xfrm>
            <a:off x="-18415" y="1151632"/>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An Effective Section-Student Connection</a:t>
            </a:r>
          </a:p>
        </p:txBody>
      </p:sp>
    </p:spTree>
    <p:extLst>
      <p:ext uri="{BB962C8B-B14F-4D97-AF65-F5344CB8AC3E}">
        <p14:creationId xmlns:p14="http://schemas.microsoft.com/office/powerpoint/2010/main" val="3924446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1" y="970517"/>
            <a:ext cx="12191999" cy="575243"/>
          </a:xfrm>
          <a:prstGeom prst="rect">
            <a:avLst/>
          </a:prstGeom>
        </p:spPr>
        <p:txBody>
          <a:bodyPr/>
          <a:lstStyle/>
          <a:p>
            <a:pPr algn="ctr"/>
            <a:r>
              <a:rPr lang="en-US" sz="2400" dirty="0">
                <a:solidFill>
                  <a:schemeClr val="tx1"/>
                </a:solidFill>
              </a:rPr>
              <a:t>A Few Best Practice Examples</a:t>
            </a:r>
          </a:p>
        </p:txBody>
      </p:sp>
      <p:sp>
        <p:nvSpPr>
          <p:cNvPr id="5" name="Rectangle 4"/>
          <p:cNvSpPr/>
          <p:nvPr/>
        </p:nvSpPr>
        <p:spPr>
          <a:xfrm>
            <a:off x="451048" y="1545760"/>
            <a:ext cx="11377152" cy="4555093"/>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assists the Student Branch officers in developing the Student Branch Annual Plan. During this process, the Section shares its schedule of events (the Section and Student Branch are aware of the other unit’s activities). </a:t>
            </a:r>
          </a:p>
          <a:p>
            <a:pPr marL="457200" indent="-457200">
              <a:spcAft>
                <a:spcPts val="1200"/>
              </a:spcAft>
              <a:buFont typeface="Arial" panose="020B0604020202020204" pitchFamily="34" charset="0"/>
              <a:buChar char="•"/>
            </a:pPr>
            <a:r>
              <a:rPr lang="en-US" sz="2600" dirty="0"/>
              <a:t>Provide the Student Branch with a list of speakers/topics from the Section membership that would be willing to speak at a Student Branch meeting. </a:t>
            </a:r>
          </a:p>
          <a:p>
            <a:pPr marL="457200" indent="-457200">
              <a:spcAft>
                <a:spcPts val="1200"/>
              </a:spcAft>
              <a:buFont typeface="Arial" panose="020B0604020202020204" pitchFamily="34" charset="0"/>
              <a:buChar char="•"/>
            </a:pPr>
            <a:r>
              <a:rPr lang="en-US" sz="2600" dirty="0"/>
              <a:t>Develop presentations for Student Branch meetings focused on providing students with the big picture of IEEE.</a:t>
            </a:r>
          </a:p>
          <a:p>
            <a:pPr marL="457200" indent="-457200">
              <a:spcAft>
                <a:spcPts val="1200"/>
              </a:spcAft>
              <a:buFont typeface="Arial" panose="020B0604020202020204" pitchFamily="34" charset="0"/>
              <a:buChar char="•"/>
            </a:pPr>
            <a:r>
              <a:rPr lang="en-US" sz="2600" dirty="0"/>
              <a:t>Provide the Student Branch with a list of Section members willing to organize a tour of a local facility (industry location/manufacturing facility/research laboratory/etc.) as a Student Branch meeting.</a:t>
            </a:r>
          </a:p>
        </p:txBody>
      </p:sp>
    </p:spTree>
    <p:extLst>
      <p:ext uri="{BB962C8B-B14F-4D97-AF65-F5344CB8AC3E}">
        <p14:creationId xmlns:p14="http://schemas.microsoft.com/office/powerpoint/2010/main" val="4119146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918369"/>
            <a:ext cx="12192000" cy="601661"/>
          </a:xfrm>
          <a:prstGeom prst="rect">
            <a:avLst/>
          </a:prstGeom>
        </p:spPr>
        <p:txBody>
          <a:bodyPr/>
          <a:lstStyle/>
          <a:p>
            <a:pPr algn="ctr"/>
            <a:r>
              <a:rPr lang="en-US" sz="2400" dirty="0"/>
              <a:t>Best Practice Examples</a:t>
            </a:r>
          </a:p>
        </p:txBody>
      </p:sp>
      <p:sp>
        <p:nvSpPr>
          <p:cNvPr id="5" name="Rectangle 4"/>
          <p:cNvSpPr/>
          <p:nvPr/>
        </p:nvSpPr>
        <p:spPr>
          <a:xfrm>
            <a:off x="637866" y="1457267"/>
            <a:ext cx="10905202" cy="4647426"/>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The Section can encourage Student Branches to participate in IEEE student  competitions (paper competitions, design competitions, programming competitions, etc.) and provide assistance to the Student Branch (judging local paper competitions, money for parts and/or conference travel, serving as proctors for </a:t>
            </a:r>
            <a:r>
              <a:rPr lang="en-US" sz="2600" dirty="0" err="1"/>
              <a:t>IEEEXtreme</a:t>
            </a:r>
            <a:r>
              <a:rPr lang="en-US" sz="2600" dirty="0"/>
              <a:t> teams, </a:t>
            </a:r>
            <a:r>
              <a:rPr lang="en-US" sz="2600" dirty="0" err="1"/>
              <a:t>etc</a:t>
            </a:r>
            <a:r>
              <a:rPr lang="en-US" sz="2600" dirty="0"/>
              <a:t>). The Student Branch participants can be invited to present their paper/design at a Section meeting.   </a:t>
            </a:r>
          </a:p>
          <a:p>
            <a:pPr marL="457200" indent="-457200">
              <a:spcAft>
                <a:spcPts val="1200"/>
              </a:spcAft>
              <a:buFont typeface="Arial" panose="020B0604020202020204" pitchFamily="34" charset="0"/>
              <a:buChar char="•"/>
            </a:pPr>
            <a:r>
              <a:rPr lang="en-US" sz="2600" dirty="0"/>
              <a:t>Sections should make students feel like valued members of the Section. The Section can hold a “Student Night” that is simply a banquet devoted to networking between students and professionals. Alternatively, the meeting program could consist of each Student Branch presenting a summary of their activities for the year.</a:t>
            </a:r>
          </a:p>
        </p:txBody>
      </p:sp>
    </p:spTree>
    <p:extLst>
      <p:ext uri="{BB962C8B-B14F-4D97-AF65-F5344CB8AC3E}">
        <p14:creationId xmlns:p14="http://schemas.microsoft.com/office/powerpoint/2010/main" val="2876626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idx="4294967295"/>
          </p:nvPr>
        </p:nvSpPr>
        <p:spPr>
          <a:xfrm>
            <a:off x="0" y="918369"/>
            <a:ext cx="12192000" cy="601661"/>
          </a:xfrm>
          <a:prstGeom prst="rect">
            <a:avLst/>
          </a:prstGeom>
        </p:spPr>
        <p:txBody>
          <a:bodyPr/>
          <a:lstStyle/>
          <a:p>
            <a:pPr algn="ctr"/>
            <a:r>
              <a:rPr lang="en-US" sz="2400" dirty="0"/>
              <a:t>Best Practice Examples</a:t>
            </a:r>
          </a:p>
        </p:txBody>
      </p:sp>
      <p:sp>
        <p:nvSpPr>
          <p:cNvPr id="5" name="Rectangle 4"/>
          <p:cNvSpPr/>
          <p:nvPr/>
        </p:nvSpPr>
        <p:spPr>
          <a:xfrm>
            <a:off x="480543" y="1447435"/>
            <a:ext cx="11121521" cy="4555093"/>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Ask your Student Branch to host a Section meeting at their campus involving a tour of a research lab/center, a technical presentation by a faculty member, a social meeting tied to some school event, etc. </a:t>
            </a:r>
          </a:p>
          <a:p>
            <a:pPr marL="457200" indent="-457200">
              <a:spcAft>
                <a:spcPts val="1200"/>
              </a:spcAft>
              <a:buFont typeface="Arial" panose="020B0604020202020204" pitchFamily="34" charset="0"/>
              <a:buChar char="•"/>
            </a:pPr>
            <a:r>
              <a:rPr lang="en-US" sz="2600" dirty="0"/>
              <a:t>Invite Student Branch members to serve as volunteers at conferences where Section members are participating (Regional conferences, technical conferences, etc.).  </a:t>
            </a:r>
          </a:p>
          <a:p>
            <a:pPr marL="457200" indent="-457200">
              <a:spcAft>
                <a:spcPts val="1200"/>
              </a:spcAft>
              <a:buFont typeface="Arial" panose="020B0604020202020204" pitchFamily="34" charset="0"/>
              <a:buChar char="•"/>
            </a:pPr>
            <a:r>
              <a:rPr lang="en-US" sz="2600" dirty="0"/>
              <a:t>The Section can generate </a:t>
            </a:r>
            <a:r>
              <a:rPr lang="el-GR" sz="2600" dirty="0"/>
              <a:t>μ</a:t>
            </a:r>
            <a:r>
              <a:rPr lang="en-US" sz="2600" dirty="0"/>
              <a:t>Volunteering opportunities especially for students.</a:t>
            </a:r>
          </a:p>
          <a:p>
            <a:pPr marL="457200" indent="-457200">
              <a:spcAft>
                <a:spcPts val="1200"/>
              </a:spcAft>
              <a:buFont typeface="Arial" panose="020B0604020202020204" pitchFamily="34" charset="0"/>
              <a:buChar char="•"/>
            </a:pPr>
            <a:r>
              <a:rPr lang="en-US" sz="2600" dirty="0"/>
              <a:t>Organize student-focused Section meetings with active participation from Section members (Job Fair, Mock Interviews, Resume Writing Workshop, Networking Events, etc.). </a:t>
            </a:r>
          </a:p>
        </p:txBody>
      </p:sp>
    </p:spTree>
    <p:extLst>
      <p:ext uri="{BB962C8B-B14F-4D97-AF65-F5344CB8AC3E}">
        <p14:creationId xmlns:p14="http://schemas.microsoft.com/office/powerpoint/2010/main" val="1415569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2">
            <a:extLst>
              <a:ext uri="{FF2B5EF4-FFF2-40B4-BE49-F238E27FC236}">
                <a16:creationId xmlns:a16="http://schemas.microsoft.com/office/drawing/2014/main" id="{AF4715BB-8018-B43B-95E1-3C3F75D26B1C}"/>
              </a:ext>
            </a:extLst>
          </p:cNvPr>
          <p:cNvSpPr txBox="1">
            <a:spLocks/>
          </p:cNvSpPr>
          <p:nvPr/>
        </p:nvSpPr>
        <p:spPr>
          <a:xfrm>
            <a:off x="3828043" y="2554863"/>
            <a:ext cx="5325789" cy="1920624"/>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3200" dirty="0"/>
              <a:t>Discussion/Questions</a:t>
            </a:r>
          </a:p>
        </p:txBody>
      </p:sp>
    </p:spTree>
    <p:extLst>
      <p:ext uri="{BB962C8B-B14F-4D97-AF65-F5344CB8AC3E}">
        <p14:creationId xmlns:p14="http://schemas.microsoft.com/office/powerpoint/2010/main" val="2183938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00075" y="1028700"/>
            <a:ext cx="10972800" cy="1143000"/>
          </a:xfrm>
          <a:prstGeom prst="rect">
            <a:avLst/>
          </a:prstGeom>
        </p:spPr>
        <p:txBody>
          <a:bodyPr/>
          <a:lstStyle/>
          <a:p>
            <a:r>
              <a:rPr lang="en-US" sz="2400" u="sng" dirty="0">
                <a:solidFill>
                  <a:schemeClr val="tx1"/>
                </a:solidFill>
              </a:rPr>
              <a:t>Some Section–Student Branch History</a:t>
            </a:r>
          </a:p>
        </p:txBody>
      </p:sp>
      <p:sp>
        <p:nvSpPr>
          <p:cNvPr id="3" name="Content Placeholder 2"/>
          <p:cNvSpPr>
            <a:spLocks noGrp="1"/>
          </p:cNvSpPr>
          <p:nvPr>
            <p:ph idx="1"/>
          </p:nvPr>
        </p:nvSpPr>
        <p:spPr>
          <a:xfrm>
            <a:off x="600075" y="1755672"/>
            <a:ext cx="6024987" cy="4025693"/>
          </a:xfrm>
        </p:spPr>
        <p:txBody>
          <a:bodyPr>
            <a:normAutofit/>
          </a:bodyPr>
          <a:lstStyle/>
          <a:p>
            <a:pPr marL="342900" indent="-342900">
              <a:spcAft>
                <a:spcPts val="600"/>
              </a:spcAft>
              <a:buFont typeface="Arial" panose="020B0604020202020204" pitchFamily="34" charset="0"/>
              <a:buChar char="•"/>
            </a:pPr>
            <a:r>
              <a:rPr lang="en-US" dirty="0">
                <a:solidFill>
                  <a:schemeClr val="tx1"/>
                </a:solidFill>
              </a:rPr>
              <a:t>MGA-SAC noted that Student Branches were becoming more and more disconnected from IEEE.</a:t>
            </a:r>
          </a:p>
          <a:p>
            <a:pPr marL="342900" indent="-342900">
              <a:spcAft>
                <a:spcPts val="600"/>
              </a:spcAft>
              <a:buFont typeface="Arial" panose="020B0604020202020204" pitchFamily="34" charset="0"/>
              <a:buChar char="•"/>
            </a:pPr>
            <a:r>
              <a:rPr lang="en-US" dirty="0">
                <a:solidFill>
                  <a:schemeClr val="tx1"/>
                </a:solidFill>
              </a:rPr>
              <a:t>Low numbers of Student Branches were reporting officers/activities and applying for rebates.</a:t>
            </a:r>
          </a:p>
          <a:p>
            <a:pPr marL="342900" indent="-342900">
              <a:spcAft>
                <a:spcPts val="600"/>
              </a:spcAft>
              <a:buFont typeface="Arial" panose="020B0604020202020204" pitchFamily="34" charset="0"/>
              <a:buChar char="•"/>
            </a:pPr>
            <a:r>
              <a:rPr lang="en-US" dirty="0">
                <a:solidFill>
                  <a:schemeClr val="tx1"/>
                </a:solidFill>
              </a:rPr>
              <a:t>The organizational/reporting/rebate model was not working well for many Student Branches.</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endParaRPr lang="en-US" dirty="0"/>
          </a:p>
        </p:txBody>
      </p:sp>
      <p:grpSp>
        <p:nvGrpSpPr>
          <p:cNvPr id="4" name="Group 3"/>
          <p:cNvGrpSpPr/>
          <p:nvPr/>
        </p:nvGrpSpPr>
        <p:grpSpPr>
          <a:xfrm>
            <a:off x="8457983" y="2519512"/>
            <a:ext cx="1943068" cy="3333750"/>
            <a:chOff x="1723432" y="2590800"/>
            <a:chExt cx="1943068" cy="3333750"/>
          </a:xfrm>
        </p:grpSpPr>
        <p:sp>
          <p:nvSpPr>
            <p:cNvPr id="5" name="Rectangle 4"/>
            <p:cNvSpPr/>
            <p:nvPr/>
          </p:nvSpPr>
          <p:spPr>
            <a:xfrm>
              <a:off x="2076838" y="25908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MGA</a:t>
              </a:r>
            </a:p>
          </p:txBody>
        </p:sp>
        <p:sp>
          <p:nvSpPr>
            <p:cNvPr id="6" name="Rectangle 5"/>
            <p:cNvSpPr/>
            <p:nvPr/>
          </p:nvSpPr>
          <p:spPr>
            <a:xfrm>
              <a:off x="2076838" y="38862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7" name="Rectangle 6"/>
            <p:cNvSpPr/>
            <p:nvPr/>
          </p:nvSpPr>
          <p:spPr>
            <a:xfrm>
              <a:off x="2076838" y="516255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p>
          </p:txBody>
        </p:sp>
        <p:cxnSp>
          <p:nvCxnSpPr>
            <p:cNvPr id="9" name="Straight Arrow Connector 8"/>
            <p:cNvCxnSpPr/>
            <p:nvPr/>
          </p:nvCxnSpPr>
          <p:spPr>
            <a:xfrm>
              <a:off x="2895600" y="3352800"/>
              <a:ext cx="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2514600" y="3352800"/>
              <a:ext cx="0" cy="53340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723432" y="3352800"/>
              <a:ext cx="723275" cy="523220"/>
            </a:xfrm>
            <a:prstGeom prst="rect">
              <a:avLst/>
            </a:prstGeom>
            <a:noFill/>
          </p:spPr>
          <p:txBody>
            <a:bodyPr wrap="none" rtlCol="0">
              <a:spAutoFit/>
            </a:bodyPr>
            <a:lstStyle/>
            <a:p>
              <a:pPr algn="ctr"/>
              <a:r>
                <a:rPr lang="en-US" sz="1400" dirty="0"/>
                <a:t>Section</a:t>
              </a:r>
            </a:p>
            <a:p>
              <a:pPr algn="ctr"/>
              <a:r>
                <a:rPr lang="en-US" sz="1400" dirty="0"/>
                <a:t>Report</a:t>
              </a:r>
            </a:p>
          </p:txBody>
        </p:sp>
        <p:sp>
          <p:nvSpPr>
            <p:cNvPr id="12" name="TextBox 11"/>
            <p:cNvSpPr txBox="1"/>
            <p:nvPr/>
          </p:nvSpPr>
          <p:spPr>
            <a:xfrm>
              <a:off x="2943225" y="3352800"/>
              <a:ext cx="723275" cy="523220"/>
            </a:xfrm>
            <a:prstGeom prst="rect">
              <a:avLst/>
            </a:prstGeom>
            <a:noFill/>
          </p:spPr>
          <p:txBody>
            <a:bodyPr wrap="none" rtlCol="0">
              <a:spAutoFit/>
            </a:bodyPr>
            <a:lstStyle/>
            <a:p>
              <a:pPr algn="ctr"/>
              <a:r>
                <a:rPr lang="en-US" sz="1400" dirty="0"/>
                <a:t>Section</a:t>
              </a:r>
            </a:p>
            <a:p>
              <a:pPr algn="ctr"/>
              <a:r>
                <a:rPr lang="en-US" sz="1400" dirty="0"/>
                <a:t>Rebate</a:t>
              </a:r>
            </a:p>
          </p:txBody>
        </p:sp>
      </p:grpSp>
      <p:grpSp>
        <p:nvGrpSpPr>
          <p:cNvPr id="13" name="Group 12"/>
          <p:cNvGrpSpPr/>
          <p:nvPr/>
        </p:nvGrpSpPr>
        <p:grpSpPr>
          <a:xfrm>
            <a:off x="7237828" y="2891892"/>
            <a:ext cx="4335137" cy="2587752"/>
            <a:chOff x="511168" y="2974848"/>
            <a:chExt cx="4335137" cy="2587752"/>
          </a:xfrm>
        </p:grpSpPr>
        <p:cxnSp>
          <p:nvCxnSpPr>
            <p:cNvPr id="14" name="Elbow Connector 13"/>
            <p:cNvCxnSpPr/>
            <p:nvPr/>
          </p:nvCxnSpPr>
          <p:spPr>
            <a:xfrm rot="10800000">
              <a:off x="2076838" y="2974848"/>
              <a:ext cx="12700" cy="2587752"/>
            </a:xfrm>
            <a:prstGeom prst="bentConnector3">
              <a:avLst>
                <a:gd name="adj1" fmla="val 12135000"/>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rot="10800000">
              <a:off x="3400813" y="2974848"/>
              <a:ext cx="12700" cy="2587752"/>
            </a:xfrm>
            <a:prstGeom prst="bentConnector3">
              <a:avLst>
                <a:gd name="adj1" fmla="val -11325000"/>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1168" y="3897868"/>
              <a:ext cx="1448409" cy="738664"/>
            </a:xfrm>
            <a:prstGeom prst="rect">
              <a:avLst/>
            </a:prstGeom>
            <a:noFill/>
          </p:spPr>
          <p:txBody>
            <a:bodyPr wrap="none" rtlCol="0">
              <a:spAutoFit/>
            </a:bodyPr>
            <a:lstStyle/>
            <a:p>
              <a:pPr algn="ctr"/>
              <a:r>
                <a:rPr lang="en-US" sz="1400" dirty="0"/>
                <a:t>Student Branch</a:t>
              </a:r>
            </a:p>
            <a:p>
              <a:pPr algn="ctr"/>
              <a:r>
                <a:rPr lang="en-US" sz="1400" dirty="0"/>
                <a:t>Officer Report</a:t>
              </a:r>
            </a:p>
            <a:p>
              <a:pPr algn="ctr"/>
              <a:r>
                <a:rPr lang="en-US" sz="1400" dirty="0"/>
                <a:t>&amp; Annual Report</a:t>
              </a:r>
            </a:p>
          </p:txBody>
        </p:sp>
        <p:sp>
          <p:nvSpPr>
            <p:cNvPr id="17" name="TextBox 16"/>
            <p:cNvSpPr txBox="1"/>
            <p:nvPr/>
          </p:nvSpPr>
          <p:spPr>
            <a:xfrm>
              <a:off x="4086225" y="3900011"/>
              <a:ext cx="760080" cy="738664"/>
            </a:xfrm>
            <a:prstGeom prst="rect">
              <a:avLst/>
            </a:prstGeom>
            <a:noFill/>
          </p:spPr>
          <p:txBody>
            <a:bodyPr wrap="none" rtlCol="0">
              <a:spAutoFit/>
            </a:bodyPr>
            <a:lstStyle/>
            <a:p>
              <a:pPr algn="ctr"/>
              <a:r>
                <a:rPr lang="en-US" sz="1400" dirty="0"/>
                <a:t>Student</a:t>
              </a:r>
            </a:p>
            <a:p>
              <a:pPr algn="ctr"/>
              <a:r>
                <a:rPr lang="en-US" sz="1400" dirty="0"/>
                <a:t>Branch</a:t>
              </a:r>
            </a:p>
            <a:p>
              <a:pPr algn="ctr"/>
              <a:r>
                <a:rPr lang="en-US" sz="1400" dirty="0"/>
                <a:t>Rebate</a:t>
              </a:r>
            </a:p>
          </p:txBody>
        </p:sp>
      </p:grpSp>
      <p:cxnSp>
        <p:nvCxnSpPr>
          <p:cNvPr id="18" name="Straight Arrow Connector 17"/>
          <p:cNvCxnSpPr/>
          <p:nvPr/>
        </p:nvCxnSpPr>
        <p:spPr>
          <a:xfrm>
            <a:off x="9469860" y="4586437"/>
            <a:ext cx="0" cy="502920"/>
          </a:xfrm>
          <a:prstGeom prst="straightConnector1">
            <a:avLst/>
          </a:prstGeom>
          <a:ln w="38100" cmpd="dbl">
            <a:solidFill>
              <a:srgbClr val="FF0000"/>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9547114" y="4582002"/>
            <a:ext cx="1569212" cy="523220"/>
          </a:xfrm>
          <a:prstGeom prst="rect">
            <a:avLst/>
          </a:prstGeom>
          <a:noFill/>
        </p:spPr>
        <p:txBody>
          <a:bodyPr wrap="none" rtlCol="0">
            <a:spAutoFit/>
          </a:bodyPr>
          <a:lstStyle/>
          <a:p>
            <a:pPr algn="ctr"/>
            <a:r>
              <a:rPr lang="en-US" sz="1400" dirty="0"/>
              <a:t>Section-Student</a:t>
            </a:r>
          </a:p>
          <a:p>
            <a:pPr algn="ctr"/>
            <a:r>
              <a:rPr lang="en-US" sz="1400" dirty="0"/>
              <a:t>Branch Connection</a:t>
            </a:r>
          </a:p>
        </p:txBody>
      </p:sp>
      <p:sp>
        <p:nvSpPr>
          <p:cNvPr id="20" name="TextBox 19">
            <a:extLst>
              <a:ext uri="{FF2B5EF4-FFF2-40B4-BE49-F238E27FC236}">
                <a16:creationId xmlns:a16="http://schemas.microsoft.com/office/drawing/2014/main" id="{1E0A9E53-F6A3-1657-0357-DEA7E5B669EE}"/>
              </a:ext>
            </a:extLst>
          </p:cNvPr>
          <p:cNvSpPr txBox="1"/>
          <p:nvPr/>
        </p:nvSpPr>
        <p:spPr>
          <a:xfrm>
            <a:off x="6990122" y="1845380"/>
            <a:ext cx="4879459" cy="369332"/>
          </a:xfrm>
          <a:prstGeom prst="rect">
            <a:avLst/>
          </a:prstGeom>
          <a:noFill/>
        </p:spPr>
        <p:txBody>
          <a:bodyPr wrap="square" rtlCol="0">
            <a:spAutoFit/>
          </a:bodyPr>
          <a:lstStyle/>
          <a:p>
            <a:r>
              <a:rPr lang="en-US" b="1" u="sng" dirty="0"/>
              <a:t>Old Section &amp; Student Branch Reporting Process</a:t>
            </a:r>
          </a:p>
        </p:txBody>
      </p:sp>
    </p:spTree>
    <p:extLst>
      <p:ext uri="{BB962C8B-B14F-4D97-AF65-F5344CB8AC3E}">
        <p14:creationId xmlns:p14="http://schemas.microsoft.com/office/powerpoint/2010/main" val="2105580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Group 18"/>
          <p:cNvGrpSpPr/>
          <p:nvPr/>
        </p:nvGrpSpPr>
        <p:grpSpPr>
          <a:xfrm>
            <a:off x="8941282" y="1761469"/>
            <a:ext cx="2573077" cy="4030631"/>
            <a:chOff x="1437999" y="2005662"/>
            <a:chExt cx="2573077" cy="4030631"/>
          </a:xfrm>
        </p:grpSpPr>
        <p:sp>
          <p:nvSpPr>
            <p:cNvPr id="20" name="Rectangle 19"/>
            <p:cNvSpPr/>
            <p:nvPr/>
          </p:nvSpPr>
          <p:spPr>
            <a:xfrm>
              <a:off x="2076838" y="25908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MGA</a:t>
              </a:r>
            </a:p>
          </p:txBody>
        </p:sp>
        <p:sp>
          <p:nvSpPr>
            <p:cNvPr id="21" name="Rectangle 20"/>
            <p:cNvSpPr/>
            <p:nvPr/>
          </p:nvSpPr>
          <p:spPr>
            <a:xfrm>
              <a:off x="2076838" y="3886200"/>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22" name="Rectangle 21"/>
            <p:cNvSpPr/>
            <p:nvPr/>
          </p:nvSpPr>
          <p:spPr>
            <a:xfrm>
              <a:off x="2076838" y="5274293"/>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p>
          </p:txBody>
        </p:sp>
        <p:sp>
          <p:nvSpPr>
            <p:cNvPr id="23" name="TextBox 22"/>
            <p:cNvSpPr txBox="1"/>
            <p:nvPr/>
          </p:nvSpPr>
          <p:spPr>
            <a:xfrm>
              <a:off x="1437999" y="2005662"/>
              <a:ext cx="2573077" cy="369332"/>
            </a:xfrm>
            <a:prstGeom prst="rect">
              <a:avLst/>
            </a:prstGeom>
            <a:noFill/>
          </p:spPr>
          <p:txBody>
            <a:bodyPr wrap="none" rtlCol="0">
              <a:spAutoFit/>
            </a:bodyPr>
            <a:lstStyle/>
            <a:p>
              <a:r>
                <a:rPr lang="en-US" b="1" u="sng" dirty="0"/>
                <a:t>Current Reporting Model</a:t>
              </a:r>
            </a:p>
          </p:txBody>
        </p:sp>
        <p:cxnSp>
          <p:nvCxnSpPr>
            <p:cNvPr id="24" name="Straight Arrow Connector 23"/>
            <p:cNvCxnSpPr/>
            <p:nvPr/>
          </p:nvCxnSpPr>
          <p:spPr>
            <a:xfrm>
              <a:off x="2895600" y="3352800"/>
              <a:ext cx="0" cy="5334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514600" y="3352800"/>
              <a:ext cx="0" cy="53340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726207" y="3352800"/>
              <a:ext cx="723275" cy="523220"/>
            </a:xfrm>
            <a:prstGeom prst="rect">
              <a:avLst/>
            </a:prstGeom>
            <a:noFill/>
          </p:spPr>
          <p:txBody>
            <a:bodyPr wrap="none" rtlCol="0">
              <a:spAutoFit/>
            </a:bodyPr>
            <a:lstStyle/>
            <a:p>
              <a:pPr algn="ctr"/>
              <a:r>
                <a:rPr lang="en-US" sz="1400" dirty="0"/>
                <a:t>Section</a:t>
              </a:r>
            </a:p>
            <a:p>
              <a:pPr algn="ctr"/>
              <a:r>
                <a:rPr lang="en-US" sz="1400" dirty="0"/>
                <a:t>Report</a:t>
              </a:r>
            </a:p>
          </p:txBody>
        </p:sp>
        <p:sp>
          <p:nvSpPr>
            <p:cNvPr id="27" name="TextBox 26"/>
            <p:cNvSpPr txBox="1"/>
            <p:nvPr/>
          </p:nvSpPr>
          <p:spPr>
            <a:xfrm>
              <a:off x="2948650" y="3352800"/>
              <a:ext cx="723275" cy="523220"/>
            </a:xfrm>
            <a:prstGeom prst="rect">
              <a:avLst/>
            </a:prstGeom>
            <a:noFill/>
          </p:spPr>
          <p:txBody>
            <a:bodyPr wrap="none" rtlCol="0">
              <a:spAutoFit/>
            </a:bodyPr>
            <a:lstStyle/>
            <a:p>
              <a:pPr algn="ctr"/>
              <a:r>
                <a:rPr lang="en-US" sz="1400" dirty="0"/>
                <a:t>Section</a:t>
              </a:r>
            </a:p>
            <a:p>
              <a:pPr algn="ctr"/>
              <a:r>
                <a:rPr lang="en-US" sz="1400" dirty="0"/>
                <a:t>Rebate</a:t>
              </a:r>
            </a:p>
          </p:txBody>
        </p:sp>
      </p:grpSp>
      <p:grpSp>
        <p:nvGrpSpPr>
          <p:cNvPr id="28" name="Group 27"/>
          <p:cNvGrpSpPr/>
          <p:nvPr/>
        </p:nvGrpSpPr>
        <p:grpSpPr>
          <a:xfrm>
            <a:off x="7993617" y="4458837"/>
            <a:ext cx="3746087" cy="530671"/>
            <a:chOff x="521600" y="4703123"/>
            <a:chExt cx="3645335" cy="530671"/>
          </a:xfrm>
        </p:grpSpPr>
        <p:sp>
          <p:nvSpPr>
            <p:cNvPr id="30" name="TextBox 29"/>
            <p:cNvSpPr txBox="1"/>
            <p:nvPr/>
          </p:nvSpPr>
          <p:spPr>
            <a:xfrm>
              <a:off x="521600" y="4703123"/>
              <a:ext cx="2042736" cy="523220"/>
            </a:xfrm>
            <a:prstGeom prst="rect">
              <a:avLst/>
            </a:prstGeom>
            <a:noFill/>
          </p:spPr>
          <p:txBody>
            <a:bodyPr wrap="square" rtlCol="0">
              <a:spAutoFit/>
            </a:bodyPr>
            <a:lstStyle/>
            <a:p>
              <a:pPr algn="ctr"/>
              <a:r>
                <a:rPr lang="en-US" sz="1400" dirty="0"/>
                <a:t>Officer Report, Annual Plan, Meeting Reports</a:t>
              </a:r>
            </a:p>
          </p:txBody>
        </p:sp>
        <p:sp>
          <p:nvSpPr>
            <p:cNvPr id="31" name="TextBox 30"/>
            <p:cNvSpPr txBox="1"/>
            <p:nvPr/>
          </p:nvSpPr>
          <p:spPr>
            <a:xfrm>
              <a:off x="2944659" y="4710574"/>
              <a:ext cx="1222276" cy="523220"/>
            </a:xfrm>
            <a:prstGeom prst="rect">
              <a:avLst/>
            </a:prstGeom>
            <a:noFill/>
          </p:spPr>
          <p:txBody>
            <a:bodyPr wrap="square" rtlCol="0">
              <a:spAutoFit/>
            </a:bodyPr>
            <a:lstStyle/>
            <a:p>
              <a:pPr algn="ctr"/>
              <a:r>
                <a:rPr lang="en-US" sz="1400" dirty="0"/>
                <a:t>Student Branch Rebate</a:t>
              </a:r>
            </a:p>
          </p:txBody>
        </p:sp>
      </p:grpSp>
      <p:sp>
        <p:nvSpPr>
          <p:cNvPr id="34" name="Content Placeholder 2"/>
          <p:cNvSpPr>
            <a:spLocks noGrp="1"/>
          </p:cNvSpPr>
          <p:nvPr>
            <p:ph idx="1"/>
          </p:nvPr>
        </p:nvSpPr>
        <p:spPr>
          <a:xfrm>
            <a:off x="560747" y="1883489"/>
            <a:ext cx="6956232" cy="4036427"/>
          </a:xfrm>
        </p:spPr>
        <p:txBody>
          <a:bodyPr>
            <a:normAutofit lnSpcReduction="10000"/>
          </a:bodyPr>
          <a:lstStyle/>
          <a:p>
            <a:pPr marL="342900" indent="-342900">
              <a:spcAft>
                <a:spcPts val="600"/>
              </a:spcAft>
              <a:buFont typeface="Arial" panose="020B0604020202020204" pitchFamily="34" charset="0"/>
              <a:buChar char="•"/>
            </a:pPr>
            <a:r>
              <a:rPr lang="en-US" dirty="0">
                <a:solidFill>
                  <a:schemeClr val="tx1"/>
                </a:solidFill>
              </a:rPr>
              <a:t>Student Branches report officers and submit the Student Branch Annual Plan using </a:t>
            </a:r>
            <a:r>
              <a:rPr lang="en-US" dirty="0" err="1">
                <a:solidFill>
                  <a:schemeClr val="tx1"/>
                </a:solidFill>
              </a:rPr>
              <a:t>vTools</a:t>
            </a:r>
            <a:r>
              <a:rPr lang="en-US" dirty="0">
                <a:solidFill>
                  <a:schemeClr val="tx1"/>
                </a:solidFill>
              </a:rPr>
              <a:t>.</a:t>
            </a:r>
          </a:p>
          <a:p>
            <a:pPr marL="1085850" lvl="1" indent="-342900">
              <a:spcAft>
                <a:spcPts val="600"/>
              </a:spcAft>
              <a:buFont typeface="Arial" panose="020B0604020202020204" pitchFamily="34" charset="0"/>
              <a:buChar char="•"/>
            </a:pPr>
            <a:r>
              <a:rPr lang="en-US" dirty="0">
                <a:solidFill>
                  <a:schemeClr val="tx1"/>
                </a:solidFill>
              </a:rPr>
              <a:t>The Annual Plan identifies major objectives for the Student Branch, projected schedule of events and basic budget for the academic year.</a:t>
            </a:r>
          </a:p>
          <a:p>
            <a:pPr marL="1085850" lvl="1" indent="-342900">
              <a:spcAft>
                <a:spcPts val="600"/>
              </a:spcAft>
              <a:buFont typeface="Arial" panose="020B0604020202020204" pitchFamily="34" charset="0"/>
              <a:buChar char="•"/>
            </a:pPr>
            <a:r>
              <a:rPr lang="en-US" dirty="0">
                <a:solidFill>
                  <a:schemeClr val="tx1"/>
                </a:solidFill>
              </a:rPr>
              <a:t>The Student Branch Annual Plan is ideally submitted early in the academic year (deadline of February 1).</a:t>
            </a:r>
          </a:p>
          <a:p>
            <a:pPr marL="342900" indent="-342900">
              <a:buFont typeface="Arial" panose="020B0604020202020204" pitchFamily="34" charset="0"/>
              <a:buChar char="•"/>
            </a:pPr>
            <a:r>
              <a:rPr lang="en-US" dirty="0">
                <a:solidFill>
                  <a:schemeClr val="tx1"/>
                </a:solidFill>
              </a:rPr>
              <a:t>Student Branches submit meeting reports using </a:t>
            </a:r>
            <a:r>
              <a:rPr lang="en-US" dirty="0" err="1">
                <a:solidFill>
                  <a:schemeClr val="tx1"/>
                </a:solidFill>
              </a:rPr>
              <a:t>vTools</a:t>
            </a:r>
            <a:r>
              <a:rPr lang="en-US" dirty="0">
                <a:solidFill>
                  <a:schemeClr val="tx1"/>
                </a:solidFill>
              </a:rPr>
              <a:t>.</a:t>
            </a:r>
          </a:p>
          <a:p>
            <a:pPr marL="1085850" lvl="1" indent="-342900">
              <a:buFont typeface="Arial" panose="020B0604020202020204" pitchFamily="34" charset="0"/>
              <a:buChar char="•"/>
            </a:pPr>
            <a:r>
              <a:rPr lang="en-US" dirty="0">
                <a:solidFill>
                  <a:schemeClr val="tx1"/>
                </a:solidFill>
              </a:rPr>
              <a:t>Section can monitor activities of Student Branches in “real time”.</a:t>
            </a:r>
          </a:p>
          <a:p>
            <a:pPr lvl="1" indent="0">
              <a:buNone/>
            </a:pPr>
            <a:endParaRPr lang="en-US" dirty="0">
              <a:solidFill>
                <a:schemeClr val="tx1"/>
              </a:solidFill>
            </a:endParaRPr>
          </a:p>
          <a:p>
            <a:endParaRPr lang="en-US" dirty="0"/>
          </a:p>
        </p:txBody>
      </p:sp>
      <p:sp>
        <p:nvSpPr>
          <p:cNvPr id="3" name="Title 1">
            <a:extLst>
              <a:ext uri="{FF2B5EF4-FFF2-40B4-BE49-F238E27FC236}">
                <a16:creationId xmlns:a16="http://schemas.microsoft.com/office/drawing/2014/main" id="{12755C35-6187-98C0-3F87-2652E56A57BD}"/>
              </a:ext>
            </a:extLst>
          </p:cNvPr>
          <p:cNvSpPr txBox="1">
            <a:spLocks/>
          </p:cNvSpPr>
          <p:nvPr/>
        </p:nvSpPr>
        <p:spPr>
          <a:xfrm>
            <a:off x="0" y="1056357"/>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Current Section and Student Branch Reporting Process</a:t>
            </a:r>
          </a:p>
        </p:txBody>
      </p:sp>
      <p:cxnSp>
        <p:nvCxnSpPr>
          <p:cNvPr id="4" name="Straight Arrow Connector 3">
            <a:extLst>
              <a:ext uri="{FF2B5EF4-FFF2-40B4-BE49-F238E27FC236}">
                <a16:creationId xmlns:a16="http://schemas.microsoft.com/office/drawing/2014/main" id="{A933A035-5B3D-4A0F-7C89-B354330E5FDC}"/>
              </a:ext>
            </a:extLst>
          </p:cNvPr>
          <p:cNvCxnSpPr/>
          <p:nvPr/>
        </p:nvCxnSpPr>
        <p:spPr>
          <a:xfrm>
            <a:off x="10423467" y="4421211"/>
            <a:ext cx="0" cy="6126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6CA3F01-7749-600C-0E5D-5806F148B86A}"/>
              </a:ext>
            </a:extLst>
          </p:cNvPr>
          <p:cNvCxnSpPr/>
          <p:nvPr/>
        </p:nvCxnSpPr>
        <p:spPr>
          <a:xfrm>
            <a:off x="10032635" y="4421211"/>
            <a:ext cx="0" cy="59436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678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4E312EBC-3E58-5790-3E3B-93C8FDBA9EA6}"/>
              </a:ext>
            </a:extLst>
          </p:cNvPr>
          <p:cNvSpPr txBox="1">
            <a:spLocks/>
          </p:cNvSpPr>
          <p:nvPr/>
        </p:nvSpPr>
        <p:spPr>
          <a:xfrm>
            <a:off x="600075" y="1883495"/>
            <a:ext cx="10874170" cy="3917540"/>
          </a:xfrm>
          <a:prstGeom prst="rect">
            <a:avLst/>
          </a:prstGeom>
        </p:spPr>
        <p:txBody>
          <a:bodyPr vert="horz" lIns="91440" tIns="45720" rIns="91440" bIns="45720" rtlCol="0">
            <a:normAutofit lnSpcReduction="10000"/>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US" dirty="0">
                <a:solidFill>
                  <a:schemeClr val="tx1"/>
                </a:solidFill>
              </a:rPr>
              <a:t>IEEE membership segmentation studies have shown that students view IEEE in the following ways.</a:t>
            </a:r>
          </a:p>
          <a:p>
            <a:pPr marL="1085850" lvl="1" indent="-342900">
              <a:buClr>
                <a:srgbClr val="003399"/>
              </a:buClr>
              <a:buSzPct val="100000"/>
              <a:buFont typeface="+mj-lt"/>
              <a:buAutoNum type="arabicPeriod"/>
            </a:pPr>
            <a:r>
              <a:rPr lang="en-US" sz="2000" dirty="0">
                <a:solidFill>
                  <a:schemeClr val="tx1"/>
                </a:solidFill>
              </a:rPr>
              <a:t>Students tend to view IEEE as an “academic” organization.</a:t>
            </a:r>
          </a:p>
          <a:p>
            <a:pPr marL="1085850" lvl="1" indent="-342900">
              <a:buClr>
                <a:srgbClr val="003399"/>
              </a:buClr>
              <a:buSzPct val="100000"/>
              <a:buFont typeface="+mj-lt"/>
              <a:buAutoNum type="arabicPeriod"/>
            </a:pPr>
            <a:r>
              <a:rPr lang="en-US" sz="2000" dirty="0">
                <a:solidFill>
                  <a:schemeClr val="tx1"/>
                </a:solidFill>
              </a:rPr>
              <a:t>Students tend to view IEEE as a “global” organization.</a:t>
            </a:r>
          </a:p>
          <a:p>
            <a:pPr marL="1085850" lvl="1" indent="-342900">
              <a:buClr>
                <a:srgbClr val="003399"/>
              </a:buClr>
              <a:buSzPct val="100000"/>
              <a:buFont typeface="+mj-lt"/>
              <a:buAutoNum type="arabicPeriod"/>
            </a:pPr>
            <a:r>
              <a:rPr lang="en-US" sz="2000" dirty="0">
                <a:solidFill>
                  <a:schemeClr val="tx1"/>
                </a:solidFill>
              </a:rPr>
              <a:t>Students rate networking with professionals as a high priority, but express low satisfaction with IEEE in this area.</a:t>
            </a:r>
          </a:p>
          <a:p>
            <a:pPr marL="1085850" lvl="1" indent="-342900">
              <a:spcAft>
                <a:spcPts val="600"/>
              </a:spcAft>
              <a:buClr>
                <a:srgbClr val="003399"/>
              </a:buClr>
              <a:buSzPct val="100000"/>
              <a:buFont typeface="+mj-lt"/>
              <a:buAutoNum type="arabicPeriod"/>
            </a:pPr>
            <a:r>
              <a:rPr lang="en-US" sz="2000" dirty="0">
                <a:solidFill>
                  <a:schemeClr val="tx1"/>
                </a:solidFill>
              </a:rPr>
              <a:t>Students typically do not get the opportunity to see the “Big Picture IEEE” through Student Branch activities.</a:t>
            </a:r>
          </a:p>
          <a:p>
            <a:pPr marL="342900" indent="-342900">
              <a:buFont typeface="Arial" panose="020B0604020202020204" pitchFamily="34" charset="0"/>
              <a:buChar char="•"/>
            </a:pPr>
            <a:r>
              <a:rPr lang="en-US" dirty="0">
                <a:solidFill>
                  <a:schemeClr val="tx1"/>
                </a:solidFill>
              </a:rPr>
              <a:t>An effective Section-Student Branch connection can show students that IEEE is also “local” and “professionally diverse” and offers a wide range of benefits for the working engineer.</a:t>
            </a: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endParaRPr lang="en-US" dirty="0"/>
          </a:p>
        </p:txBody>
      </p:sp>
      <p:sp>
        <p:nvSpPr>
          <p:cNvPr id="5" name="Title 1">
            <a:extLst>
              <a:ext uri="{FF2B5EF4-FFF2-40B4-BE49-F238E27FC236}">
                <a16:creationId xmlns:a16="http://schemas.microsoft.com/office/drawing/2014/main" id="{C72DC81A-1C5D-F8F3-4301-EE2308ACEF48}"/>
              </a:ext>
            </a:extLst>
          </p:cNvPr>
          <p:cNvSpPr>
            <a:spLocks noGrp="1"/>
          </p:cNvSpPr>
          <p:nvPr>
            <p:ph type="title" idx="4294967295"/>
          </p:nvPr>
        </p:nvSpPr>
        <p:spPr>
          <a:xfrm>
            <a:off x="0" y="1144845"/>
            <a:ext cx="12192000" cy="1143000"/>
          </a:xfrm>
          <a:prstGeom prst="rect">
            <a:avLst/>
          </a:prstGeom>
        </p:spPr>
        <p:txBody>
          <a:bodyPr/>
          <a:lstStyle/>
          <a:p>
            <a:pPr algn="ctr"/>
            <a:r>
              <a:rPr lang="en-US" sz="2400" u="sng" dirty="0">
                <a:solidFill>
                  <a:schemeClr val="tx1"/>
                </a:solidFill>
              </a:rPr>
              <a:t>The Importance of a Strong Section–Student Branch Connection</a:t>
            </a:r>
          </a:p>
        </p:txBody>
      </p:sp>
    </p:spTree>
    <p:extLst>
      <p:ext uri="{BB962C8B-B14F-4D97-AF65-F5344CB8AC3E}">
        <p14:creationId xmlns:p14="http://schemas.microsoft.com/office/powerpoint/2010/main" val="117117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57827" y="3944931"/>
            <a:ext cx="6354656" cy="2031325"/>
          </a:xfrm>
          <a:prstGeom prst="rect">
            <a:avLst/>
          </a:prstGeom>
          <a:solidFill>
            <a:schemeClr val="bg2">
              <a:lumMod val="90000"/>
            </a:schemeClr>
          </a:solidFill>
          <a:ln>
            <a:solidFill>
              <a:schemeClr val="tx1"/>
            </a:solidFill>
          </a:ln>
        </p:spPr>
        <p:txBody>
          <a:bodyPr wrap="square" rtlCol="0">
            <a:spAutoFit/>
          </a:bodyPr>
          <a:lstStyle/>
          <a:p>
            <a:pPr algn="ctr"/>
            <a:r>
              <a:rPr lang="en-US" b="1" u="sng" dirty="0"/>
              <a:t>Section EXCOM</a:t>
            </a:r>
          </a:p>
          <a:p>
            <a:pPr algn="ctr"/>
            <a:endParaRPr lang="en-US" b="1" u="sng" dirty="0"/>
          </a:p>
          <a:p>
            <a:pPr algn="ctr"/>
            <a:endParaRPr lang="en-US" b="1" u="sng" dirty="0"/>
          </a:p>
          <a:p>
            <a:pPr algn="ctr"/>
            <a:endParaRPr lang="en-US" b="1" u="sng" dirty="0"/>
          </a:p>
          <a:p>
            <a:pPr algn="ctr"/>
            <a:endParaRPr lang="en-US" b="1" u="sng" dirty="0"/>
          </a:p>
          <a:p>
            <a:pPr algn="ctr"/>
            <a:endParaRPr lang="en-US" b="1" u="sng" dirty="0"/>
          </a:p>
          <a:p>
            <a:pPr algn="ctr"/>
            <a:endParaRPr lang="en-US" b="1" u="sng" dirty="0"/>
          </a:p>
        </p:txBody>
      </p:sp>
      <p:grpSp>
        <p:nvGrpSpPr>
          <p:cNvPr id="5" name="Group 4"/>
          <p:cNvGrpSpPr/>
          <p:nvPr/>
        </p:nvGrpSpPr>
        <p:grpSpPr>
          <a:xfrm>
            <a:off x="5066195" y="1556656"/>
            <a:ext cx="3886200" cy="2057400"/>
            <a:chOff x="-513962" y="2373868"/>
            <a:chExt cx="3886200" cy="2057400"/>
          </a:xfrm>
        </p:grpSpPr>
        <p:sp>
          <p:nvSpPr>
            <p:cNvPr id="6" name="Rectangle 5"/>
            <p:cNvSpPr/>
            <p:nvPr/>
          </p:nvSpPr>
          <p:spPr>
            <a:xfrm>
              <a:off x="2076838" y="23738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Section</a:t>
              </a:r>
            </a:p>
          </p:txBody>
        </p:sp>
        <p:sp>
          <p:nvSpPr>
            <p:cNvPr id="7" name="Rectangle 6"/>
            <p:cNvSpPr/>
            <p:nvPr/>
          </p:nvSpPr>
          <p:spPr>
            <a:xfrm>
              <a:off x="1238638" y="36692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Affinity Groups</a:t>
              </a:r>
            </a:p>
          </p:txBody>
        </p:sp>
        <p:sp>
          <p:nvSpPr>
            <p:cNvPr id="8" name="Rectangle 7"/>
            <p:cNvSpPr/>
            <p:nvPr/>
          </p:nvSpPr>
          <p:spPr>
            <a:xfrm>
              <a:off x="-513962" y="3669268"/>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Chapters</a:t>
              </a:r>
            </a:p>
          </p:txBody>
        </p:sp>
        <p:cxnSp>
          <p:nvCxnSpPr>
            <p:cNvPr id="9" name="Straight Arrow Connector 8"/>
            <p:cNvCxnSpPr/>
            <p:nvPr/>
          </p:nvCxnSpPr>
          <p:spPr>
            <a:xfrm>
              <a:off x="2722576" y="3135868"/>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5328555" y="4376056"/>
            <a:ext cx="5264212" cy="1477328"/>
          </a:xfrm>
          <a:prstGeom prst="rect">
            <a:avLst/>
          </a:prstGeom>
          <a:noFill/>
        </p:spPr>
        <p:txBody>
          <a:bodyPr wrap="square" rtlCol="0">
            <a:spAutoFit/>
          </a:bodyPr>
          <a:lstStyle/>
          <a:p>
            <a:pPr marL="342900" indent="-342900">
              <a:buFont typeface="Arial" panose="020B0604020202020204" pitchFamily="34" charset="0"/>
              <a:buChar char="•"/>
            </a:pPr>
            <a:r>
              <a:rPr lang="en-US" dirty="0"/>
              <a:t>Chair</a:t>
            </a:r>
          </a:p>
          <a:p>
            <a:pPr marL="342900" indent="-342900">
              <a:buFont typeface="Arial" panose="020B0604020202020204" pitchFamily="34" charset="0"/>
              <a:buChar char="•"/>
            </a:pPr>
            <a:r>
              <a:rPr lang="en-US" dirty="0"/>
              <a:t>Vice-Chair</a:t>
            </a:r>
          </a:p>
          <a:p>
            <a:pPr marL="342900" indent="-342900">
              <a:buFont typeface="Arial" panose="020B0604020202020204" pitchFamily="34" charset="0"/>
              <a:buChar char="•"/>
            </a:pPr>
            <a:r>
              <a:rPr lang="en-US" dirty="0"/>
              <a:t>Secretary</a:t>
            </a:r>
          </a:p>
          <a:p>
            <a:pPr marL="342900" indent="-342900">
              <a:buFont typeface="Arial" panose="020B0604020202020204" pitchFamily="34" charset="0"/>
              <a:buChar char="•"/>
            </a:pPr>
            <a:r>
              <a:rPr lang="en-US" dirty="0"/>
              <a:t>Treasurer</a:t>
            </a:r>
          </a:p>
          <a:p>
            <a:endParaRPr lang="en-US" dirty="0"/>
          </a:p>
        </p:txBody>
      </p:sp>
      <p:sp>
        <p:nvSpPr>
          <p:cNvPr id="11" name="Rectangle 10"/>
          <p:cNvSpPr/>
          <p:nvPr/>
        </p:nvSpPr>
        <p:spPr>
          <a:xfrm>
            <a:off x="10323995" y="2852056"/>
            <a:ext cx="1295400" cy="762000"/>
          </a:xfrm>
          <a:prstGeom prst="rect">
            <a:avLst/>
          </a:prstGeom>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Student</a:t>
            </a:r>
          </a:p>
          <a:p>
            <a:pPr algn="ctr"/>
            <a:r>
              <a:rPr lang="en-US" dirty="0"/>
              <a:t>Branch(</a:t>
            </a:r>
            <a:r>
              <a:rPr lang="en-US" dirty="0" err="1"/>
              <a:t>es</a:t>
            </a:r>
            <a:r>
              <a:rPr lang="en-US" dirty="0"/>
              <a:t>)</a:t>
            </a:r>
          </a:p>
        </p:txBody>
      </p:sp>
      <p:sp>
        <p:nvSpPr>
          <p:cNvPr id="12" name="Rectangle 11"/>
          <p:cNvSpPr/>
          <p:nvPr/>
        </p:nvSpPr>
        <p:spPr>
          <a:xfrm>
            <a:off x="8571395" y="2852056"/>
            <a:ext cx="1295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Sub-Sections</a:t>
            </a:r>
          </a:p>
        </p:txBody>
      </p:sp>
      <p:cxnSp>
        <p:nvCxnSpPr>
          <p:cNvPr id="13" name="Straight Connector 12"/>
          <p:cNvCxnSpPr/>
          <p:nvPr/>
        </p:nvCxnSpPr>
        <p:spPr>
          <a:xfrm>
            <a:off x="5713895" y="2592976"/>
            <a:ext cx="5257800" cy="0"/>
          </a:xfrm>
          <a:prstGeom prst="line">
            <a:avLst/>
          </a:prstGeom>
          <a:ln w="38100" cmpd="sng">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5710085" y="257773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7504595" y="257773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9207665" y="2592976"/>
            <a:ext cx="0" cy="274320"/>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0971695" y="2577736"/>
            <a:ext cx="0" cy="237744"/>
          </a:xfrm>
          <a:prstGeom prst="straightConnector1">
            <a:avLst/>
          </a:prstGeom>
          <a:ln w="38100">
            <a:solidFill>
              <a:schemeClr val="tx1"/>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309755" y="4376056"/>
            <a:ext cx="4202728" cy="1754326"/>
          </a:xfrm>
          <a:prstGeom prst="rect">
            <a:avLst/>
          </a:prstGeom>
          <a:noFill/>
        </p:spPr>
        <p:txBody>
          <a:bodyPr wrap="square" rtlCol="0">
            <a:spAutoFit/>
          </a:bodyPr>
          <a:lstStyle/>
          <a:p>
            <a:pPr marL="342900" indent="-342900">
              <a:buFont typeface="Arial" panose="020B0604020202020204" pitchFamily="34" charset="0"/>
              <a:buChar char="•"/>
            </a:pPr>
            <a:r>
              <a:rPr lang="en-US" dirty="0"/>
              <a:t>Chapter Chairs</a:t>
            </a:r>
          </a:p>
          <a:p>
            <a:pPr marL="342900" indent="-342900">
              <a:buFont typeface="Arial" panose="020B0604020202020204" pitchFamily="34" charset="0"/>
              <a:buChar char="•"/>
            </a:pPr>
            <a:r>
              <a:rPr lang="en-US" dirty="0"/>
              <a:t>Affinity Group Chairs</a:t>
            </a:r>
          </a:p>
          <a:p>
            <a:pPr marL="342900" indent="-342900">
              <a:buFont typeface="Arial" panose="020B0604020202020204" pitchFamily="34" charset="0"/>
              <a:buChar char="•"/>
            </a:pPr>
            <a:r>
              <a:rPr lang="en-US" dirty="0"/>
              <a:t>Subsection Chairs</a:t>
            </a:r>
          </a:p>
          <a:p>
            <a:pPr marL="342900" indent="-342900">
              <a:buFont typeface="Arial" panose="020B0604020202020204" pitchFamily="34" charset="0"/>
              <a:buChar char="•"/>
            </a:pPr>
            <a:r>
              <a:rPr lang="es-ES" dirty="0">
                <a:solidFill>
                  <a:srgbClr val="FF0000"/>
                </a:solidFill>
              </a:rPr>
              <a:t>Section Student Activities Chair (SSAC)</a:t>
            </a:r>
          </a:p>
          <a:p>
            <a:pPr marL="342900" indent="-342900">
              <a:buFont typeface="Arial" panose="020B0604020202020204" pitchFamily="34" charset="0"/>
              <a:buChar char="•"/>
            </a:pPr>
            <a:r>
              <a:rPr lang="es-ES" dirty="0">
                <a:solidFill>
                  <a:srgbClr val="FF0000"/>
                </a:solidFill>
              </a:rPr>
              <a:t>Section Student Representative (SSR)</a:t>
            </a:r>
            <a:endParaRPr lang="en-US" dirty="0">
              <a:solidFill>
                <a:srgbClr val="FF0000"/>
              </a:solidFill>
            </a:endParaRPr>
          </a:p>
          <a:p>
            <a:pPr marL="342900" indent="-342900">
              <a:buFont typeface="Arial" panose="020B0604020202020204" pitchFamily="34" charset="0"/>
              <a:buChar char="•"/>
            </a:pPr>
            <a:endParaRPr lang="en-US" dirty="0"/>
          </a:p>
        </p:txBody>
      </p:sp>
      <p:sp>
        <p:nvSpPr>
          <p:cNvPr id="19" name="Content Placeholder 2"/>
          <p:cNvSpPr>
            <a:spLocks noGrp="1"/>
          </p:cNvSpPr>
          <p:nvPr>
            <p:ph idx="1"/>
          </p:nvPr>
        </p:nvSpPr>
        <p:spPr>
          <a:xfrm>
            <a:off x="275981" y="1063308"/>
            <a:ext cx="4554942" cy="5032818"/>
          </a:xfrm>
        </p:spPr>
        <p:txBody>
          <a:bodyPr>
            <a:normAutofit/>
          </a:bodyPr>
          <a:lstStyle/>
          <a:p>
            <a:pPr marL="342900" indent="-342900">
              <a:spcAft>
                <a:spcPts val="600"/>
              </a:spcAft>
              <a:buFont typeface="Arial" panose="020B0604020202020204" pitchFamily="34" charset="0"/>
              <a:buChar char="•"/>
            </a:pPr>
            <a:r>
              <a:rPr lang="en-US" dirty="0">
                <a:solidFill>
                  <a:schemeClr val="tx1"/>
                </a:solidFill>
              </a:rPr>
              <a:t>The connection of Student Branches to IEEE should occur at the local level … the local Section.</a:t>
            </a:r>
          </a:p>
          <a:p>
            <a:pPr marL="342900" indent="-342900">
              <a:spcAft>
                <a:spcPts val="600"/>
              </a:spcAft>
              <a:buFont typeface="Arial" panose="020B0604020202020204" pitchFamily="34" charset="0"/>
              <a:buChar char="•"/>
            </a:pPr>
            <a:r>
              <a:rPr lang="en-US" dirty="0">
                <a:solidFill>
                  <a:schemeClr val="tx1"/>
                </a:solidFill>
              </a:rPr>
              <a:t>The Section is the primary authority for the formation and dissolution of Student Branches.</a:t>
            </a:r>
          </a:p>
          <a:p>
            <a:pPr marL="342900" indent="-342900">
              <a:spcAft>
                <a:spcPts val="600"/>
              </a:spcAft>
              <a:buFont typeface="Arial" panose="020B0604020202020204" pitchFamily="34" charset="0"/>
              <a:buChar char="•"/>
            </a:pPr>
            <a:r>
              <a:rPr lang="en-US" dirty="0">
                <a:solidFill>
                  <a:schemeClr val="tx1"/>
                </a:solidFill>
              </a:rPr>
              <a:t>The Section-Student Branch connection is an explicit organizational bond (parent-child).</a:t>
            </a:r>
            <a:endParaRPr lang="en-US" dirty="0"/>
          </a:p>
        </p:txBody>
      </p:sp>
      <p:sp>
        <p:nvSpPr>
          <p:cNvPr id="3" name="Title 1">
            <a:extLst>
              <a:ext uri="{FF2B5EF4-FFF2-40B4-BE49-F238E27FC236}">
                <a16:creationId xmlns:a16="http://schemas.microsoft.com/office/drawing/2014/main" id="{D5DE5E25-E503-ADE7-A397-10735E50C9C1}"/>
              </a:ext>
            </a:extLst>
          </p:cNvPr>
          <p:cNvSpPr txBox="1">
            <a:spLocks/>
          </p:cNvSpPr>
          <p:nvPr/>
        </p:nvSpPr>
        <p:spPr>
          <a:xfrm>
            <a:off x="5066195" y="896764"/>
            <a:ext cx="65532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Organization Model</a:t>
            </a:r>
          </a:p>
        </p:txBody>
      </p:sp>
    </p:spTree>
    <p:extLst>
      <p:ext uri="{BB962C8B-B14F-4D97-AF65-F5344CB8AC3E}">
        <p14:creationId xmlns:p14="http://schemas.microsoft.com/office/powerpoint/2010/main" val="2891672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332" y="2367471"/>
            <a:ext cx="11333829" cy="4031873"/>
          </a:xfrm>
          <a:prstGeom prst="rect">
            <a:avLst/>
          </a:prstGeom>
        </p:spPr>
        <p:txBody>
          <a:bodyPr wrap="square">
            <a:spAutoFit/>
          </a:bodyPr>
          <a:lstStyle/>
          <a:p>
            <a:r>
              <a:rPr lang="en-US" sz="2800" b="1" dirty="0"/>
              <a:t>Section Student Activities Chair (SSAC) </a:t>
            </a:r>
            <a:r>
              <a:rPr lang="en-US" sz="2800" dirty="0"/>
              <a:t>– The SSAC is the principle contact in the Section for the Student Branch(es). The SSAC is responsible for ensuring that (1) the Student Branches are engaged in activities of interest to their members, (2) the students interact with Section members and are exposed to the larger IEEE, and (3) the Student Branches are working to further the goals of their parent organizations within IEEE (Region, MGA, etc.). The SSAC and SSR work closely with the branch officers and branch counselor of the Student Branch(es) to keep the Section abreast of all branch activities.</a:t>
            </a:r>
          </a:p>
          <a:p>
            <a:endParaRPr lang="en-US" sz="3200" dirty="0"/>
          </a:p>
        </p:txBody>
      </p:sp>
      <p:sp>
        <p:nvSpPr>
          <p:cNvPr id="5" name="TextBox 4"/>
          <p:cNvSpPr txBox="1"/>
          <p:nvPr/>
        </p:nvSpPr>
        <p:spPr>
          <a:xfrm>
            <a:off x="502920" y="1582861"/>
            <a:ext cx="10984230" cy="523220"/>
          </a:xfrm>
          <a:prstGeom prst="rect">
            <a:avLst/>
          </a:prstGeom>
          <a:solidFill>
            <a:srgbClr val="FFFF00"/>
          </a:solidFill>
        </p:spPr>
        <p:txBody>
          <a:bodyPr wrap="square" rtlCol="0">
            <a:spAutoFit/>
          </a:bodyPr>
          <a:lstStyle/>
          <a:p>
            <a:r>
              <a:rPr lang="en-US" sz="2800" dirty="0"/>
              <a:t>The SSAC is an active Section member of Graduate Student grade or higher</a:t>
            </a:r>
          </a:p>
        </p:txBody>
      </p:sp>
      <p:sp>
        <p:nvSpPr>
          <p:cNvPr id="3" name="Title 1">
            <a:extLst>
              <a:ext uri="{FF2B5EF4-FFF2-40B4-BE49-F238E27FC236}">
                <a16:creationId xmlns:a16="http://schemas.microsoft.com/office/drawing/2014/main" id="{5A81D403-C57F-85B3-C14C-357ED97D06EE}"/>
              </a:ext>
            </a:extLst>
          </p:cNvPr>
          <p:cNvSpPr txBox="1">
            <a:spLocks/>
          </p:cNvSpPr>
          <p:nvPr/>
        </p:nvSpPr>
        <p:spPr>
          <a:xfrm>
            <a:off x="0" y="977701"/>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Student Activities Chair (SSAC)</a:t>
            </a:r>
          </a:p>
        </p:txBody>
      </p:sp>
    </p:spTree>
    <p:extLst>
      <p:ext uri="{BB962C8B-B14F-4D97-AF65-F5344CB8AC3E}">
        <p14:creationId xmlns:p14="http://schemas.microsoft.com/office/powerpoint/2010/main" val="87312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00332" y="2414016"/>
            <a:ext cx="11333829" cy="3108543"/>
          </a:xfrm>
          <a:prstGeom prst="rect">
            <a:avLst/>
          </a:prstGeom>
        </p:spPr>
        <p:txBody>
          <a:bodyPr wrap="square">
            <a:spAutoFit/>
          </a:bodyPr>
          <a:lstStyle/>
          <a:p>
            <a:r>
              <a:rPr lang="en-US" sz="2800" b="1" dirty="0"/>
              <a:t>Section Student Representative (SSR) </a:t>
            </a:r>
            <a:r>
              <a:rPr lang="en-US" sz="2800" dirty="0"/>
              <a:t>– All students in the branch(es) of the Section are represented on the Section ExCom by the SSR. The SSR provides the student perspective on the Section ExCom and works closely with the SSAC to ensure that the activities of the branch(es) are of interest to students. The SSAC and SSR work closely with the branch officers and branch counselor of the Student Branch(es) to keep the Section abreast of all branch activities.</a:t>
            </a:r>
          </a:p>
        </p:txBody>
      </p:sp>
      <p:sp>
        <p:nvSpPr>
          <p:cNvPr id="5" name="TextBox 4"/>
          <p:cNvSpPr txBox="1"/>
          <p:nvPr/>
        </p:nvSpPr>
        <p:spPr>
          <a:xfrm>
            <a:off x="529100" y="1645920"/>
            <a:ext cx="10557762" cy="523220"/>
          </a:xfrm>
          <a:prstGeom prst="rect">
            <a:avLst/>
          </a:prstGeom>
          <a:solidFill>
            <a:srgbClr val="FFFF00"/>
          </a:solidFill>
        </p:spPr>
        <p:txBody>
          <a:bodyPr wrap="none" rtlCol="0">
            <a:spAutoFit/>
          </a:bodyPr>
          <a:lstStyle/>
          <a:p>
            <a:r>
              <a:rPr lang="en-US" sz="2800" dirty="0"/>
              <a:t>The SSR is an active Student Member in a Student Branch of the Section</a:t>
            </a:r>
          </a:p>
        </p:txBody>
      </p:sp>
      <p:sp>
        <p:nvSpPr>
          <p:cNvPr id="3" name="Title 1">
            <a:extLst>
              <a:ext uri="{FF2B5EF4-FFF2-40B4-BE49-F238E27FC236}">
                <a16:creationId xmlns:a16="http://schemas.microsoft.com/office/drawing/2014/main" id="{467109B4-7B56-4205-F2F3-31B872E509DE}"/>
              </a:ext>
            </a:extLst>
          </p:cNvPr>
          <p:cNvSpPr txBox="1">
            <a:spLocks/>
          </p:cNvSpPr>
          <p:nvPr/>
        </p:nvSpPr>
        <p:spPr>
          <a:xfrm>
            <a:off x="6953" y="1017030"/>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Student Representative (SSR)</a:t>
            </a:r>
          </a:p>
        </p:txBody>
      </p:sp>
    </p:spTree>
    <p:extLst>
      <p:ext uri="{BB962C8B-B14F-4D97-AF65-F5344CB8AC3E}">
        <p14:creationId xmlns:p14="http://schemas.microsoft.com/office/powerpoint/2010/main" val="2292849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1007CE-405E-0F63-E476-01DDB44558D3}"/>
              </a:ext>
            </a:extLst>
          </p:cNvPr>
          <p:cNvSpPr txBox="1">
            <a:spLocks/>
          </p:cNvSpPr>
          <p:nvPr/>
        </p:nvSpPr>
        <p:spPr>
          <a:xfrm>
            <a:off x="6953" y="938374"/>
            <a:ext cx="12192000" cy="556131"/>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Importance of the Branch Counselor Position</a:t>
            </a:r>
          </a:p>
        </p:txBody>
      </p:sp>
      <p:sp>
        <p:nvSpPr>
          <p:cNvPr id="7" name="Rectangle 6">
            <a:extLst>
              <a:ext uri="{FF2B5EF4-FFF2-40B4-BE49-F238E27FC236}">
                <a16:creationId xmlns:a16="http://schemas.microsoft.com/office/drawing/2014/main" id="{22EF2BEB-B2B8-7080-19C9-0E951AE18B87}"/>
              </a:ext>
            </a:extLst>
          </p:cNvPr>
          <p:cNvSpPr/>
          <p:nvPr/>
        </p:nvSpPr>
        <p:spPr>
          <a:xfrm>
            <a:off x="467993" y="2092201"/>
            <a:ext cx="11173401" cy="4062651"/>
          </a:xfrm>
          <a:prstGeom prst="rect">
            <a:avLst/>
          </a:prstGeom>
        </p:spPr>
        <p:txBody>
          <a:bodyPr wrap="square">
            <a:spAutoFit/>
          </a:bodyPr>
          <a:lstStyle/>
          <a:p>
            <a:pPr marL="457200" indent="-457200">
              <a:spcAft>
                <a:spcPts val="1200"/>
              </a:spcAft>
              <a:buFont typeface="Arial" panose="020B0604020202020204" pitchFamily="34" charset="0"/>
              <a:buChar char="•"/>
            </a:pPr>
            <a:r>
              <a:rPr lang="en-US" sz="2600" dirty="0"/>
              <a:t>be an active IEEE member (an active Section member is preferred).</a:t>
            </a:r>
          </a:p>
          <a:p>
            <a:pPr marL="457200" indent="-457200">
              <a:spcAft>
                <a:spcPts val="1200"/>
              </a:spcAft>
              <a:buFont typeface="Arial" panose="020B0604020202020204" pitchFamily="34" charset="0"/>
              <a:buChar char="•"/>
            </a:pPr>
            <a:r>
              <a:rPr lang="en-US" sz="2600" dirty="0"/>
              <a:t>provide continuity for Student Branch affairs from year to year as the Student Branch officers change.</a:t>
            </a:r>
          </a:p>
          <a:p>
            <a:pPr marL="457200" indent="-457200">
              <a:spcAft>
                <a:spcPts val="1200"/>
              </a:spcAft>
              <a:buFont typeface="Arial" panose="020B0604020202020204" pitchFamily="34" charset="0"/>
              <a:buChar char="•"/>
            </a:pPr>
            <a:r>
              <a:rPr lang="en-US" sz="2600" dirty="0"/>
              <a:t>foster the Student Branch connection to the Section.</a:t>
            </a:r>
          </a:p>
          <a:p>
            <a:pPr marL="457200" indent="-457200">
              <a:spcAft>
                <a:spcPts val="1200"/>
              </a:spcAft>
              <a:buFont typeface="Arial" panose="020B0604020202020204" pitchFamily="34" charset="0"/>
              <a:buChar char="•"/>
            </a:pPr>
            <a:r>
              <a:rPr lang="en-US" sz="2600" dirty="0"/>
              <a:t>provide student awareness of awards, competitions, conferences and benefits of membership.</a:t>
            </a:r>
          </a:p>
          <a:p>
            <a:pPr marL="457200" indent="-457200">
              <a:spcAft>
                <a:spcPts val="1200"/>
              </a:spcAft>
              <a:buFont typeface="Arial" panose="020B0604020202020204" pitchFamily="34" charset="0"/>
              <a:buChar char="•"/>
            </a:pPr>
            <a:r>
              <a:rPr lang="en-US" sz="2600" dirty="0"/>
              <a:t>establish industry contacts for Student Branch programs and activities.</a:t>
            </a:r>
          </a:p>
          <a:p>
            <a:pPr marL="457200" indent="-457200">
              <a:spcAft>
                <a:spcPts val="1200"/>
              </a:spcAft>
              <a:buFont typeface="Arial" panose="020B0604020202020204" pitchFamily="34" charset="0"/>
              <a:buChar char="•"/>
            </a:pPr>
            <a:r>
              <a:rPr lang="en-US" sz="2600" dirty="0"/>
              <a:t>involve other faculty members in the activities of the Branch.</a:t>
            </a:r>
          </a:p>
        </p:txBody>
      </p:sp>
      <p:sp>
        <p:nvSpPr>
          <p:cNvPr id="8" name="Title 1">
            <a:extLst>
              <a:ext uri="{FF2B5EF4-FFF2-40B4-BE49-F238E27FC236}">
                <a16:creationId xmlns:a16="http://schemas.microsoft.com/office/drawing/2014/main" id="{B941B309-D561-0004-080E-6D5579AA1771}"/>
              </a:ext>
            </a:extLst>
          </p:cNvPr>
          <p:cNvSpPr txBox="1">
            <a:spLocks/>
          </p:cNvSpPr>
          <p:nvPr/>
        </p:nvSpPr>
        <p:spPr>
          <a:xfrm>
            <a:off x="233823" y="1536070"/>
            <a:ext cx="6880544" cy="556131"/>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r>
              <a:rPr lang="en-US" sz="2400" b="0" dirty="0"/>
              <a:t>The Student Branch Counselor should</a:t>
            </a:r>
          </a:p>
        </p:txBody>
      </p:sp>
    </p:spTree>
    <p:extLst>
      <p:ext uri="{BB962C8B-B14F-4D97-AF65-F5344CB8AC3E}">
        <p14:creationId xmlns:p14="http://schemas.microsoft.com/office/powerpoint/2010/main" val="3557527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509126" y="1699260"/>
            <a:ext cx="7143994" cy="4317888"/>
          </a:xfrm>
        </p:spPr>
        <p:txBody>
          <a:bodyPr>
            <a:normAutofit lnSpcReduction="10000"/>
          </a:bodyPr>
          <a:lstStyle/>
          <a:p>
            <a:pPr>
              <a:spcAft>
                <a:spcPts val="1200"/>
              </a:spcAft>
            </a:pPr>
            <a:r>
              <a:rPr lang="en-US" sz="2000" u="sng" dirty="0">
                <a:solidFill>
                  <a:schemeClr val="tx1"/>
                </a:solidFill>
              </a:rPr>
              <a:t>Section Rebate</a:t>
            </a:r>
          </a:p>
          <a:p>
            <a:pPr marL="685800" indent="-342900">
              <a:buFont typeface="Arial" panose="020B0604020202020204" pitchFamily="34" charset="0"/>
              <a:buChar char="•"/>
            </a:pPr>
            <a:r>
              <a:rPr lang="en-US" sz="2000" dirty="0">
                <a:solidFill>
                  <a:schemeClr val="tx1"/>
                </a:solidFill>
              </a:rPr>
              <a:t>Allowance – US$2,000</a:t>
            </a:r>
          </a:p>
          <a:p>
            <a:pPr marL="685800" indent="-342900">
              <a:buFont typeface="Arial" panose="020B0604020202020204" pitchFamily="34" charset="0"/>
              <a:buChar char="•"/>
            </a:pPr>
            <a:r>
              <a:rPr lang="en-US" sz="2000" dirty="0">
                <a:solidFill>
                  <a:schemeClr val="tx1"/>
                </a:solidFill>
              </a:rPr>
              <a:t>US$3.00 for each Member, Graduate </a:t>
            </a:r>
          </a:p>
          <a:p>
            <a:pPr marL="690563" indent="-347663"/>
            <a:r>
              <a:rPr lang="en-US" sz="2000" dirty="0">
                <a:solidFill>
                  <a:schemeClr val="tx1"/>
                </a:solidFill>
              </a:rPr>
              <a:t>	Student Member, </a:t>
            </a:r>
            <a:r>
              <a:rPr lang="en-US" sz="2000" dirty="0">
                <a:solidFill>
                  <a:srgbClr val="FF0000"/>
                </a:solidFill>
              </a:rPr>
              <a:t>Student Member </a:t>
            </a:r>
          </a:p>
          <a:p>
            <a:pPr marL="690563" indent="-347663"/>
            <a:r>
              <a:rPr lang="en-US" sz="2000" dirty="0">
                <a:solidFill>
                  <a:schemeClr val="tx1"/>
                </a:solidFill>
              </a:rPr>
              <a:t>	or Associate Member</a:t>
            </a:r>
          </a:p>
          <a:p>
            <a:pPr marL="685800" indent="-342900">
              <a:buFont typeface="Arial" panose="020B0604020202020204" pitchFamily="34" charset="0"/>
              <a:buChar char="•"/>
            </a:pPr>
            <a:r>
              <a:rPr lang="en-US" sz="2000" dirty="0">
                <a:solidFill>
                  <a:schemeClr val="tx1"/>
                </a:solidFill>
              </a:rPr>
              <a:t>US$4.00 for each Senior Member </a:t>
            </a:r>
          </a:p>
          <a:p>
            <a:pPr marL="690563" indent="-347663"/>
            <a:r>
              <a:rPr lang="en-US" sz="2000" dirty="0">
                <a:solidFill>
                  <a:schemeClr val="tx1"/>
                </a:solidFill>
              </a:rPr>
              <a:t>	or Fellow grade</a:t>
            </a:r>
          </a:p>
          <a:p>
            <a:pPr marL="685800" indent="-342900">
              <a:buFont typeface="Arial" panose="020B0604020202020204" pitchFamily="34" charset="0"/>
              <a:buChar char="•"/>
            </a:pPr>
            <a:r>
              <a:rPr lang="en-US" sz="2000" dirty="0">
                <a:solidFill>
                  <a:schemeClr val="tx1"/>
                </a:solidFill>
              </a:rPr>
              <a:t>US$1.50 for each Affiliate</a:t>
            </a:r>
          </a:p>
          <a:p>
            <a:pPr marL="685800" indent="-342900">
              <a:buFont typeface="Arial" panose="020B0604020202020204" pitchFamily="34" charset="0"/>
              <a:buChar char="•"/>
            </a:pPr>
            <a:r>
              <a:rPr lang="en-US" sz="2000" dirty="0">
                <a:solidFill>
                  <a:schemeClr val="tx1"/>
                </a:solidFill>
              </a:rPr>
              <a:t>Subsection rebate – US$500</a:t>
            </a:r>
          </a:p>
          <a:p>
            <a:pPr marL="685800" indent="-342900">
              <a:buFont typeface="Arial" panose="020B0604020202020204" pitchFamily="34" charset="0"/>
              <a:buChar char="•"/>
            </a:pPr>
            <a:r>
              <a:rPr lang="en-US" sz="2000" dirty="0">
                <a:solidFill>
                  <a:schemeClr val="tx1"/>
                </a:solidFill>
              </a:rPr>
              <a:t>Chapter/Affinity Group rebate – US$200  </a:t>
            </a:r>
          </a:p>
          <a:p>
            <a:pPr marL="685800" indent="-342900">
              <a:buFont typeface="Arial" panose="020B0604020202020204" pitchFamily="34" charset="0"/>
              <a:buChar char="•"/>
            </a:pPr>
            <a:r>
              <a:rPr lang="en-US" sz="2000" dirty="0">
                <a:solidFill>
                  <a:schemeClr val="tx1"/>
                </a:solidFill>
              </a:rPr>
              <a:t>Timeliness bonus (10%)</a:t>
            </a:r>
          </a:p>
          <a:p>
            <a:pPr marL="685800" indent="-342900">
              <a:buFont typeface="Arial" panose="020B0604020202020204" pitchFamily="34" charset="0"/>
              <a:buChar char="•"/>
            </a:pPr>
            <a:r>
              <a:rPr lang="en-US" sz="2000" dirty="0">
                <a:solidFill>
                  <a:schemeClr val="tx1"/>
                </a:solidFill>
              </a:rPr>
              <a:t>Activity bonuses (variable) </a:t>
            </a:r>
            <a:endParaRPr lang="en-US" sz="2000" dirty="0"/>
          </a:p>
        </p:txBody>
      </p:sp>
      <p:sp>
        <p:nvSpPr>
          <p:cNvPr id="5" name="Content Placeholder 2"/>
          <p:cNvSpPr txBox="1">
            <a:spLocks/>
          </p:cNvSpPr>
          <p:nvPr/>
        </p:nvSpPr>
        <p:spPr>
          <a:xfrm>
            <a:off x="6699884" y="1676401"/>
            <a:ext cx="4911869" cy="3271408"/>
          </a:xfrm>
          <a:prstGeom prst="rect">
            <a:avLst/>
          </a:prstGeom>
        </p:spPr>
        <p:txBody>
          <a:bodyPr vert="horz" lIns="91440" tIns="45720" rIns="91440" bIns="45720" rtlCol="0">
            <a:normAutofit/>
          </a:bodyPr>
          <a:lstStyle>
            <a:lvl1pPr marL="0" indent="0" algn="l" defTabSz="457200" rtl="0" eaLnBrk="1" latinLnBrk="0" hangingPunct="1">
              <a:spcBef>
                <a:spcPct val="20000"/>
              </a:spcBef>
              <a:buFont typeface="Arial"/>
              <a:buNone/>
              <a:defRPr lang="en-US" sz="2400" kern="1200" dirty="0" smtClean="0">
                <a:solidFill>
                  <a:srgbClr val="98132E"/>
                </a:solidFill>
                <a:latin typeface="Verdana"/>
                <a:ea typeface="+mn-ea"/>
                <a:cs typeface="Verdana" charset="0"/>
              </a:defRPr>
            </a:lvl1pPr>
            <a:lvl2pPr marL="742950" indent="-28575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2pPr>
            <a:lvl3pPr marL="11430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3pPr>
            <a:lvl4pPr marL="1600200" indent="-228600" algn="l" defTabSz="457200" rtl="0" eaLnBrk="1" latinLnBrk="0" hangingPunct="1">
              <a:spcBef>
                <a:spcPct val="20000"/>
              </a:spcBef>
              <a:buClr>
                <a:srgbClr val="E67231"/>
              </a:buClr>
              <a:buSzPct val="125000"/>
              <a:buFont typeface=".AppleSystemUIFont" charset="-120"/>
              <a:buChar char="•"/>
              <a:defRPr lang="en-US" sz="1600" kern="1200" dirty="0" smtClean="0">
                <a:solidFill>
                  <a:srgbClr val="58585B"/>
                </a:solidFill>
                <a:latin typeface="Verdana"/>
                <a:ea typeface="+mn-ea"/>
                <a:cs typeface="Verdana"/>
              </a:defRPr>
            </a:lvl4pPr>
            <a:lvl5pPr marL="2057400" indent="-228600" algn="l" defTabSz="457200" rtl="0" eaLnBrk="1" latinLnBrk="0" hangingPunct="1">
              <a:spcBef>
                <a:spcPct val="20000"/>
              </a:spcBef>
              <a:buClr>
                <a:srgbClr val="E67231"/>
              </a:buClr>
              <a:buSzPct val="125000"/>
              <a:buFont typeface=".AppleSystemUIFont" charset="-120"/>
              <a:buChar char="•"/>
              <a:defRPr lang="en-US" sz="1600" kern="1200" dirty="0">
                <a:solidFill>
                  <a:srgbClr val="58585B"/>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1200"/>
              </a:spcAft>
            </a:pPr>
            <a:r>
              <a:rPr lang="en-US" sz="2000" u="sng" dirty="0">
                <a:solidFill>
                  <a:schemeClr val="tx1"/>
                </a:solidFill>
              </a:rPr>
              <a:t>Student Branch Rebate</a:t>
            </a:r>
          </a:p>
          <a:p>
            <a:pPr marL="685800" indent="-342900">
              <a:buFont typeface="Arial" panose="020B0604020202020204" pitchFamily="34" charset="0"/>
              <a:buChar char="•"/>
            </a:pPr>
            <a:r>
              <a:rPr lang="en-US" sz="2000" dirty="0">
                <a:solidFill>
                  <a:schemeClr val="tx1"/>
                </a:solidFill>
              </a:rPr>
              <a:t>Allotment – </a:t>
            </a:r>
          </a:p>
          <a:p>
            <a:pPr marL="685800"/>
            <a:r>
              <a:rPr lang="en-US" sz="2000" dirty="0">
                <a:solidFill>
                  <a:schemeClr val="tx1"/>
                </a:solidFill>
              </a:rPr>
              <a:t>US$100 (50 or more members)</a:t>
            </a:r>
          </a:p>
          <a:p>
            <a:pPr marL="685800"/>
            <a:r>
              <a:rPr lang="en-US" sz="2000" dirty="0">
                <a:solidFill>
                  <a:schemeClr val="tx1"/>
                </a:solidFill>
              </a:rPr>
              <a:t>US$50 (49 or less members)</a:t>
            </a:r>
          </a:p>
          <a:p>
            <a:pPr marL="685800" indent="-342900">
              <a:buFont typeface="Arial" panose="020B0604020202020204" pitchFamily="34" charset="0"/>
              <a:buChar char="•"/>
            </a:pPr>
            <a:r>
              <a:rPr lang="en-US" sz="2000" dirty="0">
                <a:solidFill>
                  <a:schemeClr val="tx1"/>
                </a:solidFill>
              </a:rPr>
              <a:t>US$2.00 for each Student Member</a:t>
            </a:r>
          </a:p>
        </p:txBody>
      </p:sp>
      <p:sp>
        <p:nvSpPr>
          <p:cNvPr id="3" name="Title 1">
            <a:extLst>
              <a:ext uri="{FF2B5EF4-FFF2-40B4-BE49-F238E27FC236}">
                <a16:creationId xmlns:a16="http://schemas.microsoft.com/office/drawing/2014/main" id="{693263C9-47DE-6266-A682-BBF0574C16A4}"/>
              </a:ext>
            </a:extLst>
          </p:cNvPr>
          <p:cNvSpPr txBox="1">
            <a:spLocks/>
          </p:cNvSpPr>
          <p:nvPr/>
        </p:nvSpPr>
        <p:spPr>
          <a:xfrm>
            <a:off x="-11286" y="1003412"/>
            <a:ext cx="12192000" cy="1143000"/>
          </a:xfrm>
          <a:prstGeom prst="rect">
            <a:avLst/>
          </a:prstGeom>
        </p:spPr>
        <p:txBody>
          <a:bodyPr/>
          <a:lstStyle>
            <a:lvl1pPr algn="l" defTabSz="457200" rtl="0" eaLnBrk="1" latinLnBrk="0" hangingPunct="1">
              <a:spcBef>
                <a:spcPct val="0"/>
              </a:spcBef>
              <a:buNone/>
              <a:defRPr sz="4400" b="1" kern="1200">
                <a:solidFill>
                  <a:schemeClr val="tx1"/>
                </a:solidFill>
                <a:latin typeface="Verdana"/>
                <a:ea typeface="+mj-ea"/>
                <a:cs typeface="Verdana"/>
              </a:defRPr>
            </a:lvl1pPr>
          </a:lstStyle>
          <a:p>
            <a:pPr algn="ctr"/>
            <a:r>
              <a:rPr lang="en-US" sz="2400" u="sng" dirty="0"/>
              <a:t>Section and Student Branch Rebate Structure</a:t>
            </a:r>
          </a:p>
        </p:txBody>
      </p:sp>
      <p:sp>
        <p:nvSpPr>
          <p:cNvPr id="6" name="TextBox 5">
            <a:extLst>
              <a:ext uri="{FF2B5EF4-FFF2-40B4-BE49-F238E27FC236}">
                <a16:creationId xmlns:a16="http://schemas.microsoft.com/office/drawing/2014/main" id="{FADB5FA8-4C18-C979-1AD9-71F26B81F0E3}"/>
              </a:ext>
            </a:extLst>
          </p:cNvPr>
          <p:cNvSpPr txBox="1"/>
          <p:nvPr/>
        </p:nvSpPr>
        <p:spPr>
          <a:xfrm>
            <a:off x="6785946" y="4320218"/>
            <a:ext cx="4982990" cy="1323439"/>
          </a:xfrm>
          <a:prstGeom prst="rect">
            <a:avLst/>
          </a:prstGeom>
          <a:noFill/>
        </p:spPr>
        <p:txBody>
          <a:bodyPr wrap="square" rtlCol="0">
            <a:spAutoFit/>
          </a:bodyPr>
          <a:lstStyle/>
          <a:p>
            <a:pPr>
              <a:spcAft>
                <a:spcPts val="1200"/>
              </a:spcAft>
            </a:pPr>
            <a:r>
              <a:rPr lang="en-US" sz="2000" b="1" dirty="0">
                <a:solidFill>
                  <a:srgbClr val="FF0000"/>
                </a:solidFill>
              </a:rPr>
              <a:t>The portion of the Section budget based on student members in the Section should be viewed as a funding resource to help foster the Section-Student Branch connection.</a:t>
            </a:r>
          </a:p>
        </p:txBody>
      </p:sp>
    </p:spTree>
    <p:extLst>
      <p:ext uri="{BB962C8B-B14F-4D97-AF65-F5344CB8AC3E}">
        <p14:creationId xmlns:p14="http://schemas.microsoft.com/office/powerpoint/2010/main" val="1270122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16-MGA-017_SC2017_PPT_Template_Tint (5)</Template>
  <TotalTime>3742</TotalTime>
  <Words>1395</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.AppleSystemUIFont</vt:lpstr>
      <vt:lpstr>Arial</vt:lpstr>
      <vt:lpstr>Calibri</vt:lpstr>
      <vt:lpstr>Verdana</vt:lpstr>
      <vt:lpstr>Office Theme</vt:lpstr>
      <vt:lpstr>PowerPoint Presentation</vt:lpstr>
      <vt:lpstr>Some Section–Student Branch History</vt:lpstr>
      <vt:lpstr>PowerPoint Presentation</vt:lpstr>
      <vt:lpstr>The Importance of a Strong Section–Student Branch Connection</vt:lpstr>
      <vt:lpstr>PowerPoint Presentation</vt:lpstr>
      <vt:lpstr>PowerPoint Presentation</vt:lpstr>
      <vt:lpstr>PowerPoint Presentation</vt:lpstr>
      <vt:lpstr>PowerPoint Presentation</vt:lpstr>
      <vt:lpstr>PowerPoint Presentation</vt:lpstr>
      <vt:lpstr>PowerPoint Presentation</vt:lpstr>
      <vt:lpstr>A Few Best Practice Examples</vt:lpstr>
      <vt:lpstr>Best Practice Examples</vt:lpstr>
      <vt:lpstr>Best Practice Examples</vt:lpstr>
      <vt:lpstr>PowerPoint Presentation</vt:lpstr>
    </vt:vector>
  </TitlesOfParts>
  <Company>IEEE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Schneider, Maria T.</dc:creator>
  <cp:lastModifiedBy>Donohoe, Pat</cp:lastModifiedBy>
  <cp:revision>128</cp:revision>
  <cp:lastPrinted>2015-12-18T16:18:16Z</cp:lastPrinted>
  <dcterms:created xsi:type="dcterms:W3CDTF">2017-07-07T13:57:16Z</dcterms:created>
  <dcterms:modified xsi:type="dcterms:W3CDTF">2023-04-15T04:09:29Z</dcterms:modified>
</cp:coreProperties>
</file>