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73" r:id="rId3"/>
    <p:sldId id="474" r:id="rId4"/>
    <p:sldId id="475" r:id="rId5"/>
    <p:sldId id="359" r:id="rId6"/>
    <p:sldId id="453" r:id="rId7"/>
    <p:sldId id="431" r:id="rId8"/>
    <p:sldId id="402" r:id="rId9"/>
    <p:sldId id="463" r:id="rId10"/>
    <p:sldId id="409" r:id="rId11"/>
    <p:sldId id="464" r:id="rId12"/>
    <p:sldId id="410" r:id="rId13"/>
    <p:sldId id="465" r:id="rId14"/>
    <p:sldId id="388" r:id="rId15"/>
    <p:sldId id="467" r:id="rId16"/>
    <p:sldId id="476" r:id="rId17"/>
    <p:sldId id="469" r:id="rId18"/>
    <p:sldId id="477" r:id="rId19"/>
    <p:sldId id="471" r:id="rId20"/>
    <p:sldId id="433" r:id="rId21"/>
    <p:sldId id="439" r:id="rId22"/>
    <p:sldId id="472" r:id="rId23"/>
    <p:sldId id="434" r:id="rId24"/>
    <p:sldId id="435" r:id="rId25"/>
    <p:sldId id="441" r:id="rId26"/>
    <p:sldId id="442" r:id="rId27"/>
    <p:sldId id="454" r:id="rId28"/>
    <p:sldId id="455" r:id="rId29"/>
    <p:sldId id="456" r:id="rId30"/>
    <p:sldId id="478" r:id="rId31"/>
    <p:sldId id="479" r:id="rId32"/>
    <p:sldId id="480" r:id="rId33"/>
    <p:sldId id="482" r:id="rId34"/>
    <p:sldId id="481" r:id="rId35"/>
    <p:sldId id="458" r:id="rId36"/>
    <p:sldId id="483" r:id="rId37"/>
    <p:sldId id="484" r:id="rId38"/>
    <p:sldId id="48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1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1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41677C-C55E-98BF-7AC5-D314111A9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2824" b="12638"/>
          <a:stretch/>
        </p:blipFill>
        <p:spPr>
          <a:xfrm>
            <a:off x="0" y="2"/>
            <a:ext cx="12192000" cy="599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ED30-4142-4797-824E-D60DAEC82FBC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833A-68CD-471C-8A62-4A93E2B3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7ADA8-FF1F-405B-A46B-17F73F8F2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39EC1-936A-0EC7-FA8A-D0EB0A2D4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78519-F605-4D38-930D-A846AECB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2DB4-F78F-495E-AA6B-12B55AF23550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6BDF-389A-4CDD-A5E1-6CBF6183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B85A0-3517-4A1B-8387-785ADFA1C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DD8B1DE-E07E-E627-7873-7344AD8265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FBDEF-4AEA-550F-7E5A-86652D976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2824" b="12638"/>
          <a:stretch/>
        </p:blipFill>
        <p:spPr>
          <a:xfrm>
            <a:off x="0" y="2"/>
            <a:ext cx="12192000" cy="599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6"/>
            <a:ext cx="10515600" cy="142874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FF1D-EF18-41E8-84A0-CFD86B6CA37D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4C5B-4F3D-4B06-9227-804F5D46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8EF64-1842-303E-99C0-004AF659E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7BE14E-91D7-6C5D-1420-20ECDF8B10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1"/>
            <a:ext cx="5181600" cy="4339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1"/>
            <a:ext cx="5181600" cy="4339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342-3CB9-4ED6-AB8E-4B8EA4EA4E1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92A4D-0FB4-4E02-BBDE-B4479DC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205882-9AA1-459F-A8A3-DD0894333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2AC4598-1E5D-F790-6A95-46549B1AE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400"/>
            <a:ext cx="5157787" cy="3890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3890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F33-6D3E-4681-B10A-E3F2B2445ABC}" type="datetime1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C9234-82FB-4DE8-B31B-760D6F86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0558AA-FF3D-489D-A589-B2240DAC4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622C03B-6C8D-0284-456F-98E65211F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F01A-0CD2-4F8C-98C0-7984485B20B2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EBBB1-42FB-4FE7-8A21-E58D662F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5B3B36-FB62-465A-A301-04B430B2D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3337AA-C3B5-BC54-9500-753764A2C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tom Log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38A2-74F3-4D25-AEF2-3816AEFD6220}" type="datetime1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06EF2-04A8-48F7-9495-526C3B2D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B3DCE-ABE7-2FF2-E261-2947534A1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3B3A8-1326-E605-7864-0D037D1C75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645922"/>
            <a:ext cx="10515600" cy="39433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40">
              <a:defRPr/>
            </a:pPr>
            <a:fld id="{3DD97BEB-BAEF-0344-9D5C-EC73E478698A}" type="slidenum">
              <a:rPr lang="en-US" smtClean="0"/>
              <a:pPr defTabSz="1219140"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68327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6"/>
            <a:ext cx="105156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5343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34B5BB5-394F-4453-BAB1-5F471EF8BD5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63AB5-6EC2-44C0-B871-EBF648BAE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E9165D2-D3B6-435C-A2E0-8337FBEE83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427D2-090E-2F53-D5E4-F4377DED1E5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eee.org/ou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ouanalytics@ieee.or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eee.org/ieee-data-access-and-use-policy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82AD-1D00-6724-C04D-F93A47392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IEEE OU Analytics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60DD8-CCBA-3724-36C2-05842EFA2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243" y="4283393"/>
            <a:ext cx="11209867" cy="1655762"/>
          </a:xfrm>
        </p:spPr>
        <p:txBody>
          <a:bodyPr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>
              <a:solidFill>
                <a:srgbClr val="0045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rPr>
              <a:t>Vera </a:t>
            </a:r>
            <a:r>
              <a:rPr lang="en-US" sz="3200" dirty="0">
                <a:solidFill>
                  <a:srgbClr val="004578"/>
                </a:solidFill>
                <a:latin typeface="Calibri"/>
                <a:ea typeface="Calibri"/>
                <a:cs typeface="Calibri"/>
                <a:sym typeface="Calibri"/>
              </a:rPr>
              <a:t>Sharoff - Senior Director, MGA Information Technology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E31BF-FFF3-3D75-4E64-EFA9D3E0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  <a:br>
              <a:rPr lang="en-US"/>
            </a:br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27508-808C-86B1-AB0E-1F80862A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5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48E32-4E7B-4809-56A9-0253569F1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83" y="195262"/>
            <a:ext cx="9951879" cy="611522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4276" y="0"/>
            <a:ext cx="1191280" cy="586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7805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CE873-80CE-6027-AD78-4656F7A6D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22" y="200025"/>
            <a:ext cx="9736490" cy="599576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06580AB-DECF-22FD-3A53-A53D16C5C261}"/>
              </a:ext>
            </a:extLst>
          </p:cNvPr>
          <p:cNvSpPr/>
          <p:nvPr/>
        </p:nvSpPr>
        <p:spPr>
          <a:xfrm>
            <a:off x="3214253" y="0"/>
            <a:ext cx="1072445" cy="6547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DAFD62-B292-7935-BF61-0E16D3286371}"/>
              </a:ext>
            </a:extLst>
          </p:cNvPr>
          <p:cNvSpPr/>
          <p:nvPr/>
        </p:nvSpPr>
        <p:spPr>
          <a:xfrm>
            <a:off x="3364090" y="3011312"/>
            <a:ext cx="3714044" cy="318448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C4AEC8-DBF0-E32A-3002-52E3B7672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534" y="3657954"/>
            <a:ext cx="4419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9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46F8F-7488-3C66-C334-E6FB3BDCD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623" y="371475"/>
            <a:ext cx="9858314" cy="57799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9A665C-AF17-4F09-6172-23727E5349EC}"/>
              </a:ext>
            </a:extLst>
          </p:cNvPr>
          <p:cNvSpPr/>
          <p:nvPr/>
        </p:nvSpPr>
        <p:spPr>
          <a:xfrm>
            <a:off x="3301340" y="3657600"/>
            <a:ext cx="4952011" cy="247006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7C1EB8D-6A6C-EE96-F9AF-0D58E7EF9D26}"/>
              </a:ext>
            </a:extLst>
          </p:cNvPr>
          <p:cNvSpPr/>
          <p:nvPr/>
        </p:nvSpPr>
        <p:spPr>
          <a:xfrm rot="10800000">
            <a:off x="7873341" y="2805906"/>
            <a:ext cx="926276" cy="225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3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40">
              <a:defRPr/>
            </a:pPr>
            <a:fld id="{3DD97BEB-BAEF-0344-9D5C-EC73E478698A}" type="slidenum">
              <a:rPr lang="en-US" smtClean="0"/>
              <a:pPr defTabSz="1219140">
                <a:defRPr/>
              </a:pPr>
              <a:t>13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 rot="11170303">
            <a:off x="10999473" y="565593"/>
            <a:ext cx="269900" cy="9958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B4EA8-2EE6-545E-70C7-9B14BCE4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17" y="246076"/>
            <a:ext cx="10827729" cy="5830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34EB4A-D15B-980F-0D9C-D571F99AA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240" y="1343987"/>
            <a:ext cx="2548349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57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Memberships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0" y="1046163"/>
            <a:ext cx="9591675" cy="38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           (Societies, TCs, Affinities) Subscriptions, and More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60" y="1738884"/>
            <a:ext cx="4300558" cy="34050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4606" y="2961705"/>
            <a:ext cx="1180837" cy="856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98A55-3608-7F10-A39F-250E8201B867}"/>
              </a:ext>
            </a:extLst>
          </p:cNvPr>
          <p:cNvSpPr txBox="1"/>
          <p:nvPr/>
        </p:nvSpPr>
        <p:spPr>
          <a:xfrm>
            <a:off x="6697682" y="1974443"/>
            <a:ext cx="4785757" cy="3970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Product Dashboard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Summary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Count by Grade (pie)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Count by Gender (pie)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Count by Grade and Years of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Product Summary by Region by Grade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Renewal Category Dashboard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Renewal Summary by Region by Grade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Detail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6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23850" y="6206067"/>
            <a:ext cx="647700" cy="364067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8BAF2-7076-6F6A-1288-A9E697242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21921"/>
            <a:ext cx="10401191" cy="6165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475FED-DAD6-B465-4A5B-B8903ACAC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35" r="19935" b="14366"/>
          <a:stretch/>
        </p:blipFill>
        <p:spPr>
          <a:xfrm>
            <a:off x="3310596" y="1591503"/>
            <a:ext cx="1500555" cy="178895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0F92428-52EC-6EE9-1F76-72661A8DDA9C}"/>
              </a:ext>
            </a:extLst>
          </p:cNvPr>
          <p:cNvSpPr/>
          <p:nvPr/>
        </p:nvSpPr>
        <p:spPr>
          <a:xfrm>
            <a:off x="1069144" y="121921"/>
            <a:ext cx="1388013" cy="53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314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B33196-3643-C475-6A8C-22E8BB4B2C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7983" y="6294246"/>
            <a:ext cx="2743200" cy="365125"/>
          </a:xfrm>
        </p:spPr>
        <p:txBody>
          <a:bodyPr/>
          <a:lstStyle/>
          <a:p>
            <a:pPr defTabSz="1219140">
              <a:defRPr/>
            </a:pPr>
            <a:fld id="{3DD97BEB-BAEF-0344-9D5C-EC73E478698A}" type="slidenum">
              <a:rPr lang="en-US" smtClean="0"/>
              <a:pPr defTabSz="1219140">
                <a:defRPr/>
              </a:pPr>
              <a:t>16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1DDD97-1AB9-5BA9-2B88-691513157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91" y="198629"/>
            <a:ext cx="10892561" cy="59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4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BB7CD3-B95D-0658-6656-C0D504F60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53" y="183461"/>
            <a:ext cx="10911475" cy="615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82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14CD31-88E2-5401-D8CF-0E337AB3C4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40">
              <a:defRPr/>
            </a:pPr>
            <a:fld id="{3DD97BEB-BAEF-0344-9D5C-EC73E478698A}" type="slidenum">
              <a:rPr lang="en-US" smtClean="0"/>
              <a:pPr defTabSz="1219140"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6BF033-709C-4DEB-B2F3-C5674C24F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00" y="278902"/>
            <a:ext cx="11004909" cy="59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35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40">
              <a:defRPr/>
            </a:pPr>
            <a:fld id="{3DD97BEB-BAEF-0344-9D5C-EC73E478698A}" type="slidenum">
              <a:rPr lang="en-US" smtClean="0"/>
              <a:pPr defTabSz="1219140">
                <a:defRPr/>
              </a:pPr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88AC79-5F0F-17D5-76F2-D2FC4454A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53" y="413252"/>
            <a:ext cx="10962179" cy="56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1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E83B-5140-17FF-4626-C92F181C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IEEE OU Analytics is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D6F70-2550-0F6A-2BD1-6D896BB42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visual business intelligence tool which provides volunteer access to member data</a:t>
            </a:r>
          </a:p>
          <a:p>
            <a:r>
              <a:rPr lang="en-US" dirty="0">
                <a:hlinkClick r:id="rId2"/>
              </a:rPr>
              <a:t>http://www.ieee.org/oua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69257-51BA-DD8F-BF02-3DC9F0E9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1F726-507A-5C66-CCFF-F19A379F4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605" y="2429809"/>
            <a:ext cx="4428964" cy="38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97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66" y="721327"/>
            <a:ext cx="6918134" cy="54775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95000" y="1295598"/>
            <a:ext cx="3773447" cy="22252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defTabSz="914377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en-US" sz="1400" b="1" dirty="0"/>
              <a:t>Dashboard</a:t>
            </a:r>
            <a:r>
              <a:rPr lang="en-US" sz="1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 Count by Section and School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 Count by Gender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 Count by Grade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 Count by Field of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Detail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Select 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Where they live (primary address)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Where they go to School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5252" y="1391021"/>
            <a:ext cx="1180837" cy="856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4495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CC697-2BDF-AF22-2276-FB94092F6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50" y="53761"/>
            <a:ext cx="9946184" cy="62737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0988" y="767998"/>
            <a:ext cx="3089880" cy="3385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Attending Students</a:t>
            </a:r>
          </a:p>
        </p:txBody>
      </p:sp>
    </p:spTree>
    <p:extLst>
      <p:ext uri="{BB962C8B-B14F-4D97-AF65-F5344CB8AC3E}">
        <p14:creationId xmlns:p14="http://schemas.microsoft.com/office/powerpoint/2010/main" val="2078437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40">
              <a:defRPr/>
            </a:pPr>
            <a:fld id="{3DD97BEB-BAEF-0344-9D5C-EC73E478698A}" type="slidenum">
              <a:rPr lang="en-US" smtClean="0"/>
              <a:pPr defTabSz="1219140">
                <a:defRPr/>
              </a:pPr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CF1C84-52C4-A166-2E3C-B608BFBDA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954" y="433387"/>
            <a:ext cx="9814933" cy="56586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A5BE4A-71AF-08AD-279A-BD0F0BC41E67}"/>
              </a:ext>
            </a:extLst>
          </p:cNvPr>
          <p:cNvSpPr/>
          <p:nvPr/>
        </p:nvSpPr>
        <p:spPr>
          <a:xfrm>
            <a:off x="4275117" y="3123210"/>
            <a:ext cx="2707574" cy="289758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4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58" y="645081"/>
            <a:ext cx="6591657" cy="53380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65019" y="1233719"/>
            <a:ext cx="4481689" cy="137242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2133" b="1" dirty="0"/>
              <a:t>Doublet</a:t>
            </a:r>
          </a:p>
          <a:p>
            <a:pPr lvl="1"/>
            <a:r>
              <a:rPr lang="en-US" sz="2133" dirty="0"/>
              <a:t>Members with this society membership also have this membership</a:t>
            </a:r>
          </a:p>
        </p:txBody>
      </p:sp>
    </p:spTree>
    <p:extLst>
      <p:ext uri="{BB962C8B-B14F-4D97-AF65-F5344CB8AC3E}">
        <p14:creationId xmlns:p14="http://schemas.microsoft.com/office/powerpoint/2010/main" val="427019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6" y="373148"/>
            <a:ext cx="11254006" cy="59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64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30421" y="1661237"/>
            <a:ext cx="3000107" cy="93051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b="1" dirty="0"/>
              <a:t>Volunteer Positions </a:t>
            </a:r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b="1" dirty="0"/>
              <a:t>Volunteer Positions in Related</a:t>
            </a:r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b="1" dirty="0"/>
              <a:t>Volunteer History</a:t>
            </a:r>
            <a:endParaRPr lang="en-US" sz="2133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72" y="814641"/>
            <a:ext cx="6406249" cy="50722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98594" y="1468476"/>
            <a:ext cx="1416553" cy="9579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06285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35418-E218-0729-FC1D-703E16392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61261"/>
            <a:ext cx="9614661" cy="61718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B714C8-BE8F-1506-5FEE-374697A68C5D}"/>
              </a:ext>
            </a:extLst>
          </p:cNvPr>
          <p:cNvSpPr/>
          <p:nvPr/>
        </p:nvSpPr>
        <p:spPr>
          <a:xfrm>
            <a:off x="5655733" y="4594578"/>
            <a:ext cx="2020711" cy="161431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1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00" y="880427"/>
            <a:ext cx="6345724" cy="50462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4390" y="3161124"/>
            <a:ext cx="893460" cy="7786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7368455" y="1645173"/>
            <a:ext cx="4394567" cy="286334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b="1" dirty="0"/>
              <a:t>MAP</a:t>
            </a:r>
          </a:p>
          <a:p>
            <a:pPr marL="838179" lvl="1" indent="-228594" defTabSz="914377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/>
              <a:t>Region Summary</a:t>
            </a:r>
          </a:p>
          <a:p>
            <a:pPr marL="838179" lvl="1" indent="-228594" defTabSz="914377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/>
              <a:t>IEEE/Society Membership Summary</a:t>
            </a:r>
          </a:p>
          <a:p>
            <a:pPr marL="838179" lvl="1" indent="-228594" defTabSz="914377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/>
              <a:t>Chapter Summary</a:t>
            </a:r>
          </a:p>
          <a:p>
            <a:pPr marL="838179" lvl="1" indent="-228594" defTabSz="914377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/>
              <a:t>Member Count by Chapter</a:t>
            </a:r>
          </a:p>
          <a:p>
            <a:pPr marL="838179" lvl="1" indent="-228594" defTabSz="914377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/>
              <a:t>Potential Chapters</a:t>
            </a:r>
          </a:p>
          <a:p>
            <a:pPr marL="838179" lvl="1" indent="-228594" defTabSz="914377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/>
              <a:t>Affinity Group Summary</a:t>
            </a:r>
          </a:p>
          <a:p>
            <a:pPr marL="838179" lvl="1" indent="-228594" defTabSz="914377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/>
              <a:t>Student Branch Summary</a:t>
            </a:r>
          </a:p>
          <a:p>
            <a:pPr marL="838179" lvl="1" indent="-228594" defTabSz="914377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</a:pPr>
            <a:r>
              <a:rPr lang="en-US" sz="1400" dirty="0"/>
              <a:t>Potential Student Branches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35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40">
              <a:defRPr/>
            </a:pPr>
            <a:fld id="{3DD97BEB-BAEF-0344-9D5C-EC73E478698A}" type="slidenum">
              <a:rPr lang="en-US" smtClean="0"/>
              <a:pPr defTabSz="1219140">
                <a:defRPr/>
              </a:pPr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DCD3B-8822-E931-8C75-0BB7F08F7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26" y="427919"/>
            <a:ext cx="8884467" cy="62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50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646767"/>
            <a:ext cx="10515600" cy="3943351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4FC98-8BE6-80C9-469C-89E563F76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85" t="21017" r="16204" b="-2325"/>
          <a:stretch/>
        </p:blipFill>
        <p:spPr>
          <a:xfrm>
            <a:off x="1253067" y="623704"/>
            <a:ext cx="9262533" cy="56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0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5327D-3893-7F5C-B019-85665925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Who Can Access IEEE OU Analytics?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0B9D3-7871-D0B2-44FE-556BC1B0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F692A4-C21E-3DF8-3E0F-3928DF8E9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87" y="1327137"/>
            <a:ext cx="6907725" cy="556857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724AD72-A705-AABE-2F2D-0D50A233DFAB}"/>
              </a:ext>
            </a:extLst>
          </p:cNvPr>
          <p:cNvSpPr/>
          <p:nvPr/>
        </p:nvSpPr>
        <p:spPr>
          <a:xfrm>
            <a:off x="1924518" y="1849105"/>
            <a:ext cx="375140" cy="84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626E2D2-FC78-FF89-BF1B-F561526F9D26}"/>
              </a:ext>
            </a:extLst>
          </p:cNvPr>
          <p:cNvSpPr/>
          <p:nvPr/>
        </p:nvSpPr>
        <p:spPr>
          <a:xfrm>
            <a:off x="1999547" y="2092945"/>
            <a:ext cx="375140" cy="8440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35591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8DB64E-BB75-6F59-C362-956B6DD7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D88F-E1C3-B7CC-3293-2996FC72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9A5279-4033-469A-0398-CAC3C5D66A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8016" y="193299"/>
            <a:ext cx="9380538" cy="914400"/>
          </a:xfrm>
        </p:spPr>
        <p:txBody>
          <a:bodyPr>
            <a:normAutofit/>
          </a:bodyPr>
          <a:lstStyle/>
          <a:p>
            <a:r>
              <a:rPr lang="en-US" sz="4400" dirty="0"/>
              <a:t>IEEE/Society Member Summary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C407B6-7831-DF91-595B-EEBD005C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9" t="10361" r="10098" b="7188"/>
          <a:stretch/>
        </p:blipFill>
        <p:spPr>
          <a:xfrm>
            <a:off x="1270659" y="1092530"/>
            <a:ext cx="9215252" cy="517008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CA277FA3-F741-271E-0C16-8C4C790A2A7E}"/>
              </a:ext>
            </a:extLst>
          </p:cNvPr>
          <p:cNvSpPr/>
          <p:nvPr/>
        </p:nvSpPr>
        <p:spPr>
          <a:xfrm>
            <a:off x="5510151" y="2565070"/>
            <a:ext cx="1009402" cy="86393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32591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9A5279-4033-469A-0398-CAC3C5D6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Chapter Summary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8DB64E-BB75-6F59-C362-956B6DD7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D88F-E1C3-B7CC-3293-2996FC72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31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B560EC0-5762-3721-B29A-41733878A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320" y="1371600"/>
            <a:ext cx="8107360" cy="4933950"/>
          </a:xfrm>
        </p:spPr>
      </p:pic>
    </p:spTree>
    <p:extLst>
      <p:ext uri="{BB962C8B-B14F-4D97-AF65-F5344CB8AC3E}">
        <p14:creationId xmlns:p14="http://schemas.microsoft.com/office/powerpoint/2010/main" val="3374824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9A5279-4033-469A-0398-CAC3C5D6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Member Count by Chapter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8DB64E-BB75-6F59-C362-956B6DD7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D88F-E1C3-B7CC-3293-2996FC72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32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28F796-2953-C162-0FE8-F97CA55D7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637" y="1371600"/>
            <a:ext cx="8230725" cy="4933950"/>
          </a:xfrm>
        </p:spPr>
      </p:pic>
    </p:spTree>
    <p:extLst>
      <p:ext uri="{BB962C8B-B14F-4D97-AF65-F5344CB8AC3E}">
        <p14:creationId xmlns:p14="http://schemas.microsoft.com/office/powerpoint/2010/main" val="324622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9A5279-4033-469A-0398-CAC3C5D6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Potential Chapters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8DB64E-BB75-6F59-C362-956B6DD7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D88F-E1C3-B7CC-3293-2996FC72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33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3B41F37-5C0B-1FEE-A2A2-C41399473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161" y="1371600"/>
            <a:ext cx="8245677" cy="4933950"/>
          </a:xfrm>
        </p:spPr>
      </p:pic>
    </p:spTree>
    <p:extLst>
      <p:ext uri="{BB962C8B-B14F-4D97-AF65-F5344CB8AC3E}">
        <p14:creationId xmlns:p14="http://schemas.microsoft.com/office/powerpoint/2010/main" val="1750881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D6E2-9ACB-7CD4-9FD2-2E6B0404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is there in MAP?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F3A83-C2B3-BF88-2737-D3C9B74A2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Affinity Group Summary</a:t>
            </a:r>
          </a:p>
          <a:p>
            <a:r>
              <a:rPr lang="en-US" dirty="0"/>
              <a:t>Student Branch Summary</a:t>
            </a:r>
          </a:p>
          <a:p>
            <a:r>
              <a:rPr lang="en-US" dirty="0"/>
              <a:t>Potential Student Branches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09C58-BCDA-CC97-5033-3E840DC0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4800D-71EC-1281-1367-754BEA5B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48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OU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Contacts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ouanalytics@ieee.org</a:t>
            </a:r>
            <a:endParaRPr lang="en-US" dirty="0"/>
          </a:p>
          <a:p>
            <a:pPr lvl="1"/>
            <a:r>
              <a:rPr lang="en-US" dirty="0"/>
              <a:t>Staff in Member and Geographic Activities and Technical Activities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0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38CA-D4FC-5464-2186-8CA95144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32AFB-CAC0-E9FD-81D3-9CC1F32FC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Membership and Subscriptions Monthly Statistics</a:t>
            </a:r>
          </a:p>
          <a:p>
            <a:pPr lvl="1"/>
            <a:r>
              <a:rPr lang="en-US" dirty="0"/>
              <a:t>Data from 2007</a:t>
            </a:r>
          </a:p>
          <a:p>
            <a:pPr lvl="1"/>
            <a:r>
              <a:rPr lang="en-US" dirty="0"/>
              <a:t>By Region, Council, Section, Subsection</a:t>
            </a:r>
          </a:p>
          <a:p>
            <a:pPr lvl="1"/>
            <a:r>
              <a:rPr lang="en-US" dirty="0"/>
              <a:t>By Society, Technical Council, Communities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502CB-1FC8-8DE6-3291-8E802003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90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38CA-D4FC-5464-2186-8CA95144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Other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32AFB-CAC0-E9FD-81D3-9CC1F32FC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IEEE Annual Statistics</a:t>
            </a:r>
          </a:p>
          <a:p>
            <a:pPr lvl="1"/>
            <a:r>
              <a:rPr lang="en-US" dirty="0"/>
              <a:t>Ieee.org/stats</a:t>
            </a:r>
          </a:p>
          <a:p>
            <a:pPr lvl="1"/>
            <a:r>
              <a:rPr lang="en-US" dirty="0"/>
              <a:t>PDF files of statistics back to 2000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502CB-1FC8-8DE6-3291-8E802003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2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38CA-D4FC-5464-2186-8CA95144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Other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32AFB-CAC0-E9FD-81D3-9CC1F32FC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IEEE Organizational Roster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502CB-1FC8-8DE6-3291-8E802003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BC17C5-CD18-4571-9788-D6FC5B958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5" y="1997528"/>
            <a:ext cx="8193957" cy="4197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40D36C-4A98-F4BB-8744-8515F1B8B38A}"/>
              </a:ext>
            </a:extLst>
          </p:cNvPr>
          <p:cNvSpPr txBox="1"/>
          <p:nvPr/>
        </p:nvSpPr>
        <p:spPr>
          <a:xfrm>
            <a:off x="9380483" y="2078182"/>
            <a:ext cx="2085141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Also Available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IEEE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Collabratec</a:t>
            </a:r>
          </a:p>
          <a:p>
            <a:r>
              <a:rPr lang="en-US" dirty="0"/>
              <a:t>Only accessible by Volunteers</a:t>
            </a:r>
          </a:p>
        </p:txBody>
      </p:sp>
    </p:spTree>
    <p:extLst>
      <p:ext uri="{BB962C8B-B14F-4D97-AF65-F5344CB8AC3E}">
        <p14:creationId xmlns:p14="http://schemas.microsoft.com/office/powerpoint/2010/main" val="17229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BFDB-1E49-22A1-8F9A-14B8C3F3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data is available?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B6EAA-2900-F11B-4070-02311C201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Data is limited to your Organizational Unit</a:t>
            </a:r>
          </a:p>
          <a:p>
            <a:pPr lvl="1"/>
            <a:r>
              <a:rPr lang="en-US" dirty="0"/>
              <a:t>Region - All members and affiliates who live in the Region</a:t>
            </a:r>
          </a:p>
          <a:p>
            <a:pPr lvl="1"/>
            <a:r>
              <a:rPr lang="en-US" dirty="0"/>
              <a:t>Section - All members and affiliates who live in the Section</a:t>
            </a:r>
          </a:p>
          <a:p>
            <a:pPr lvl="1"/>
            <a:r>
              <a:rPr lang="en-US" dirty="0"/>
              <a:t>Subsection - All members and affiliates who live in a Subsection</a:t>
            </a:r>
          </a:p>
          <a:p>
            <a:pPr lvl="2"/>
            <a:r>
              <a:rPr lang="en-US" dirty="0"/>
              <a:t>Example: Montgomery Subsection of the Alabama Section</a:t>
            </a:r>
          </a:p>
          <a:p>
            <a:pPr lvl="1"/>
            <a:r>
              <a:rPr lang="en-US" dirty="0"/>
              <a:t>Chapter/Joint Chapter/Affinity Groups - All members and affiliates who live in the Section(s) and are a member of the associated Society</a:t>
            </a:r>
          </a:p>
          <a:p>
            <a:pPr lvl="1"/>
            <a:r>
              <a:rPr lang="en-US" dirty="0"/>
              <a:t>Student Branches - All student members attending the school of the Student Branch</a:t>
            </a:r>
          </a:p>
          <a:p>
            <a:pPr lvl="1"/>
            <a:r>
              <a:rPr lang="en-US" dirty="0"/>
              <a:t>Student Branch Chapters/Student Branch Affinity Groups – All student members attending the school of the Student Branch and belonging to the associated Society</a:t>
            </a:r>
          </a:p>
          <a:p>
            <a:pPr lvl="1"/>
            <a:r>
              <a:rPr lang="en-US" dirty="0"/>
              <a:t>Society  </a:t>
            </a:r>
          </a:p>
          <a:p>
            <a:r>
              <a:rPr lang="en-US" dirty="0"/>
              <a:t>Data includes:</a:t>
            </a:r>
          </a:p>
          <a:p>
            <a:pPr lvl="1"/>
            <a:r>
              <a:rPr lang="en-US" dirty="0"/>
              <a:t>Contact information</a:t>
            </a:r>
          </a:p>
          <a:p>
            <a:pPr lvl="1"/>
            <a:r>
              <a:rPr lang="en-US" dirty="0"/>
              <a:t>Grade and Grade History</a:t>
            </a:r>
          </a:p>
          <a:p>
            <a:pPr lvl="1"/>
            <a:r>
              <a:rPr lang="en-US" dirty="0"/>
              <a:t>School, HKN</a:t>
            </a:r>
          </a:p>
          <a:p>
            <a:pPr lvl="1"/>
            <a:r>
              <a:rPr lang="en-US" dirty="0"/>
              <a:t>Memberships – IEEE, Society, Affinity</a:t>
            </a:r>
          </a:p>
          <a:p>
            <a:pPr lvl="1"/>
            <a:r>
              <a:rPr lang="en-US" dirty="0"/>
              <a:t>Subscriptions</a:t>
            </a:r>
          </a:p>
          <a:p>
            <a:pPr lvl="1"/>
            <a:r>
              <a:rPr lang="en-US" dirty="0"/>
              <a:t>Volunteer Positions, including history</a:t>
            </a:r>
          </a:p>
          <a:p>
            <a:pPr lvl="1"/>
            <a:r>
              <a:rPr lang="en-US" dirty="0"/>
              <a:t>And much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D109B-A51E-E235-E404-96EA4070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2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IEEE OU 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530581" y="1426282"/>
            <a:ext cx="10515600" cy="4933950"/>
          </a:xfrm>
        </p:spPr>
        <p:txBody>
          <a:bodyPr/>
          <a:lstStyle/>
          <a:p>
            <a:r>
              <a:rPr lang="en-US" dirty="0"/>
              <a:t>Click “Access IEEE OU Analytics”</a:t>
            </a:r>
          </a:p>
          <a:p>
            <a:pPr lvl="1"/>
            <a:r>
              <a:rPr lang="en-US" dirty="0"/>
              <a:t>Use of IEEE OU Analytics must be in accordance with the </a:t>
            </a:r>
            <a:r>
              <a:rPr lang="en-US" dirty="0">
                <a:hlinkClick r:id="rId2"/>
              </a:rPr>
              <a:t>IEEE Data Access and Use Policy</a:t>
            </a:r>
            <a:r>
              <a:rPr lang="en-US" dirty="0"/>
              <a:t>.</a:t>
            </a:r>
          </a:p>
          <a:p>
            <a:r>
              <a:rPr lang="en-US" dirty="0"/>
              <a:t>Sign in with your IEEE Web Account Username and Password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989" y="3313426"/>
            <a:ext cx="3890564" cy="308380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D13C0FEA-7F08-5088-F700-1460CCDB0062}"/>
              </a:ext>
            </a:extLst>
          </p:cNvPr>
          <p:cNvSpPr/>
          <p:nvPr/>
        </p:nvSpPr>
        <p:spPr>
          <a:xfrm>
            <a:off x="12066692" y="2573949"/>
            <a:ext cx="374209" cy="67605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0820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C13991-D36B-A54B-E52A-9D048BFB7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Landing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>
              <a:defRPr/>
            </a:pPr>
            <a:fld id="{3DD97BEB-BAEF-0344-9D5C-EC73E478698A}" type="slidenum">
              <a:rPr lang="en-US" smtClean="0"/>
              <a:pPr defTabSz="1219140"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909"/>
          <a:stretch/>
        </p:blipFill>
        <p:spPr>
          <a:xfrm>
            <a:off x="1946967" y="1431539"/>
            <a:ext cx="6797595" cy="540887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36B2681-ABB9-E76B-5043-2FE35938955F}"/>
              </a:ext>
            </a:extLst>
          </p:cNvPr>
          <p:cNvSpPr/>
          <p:nvPr/>
        </p:nvSpPr>
        <p:spPr>
          <a:xfrm rot="11380469">
            <a:off x="7278987" y="5589007"/>
            <a:ext cx="832919" cy="241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85655-0522-6589-DF70-1FF7571983EC}"/>
              </a:ext>
            </a:extLst>
          </p:cNvPr>
          <p:cNvSpPr txBox="1"/>
          <p:nvPr/>
        </p:nvSpPr>
        <p:spPr>
          <a:xfrm>
            <a:off x="9140614" y="2074985"/>
            <a:ext cx="2453054" cy="166199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Six Modules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/>
              <a:t>Members and Affiliates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/>
              <a:t>Memberships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/>
              <a:t>Students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/>
              <a:t>Doublet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/>
              <a:t>Volunteer Positions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2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CA5F26-6E5C-D4DD-FBCA-49AFDC7CA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Members and Affiliates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75105" y="1827653"/>
            <a:ext cx="4352452" cy="254428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defTabSz="914377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Dashboard</a:t>
            </a:r>
          </a:p>
          <a:p>
            <a:pPr marL="742939" lvl="1" indent="-285750" defTabSz="914377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Count By Region and Grade</a:t>
            </a:r>
          </a:p>
          <a:p>
            <a:pPr marL="742939" lvl="1" indent="-285750" defTabSz="914377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Count by Gender (pie)</a:t>
            </a:r>
          </a:p>
          <a:p>
            <a:pPr marL="742939" lvl="1" indent="-285750" defTabSz="914377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Count by Technology Focus</a:t>
            </a:r>
          </a:p>
          <a:p>
            <a:pPr marL="742939" lvl="1" indent="-285750" defTabSz="914377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Count by Grade and Gender</a:t>
            </a:r>
          </a:p>
          <a:p>
            <a:pPr marL="285750" indent="-285750" defTabSz="914377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Geographic Counts</a:t>
            </a:r>
            <a:r>
              <a:rPr lang="en-US" sz="1400" dirty="0">
                <a:solidFill>
                  <a:prstClr val="black"/>
                </a:solidFill>
              </a:rPr>
              <a:t> - by City / State / Province / 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Country/Grade</a:t>
            </a:r>
          </a:p>
          <a:p>
            <a:pPr marL="285750" indent="-285750" defTabSz="914377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Employer Information </a:t>
            </a:r>
          </a:p>
          <a:p>
            <a:pPr marL="285750" indent="-285750" defTabSz="914377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Member Activity</a:t>
            </a:r>
          </a:p>
          <a:p>
            <a:pPr marL="285750" indent="-285750" defTabSz="914377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Detail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48" y="1323118"/>
            <a:ext cx="6324507" cy="5007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8790" y="1931257"/>
            <a:ext cx="1180837" cy="856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430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5B0B719-24D1-2978-9812-761C90408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114300"/>
            <a:ext cx="9629423" cy="61038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63355" y="798926"/>
            <a:ext cx="309806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Includes Students that go to school in the Orlando Section</a:t>
            </a:r>
          </a:p>
        </p:txBody>
      </p:sp>
    </p:spTree>
    <p:extLst>
      <p:ext uri="{BB962C8B-B14F-4D97-AF65-F5344CB8AC3E}">
        <p14:creationId xmlns:p14="http://schemas.microsoft.com/office/powerpoint/2010/main" val="421989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defTabSz="1219140">
              <a:defRPr/>
            </a:pPr>
            <a:fld id="{3DD97BEB-BAEF-0344-9D5C-EC73E478698A}" type="slidenum">
              <a:rPr lang="en-US" smtClean="0"/>
              <a:pPr defTabSz="1219140">
                <a:defRPr/>
              </a:pPr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F2DA2-3AF4-8BFB-2B06-0CF0D4734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114300"/>
            <a:ext cx="9629423" cy="61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84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 SoutheastCon 2023 PowerPoint Template v0.5 2023-01-04" id="{481BBAA6-8946-4F70-9FF8-4E73E02E57C9}" vid="{D313B227-B612-4AF8-A900-45AAA176E2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SoutheastCon 2023 PowerPoint Template v0.5 2023-01-04</Template>
  <TotalTime>194</TotalTime>
  <Words>608</Words>
  <Application>Microsoft Office PowerPoint</Application>
  <PresentationFormat>Widescreen</PresentationFormat>
  <Paragraphs>156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LucidaGrande</vt:lpstr>
      <vt:lpstr>Wingdings</vt:lpstr>
      <vt:lpstr>Office Theme</vt:lpstr>
      <vt:lpstr>Advanced IEEE OU Analytics</vt:lpstr>
      <vt:lpstr>IEEE OU Analytics is …</vt:lpstr>
      <vt:lpstr>Who Can Access IEEE OU Analytics?</vt:lpstr>
      <vt:lpstr>What data is available?</vt:lpstr>
      <vt:lpstr>IEEE OU Analytics</vt:lpstr>
      <vt:lpstr>Landing Page</vt:lpstr>
      <vt:lpstr>Members and Affiliates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IEEE/Society Member Summary</vt:lpstr>
      <vt:lpstr>Chapter Summary</vt:lpstr>
      <vt:lpstr>Member Count by Chapter</vt:lpstr>
      <vt:lpstr>Potential Chapters</vt:lpstr>
      <vt:lpstr>What Else is there in MAP?</vt:lpstr>
      <vt:lpstr>IEEE OU Analytics</vt:lpstr>
      <vt:lpstr>Other Data</vt:lpstr>
      <vt:lpstr>Other Data</vt:lpstr>
      <vt:lpstr>Other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IEEE OU Analytics</dc:title>
  <dc:creator>Vera G Sharoff</dc:creator>
  <cp:lastModifiedBy>Donohoe, Pat</cp:lastModifiedBy>
  <cp:revision>18</cp:revision>
  <dcterms:created xsi:type="dcterms:W3CDTF">2023-04-11T20:39:58Z</dcterms:created>
  <dcterms:modified xsi:type="dcterms:W3CDTF">2023-04-15T03:02:36Z</dcterms:modified>
</cp:coreProperties>
</file>