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4" r:id="rId4"/>
    <p:sldId id="266" r:id="rId5"/>
    <p:sldId id="265" r:id="rId6"/>
    <p:sldId id="273" r:id="rId7"/>
    <p:sldId id="274" r:id="rId8"/>
    <p:sldId id="262" r:id="rId9"/>
    <p:sldId id="269" r:id="rId10"/>
    <p:sldId id="270" r:id="rId11"/>
    <p:sldId id="277" r:id="rId12"/>
    <p:sldId id="272" r:id="rId13"/>
    <p:sldId id="271"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BA5"/>
    <a:srgbClr val="00CCFF"/>
    <a:srgbClr val="0099CC"/>
    <a:srgbClr val="3399FF"/>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17" autoAdjust="0"/>
  </p:normalViewPr>
  <p:slideViewPr>
    <p:cSldViewPr snapToGrid="0">
      <p:cViewPr varScale="1">
        <p:scale>
          <a:sx n="50" d="100"/>
          <a:sy n="50" d="100"/>
        </p:scale>
        <p:origin x="117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Gives Your Section a Platform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Shares Information about meetings, events, and conferences</a:t>
            </a:r>
          </a:p>
          <a:p>
            <a:pPr marL="628650" lvl="1" indent="-171450">
              <a:buFont typeface="Arial" panose="020B0604020202020204" pitchFamily="34" charset="0"/>
              <a:buChar char="•"/>
            </a:pPr>
            <a:r>
              <a:rPr lang="en-US" dirty="0"/>
              <a:t>Keeps Members Informed</a:t>
            </a:r>
          </a:p>
          <a:p>
            <a:pPr marL="171450" indent="-171450">
              <a:buFont typeface="Arial" panose="020B0604020202020204" pitchFamily="34" charset="0"/>
              <a:buChar char="•"/>
            </a:pPr>
            <a:r>
              <a:rPr lang="en-US" dirty="0"/>
              <a:t>Engage the community and potential members</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2</a:t>
            </a:fld>
            <a:endParaRPr lang="en-US"/>
          </a:p>
        </p:txBody>
      </p:sp>
    </p:spTree>
    <p:extLst>
      <p:ext uri="{BB962C8B-B14F-4D97-AF65-F5344CB8AC3E}">
        <p14:creationId xmlns:p14="http://schemas.microsoft.com/office/powerpoint/2010/main" val="144675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activated the Events Calendar plugin and now it is time for us to add it to the webpage.  Remember, the Events Calendar plugin allows you to automatically show your section’s events listed in </a:t>
            </a:r>
            <a:r>
              <a:rPr lang="en-US" dirty="0" err="1"/>
              <a:t>vTools</a:t>
            </a:r>
            <a:r>
              <a:rPr lang="en-US" dirty="0"/>
              <a:t>.</a:t>
            </a:r>
          </a:p>
          <a:p>
            <a:endParaRPr lang="en-US" dirty="0"/>
          </a:p>
          <a:p>
            <a:r>
              <a:rPr lang="en-US" dirty="0"/>
              <a:t>You can use similar plugins to populate your section’s officers.</a:t>
            </a:r>
          </a:p>
        </p:txBody>
      </p:sp>
      <p:sp>
        <p:nvSpPr>
          <p:cNvPr id="4" name="Slide Number Placeholder 3"/>
          <p:cNvSpPr>
            <a:spLocks noGrp="1"/>
          </p:cNvSpPr>
          <p:nvPr>
            <p:ph type="sldNum" sz="quarter" idx="5"/>
          </p:nvPr>
        </p:nvSpPr>
        <p:spPr/>
        <p:txBody>
          <a:bodyPr/>
          <a:lstStyle/>
          <a:p>
            <a:fld id="{BD711C49-634C-40A4-B611-39B3208BDC72}" type="slidenum">
              <a:rPr lang="en-US" smtClean="0"/>
              <a:t>11</a:t>
            </a:fld>
            <a:endParaRPr lang="en-US"/>
          </a:p>
        </p:txBody>
      </p:sp>
    </p:spTree>
    <p:extLst>
      <p:ext uri="{BB962C8B-B14F-4D97-AF65-F5344CB8AC3E}">
        <p14:creationId xmlns:p14="http://schemas.microsoft.com/office/powerpoint/2010/main" val="149922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Information</a:t>
            </a:r>
          </a:p>
          <a:p>
            <a:pPr marL="628650" lvl="1" indent="-171450">
              <a:buFont typeface="Arial" panose="020B0604020202020204" pitchFamily="34" charset="0"/>
              <a:buChar char="•"/>
            </a:pPr>
            <a:r>
              <a:rPr lang="en-US" dirty="0"/>
              <a:t>Leadership</a:t>
            </a:r>
          </a:p>
          <a:p>
            <a:pPr marL="628650" lvl="1" indent="-171450">
              <a:buFont typeface="Arial" panose="020B0604020202020204" pitchFamily="34" charset="0"/>
              <a:buChar char="•"/>
            </a:pPr>
            <a:r>
              <a:rPr lang="en-US" dirty="0"/>
              <a:t>Societies &amp; Affinity Groups</a:t>
            </a:r>
          </a:p>
          <a:p>
            <a:pPr marL="628650" lvl="1" indent="-171450">
              <a:buFont typeface="Arial" panose="020B0604020202020204" pitchFamily="34" charset="0"/>
              <a:buChar char="•"/>
            </a:pPr>
            <a:r>
              <a:rPr lang="en-US" dirty="0"/>
              <a:t>Events</a:t>
            </a:r>
          </a:p>
          <a:p>
            <a:pPr marL="628650" lvl="1" indent="-171450">
              <a:buFont typeface="Arial" panose="020B0604020202020204" pitchFamily="34" charset="0"/>
              <a:buChar char="•"/>
            </a:pPr>
            <a:r>
              <a:rPr lang="en-US" dirty="0"/>
              <a:t>Outreach</a:t>
            </a:r>
          </a:p>
          <a:p>
            <a:pPr marL="628650" lvl="1" indent="-171450">
              <a:buFont typeface="Arial" panose="020B0604020202020204" pitchFamily="34" charset="0"/>
              <a:buChar char="•"/>
            </a:pPr>
            <a:r>
              <a:rPr lang="en-US" dirty="0"/>
              <a:t>Membership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3</a:t>
            </a:fld>
            <a:endParaRPr lang="en-US"/>
          </a:p>
        </p:txBody>
      </p:sp>
    </p:spTree>
    <p:extLst>
      <p:ext uri="{BB962C8B-B14F-4D97-AF65-F5344CB8AC3E}">
        <p14:creationId xmlns:p14="http://schemas.microsoft.com/office/powerpoint/2010/main" val="36172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 want your website to be: </a:t>
            </a:r>
          </a:p>
          <a:p>
            <a:pPr lvl="1"/>
            <a:r>
              <a:rPr lang="en-US" sz="1200" dirty="0"/>
              <a:t>Dynamic with pictures </a:t>
            </a:r>
          </a:p>
          <a:p>
            <a:pPr lvl="1"/>
            <a:r>
              <a:rPr lang="en-US" sz="1200" dirty="0"/>
              <a:t>Posts</a:t>
            </a:r>
          </a:p>
          <a:p>
            <a:pPr lvl="1"/>
            <a:r>
              <a:rPr lang="en-US" sz="1200" dirty="0"/>
              <a:t>Hybrid</a:t>
            </a:r>
          </a:p>
          <a:p>
            <a:endParaRPr lang="en-US" b="1" dirty="0"/>
          </a:p>
          <a:p>
            <a:endParaRPr lang="en-US" b="1" dirty="0"/>
          </a:p>
          <a:p>
            <a:r>
              <a:rPr lang="en-US" b="1" dirty="0"/>
              <a:t>NC State Website</a:t>
            </a:r>
            <a:r>
              <a:rPr lang="en-US" dirty="0"/>
              <a:t>: https://ewh.ieee.org/sb/nc/ncsu/</a:t>
            </a:r>
          </a:p>
          <a:p>
            <a:r>
              <a:rPr lang="en-US" b="1" dirty="0"/>
              <a:t>Atlanta Website:</a:t>
            </a:r>
            <a:r>
              <a:rPr lang="en-US" dirty="0"/>
              <a:t> IEEE-atlanta.org</a:t>
            </a:r>
          </a:p>
          <a:p>
            <a:r>
              <a:rPr lang="en-US" b="1" dirty="0"/>
              <a:t>Coastal SC Website:</a:t>
            </a:r>
            <a:r>
              <a:rPr lang="en-US" dirty="0"/>
              <a:t> https://site.ieee.org/coastalsc/</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4</a:t>
            </a:fld>
            <a:endParaRPr lang="en-US"/>
          </a:p>
        </p:txBody>
      </p:sp>
    </p:spTree>
    <p:extLst>
      <p:ext uri="{BB962C8B-B14F-4D97-AF65-F5344CB8AC3E}">
        <p14:creationId xmlns:p14="http://schemas.microsoft.com/office/powerpoint/2010/main" val="2093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WebinaBox</a:t>
            </a:r>
            <a:r>
              <a:rPr lang="en-US" dirty="0"/>
              <a:t>:</a:t>
            </a:r>
          </a:p>
          <a:p>
            <a:pPr marL="285750" indent="-285750" algn="l">
              <a:buFont typeface="Arial" panose="020B0604020202020204" pitchFamily="34" charset="0"/>
              <a:buChar char="•"/>
            </a:pPr>
            <a:r>
              <a:rPr lang="en-US" sz="1200" dirty="0"/>
              <a:t>Simple</a:t>
            </a:r>
          </a:p>
          <a:p>
            <a:pPr marL="285750" indent="-285750" algn="l">
              <a:buFont typeface="Arial" panose="020B0604020202020204" pitchFamily="34" charset="0"/>
              <a:buChar char="•"/>
            </a:pPr>
            <a:r>
              <a:rPr lang="en-US" sz="1200" dirty="0"/>
              <a:t>Limited Options</a:t>
            </a:r>
          </a:p>
          <a:p>
            <a:pPr marL="285750" indent="-285750" algn="l">
              <a:buFont typeface="Arial" panose="020B0604020202020204" pitchFamily="34" charset="0"/>
              <a:buChar char="•"/>
            </a:pPr>
            <a:r>
              <a:rPr lang="en-US" sz="1200" dirty="0"/>
              <a:t>Auto-population of Officer Information, Events Calendar,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WordPress is: </a:t>
            </a:r>
          </a:p>
          <a:p>
            <a:pPr marL="285750" indent="-285750" algn="l">
              <a:buFont typeface="Arial" panose="020B0604020202020204" pitchFamily="34" charset="0"/>
              <a:buChar char="•"/>
            </a:pPr>
            <a:r>
              <a:rPr lang="en-US" sz="1200" dirty="0"/>
              <a:t>User-Friendly</a:t>
            </a:r>
          </a:p>
          <a:p>
            <a:pPr marL="285750" indent="-285750" algn="l">
              <a:buFont typeface="Arial" panose="020B0604020202020204" pitchFamily="34" charset="0"/>
              <a:buChar char="•"/>
            </a:pPr>
            <a:r>
              <a:rPr lang="en-US" sz="1200" dirty="0"/>
              <a:t>Flexible and Adaptable</a:t>
            </a:r>
          </a:p>
          <a:p>
            <a:pPr marL="285750" indent="-285750" algn="l">
              <a:buFont typeface="Arial" panose="020B0604020202020204" pitchFamily="34" charset="0"/>
              <a:buChar char="•"/>
            </a:pPr>
            <a:r>
              <a:rPr lang="en-US" sz="1200" dirty="0"/>
              <a:t>Same Functionality as </a:t>
            </a:r>
            <a:r>
              <a:rPr lang="en-US" sz="1200" dirty="0" err="1"/>
              <a:t>WebinaBox</a:t>
            </a:r>
            <a:r>
              <a:rPr lang="en-US" sz="1200" dirty="0"/>
              <a:t>, but more Customizable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5</a:t>
            </a:fld>
            <a:endParaRPr lang="en-US"/>
          </a:p>
        </p:txBody>
      </p:sp>
    </p:spTree>
    <p:extLst>
      <p:ext uri="{BB962C8B-B14F-4D97-AF65-F5344CB8AC3E}">
        <p14:creationId xmlns:p14="http://schemas.microsoft.com/office/powerpoint/2010/main" val="20910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dirty="0" err="1"/>
              <a:t>PlugIn</a:t>
            </a:r>
            <a:r>
              <a:rPr lang="en-US" dirty="0"/>
              <a:t> is a piece of software that “plugs into” your WordPress site. Plugins can add new functionality or extend existing functionality on your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6</a:t>
            </a:fld>
            <a:endParaRPr lang="en-US"/>
          </a:p>
        </p:txBody>
      </p:sp>
    </p:spTree>
    <p:extLst>
      <p:ext uri="{BB962C8B-B14F-4D97-AF65-F5344CB8AC3E}">
        <p14:creationId xmlns:p14="http://schemas.microsoft.com/office/powerpoint/2010/main" val="252143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Widget is a modular element that enables you to add a specific feature to your website like an Events Calendar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7</a:t>
            </a:fld>
            <a:endParaRPr lang="en-US"/>
          </a:p>
        </p:txBody>
      </p:sp>
    </p:spTree>
    <p:extLst>
      <p:ext uri="{BB962C8B-B14F-4D97-AF65-F5344CB8AC3E}">
        <p14:creationId xmlns:p14="http://schemas.microsoft.com/office/powerpoint/2010/main" val="414926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t>You can build website components from the ground up and customize each piece, or you can start with the “starter site” and customize from there</a:t>
            </a:r>
          </a:p>
          <a:p>
            <a:endParaRPr lang="en-US" b="1" dirty="0"/>
          </a:p>
        </p:txBody>
      </p:sp>
      <p:sp>
        <p:nvSpPr>
          <p:cNvPr id="4" name="Slide Number Placeholder 3"/>
          <p:cNvSpPr>
            <a:spLocks noGrp="1"/>
          </p:cNvSpPr>
          <p:nvPr>
            <p:ph type="sldNum" sz="quarter" idx="5"/>
          </p:nvPr>
        </p:nvSpPr>
        <p:spPr/>
        <p:txBody>
          <a:bodyPr/>
          <a:lstStyle/>
          <a:p>
            <a:fld id="{BD711C49-634C-40A4-B611-39B3208BDC72}" type="slidenum">
              <a:rPr lang="en-US" smtClean="0"/>
              <a:t>8</a:t>
            </a:fld>
            <a:endParaRPr lang="en-US"/>
          </a:p>
        </p:txBody>
      </p:sp>
    </p:spTree>
    <p:extLst>
      <p:ext uri="{BB962C8B-B14F-4D97-AF65-F5344CB8AC3E}">
        <p14:creationId xmlns:p14="http://schemas.microsoft.com/office/powerpoint/2010/main" val="170535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tools allow you to design your website without development or coding skills. These Page Builders allow you to create:</a:t>
            </a:r>
          </a:p>
          <a:p>
            <a:pPr marL="285750" indent="-285750">
              <a:buFont typeface="Arial" panose="020B0604020202020204" pitchFamily="34" charset="0"/>
              <a:buChar char="•"/>
            </a:pPr>
            <a:r>
              <a:rPr lang="en-US" dirty="0"/>
              <a:t>Image Galleries &amp; Sliders</a:t>
            </a:r>
          </a:p>
          <a:p>
            <a:pPr marL="285750" indent="-285750">
              <a:buFont typeface="Arial" panose="020B0604020202020204" pitchFamily="34" charset="0"/>
              <a:buChar char="•"/>
            </a:pPr>
            <a:r>
              <a:rPr lang="en-US" dirty="0"/>
              <a:t>Navigational Menus &amp; Buttons</a:t>
            </a:r>
          </a:p>
          <a:p>
            <a:pPr marL="285750" indent="-285750">
              <a:buFont typeface="Arial" panose="020B0604020202020204" pitchFamily="34" charset="0"/>
              <a:buChar char="•"/>
            </a:pPr>
            <a:r>
              <a:rPr lang="en-US" dirty="0"/>
              <a:t>Posts and Much More!</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9</a:t>
            </a:fld>
            <a:endParaRPr lang="en-US"/>
          </a:p>
        </p:txBody>
      </p:sp>
    </p:spTree>
    <p:extLst>
      <p:ext uri="{BB962C8B-B14F-4D97-AF65-F5344CB8AC3E}">
        <p14:creationId xmlns:p14="http://schemas.microsoft.com/office/powerpoint/2010/main" val="77792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A page is an area on your site where you can display content</a:t>
            </a:r>
          </a:p>
          <a:p>
            <a:pPr marL="342900" indent="-342900">
              <a:buFont typeface="Arial" panose="020B0604020202020204" pitchFamily="34" charset="0"/>
              <a:buChar char="•"/>
            </a:pPr>
            <a:r>
              <a:rPr lang="en-US" sz="1200" dirty="0"/>
              <a:t>Some of the most common pages on a website include Home, About, and Contact pages</a:t>
            </a:r>
          </a:p>
          <a:p>
            <a:pPr marL="342900" indent="-342900">
              <a:buFont typeface="Arial" panose="020B0604020202020204" pitchFamily="34" charset="0"/>
              <a:buChar char="•"/>
            </a:pPr>
            <a:r>
              <a:rPr lang="en-US" sz="1200" dirty="0"/>
              <a:t>You can add as many pages to your site as you would like, and you can update your pages as many times as you want</a:t>
            </a:r>
          </a:p>
          <a:p>
            <a:pPr marL="800100" lvl="1" indent="-342900">
              <a:buFont typeface="Arial" panose="020B0604020202020204" pitchFamily="34" charset="0"/>
              <a:buChar char="•"/>
            </a:pPr>
            <a:r>
              <a:rPr lang="en-US" sz="1200" dirty="0"/>
              <a:t>You can nest pages by customizing your menus (found on the Dashboard </a:t>
            </a:r>
            <a:r>
              <a:rPr lang="en-US" sz="1200"/>
              <a:t>under Appearance)</a:t>
            </a:r>
            <a:endParaRPr lang="en-US" sz="1200" dirty="0"/>
          </a:p>
          <a:p>
            <a:endParaRPr lang="en-US" b="1" dirty="0"/>
          </a:p>
          <a:p>
            <a:endParaRPr lang="en-US" b="1" dirty="0"/>
          </a:p>
        </p:txBody>
      </p:sp>
      <p:sp>
        <p:nvSpPr>
          <p:cNvPr id="4" name="Slide Number Placeholder 3"/>
          <p:cNvSpPr>
            <a:spLocks noGrp="1"/>
          </p:cNvSpPr>
          <p:nvPr>
            <p:ph type="sldNum" sz="quarter" idx="5"/>
          </p:nvPr>
        </p:nvSpPr>
        <p:spPr/>
        <p:txBody>
          <a:bodyPr/>
          <a:lstStyle/>
          <a:p>
            <a:fld id="{BD711C49-634C-40A4-B611-39B3208BDC72}" type="slidenum">
              <a:rPr lang="en-US" smtClean="0"/>
              <a:t>10</a:t>
            </a:fld>
            <a:endParaRPr lang="en-US"/>
          </a:p>
        </p:txBody>
      </p:sp>
    </p:spTree>
    <p:extLst>
      <p:ext uri="{BB962C8B-B14F-4D97-AF65-F5344CB8AC3E}">
        <p14:creationId xmlns:p14="http://schemas.microsoft.com/office/powerpoint/2010/main" val="1361967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41677C-C55E-98BF-7AC5-D314111A913D}"/>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12824" r="12824" b="12638"/>
          <a:stretch/>
        </p:blipFill>
        <p:spPr>
          <a:xfrm>
            <a:off x="0" y="2"/>
            <a:ext cx="12192000" cy="5991223"/>
          </a:xfrm>
          <a:prstGeom prst="rect">
            <a:avLst/>
          </a:prstGeom>
        </p:spPr>
      </p:pic>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FC8FED30-4142-4797-824E-D60DAEC82FBC}" type="datetime1">
              <a:rPr lang="en-US" smtClean="0"/>
              <a:t>4/14/2023</a:t>
            </a:fld>
            <a:endParaRPr lang="en-US"/>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p:txBody>
          <a:body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8" name="Picture 7">
            <a:extLst>
              <a:ext uri="{FF2B5EF4-FFF2-40B4-BE49-F238E27FC236}">
                <a16:creationId xmlns:a16="http://schemas.microsoft.com/office/drawing/2014/main" id="{AE67ADA8-FF1F-405B-A46B-17F73F8F2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pic>
        <p:nvPicPr>
          <p:cNvPr id="11" name="Picture 10">
            <a:extLst>
              <a:ext uri="{FF2B5EF4-FFF2-40B4-BE49-F238E27FC236}">
                <a16:creationId xmlns:a16="http://schemas.microsoft.com/office/drawing/2014/main" id="{52839EC1-936A-0EC7-FA8A-D0EB0A2D44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spTree>
    <p:extLst>
      <p:ext uri="{BB962C8B-B14F-4D97-AF65-F5344CB8AC3E}">
        <p14:creationId xmlns:p14="http://schemas.microsoft.com/office/powerpoint/2010/main" val="23996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378519-F605-4D38-930D-A846AECB2530}"/>
              </a:ext>
            </a:extLst>
          </p:cNvPr>
          <p:cNvSpPr>
            <a:spLocks noGrp="1"/>
          </p:cNvSpPr>
          <p:nvPr>
            <p:ph type="dt" sz="half" idx="10"/>
          </p:nvPr>
        </p:nvSpPr>
        <p:spPr/>
        <p:txBody>
          <a:bodyPr/>
          <a:lstStyle/>
          <a:p>
            <a:fld id="{6EFD2DB4-F78F-495E-AA6B-12B55AF23550}" type="datetime1">
              <a:rPr lang="en-US" smtClean="0"/>
              <a:t>4/14/2023</a:t>
            </a:fld>
            <a:endParaRPr lang="en-US"/>
          </a:p>
        </p:txBody>
      </p:sp>
      <p:sp>
        <p:nvSpPr>
          <p:cNvPr id="5" name="Footer Placeholder 4">
            <a:extLst>
              <a:ext uri="{FF2B5EF4-FFF2-40B4-BE49-F238E27FC236}">
                <a16:creationId xmlns:a16="http://schemas.microsoft.com/office/drawing/2014/main" id="{B9196BDF-389A-4CDD-A5E1-6CBF618341D8}"/>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587B85A0-3517-4A1B-8387-785ADFA1CE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DD8B1DE-E07E-E627-7873-7344AD826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FFBDEF-4AEA-550F-7E5A-86652D976AF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12824" r="12824" b="12638"/>
          <a:stretch/>
        </p:blipFill>
        <p:spPr>
          <a:xfrm>
            <a:off x="0" y="2"/>
            <a:ext cx="12192000" cy="5991223"/>
          </a:xfrm>
          <a:prstGeom prst="rect">
            <a:avLst/>
          </a:prstGeom>
        </p:spPr>
      </p:pic>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6"/>
            <a:ext cx="10515600" cy="1428749"/>
          </a:xfrm>
        </p:spPr>
        <p:txBody>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p:txBody>
          <a:bodyPr/>
          <a:lstStyle/>
          <a:p>
            <a:fld id="{DC52FF1D-EF18-41E8-84A0-CFD86B6CA37D}" type="datetime1">
              <a:rPr lang="en-US" smtClean="0"/>
              <a:t>4/14/2023</a:t>
            </a:fld>
            <a:endParaRPr lang="en-US"/>
          </a:p>
        </p:txBody>
      </p:sp>
      <p:sp>
        <p:nvSpPr>
          <p:cNvPr id="5" name="Footer Placeholder 4">
            <a:extLst>
              <a:ext uri="{FF2B5EF4-FFF2-40B4-BE49-F238E27FC236}">
                <a16:creationId xmlns:a16="http://schemas.microsoft.com/office/drawing/2014/main" id="{4CEF4C5B-4F3D-4B06-9227-804F5D46E7DF}"/>
              </a:ext>
            </a:extLst>
          </p:cNvPr>
          <p:cNvSpPr>
            <a:spLocks noGrp="1"/>
          </p:cNvSpPr>
          <p:nvPr>
            <p:ph type="ftr" sz="quarter" idx="11"/>
          </p:nvPr>
        </p:nvSpPr>
        <p:spPr/>
        <p:txBody>
          <a:body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2" name="Picture 11">
            <a:extLst>
              <a:ext uri="{FF2B5EF4-FFF2-40B4-BE49-F238E27FC236}">
                <a16:creationId xmlns:a16="http://schemas.microsoft.com/office/drawing/2014/main" id="{A818EF64-1842-303E-99C0-004AF659EE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pic>
        <p:nvPicPr>
          <p:cNvPr id="8" name="Picture 7">
            <a:extLst>
              <a:ext uri="{FF2B5EF4-FFF2-40B4-BE49-F238E27FC236}">
                <a16:creationId xmlns:a16="http://schemas.microsoft.com/office/drawing/2014/main" id="{0B7BE14E-91D7-6C5D-1420-20ECDF8B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1"/>
            <a:ext cx="5181600" cy="4339086"/>
          </a:xfrm>
        </p:spPr>
        <p:txBody>
          <a:bodyPr/>
          <a:lstStyle>
            <a:lvl1pPr>
              <a:defRPr sz="2400"/>
            </a:lvl1pPr>
            <a:lvl2pPr>
              <a:defRPr sz="2000"/>
            </a:lvl2pPr>
            <a:lvl3pPr>
              <a:defRPr sz="18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1"/>
            <a:ext cx="5181600" cy="4339086"/>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p:txBody>
          <a:bodyPr/>
          <a:lstStyle/>
          <a:p>
            <a:fld id="{9A66D342-3CB9-4ED6-AB8E-4B8EA4EA4E13}" type="datetime1">
              <a:rPr lang="en-US" smtClean="0"/>
              <a:t>4/14/2023</a:t>
            </a:fld>
            <a:endParaRPr lang="en-US" dirty="0"/>
          </a:p>
        </p:txBody>
      </p:sp>
      <p:sp>
        <p:nvSpPr>
          <p:cNvPr id="6" name="Footer Placeholder 5">
            <a:extLst>
              <a:ext uri="{FF2B5EF4-FFF2-40B4-BE49-F238E27FC236}">
                <a16:creationId xmlns:a16="http://schemas.microsoft.com/office/drawing/2014/main" id="{F0792A4D-0FB4-4E02-BBDE-B4479DCA4AF2}"/>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1" name="Picture 10">
            <a:extLst>
              <a:ext uri="{FF2B5EF4-FFF2-40B4-BE49-F238E27FC236}">
                <a16:creationId xmlns:a16="http://schemas.microsoft.com/office/drawing/2014/main" id="{19205882-9AA1-459F-A8A3-DD08943330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2AC4598-1E5D-F790-6A95-46549B1AE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400"/>
            <a:ext cx="5157787" cy="3890914"/>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3890913"/>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p:txBody>
          <a:bodyPr/>
          <a:lstStyle/>
          <a:p>
            <a:fld id="{8EC6AF33-6D3E-4681-B10A-E3F2B2445ABC}" type="datetime1">
              <a:rPr lang="en-US" smtClean="0"/>
              <a:t>4/14/2023</a:t>
            </a:fld>
            <a:endParaRPr lang="en-US"/>
          </a:p>
        </p:txBody>
      </p:sp>
      <p:sp>
        <p:nvSpPr>
          <p:cNvPr id="8" name="Footer Placeholder 7">
            <a:extLst>
              <a:ext uri="{FF2B5EF4-FFF2-40B4-BE49-F238E27FC236}">
                <a16:creationId xmlns:a16="http://schemas.microsoft.com/office/drawing/2014/main" id="{9F1C9234-82FB-4DE8-B31B-760D6F8672D0}"/>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2" name="Picture 11">
            <a:extLst>
              <a:ext uri="{FF2B5EF4-FFF2-40B4-BE49-F238E27FC236}">
                <a16:creationId xmlns:a16="http://schemas.microsoft.com/office/drawing/2014/main" id="{300558AA-FF3D-489D-A589-B2240DAC49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622C03B-6C8D-0284-456F-98E65211F1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p:txBody>
          <a:bodyPr/>
          <a:lstStyle/>
          <a:p>
            <a:fld id="{5AECF01A-0CD2-4F8C-98C0-7984485B20B2}" type="datetime1">
              <a:rPr lang="en-US" smtClean="0"/>
              <a:t>4/14/2023</a:t>
            </a:fld>
            <a:endParaRPr lang="en-US"/>
          </a:p>
        </p:txBody>
      </p:sp>
      <p:sp>
        <p:nvSpPr>
          <p:cNvPr id="4" name="Footer Placeholder 3">
            <a:extLst>
              <a:ext uri="{FF2B5EF4-FFF2-40B4-BE49-F238E27FC236}">
                <a16:creationId xmlns:a16="http://schemas.microsoft.com/office/drawing/2014/main" id="{EEDEBBB1-42FB-4FE7-8A21-E58D662F2AC0}"/>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9" name="Picture 8">
            <a:extLst>
              <a:ext uri="{FF2B5EF4-FFF2-40B4-BE49-F238E27FC236}">
                <a16:creationId xmlns:a16="http://schemas.microsoft.com/office/drawing/2014/main" id="{CD5B3B36-FB62-465A-A301-04B430B2D5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3337AA-C3B5-BC54-9500-753764A2C5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ttom Logos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8C8A38A2-74F3-4D25-AEF2-3816AEFD6220}" type="datetime1">
              <a:rPr lang="en-US" smtClean="0"/>
              <a:t>4/14/2023</a:t>
            </a:fld>
            <a:endParaRPr lang="en-US"/>
          </a:p>
        </p:txBody>
      </p:sp>
      <p:sp>
        <p:nvSpPr>
          <p:cNvPr id="3" name="Footer Placeholder 2">
            <a:extLst>
              <a:ext uri="{FF2B5EF4-FFF2-40B4-BE49-F238E27FC236}">
                <a16:creationId xmlns:a16="http://schemas.microsoft.com/office/drawing/2014/main" id="{51F06EF2-04A8-48F7-9495-526C3B2DA394}"/>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5" name="Picture 4">
            <a:extLst>
              <a:ext uri="{FF2B5EF4-FFF2-40B4-BE49-F238E27FC236}">
                <a16:creationId xmlns:a16="http://schemas.microsoft.com/office/drawing/2014/main" id="{D8CB3DCE-ABE7-2FF2-E261-2947534A1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pic>
        <p:nvPicPr>
          <p:cNvPr id="6" name="Picture 5">
            <a:extLst>
              <a:ext uri="{FF2B5EF4-FFF2-40B4-BE49-F238E27FC236}">
                <a16:creationId xmlns:a16="http://schemas.microsoft.com/office/drawing/2014/main" id="{83B3B3A8-1326-E605-7864-0D037D1C7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34B5BB5-394F-4453-BAB1-5F471EF8BD54}" type="datetime1">
              <a:rPr lang="en-US" smtClean="0"/>
              <a:t>4/14/2023</a:t>
            </a:fld>
            <a:endParaRPr lang="en-US" dirty="0"/>
          </a:p>
        </p:txBody>
      </p:sp>
      <p:sp>
        <p:nvSpPr>
          <p:cNvPr id="5" name="Footer Placeholder 4">
            <a:extLst>
              <a:ext uri="{FF2B5EF4-FFF2-40B4-BE49-F238E27FC236}">
                <a16:creationId xmlns:a16="http://schemas.microsoft.com/office/drawing/2014/main" id="{88D63AB5-6EC2-44C0-B871-EBF648BAE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9380483" y="6356350"/>
            <a:ext cx="1973316" cy="365125"/>
          </a:xfrm>
          <a:prstGeom prst="rect">
            <a:avLst/>
          </a:prstGeom>
        </p:spPr>
        <p:txBody>
          <a:bodyPr vert="horz" lIns="91440" tIns="45720" rIns="91440" bIns="45720" rtlCol="0" anchor="ctr"/>
          <a:lstStyle>
            <a:lvl1pPr algn="l">
              <a:defRPr sz="1200">
                <a:solidFill>
                  <a:schemeClr val="tx1"/>
                </a:solidFill>
              </a:defRPr>
            </a:lvl1pPr>
          </a:lstStyle>
          <a:p>
            <a:fld id="{FE9165D2-D3B6-435C-A2E0-8337FBEE834F}" type="slidenum">
              <a:rPr lang="en-US" smtClean="0"/>
              <a:pPr/>
              <a:t>‹#›</a:t>
            </a:fld>
            <a:endParaRPr lang="en-US" dirty="0"/>
          </a:p>
        </p:txBody>
      </p:sp>
      <p:pic>
        <p:nvPicPr>
          <p:cNvPr id="8" name="Picture 7">
            <a:extLst>
              <a:ext uri="{FF2B5EF4-FFF2-40B4-BE49-F238E27FC236}">
                <a16:creationId xmlns:a16="http://schemas.microsoft.com/office/drawing/2014/main" id="{64D427D2-090E-2F53-D5E4-F4377DED1E5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ieee-atlanta.org/"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vtools.ieee.org/webinabox-tutorials/" TargetMode="External"/><Relationship Id="rId13" Type="http://schemas.openxmlformats.org/officeDocument/2006/relationships/hyperlink" Target="https://site.ieee.org/files/2015/07/IEEE-vTools-Feeds-for-WordPress.pdf" TargetMode="External"/><Relationship Id="rId3" Type="http://schemas.openxmlformats.org/officeDocument/2006/relationships/hyperlink" Target="ieee-atlanta.org" TargetMode="External"/><Relationship Id="rId7" Type="http://schemas.openxmlformats.org/officeDocument/2006/relationships/hyperlink" Target="https://drive.google.com/file/d/1BT1fBzf6TXHvzK0CB0P-2wAJOX-TyiA7/view?usp=share_link" TargetMode="External"/><Relationship Id="rId12" Type="http://schemas.openxmlformats.org/officeDocument/2006/relationships/hyperlink" Target="https://drive.google.com/file/d/1amwuLv3mpP3KtOG7fB2pELRvVERIXo6s/view?usp=share_link" TargetMode="External"/><Relationship Id="rId2" Type="http://schemas.openxmlformats.org/officeDocument/2006/relationships/hyperlink" Target="https://ewh.ieee.org/sb/nc/ncsu/" TargetMode="External"/><Relationship Id="rId1" Type="http://schemas.openxmlformats.org/officeDocument/2006/relationships/slideLayout" Target="../slideLayouts/slideLayout4.xml"/><Relationship Id="rId6" Type="http://schemas.openxmlformats.org/officeDocument/2006/relationships/hyperlink" Target="https://kb.ieee.org/ewh/" TargetMode="External"/><Relationship Id="rId11" Type="http://schemas.openxmlformats.org/officeDocument/2006/relationships/hyperlink" Target="https://wordpress.com/learn/get-flashy/" TargetMode="External"/><Relationship Id="rId5" Type="http://schemas.openxmlformats.org/officeDocument/2006/relationships/hyperlink" Target="https://brand-experience.ieee.org/guidelines/digital/style-guide/" TargetMode="External"/><Relationship Id="rId10" Type="http://schemas.openxmlformats.org/officeDocument/2006/relationships/hyperlink" Target="https://drive.google.com/file/d/1BgegIQudNTZPUPM8Z7ZV0NP1zbI6ZzKs/view?usp=share_link" TargetMode="External"/><Relationship Id="rId4" Type="http://schemas.openxmlformats.org/officeDocument/2006/relationships/hyperlink" Target="https://site.ieee.org/coastalsc/" TargetMode="External"/><Relationship Id="rId9" Type="http://schemas.openxmlformats.org/officeDocument/2006/relationships/hyperlink" Target="https://kb.ieee.org/vtools/blog/kb/intro-to-webinabo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2840-2E6A-19E6-95E9-1B4BAEE2CB00}"/>
              </a:ext>
            </a:extLst>
          </p:cNvPr>
          <p:cNvSpPr>
            <a:spLocks noGrp="1"/>
          </p:cNvSpPr>
          <p:nvPr>
            <p:ph type="ctrTitle"/>
          </p:nvPr>
        </p:nvSpPr>
        <p:spPr/>
        <p:txBody>
          <a:bodyPr/>
          <a:lstStyle/>
          <a:p>
            <a:r>
              <a:rPr lang="en-US" dirty="0"/>
              <a:t>Website Tips &amp; Tricks</a:t>
            </a:r>
          </a:p>
        </p:txBody>
      </p:sp>
      <p:sp>
        <p:nvSpPr>
          <p:cNvPr id="3" name="Subtitle 2">
            <a:extLst>
              <a:ext uri="{FF2B5EF4-FFF2-40B4-BE49-F238E27FC236}">
                <a16:creationId xmlns:a16="http://schemas.microsoft.com/office/drawing/2014/main" id="{2BB4317A-CD06-F34F-1149-7F5BF6EEAFD5}"/>
              </a:ext>
            </a:extLst>
          </p:cNvPr>
          <p:cNvSpPr>
            <a:spLocks noGrp="1"/>
          </p:cNvSpPr>
          <p:nvPr>
            <p:ph type="subTitle" idx="1"/>
          </p:nvPr>
        </p:nvSpPr>
        <p:spPr/>
        <p:txBody>
          <a:bodyPr/>
          <a:lstStyle/>
          <a:p>
            <a:r>
              <a:rPr lang="en-US" dirty="0"/>
              <a:t>Melody Richardson</a:t>
            </a:r>
          </a:p>
        </p:txBody>
      </p:sp>
      <p:sp>
        <p:nvSpPr>
          <p:cNvPr id="4" name="Footer Placeholder 3">
            <a:extLst>
              <a:ext uri="{FF2B5EF4-FFF2-40B4-BE49-F238E27FC236}">
                <a16:creationId xmlns:a16="http://schemas.microsoft.com/office/drawing/2014/main" id="{991AC9B0-B84C-D2B1-C07C-1F84DF1C535B}"/>
              </a:ext>
            </a:extLst>
          </p:cNvPr>
          <p:cNvSpPr>
            <a:spLocks noGrp="1"/>
          </p:cNvSpPr>
          <p:nvPr>
            <p:ph type="ftr" sz="quarter" idx="11"/>
          </p:nvPr>
        </p:nvSpPr>
        <p:spPr/>
        <p:txBody>
          <a:bodyPr/>
          <a:lstStyle/>
          <a:p>
            <a:r>
              <a:rPr lang="en-US"/>
              <a:t>IEEE SoutheastCon 2023</a:t>
            </a:r>
            <a:br>
              <a:rPr lang="en-US"/>
            </a:br>
            <a:r>
              <a:rPr lang="en-US"/>
              <a:t>Orlando, Florida</a:t>
            </a:r>
            <a:endParaRPr lang="en-US" dirty="0"/>
          </a:p>
        </p:txBody>
      </p:sp>
      <p:sp>
        <p:nvSpPr>
          <p:cNvPr id="5" name="Slide Number Placeholder 4">
            <a:extLst>
              <a:ext uri="{FF2B5EF4-FFF2-40B4-BE49-F238E27FC236}">
                <a16:creationId xmlns:a16="http://schemas.microsoft.com/office/drawing/2014/main" id="{33C97B26-0C95-2A74-297E-15F613139CD9}"/>
              </a:ext>
            </a:extLst>
          </p:cNvPr>
          <p:cNvSpPr>
            <a:spLocks noGrp="1"/>
          </p:cNvSpPr>
          <p:nvPr>
            <p:ph type="sldNum" sz="quarter" idx="12"/>
          </p:nvPr>
        </p:nvSpPr>
        <p:spPr/>
        <p:txBody>
          <a:bodyPr/>
          <a:lstStyle/>
          <a:p>
            <a:fld id="{FE9165D2-D3B6-435C-A2E0-8337FBEE834F}" type="slidenum">
              <a:rPr lang="en-US" smtClean="0"/>
              <a:t>1</a:t>
            </a:fld>
            <a:endParaRPr lang="en-US" dirty="0"/>
          </a:p>
        </p:txBody>
      </p:sp>
    </p:spTree>
    <p:extLst>
      <p:ext uri="{BB962C8B-B14F-4D97-AF65-F5344CB8AC3E}">
        <p14:creationId xmlns:p14="http://schemas.microsoft.com/office/powerpoint/2010/main" val="389243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F377713C-C31C-E890-1199-91E42BF69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472" y="1958299"/>
            <a:ext cx="7315200" cy="4344012"/>
          </a:xfrm>
          <a:prstGeom prst="rect">
            <a:avLst/>
          </a:prstGeom>
          <a:ln w="63500">
            <a:solidFill>
              <a:srgbClr val="035BA5"/>
            </a:solidFill>
          </a:ln>
        </p:spPr>
      </p:pic>
      <p:sp>
        <p:nvSpPr>
          <p:cNvPr id="2" name="Title 1">
            <a:extLst>
              <a:ext uri="{FF2B5EF4-FFF2-40B4-BE49-F238E27FC236}">
                <a16:creationId xmlns:a16="http://schemas.microsoft.com/office/drawing/2014/main" id="{17D43EA8-6F13-5977-7232-E5D504ADD981}"/>
              </a:ext>
            </a:extLst>
          </p:cNvPr>
          <p:cNvSpPr>
            <a:spLocks noGrp="1"/>
          </p:cNvSpPr>
          <p:nvPr>
            <p:ph type="title"/>
          </p:nvPr>
        </p:nvSpPr>
        <p:spPr/>
        <p:txBody>
          <a:bodyPr/>
          <a:lstStyle/>
          <a:p>
            <a:r>
              <a:rPr lang="en-US" dirty="0"/>
              <a:t>Build Your Website	</a:t>
            </a:r>
          </a:p>
        </p:txBody>
      </p:sp>
      <p:sp>
        <p:nvSpPr>
          <p:cNvPr id="3" name="Content Placeholder 2">
            <a:extLst>
              <a:ext uri="{FF2B5EF4-FFF2-40B4-BE49-F238E27FC236}">
                <a16:creationId xmlns:a16="http://schemas.microsoft.com/office/drawing/2014/main" id="{6696E1D0-7355-9F68-D3B9-ECDC962200C2}"/>
              </a:ext>
            </a:extLst>
          </p:cNvPr>
          <p:cNvSpPr>
            <a:spLocks noGrp="1"/>
          </p:cNvSpPr>
          <p:nvPr>
            <p:ph idx="1"/>
          </p:nvPr>
        </p:nvSpPr>
        <p:spPr>
          <a:xfrm>
            <a:off x="838200" y="1371599"/>
            <a:ext cx="9470571" cy="1012372"/>
          </a:xfrm>
        </p:spPr>
        <p:txBody>
          <a:bodyPr/>
          <a:lstStyle/>
          <a:p>
            <a:r>
              <a:rPr lang="en-US" dirty="0"/>
              <a:t>Create a </a:t>
            </a:r>
            <a:r>
              <a:rPr lang="en-US" b="1" dirty="0">
                <a:solidFill>
                  <a:schemeClr val="accent4">
                    <a:lumMod val="75000"/>
                  </a:schemeClr>
                </a:solidFill>
              </a:rPr>
              <a:t>Page</a:t>
            </a:r>
          </a:p>
          <a:p>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3A8E1F9D-9240-6B20-DD7C-977F2633DD92}"/>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AD288B7A-26C3-6437-4F2F-59C5ED1EB005}"/>
              </a:ext>
            </a:extLst>
          </p:cNvPr>
          <p:cNvSpPr>
            <a:spLocks noGrp="1"/>
          </p:cNvSpPr>
          <p:nvPr>
            <p:ph type="sldNum" sz="quarter" idx="12"/>
          </p:nvPr>
        </p:nvSpPr>
        <p:spPr/>
        <p:txBody>
          <a:bodyPr/>
          <a:lstStyle/>
          <a:p>
            <a:fld id="{FE9165D2-D3B6-435C-A2E0-8337FBEE834F}" type="slidenum">
              <a:rPr lang="en-US" smtClean="0"/>
              <a:t>10</a:t>
            </a:fld>
            <a:endParaRPr lang="en-US"/>
          </a:p>
        </p:txBody>
      </p:sp>
    </p:spTree>
    <p:extLst>
      <p:ext uri="{BB962C8B-B14F-4D97-AF65-F5344CB8AC3E}">
        <p14:creationId xmlns:p14="http://schemas.microsoft.com/office/powerpoint/2010/main" val="8412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normAutofit fontScale="90000"/>
          </a:bodyPr>
          <a:lstStyle/>
          <a:p>
            <a:r>
              <a:rPr lang="en-US" dirty="0"/>
              <a:t>Build Your Page – Add the Events Calendar </a:t>
            </a:r>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301752" y="1962914"/>
            <a:ext cx="3063950" cy="2645664"/>
          </a:xfrm>
        </p:spPr>
        <p:txBody>
          <a:bodyPr>
            <a:normAutofit/>
          </a:bodyPr>
          <a:lstStyle/>
          <a:p>
            <a:pPr algn="ctr"/>
            <a:r>
              <a:rPr lang="en-US" dirty="0"/>
              <a:t>In </a:t>
            </a:r>
            <a:r>
              <a:rPr lang="en-US" dirty="0" err="1"/>
              <a:t>Elementor</a:t>
            </a:r>
            <a:r>
              <a:rPr lang="en-US" dirty="0"/>
              <a:t>, add the </a:t>
            </a:r>
            <a:r>
              <a:rPr lang="en-US" sz="2000" i="1" dirty="0"/>
              <a:t>(activated)</a:t>
            </a:r>
            <a:r>
              <a:rPr lang="en-US" dirty="0"/>
              <a:t> Events Calendar to Your Page</a:t>
            </a:r>
          </a:p>
          <a:p>
            <a:pPr marL="0" indent="0" algn="ctr">
              <a:buNone/>
            </a:pPr>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2286000" lvl="5" indent="0">
              <a:buNone/>
            </a:pPr>
            <a:endParaRPr lang="en-US" dirty="0"/>
          </a:p>
        </p:txBody>
      </p:sp>
      <p:pic>
        <p:nvPicPr>
          <p:cNvPr id="10" name="Content Placeholder 9">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622540" y="1469137"/>
            <a:ext cx="5553827"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11</a:t>
            </a:fld>
            <a:endParaRPr lang="en-US"/>
          </a:p>
        </p:txBody>
      </p:sp>
      <p:pic>
        <p:nvPicPr>
          <p:cNvPr id="12" name="Picture 11">
            <a:extLst>
              <a:ext uri="{FF2B5EF4-FFF2-40B4-BE49-F238E27FC236}">
                <a16:creationId xmlns:a16="http://schemas.microsoft.com/office/drawing/2014/main" id="{F5C73F7E-9EBB-E6A4-C091-812CCE75A9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038" y="3274513"/>
            <a:ext cx="6342354" cy="2730642"/>
          </a:xfrm>
          <a:prstGeom prst="rect">
            <a:avLst/>
          </a:prstGeom>
          <a:ln w="63500">
            <a:solidFill>
              <a:srgbClr val="035BA5"/>
            </a:solidFill>
          </a:ln>
        </p:spPr>
      </p:pic>
    </p:spTree>
    <p:extLst>
      <p:ext uri="{BB962C8B-B14F-4D97-AF65-F5344CB8AC3E}">
        <p14:creationId xmlns:p14="http://schemas.microsoft.com/office/powerpoint/2010/main" val="64570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286F-5D97-4D3C-C422-F3A0E2D219ED}"/>
              </a:ext>
            </a:extLst>
          </p:cNvPr>
          <p:cNvSpPr>
            <a:spLocks noGrp="1"/>
          </p:cNvSpPr>
          <p:nvPr>
            <p:ph type="title"/>
          </p:nvPr>
        </p:nvSpPr>
        <p:spPr/>
        <p:txBody>
          <a:bodyPr/>
          <a:lstStyle/>
          <a:p>
            <a:r>
              <a:rPr lang="en-US" dirty="0"/>
              <a:t>Show &amp; Tell</a:t>
            </a:r>
          </a:p>
        </p:txBody>
      </p:sp>
      <p:sp>
        <p:nvSpPr>
          <p:cNvPr id="3" name="Footer Placeholder 2">
            <a:extLst>
              <a:ext uri="{FF2B5EF4-FFF2-40B4-BE49-F238E27FC236}">
                <a16:creationId xmlns:a16="http://schemas.microsoft.com/office/drawing/2014/main" id="{1166C9E6-81A9-ED58-A05F-306B9936B9D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4" name="Slide Number Placeholder 3">
            <a:extLst>
              <a:ext uri="{FF2B5EF4-FFF2-40B4-BE49-F238E27FC236}">
                <a16:creationId xmlns:a16="http://schemas.microsoft.com/office/drawing/2014/main" id="{F0A88698-B011-C89D-B8A6-8FF82C530127}"/>
              </a:ext>
            </a:extLst>
          </p:cNvPr>
          <p:cNvSpPr>
            <a:spLocks noGrp="1"/>
          </p:cNvSpPr>
          <p:nvPr>
            <p:ph type="sldNum" sz="quarter" idx="12"/>
          </p:nvPr>
        </p:nvSpPr>
        <p:spPr/>
        <p:txBody>
          <a:bodyPr/>
          <a:lstStyle/>
          <a:p>
            <a:fld id="{FE9165D2-D3B6-435C-A2E0-8337FBEE834F}" type="slidenum">
              <a:rPr lang="en-US" smtClean="0"/>
              <a:t>12</a:t>
            </a:fld>
            <a:endParaRPr lang="en-US"/>
          </a:p>
        </p:txBody>
      </p:sp>
      <p:pic>
        <p:nvPicPr>
          <p:cNvPr id="6" name="Picture 5" descr="A picture containing clipart&#10;&#10;Description automatically generated">
            <a:extLst>
              <a:ext uri="{FF2B5EF4-FFF2-40B4-BE49-F238E27FC236}">
                <a16:creationId xmlns:a16="http://schemas.microsoft.com/office/drawing/2014/main" id="{650A68AB-2C38-AE23-A5C8-0DA38DFF3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942" y="1394666"/>
            <a:ext cx="9263743" cy="4898668"/>
          </a:xfrm>
          <a:prstGeom prst="rect">
            <a:avLst/>
          </a:prstGeom>
        </p:spPr>
      </p:pic>
      <p:sp>
        <p:nvSpPr>
          <p:cNvPr id="7" name="Subtitle 2">
            <a:extLst>
              <a:ext uri="{FF2B5EF4-FFF2-40B4-BE49-F238E27FC236}">
                <a16:creationId xmlns:a16="http://schemas.microsoft.com/office/drawing/2014/main" id="{E36057BC-DAB3-5EA6-EDE2-4DBAE8D9048C}"/>
              </a:ext>
            </a:extLst>
          </p:cNvPr>
          <p:cNvSpPr txBox="1">
            <a:spLocks/>
          </p:cNvSpPr>
          <p:nvPr/>
        </p:nvSpPr>
        <p:spPr>
          <a:xfrm>
            <a:off x="1709058" y="5065713"/>
            <a:ext cx="9144000" cy="1084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hlinkClick r:id="rId3"/>
              </a:rPr>
              <a:t>https://ieee-atlanta.org/</a:t>
            </a:r>
            <a:endParaRPr lang="en-US" b="1" dirty="0"/>
          </a:p>
        </p:txBody>
      </p:sp>
    </p:spTree>
    <p:extLst>
      <p:ext uri="{BB962C8B-B14F-4D97-AF65-F5344CB8AC3E}">
        <p14:creationId xmlns:p14="http://schemas.microsoft.com/office/powerpoint/2010/main" val="20739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E94ADA-8EA5-AB55-0184-7EEA2CE1F78A}"/>
              </a:ext>
            </a:extLst>
          </p:cNvPr>
          <p:cNvSpPr>
            <a:spLocks noGrp="1"/>
          </p:cNvSpPr>
          <p:nvPr>
            <p:ph type="ftr" sz="quarter" idx="11"/>
          </p:nvPr>
        </p:nvSpPr>
        <p:spPr/>
        <p:txBody>
          <a:bodyPr/>
          <a:lstStyle/>
          <a:p>
            <a:r>
              <a:rPr lang="en-US"/>
              <a:t>IEEE SoutheastCon 2023</a:t>
            </a:r>
            <a:br>
              <a:rPr lang="en-US"/>
            </a:br>
            <a:r>
              <a:rPr lang="en-US"/>
              <a:t>Orlando, Florida</a:t>
            </a:r>
            <a:endParaRPr lang="en-US" dirty="0"/>
          </a:p>
        </p:txBody>
      </p:sp>
      <p:sp>
        <p:nvSpPr>
          <p:cNvPr id="5" name="Slide Number Placeholder 4">
            <a:extLst>
              <a:ext uri="{FF2B5EF4-FFF2-40B4-BE49-F238E27FC236}">
                <a16:creationId xmlns:a16="http://schemas.microsoft.com/office/drawing/2014/main" id="{8BDE1E4C-41F0-9569-EF4B-7E7DB246156B}"/>
              </a:ext>
            </a:extLst>
          </p:cNvPr>
          <p:cNvSpPr>
            <a:spLocks noGrp="1"/>
          </p:cNvSpPr>
          <p:nvPr>
            <p:ph type="sldNum" sz="quarter" idx="12"/>
          </p:nvPr>
        </p:nvSpPr>
        <p:spPr/>
        <p:txBody>
          <a:bodyPr/>
          <a:lstStyle/>
          <a:p>
            <a:fld id="{FE9165D2-D3B6-435C-A2E0-8337FBEE834F}" type="slidenum">
              <a:rPr lang="en-US" smtClean="0"/>
              <a:t>13</a:t>
            </a:fld>
            <a:endParaRPr lang="en-US" dirty="0"/>
          </a:p>
        </p:txBody>
      </p:sp>
      <p:pic>
        <p:nvPicPr>
          <p:cNvPr id="13" name="Picture 12" descr="Shape&#10;&#10;Description automatically generated with medium confidence">
            <a:extLst>
              <a:ext uri="{FF2B5EF4-FFF2-40B4-BE49-F238E27FC236}">
                <a16:creationId xmlns:a16="http://schemas.microsoft.com/office/drawing/2014/main" id="{29161829-2611-77F2-52B5-F2ADB7CF5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630708"/>
            <a:ext cx="4951928" cy="5553039"/>
          </a:xfrm>
          <a:prstGeom prst="rect">
            <a:avLst/>
          </a:prstGeom>
        </p:spPr>
      </p:pic>
    </p:spTree>
    <p:extLst>
      <p:ext uri="{BB962C8B-B14F-4D97-AF65-F5344CB8AC3E}">
        <p14:creationId xmlns:p14="http://schemas.microsoft.com/office/powerpoint/2010/main" val="31386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F4CF-6957-F421-05BD-02FF106524C2}"/>
              </a:ext>
            </a:extLst>
          </p:cNvPr>
          <p:cNvSpPr>
            <a:spLocks noGrp="1"/>
          </p:cNvSpPr>
          <p:nvPr>
            <p:ph type="title"/>
          </p:nvPr>
        </p:nvSpPr>
        <p:spPr/>
        <p:txBody>
          <a:bodyPr/>
          <a:lstStyle/>
          <a:p>
            <a:r>
              <a:rPr lang="en-US" dirty="0"/>
              <a:t>Appendix – Links to Tutorials	</a:t>
            </a:r>
          </a:p>
        </p:txBody>
      </p:sp>
      <p:sp>
        <p:nvSpPr>
          <p:cNvPr id="3" name="Content Placeholder 2">
            <a:extLst>
              <a:ext uri="{FF2B5EF4-FFF2-40B4-BE49-F238E27FC236}">
                <a16:creationId xmlns:a16="http://schemas.microsoft.com/office/drawing/2014/main" id="{1D65B127-EDD1-3CFA-BFC1-1C3DCBBA425E}"/>
              </a:ext>
            </a:extLst>
          </p:cNvPr>
          <p:cNvSpPr>
            <a:spLocks noGrp="1"/>
          </p:cNvSpPr>
          <p:nvPr>
            <p:ph sz="half" idx="1"/>
          </p:nvPr>
        </p:nvSpPr>
        <p:spPr>
          <a:xfrm>
            <a:off x="838200" y="1371600"/>
            <a:ext cx="5181600" cy="4821935"/>
          </a:xfrm>
        </p:spPr>
        <p:txBody>
          <a:bodyPr>
            <a:normAutofit fontScale="70000" lnSpcReduction="20000"/>
          </a:bodyPr>
          <a:lstStyle/>
          <a:p>
            <a:r>
              <a:rPr lang="en-US" b="1" dirty="0"/>
              <a:t>Websites:</a:t>
            </a:r>
          </a:p>
          <a:p>
            <a:pPr lvl="1"/>
            <a:r>
              <a:rPr lang="en-US" b="1" dirty="0"/>
              <a:t>NC State Website</a:t>
            </a:r>
            <a:r>
              <a:rPr lang="en-US" dirty="0"/>
              <a:t>: </a:t>
            </a:r>
            <a:r>
              <a:rPr lang="en-US" dirty="0">
                <a:hlinkClick r:id="rId2"/>
              </a:rPr>
              <a:t>https://ewh.ieee.org/sb/nc/ncsu/</a:t>
            </a:r>
            <a:endParaRPr lang="en-US" dirty="0"/>
          </a:p>
          <a:p>
            <a:pPr lvl="1"/>
            <a:r>
              <a:rPr lang="en-US" b="1" dirty="0"/>
              <a:t>Atlanta Website:</a:t>
            </a:r>
            <a:r>
              <a:rPr lang="en-US" dirty="0"/>
              <a:t> </a:t>
            </a:r>
            <a:r>
              <a:rPr lang="en-US" dirty="0">
                <a:hlinkClick r:id="rId3" action="ppaction://hlinkfile"/>
              </a:rPr>
              <a:t>IEEE-atlanta.org</a:t>
            </a:r>
            <a:endParaRPr lang="en-US" dirty="0"/>
          </a:p>
          <a:p>
            <a:pPr lvl="1"/>
            <a:r>
              <a:rPr lang="en-US" b="1" dirty="0"/>
              <a:t>Coastal SC Website:</a:t>
            </a:r>
            <a:r>
              <a:rPr lang="en-US" dirty="0"/>
              <a:t> </a:t>
            </a:r>
            <a:r>
              <a:rPr lang="en-US" dirty="0">
                <a:hlinkClick r:id="rId4"/>
              </a:rPr>
              <a:t>https://site.ieee.org/coastalsc/</a:t>
            </a:r>
            <a:endParaRPr lang="en-US" dirty="0"/>
          </a:p>
          <a:p>
            <a:pPr lvl="1"/>
            <a:endParaRPr lang="en-US" dirty="0"/>
          </a:p>
          <a:p>
            <a:pPr>
              <a:lnSpc>
                <a:spcPct val="100000"/>
              </a:lnSpc>
              <a:spcBef>
                <a:spcPts val="0"/>
              </a:spcBef>
              <a:defRPr/>
            </a:pPr>
            <a:r>
              <a:rPr lang="en-US" b="1" dirty="0"/>
              <a:t>IEEE </a:t>
            </a:r>
            <a:r>
              <a:rPr lang="en-US" b="1" dirty="0" err="1"/>
              <a:t>StyleGuide</a:t>
            </a:r>
            <a:r>
              <a:rPr lang="en-US" b="1" dirty="0"/>
              <a:t>: </a:t>
            </a:r>
            <a:r>
              <a:rPr lang="en-US" dirty="0">
                <a:hlinkClick r:id="rId5"/>
              </a:rPr>
              <a:t>https://brand-experience.ieee.org/guidelines/digital/style-guide/</a:t>
            </a:r>
            <a:endParaRPr lang="en-US" dirty="0"/>
          </a:p>
          <a:p>
            <a:pPr>
              <a:lnSpc>
                <a:spcPct val="100000"/>
              </a:lnSpc>
              <a:spcBef>
                <a:spcPts val="0"/>
              </a:spcBef>
              <a:defRPr/>
            </a:pPr>
            <a:endParaRPr lang="en-US" b="1" dirty="0"/>
          </a:p>
          <a:p>
            <a:pPr marL="0" indent="0">
              <a:lnSpc>
                <a:spcPct val="100000"/>
              </a:lnSpc>
              <a:spcBef>
                <a:spcPts val="0"/>
              </a:spcBef>
              <a:buNone/>
              <a:defRPr/>
            </a:pPr>
            <a:endParaRPr lang="en-US" b="1" dirty="0"/>
          </a:p>
          <a:p>
            <a:pPr>
              <a:lnSpc>
                <a:spcPct val="100000"/>
              </a:lnSpc>
              <a:spcBef>
                <a:spcPts val="0"/>
              </a:spcBef>
              <a:defRPr/>
            </a:pPr>
            <a:r>
              <a:rPr lang="en-US" b="1" dirty="0" err="1"/>
              <a:t>WebPage</a:t>
            </a:r>
            <a:r>
              <a:rPr lang="en-US" b="1" dirty="0"/>
              <a:t> Knowledge Base: </a:t>
            </a:r>
            <a:r>
              <a:rPr lang="en-US" dirty="0">
                <a:hlinkClick r:id="rId6"/>
              </a:rPr>
              <a:t>https://kb.ieee.org/ewh/</a:t>
            </a:r>
            <a:endParaRPr lang="en-US" dirty="0"/>
          </a:p>
          <a:p>
            <a:pPr>
              <a:lnSpc>
                <a:spcPct val="100000"/>
              </a:lnSpc>
              <a:spcBef>
                <a:spcPts val="0"/>
              </a:spcBef>
              <a:defRPr/>
            </a:pPr>
            <a:endParaRPr lang="en-US" b="1" dirty="0"/>
          </a:p>
          <a:p>
            <a:pPr>
              <a:lnSpc>
                <a:spcPct val="100000"/>
              </a:lnSpc>
              <a:spcBef>
                <a:spcPts val="0"/>
              </a:spcBef>
              <a:defRPr/>
            </a:pPr>
            <a:r>
              <a:rPr lang="en-US" b="1" dirty="0" err="1"/>
              <a:t>Wordpress</a:t>
            </a:r>
            <a:r>
              <a:rPr lang="en-US" b="1" dirty="0"/>
              <a:t> Detailed Tutorial:</a:t>
            </a:r>
            <a:r>
              <a:rPr lang="en-US" dirty="0"/>
              <a:t> </a:t>
            </a:r>
            <a:r>
              <a:rPr lang="en-US" dirty="0">
                <a:hlinkClick r:id="rId7"/>
              </a:rPr>
              <a:t>https://drive.google.com/file/d/1BT1fBzf6TXHvzK0CB0P-2wAJOX-TyiA7/view?usp=share_link</a:t>
            </a:r>
            <a:endParaRPr lang="en-US" dirty="0"/>
          </a:p>
          <a:p>
            <a:pPr>
              <a:lnSpc>
                <a:spcPct val="100000"/>
              </a:lnSpc>
              <a:spcBef>
                <a:spcPts val="0"/>
              </a:spcBef>
              <a:defRPr/>
            </a:pPr>
            <a:endParaRPr lang="en-US" dirty="0"/>
          </a:p>
          <a:p>
            <a:pPr>
              <a:lnSpc>
                <a:spcPct val="100000"/>
              </a:lnSpc>
              <a:spcBef>
                <a:spcPts val="0"/>
              </a:spcBef>
              <a:defRPr/>
            </a:pPr>
            <a:r>
              <a:rPr lang="en-US" b="1" dirty="0" err="1"/>
              <a:t>WebinaBox</a:t>
            </a:r>
            <a:r>
              <a:rPr lang="en-US" b="1" dirty="0"/>
              <a:t> Detailed Tutorials:</a:t>
            </a:r>
            <a:r>
              <a:rPr lang="en-US" dirty="0"/>
              <a:t>  </a:t>
            </a:r>
            <a:r>
              <a:rPr lang="en-US" dirty="0">
                <a:hlinkClick r:id="rId8"/>
              </a:rPr>
              <a:t>https://vtools.ieee.org/webinabox-tutorials/</a:t>
            </a:r>
            <a:r>
              <a:rPr lang="en-US" dirty="0"/>
              <a:t>, or </a:t>
            </a:r>
            <a:r>
              <a:rPr lang="en-US" dirty="0">
                <a:hlinkClick r:id="rId9"/>
              </a:rPr>
              <a:t>https://kb.ieee.org/vtools/blog/kb/intro-to-webinabox/</a:t>
            </a:r>
            <a:endParaRPr lang="en-US" dirty="0"/>
          </a:p>
          <a:p>
            <a:pPr>
              <a:lnSpc>
                <a:spcPct val="100000"/>
              </a:lnSpc>
              <a:spcBef>
                <a:spcPts val="0"/>
              </a:spcBef>
              <a:defRPr/>
            </a:pPr>
            <a:endParaRPr lang="en-US" dirty="0"/>
          </a:p>
          <a:p>
            <a:endParaRPr lang="en-US" dirty="0"/>
          </a:p>
          <a:p>
            <a:endParaRPr lang="en-US" dirty="0"/>
          </a:p>
          <a:p>
            <a:endParaRPr lang="en-US" dirty="0"/>
          </a:p>
          <a:p>
            <a:pPr lvl="1"/>
            <a:endParaRPr lang="en-US" dirty="0"/>
          </a:p>
          <a:p>
            <a:endParaRPr lang="en-US" dirty="0"/>
          </a:p>
          <a:p>
            <a:pPr lvl="1"/>
            <a:endParaRPr lang="en-US" dirty="0"/>
          </a:p>
        </p:txBody>
      </p:sp>
      <p:sp>
        <p:nvSpPr>
          <p:cNvPr id="6" name="Content Placeholder 5">
            <a:extLst>
              <a:ext uri="{FF2B5EF4-FFF2-40B4-BE49-F238E27FC236}">
                <a16:creationId xmlns:a16="http://schemas.microsoft.com/office/drawing/2014/main" id="{E409EB49-67AF-58F2-E9C5-03888D18B1D9}"/>
              </a:ext>
            </a:extLst>
          </p:cNvPr>
          <p:cNvSpPr>
            <a:spLocks noGrp="1"/>
          </p:cNvSpPr>
          <p:nvPr>
            <p:ph sz="half" idx="2"/>
          </p:nvPr>
        </p:nvSpPr>
        <p:spPr>
          <a:xfrm>
            <a:off x="6172200" y="1371601"/>
            <a:ext cx="5181600" cy="4821934"/>
          </a:xfrm>
        </p:spPr>
        <p:txBody>
          <a:bodyPr>
            <a:normAutofit fontScale="70000" lnSpcReduction="20000"/>
          </a:bodyPr>
          <a:lstStyle/>
          <a:p>
            <a:r>
              <a:rPr lang="en-US" b="1" dirty="0" err="1"/>
              <a:t>PlugIn</a:t>
            </a:r>
            <a:r>
              <a:rPr lang="en-US" b="1" dirty="0"/>
              <a:t> Tutorial:</a:t>
            </a:r>
            <a:r>
              <a:rPr lang="en-US" dirty="0"/>
              <a:t> </a:t>
            </a:r>
            <a:r>
              <a:rPr lang="en-US" dirty="0">
                <a:hlinkClick r:id="rId10"/>
              </a:rPr>
              <a:t>https://drive.google.com/file/d/1BgegIQudNTZPUPM8Z7ZV0NP1zbI6ZzKs/view?usp=share_link</a:t>
            </a:r>
            <a:endParaRPr lang="en-US" dirty="0"/>
          </a:p>
          <a:p>
            <a:endParaRPr lang="en-US" dirty="0"/>
          </a:p>
          <a:p>
            <a:r>
              <a:rPr lang="en-US" b="1" dirty="0"/>
              <a:t>Widget Tutorial:</a:t>
            </a:r>
            <a:r>
              <a:rPr lang="en-US" dirty="0"/>
              <a:t> </a:t>
            </a:r>
            <a:r>
              <a:rPr lang="en-US" dirty="0">
                <a:hlinkClick r:id="rId11"/>
              </a:rPr>
              <a:t>https://wordpress.com/learn/get-flashy/</a:t>
            </a:r>
            <a:endParaRPr lang="en-US" dirty="0"/>
          </a:p>
          <a:p>
            <a:endParaRPr lang="en-US" b="1" dirty="0"/>
          </a:p>
          <a:p>
            <a:r>
              <a:rPr lang="en-US" b="1" dirty="0"/>
              <a:t>Website Tutorial:</a:t>
            </a:r>
            <a:r>
              <a:rPr lang="en-US" dirty="0"/>
              <a:t> </a:t>
            </a:r>
            <a:r>
              <a:rPr lang="en-US" dirty="0">
                <a:hlinkClick r:id="rId7"/>
              </a:rPr>
              <a:t>https://drive.google.com/file/d/1BT1fBzf6TXHvzK0CB0P-2wAJOX-TyiA7/view?usp=share_link</a:t>
            </a:r>
            <a:endParaRPr lang="en-US" dirty="0"/>
          </a:p>
          <a:p>
            <a:endParaRPr lang="en-US" dirty="0"/>
          </a:p>
          <a:p>
            <a:r>
              <a:rPr lang="en-US" b="1" dirty="0"/>
              <a:t>Page Tutorial:</a:t>
            </a:r>
            <a:r>
              <a:rPr lang="en-US" dirty="0"/>
              <a:t> </a:t>
            </a:r>
            <a:r>
              <a:rPr lang="en-US" dirty="0">
                <a:hlinkClick r:id="rId12"/>
              </a:rPr>
              <a:t>https://drive.google.com/file/d/1amwuLv3mpP3KtOG7fB2pELRvVERIXo6s/view?usp=share_link</a:t>
            </a:r>
            <a:endParaRPr lang="en-US" dirty="0"/>
          </a:p>
          <a:p>
            <a:endParaRPr lang="en-US" dirty="0"/>
          </a:p>
          <a:p>
            <a:r>
              <a:rPr lang="en-US" b="1" dirty="0"/>
              <a:t>Feeds for </a:t>
            </a:r>
            <a:r>
              <a:rPr lang="en-US" b="1" dirty="0" err="1"/>
              <a:t>Wordpress</a:t>
            </a:r>
            <a:r>
              <a:rPr lang="en-US" b="1" dirty="0"/>
              <a:t> (including Officers and Events Calendar Tutorial: </a:t>
            </a:r>
            <a:r>
              <a:rPr lang="en-US" dirty="0">
                <a:hlinkClick r:id="rId13"/>
              </a:rPr>
              <a:t>https://site.ieee.org/files/2015/07/IEEE-vTools-Feeds-for-WordPress.pdf</a:t>
            </a:r>
            <a:endParaRPr lang="en-US" dirty="0"/>
          </a:p>
          <a:p>
            <a:pPr marL="457200" lvl="1" indent="0">
              <a:buNone/>
            </a:pPr>
            <a:endParaRPr lang="en-US" sz="2500"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F782D55-66BB-AB77-E003-20A760DA3F9F}"/>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2B59AD39-059D-E606-53F3-648CEC6B84E5}"/>
              </a:ext>
            </a:extLst>
          </p:cNvPr>
          <p:cNvSpPr>
            <a:spLocks noGrp="1"/>
          </p:cNvSpPr>
          <p:nvPr>
            <p:ph type="sldNum" sz="quarter" idx="12"/>
          </p:nvPr>
        </p:nvSpPr>
        <p:spPr/>
        <p:txBody>
          <a:bodyPr/>
          <a:lstStyle/>
          <a:p>
            <a:fld id="{FE9165D2-D3B6-435C-A2E0-8337FBEE834F}" type="slidenum">
              <a:rPr lang="en-US" smtClean="0"/>
              <a:t>14</a:t>
            </a:fld>
            <a:endParaRPr lang="en-US"/>
          </a:p>
        </p:txBody>
      </p:sp>
    </p:spTree>
    <p:extLst>
      <p:ext uri="{BB962C8B-B14F-4D97-AF65-F5344CB8AC3E}">
        <p14:creationId xmlns:p14="http://schemas.microsoft.com/office/powerpoint/2010/main" val="326098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96F0-565A-6F1D-6B7A-733928A3E260}"/>
              </a:ext>
            </a:extLst>
          </p:cNvPr>
          <p:cNvSpPr>
            <a:spLocks noGrp="1"/>
          </p:cNvSpPr>
          <p:nvPr>
            <p:ph type="title"/>
          </p:nvPr>
        </p:nvSpPr>
        <p:spPr/>
        <p:txBody>
          <a:bodyPr>
            <a:normAutofit fontScale="90000"/>
          </a:bodyPr>
          <a:lstStyle/>
          <a:p>
            <a:r>
              <a:rPr lang="en-US" dirty="0"/>
              <a:t>Reasons to Consider a Section Website</a:t>
            </a:r>
          </a:p>
        </p:txBody>
      </p:sp>
      <p:sp>
        <p:nvSpPr>
          <p:cNvPr id="3" name="Content Placeholder 2">
            <a:extLst>
              <a:ext uri="{FF2B5EF4-FFF2-40B4-BE49-F238E27FC236}">
                <a16:creationId xmlns:a16="http://schemas.microsoft.com/office/drawing/2014/main" id="{8B464C62-9094-5619-557E-DB4A9F799F53}"/>
              </a:ext>
            </a:extLst>
          </p:cNvPr>
          <p:cNvSpPr>
            <a:spLocks noGrp="1"/>
          </p:cNvSpPr>
          <p:nvPr>
            <p:ph sz="half" idx="1"/>
          </p:nvPr>
        </p:nvSpPr>
        <p:spPr>
          <a:xfrm>
            <a:off x="838200" y="1654632"/>
            <a:ext cx="5181600" cy="4339086"/>
          </a:xfrm>
        </p:spPr>
        <p:txBody>
          <a:bodyPr>
            <a:normAutofit/>
          </a:bodyPr>
          <a:lstStyle/>
          <a:p>
            <a:r>
              <a:rPr lang="en-US" sz="2800" dirty="0"/>
              <a:t>Platform</a:t>
            </a:r>
          </a:p>
          <a:p>
            <a:r>
              <a:rPr lang="en-US" sz="2800" dirty="0"/>
              <a:t>Keep Members Informed</a:t>
            </a:r>
          </a:p>
          <a:p>
            <a:r>
              <a:rPr lang="en-US" sz="2800" dirty="0"/>
              <a:t>Engage community </a:t>
            </a:r>
          </a:p>
          <a:p>
            <a:pPr marL="0" indent="0">
              <a:buNone/>
            </a:pPr>
            <a:endParaRPr lang="en-US" sz="2800" dirty="0"/>
          </a:p>
          <a:p>
            <a:pPr marL="0" indent="0" algn="ctr">
              <a:buNone/>
            </a:pPr>
            <a:r>
              <a:rPr lang="en-US" sz="2800" b="1" i="1" dirty="0">
                <a:solidFill>
                  <a:schemeClr val="accent4">
                    <a:lumMod val="50000"/>
                  </a:schemeClr>
                </a:solidFill>
              </a:rPr>
              <a:t>Creating a website is much easier than you think</a:t>
            </a:r>
          </a:p>
        </p:txBody>
      </p:sp>
      <p:pic>
        <p:nvPicPr>
          <p:cNvPr id="8" name="Content Placeholder 7" descr="A picture containing text, clock, vector graphics&#10;&#10;Description automatically generated">
            <a:extLst>
              <a:ext uri="{FF2B5EF4-FFF2-40B4-BE49-F238E27FC236}">
                <a16:creationId xmlns:a16="http://schemas.microsoft.com/office/drawing/2014/main" id="{BD85DC6F-B41F-3FD7-751E-D4FD190081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9140"/>
            <a:ext cx="5181600" cy="2963558"/>
          </a:xfrm>
        </p:spPr>
      </p:pic>
      <p:sp>
        <p:nvSpPr>
          <p:cNvPr id="5" name="Footer Placeholder 4">
            <a:extLst>
              <a:ext uri="{FF2B5EF4-FFF2-40B4-BE49-F238E27FC236}">
                <a16:creationId xmlns:a16="http://schemas.microsoft.com/office/drawing/2014/main" id="{245443A7-9FBC-D0F9-EAEA-7DE72546B8D3}"/>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F047C7C4-3107-E84D-A32D-23FCDFBB6E8B}"/>
              </a:ext>
            </a:extLst>
          </p:cNvPr>
          <p:cNvSpPr>
            <a:spLocks noGrp="1"/>
          </p:cNvSpPr>
          <p:nvPr>
            <p:ph type="sldNum" sz="quarter" idx="12"/>
          </p:nvPr>
        </p:nvSpPr>
        <p:spPr/>
        <p:txBody>
          <a:bodyPr/>
          <a:lstStyle/>
          <a:p>
            <a:fld id="{FE9165D2-D3B6-435C-A2E0-8337FBEE834F}" type="slidenum">
              <a:rPr lang="en-US" smtClean="0"/>
              <a:t>2</a:t>
            </a:fld>
            <a:endParaRPr lang="en-US"/>
          </a:p>
        </p:txBody>
      </p:sp>
    </p:spTree>
    <p:extLst>
      <p:ext uri="{BB962C8B-B14F-4D97-AF65-F5344CB8AC3E}">
        <p14:creationId xmlns:p14="http://schemas.microsoft.com/office/powerpoint/2010/main" val="106078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CD65-8AE9-C374-ECD5-079378423669}"/>
              </a:ext>
            </a:extLst>
          </p:cNvPr>
          <p:cNvSpPr>
            <a:spLocks noGrp="1"/>
          </p:cNvSpPr>
          <p:nvPr>
            <p:ph type="title"/>
          </p:nvPr>
        </p:nvSpPr>
        <p:spPr>
          <a:xfrm>
            <a:off x="838200" y="365125"/>
            <a:ext cx="9380456" cy="914400"/>
          </a:xfrm>
        </p:spPr>
        <p:txBody>
          <a:bodyPr anchor="ctr">
            <a:normAutofit/>
          </a:bodyPr>
          <a:lstStyle/>
          <a:p>
            <a:r>
              <a:rPr lang="en-US" dirty="0"/>
              <a:t>Getting Started</a:t>
            </a:r>
          </a:p>
        </p:txBody>
      </p:sp>
      <p:sp>
        <p:nvSpPr>
          <p:cNvPr id="3" name="Content Placeholder 2">
            <a:extLst>
              <a:ext uri="{FF2B5EF4-FFF2-40B4-BE49-F238E27FC236}">
                <a16:creationId xmlns:a16="http://schemas.microsoft.com/office/drawing/2014/main" id="{070AC6A9-5C61-36A6-B3B7-35726148B6A8}"/>
              </a:ext>
            </a:extLst>
          </p:cNvPr>
          <p:cNvSpPr>
            <a:spLocks noGrp="1"/>
          </p:cNvSpPr>
          <p:nvPr>
            <p:ph sz="half" idx="1"/>
          </p:nvPr>
        </p:nvSpPr>
        <p:spPr>
          <a:xfrm>
            <a:off x="838200" y="1371601"/>
            <a:ext cx="5181600" cy="4339086"/>
          </a:xfrm>
        </p:spPr>
        <p:txBody>
          <a:bodyPr>
            <a:normAutofit/>
          </a:bodyPr>
          <a:lstStyle/>
          <a:p>
            <a:r>
              <a:rPr lang="en-US" b="1" dirty="0">
                <a:solidFill>
                  <a:schemeClr val="accent4">
                    <a:lumMod val="50000"/>
                  </a:schemeClr>
                </a:solidFill>
              </a:rPr>
              <a:t>Plan</a:t>
            </a:r>
          </a:p>
          <a:p>
            <a:pPr lvl="1"/>
            <a:r>
              <a:rPr lang="en-US" sz="2400" dirty="0"/>
              <a:t>Thoughtful Content</a:t>
            </a:r>
          </a:p>
          <a:p>
            <a:pPr lvl="2"/>
            <a:r>
              <a:rPr lang="en-US" sz="2400" dirty="0"/>
              <a:t>Section Information</a:t>
            </a:r>
          </a:p>
          <a:p>
            <a:pPr lvl="2"/>
            <a:r>
              <a:rPr lang="en-US" sz="2400" dirty="0"/>
              <a:t>Spell-checked and grammar proofed</a:t>
            </a:r>
          </a:p>
          <a:p>
            <a:pPr lvl="1"/>
            <a:r>
              <a:rPr lang="en-US" sz="2400" dirty="0"/>
              <a:t>Good Quality Pictures</a:t>
            </a:r>
          </a:p>
          <a:p>
            <a:pPr lvl="2"/>
            <a:r>
              <a:rPr lang="en-US" sz="2400" dirty="0"/>
              <a:t>At least 1024 pixels or 72 PPI</a:t>
            </a:r>
          </a:p>
          <a:p>
            <a:pPr lvl="2"/>
            <a:r>
              <a:rPr lang="en-US" sz="2400" dirty="0"/>
              <a:t>IEEE Photo Releases (if needed)</a:t>
            </a:r>
          </a:p>
          <a:p>
            <a:pPr marL="457200" lvl="1" indent="0">
              <a:buNone/>
            </a:pPr>
            <a:endParaRPr lang="en-US" sz="2400" dirty="0"/>
          </a:p>
        </p:txBody>
      </p:sp>
      <p:pic>
        <p:nvPicPr>
          <p:cNvPr id="8" name="Content Placeholder 7" descr="A picture containing text&#10;&#10;Description automatically generated">
            <a:extLst>
              <a:ext uri="{FF2B5EF4-FFF2-40B4-BE49-F238E27FC236}">
                <a16:creationId xmlns:a16="http://schemas.microsoft.com/office/drawing/2014/main" id="{ADA31EA5-8159-6E88-0980-49EDE3B779F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9" r="29743" b="-1"/>
          <a:stretch/>
        </p:blipFill>
        <p:spPr>
          <a:xfrm>
            <a:off x="6172200" y="1371601"/>
            <a:ext cx="5181600" cy="4339086"/>
          </a:xfrm>
          <a:noFill/>
        </p:spPr>
      </p:pic>
      <p:sp>
        <p:nvSpPr>
          <p:cNvPr id="4" name="Footer Placeholder 3">
            <a:extLst>
              <a:ext uri="{FF2B5EF4-FFF2-40B4-BE49-F238E27FC236}">
                <a16:creationId xmlns:a16="http://schemas.microsoft.com/office/drawing/2014/main" id="{5E4CD0ED-9FA3-B939-EA0D-865F9B9115A2}"/>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700"/>
              <a:t>IEEE SoutheastCon 2023</a:t>
            </a:r>
          </a:p>
          <a:p>
            <a:pPr>
              <a:lnSpc>
                <a:spcPct val="90000"/>
              </a:lnSpc>
              <a:spcAft>
                <a:spcPts val="600"/>
              </a:spcAft>
            </a:pPr>
            <a:r>
              <a:rPr lang="en-US" sz="700"/>
              <a:t>Orlando, Florida</a:t>
            </a:r>
          </a:p>
        </p:txBody>
      </p:sp>
      <p:sp>
        <p:nvSpPr>
          <p:cNvPr id="5" name="Slide Number Placeholder 4">
            <a:extLst>
              <a:ext uri="{FF2B5EF4-FFF2-40B4-BE49-F238E27FC236}">
                <a16:creationId xmlns:a16="http://schemas.microsoft.com/office/drawing/2014/main" id="{234C5B04-A441-2FDD-E516-A2368EBD452C}"/>
              </a:ext>
            </a:extLst>
          </p:cNvPr>
          <p:cNvSpPr>
            <a:spLocks noGrp="1"/>
          </p:cNvSpPr>
          <p:nvPr>
            <p:ph type="sldNum" sz="quarter" idx="12"/>
          </p:nvPr>
        </p:nvSpPr>
        <p:spPr>
          <a:xfrm>
            <a:off x="9380483" y="6356350"/>
            <a:ext cx="1973316" cy="365125"/>
          </a:xfrm>
        </p:spPr>
        <p:txBody>
          <a:bodyPr anchor="ctr">
            <a:normAutofit/>
          </a:bodyPr>
          <a:lstStyle/>
          <a:p>
            <a:pPr>
              <a:spcAft>
                <a:spcPts val="600"/>
              </a:spcAft>
            </a:pPr>
            <a:fld id="{FE9165D2-D3B6-435C-A2E0-8337FBEE834F}" type="slidenum">
              <a:rPr lang="en-US" smtClean="0"/>
              <a:pPr>
                <a:spcAft>
                  <a:spcPts val="600"/>
                </a:spcAft>
              </a:pPr>
              <a:t>3</a:t>
            </a:fld>
            <a:endParaRPr lang="en-US"/>
          </a:p>
        </p:txBody>
      </p:sp>
    </p:spTree>
    <p:extLst>
      <p:ext uri="{BB962C8B-B14F-4D97-AF65-F5344CB8AC3E}">
        <p14:creationId xmlns:p14="http://schemas.microsoft.com/office/powerpoint/2010/main" val="164570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D1D5-E312-657F-F17F-3CF6CD7EAE77}"/>
              </a:ext>
            </a:extLst>
          </p:cNvPr>
          <p:cNvSpPr>
            <a:spLocks noGrp="1"/>
          </p:cNvSpPr>
          <p:nvPr>
            <p:ph type="title"/>
          </p:nvPr>
        </p:nvSpPr>
        <p:spPr/>
        <p:txBody>
          <a:bodyPr>
            <a:normAutofit fontScale="90000"/>
          </a:bodyPr>
          <a:lstStyle/>
          <a:p>
            <a:r>
              <a:rPr lang="en-US" dirty="0"/>
              <a:t>Determine Your Website’s Look and Feel</a:t>
            </a:r>
          </a:p>
        </p:txBody>
      </p:sp>
      <p:sp>
        <p:nvSpPr>
          <p:cNvPr id="3" name="Content Placeholder 2">
            <a:extLst>
              <a:ext uri="{FF2B5EF4-FFF2-40B4-BE49-F238E27FC236}">
                <a16:creationId xmlns:a16="http://schemas.microsoft.com/office/drawing/2014/main" id="{82F43EBD-5526-D76A-B738-6B06BC41F5AB}"/>
              </a:ext>
            </a:extLst>
          </p:cNvPr>
          <p:cNvSpPr>
            <a:spLocks noGrp="1"/>
          </p:cNvSpPr>
          <p:nvPr>
            <p:ph sz="half" idx="1"/>
          </p:nvPr>
        </p:nvSpPr>
        <p:spPr>
          <a:xfrm>
            <a:off x="838199" y="1371601"/>
            <a:ext cx="10681355" cy="4339086"/>
          </a:xfrm>
        </p:spPr>
        <p:txBody>
          <a:bodyPr>
            <a:normAutofit/>
          </a:bodyPr>
          <a:lstStyle/>
          <a:p>
            <a:r>
              <a:rPr lang="en-US" dirty="0"/>
              <a:t>Consider what you want your website to look like</a:t>
            </a:r>
          </a:p>
          <a:p>
            <a:r>
              <a:rPr lang="en-US" b="1" i="1" dirty="0">
                <a:solidFill>
                  <a:schemeClr val="accent4">
                    <a:lumMod val="50000"/>
                  </a:schemeClr>
                </a:solidFill>
              </a:rPr>
              <a:t>Think about how much time you’re willing to devote to keep the website up to date</a:t>
            </a:r>
          </a:p>
          <a:p>
            <a:endParaRPr lang="en-US" sz="2000" dirty="0"/>
          </a:p>
        </p:txBody>
      </p:sp>
      <p:sp>
        <p:nvSpPr>
          <p:cNvPr id="5" name="Footer Placeholder 4">
            <a:extLst>
              <a:ext uri="{FF2B5EF4-FFF2-40B4-BE49-F238E27FC236}">
                <a16:creationId xmlns:a16="http://schemas.microsoft.com/office/drawing/2014/main" id="{B804CB84-00EC-1E05-592A-2A2D1C7D5D9A}"/>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D65CB2E4-8A68-31EE-ED7C-C7E0632963A4}"/>
              </a:ext>
            </a:extLst>
          </p:cNvPr>
          <p:cNvSpPr>
            <a:spLocks noGrp="1"/>
          </p:cNvSpPr>
          <p:nvPr>
            <p:ph type="sldNum" sz="quarter" idx="12"/>
          </p:nvPr>
        </p:nvSpPr>
        <p:spPr/>
        <p:txBody>
          <a:bodyPr/>
          <a:lstStyle/>
          <a:p>
            <a:fld id="{FE9165D2-D3B6-435C-A2E0-8337FBEE834F}" type="slidenum">
              <a:rPr lang="en-US" smtClean="0"/>
              <a:t>4</a:t>
            </a:fld>
            <a:endParaRPr lang="en-US"/>
          </a:p>
        </p:txBody>
      </p:sp>
      <p:pic>
        <p:nvPicPr>
          <p:cNvPr id="14" name="Picture 13" descr="Graphical user interface, website&#10;&#10;Description automatically generated">
            <a:extLst>
              <a:ext uri="{FF2B5EF4-FFF2-40B4-BE49-F238E27FC236}">
                <a16:creationId xmlns:a16="http://schemas.microsoft.com/office/drawing/2014/main" id="{132CE60E-725C-B395-DB4B-6FE4E93CB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71" y="3788245"/>
            <a:ext cx="3074544" cy="2387427"/>
          </a:xfrm>
          <a:prstGeom prst="rect">
            <a:avLst/>
          </a:prstGeom>
        </p:spPr>
      </p:pic>
      <p:pic>
        <p:nvPicPr>
          <p:cNvPr id="12" name="Content Placeholder 11" descr="A group of people in a room&#10;&#10;Description automatically generated">
            <a:extLst>
              <a:ext uri="{FF2B5EF4-FFF2-40B4-BE49-F238E27FC236}">
                <a16:creationId xmlns:a16="http://schemas.microsoft.com/office/drawing/2014/main" id="{973FBBEA-8D0E-65E2-38D3-D185AAEEEDE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815251" y="3708118"/>
            <a:ext cx="3058185" cy="2386584"/>
          </a:xfrm>
        </p:spPr>
      </p:pic>
      <p:pic>
        <p:nvPicPr>
          <p:cNvPr id="16" name="Picture 15" descr="A picture containing text, screenshot, monitor&#10;&#10;Description automatically generated">
            <a:extLst>
              <a:ext uri="{FF2B5EF4-FFF2-40B4-BE49-F238E27FC236}">
                <a16:creationId xmlns:a16="http://schemas.microsoft.com/office/drawing/2014/main" id="{2AF9CF43-D2C5-E4AB-E4E7-047B532C0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826" y="3553905"/>
            <a:ext cx="3458473" cy="2621767"/>
          </a:xfrm>
          <a:prstGeom prst="rect">
            <a:avLst/>
          </a:prstGeom>
        </p:spPr>
      </p:pic>
    </p:spTree>
    <p:extLst>
      <p:ext uri="{BB962C8B-B14F-4D97-AF65-F5344CB8AC3E}">
        <p14:creationId xmlns:p14="http://schemas.microsoft.com/office/powerpoint/2010/main" val="208446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a:t>
            </a:r>
          </a:p>
        </p:txBody>
      </p:sp>
      <p:pic>
        <p:nvPicPr>
          <p:cNvPr id="12" name="Content Placeholder 11" descr="Logo&#10;&#10;Description automatically generated">
            <a:extLst>
              <a:ext uri="{FF2B5EF4-FFF2-40B4-BE49-F238E27FC236}">
                <a16:creationId xmlns:a16="http://schemas.microsoft.com/office/drawing/2014/main" id="{C42A973C-0037-E828-C85C-D2129F1E33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12408" y="2212447"/>
            <a:ext cx="4897081" cy="2754608"/>
          </a:xfrm>
        </p:spPr>
      </p:pic>
      <p:sp>
        <p:nvSpPr>
          <p:cNvPr id="6" name="Content Placeholder 5">
            <a:extLst>
              <a:ext uri="{FF2B5EF4-FFF2-40B4-BE49-F238E27FC236}">
                <a16:creationId xmlns:a16="http://schemas.microsoft.com/office/drawing/2014/main" id="{81ABB5AF-F092-C217-724A-48AEC4BBB9CC}"/>
              </a:ext>
            </a:extLst>
          </p:cNvPr>
          <p:cNvSpPr>
            <a:spLocks noGrp="1"/>
          </p:cNvSpPr>
          <p:nvPr>
            <p:ph sz="half" idx="2"/>
          </p:nvPr>
        </p:nvSpPr>
        <p:spPr>
          <a:xfrm>
            <a:off x="588264" y="3330415"/>
            <a:ext cx="5181600" cy="518672"/>
          </a:xfrm>
        </p:spPr>
        <p:txBody>
          <a:bodyPr/>
          <a:lstStyle/>
          <a:p>
            <a:pPr marL="0" indent="0" algn="ctr">
              <a:buNone/>
            </a:pPr>
            <a:r>
              <a:rPr lang="en-US" b="1" dirty="0"/>
              <a:t>IEEE’s </a:t>
            </a:r>
            <a:r>
              <a:rPr lang="en-US" b="1" dirty="0" err="1"/>
              <a:t>vTools</a:t>
            </a:r>
            <a:r>
              <a:rPr lang="en-US" b="1" dirty="0"/>
              <a:t> </a:t>
            </a:r>
          </a:p>
        </p:txBody>
      </p:sp>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5</a:t>
            </a:fld>
            <a:endParaRPr lang="en-US"/>
          </a:p>
        </p:txBody>
      </p:sp>
      <p:sp>
        <p:nvSpPr>
          <p:cNvPr id="8" name="TextBox 7">
            <a:extLst>
              <a:ext uri="{FF2B5EF4-FFF2-40B4-BE49-F238E27FC236}">
                <a16:creationId xmlns:a16="http://schemas.microsoft.com/office/drawing/2014/main" id="{2A251730-7E74-F8BF-1E48-22E3B07D5C88}"/>
              </a:ext>
            </a:extLst>
          </p:cNvPr>
          <p:cNvSpPr txBox="1"/>
          <p:nvPr/>
        </p:nvSpPr>
        <p:spPr>
          <a:xfrm>
            <a:off x="838200" y="1338940"/>
            <a:ext cx="10515599" cy="646331"/>
          </a:xfrm>
          <a:prstGeom prst="rect">
            <a:avLst/>
          </a:prstGeom>
          <a:noFill/>
        </p:spPr>
        <p:txBody>
          <a:bodyPr wrap="square" rtlCol="0">
            <a:spAutoFit/>
          </a:bodyPr>
          <a:lstStyle/>
          <a:p>
            <a:pPr algn="ctr"/>
            <a:r>
              <a:rPr lang="en-US" sz="3600" b="1" dirty="0">
                <a:solidFill>
                  <a:schemeClr val="accent4">
                    <a:lumMod val="75000"/>
                  </a:schemeClr>
                </a:solidFill>
              </a:rPr>
              <a:t>Choose a Platform</a:t>
            </a:r>
          </a:p>
        </p:txBody>
      </p:sp>
      <p:sp>
        <p:nvSpPr>
          <p:cNvPr id="13" name="TextBox 12">
            <a:extLst>
              <a:ext uri="{FF2B5EF4-FFF2-40B4-BE49-F238E27FC236}">
                <a16:creationId xmlns:a16="http://schemas.microsoft.com/office/drawing/2014/main" id="{3B1EB6A9-B389-9C0F-0510-2F771BD84A84}"/>
              </a:ext>
            </a:extLst>
          </p:cNvPr>
          <p:cNvSpPr txBox="1"/>
          <p:nvPr/>
        </p:nvSpPr>
        <p:spPr>
          <a:xfrm>
            <a:off x="1130808" y="3741384"/>
            <a:ext cx="3974592" cy="553998"/>
          </a:xfrm>
          <a:prstGeom prst="rect">
            <a:avLst/>
          </a:prstGeom>
          <a:solidFill>
            <a:srgbClr val="0099CC"/>
          </a:solidFill>
          <a:ln>
            <a:solidFill>
              <a:srgbClr val="00CCFF"/>
            </a:solidFill>
          </a:ln>
        </p:spPr>
        <p:txBody>
          <a:bodyPr wrap="square" rtlCol="0">
            <a:spAutoFit/>
          </a:bodyPr>
          <a:lstStyle/>
          <a:p>
            <a:pPr algn="ctr"/>
            <a:r>
              <a:rPr lang="en-US" sz="3000" b="1" dirty="0">
                <a:solidFill>
                  <a:schemeClr val="bg1"/>
                </a:solidFill>
              </a:rPr>
              <a:t>WEBINABOX</a:t>
            </a:r>
          </a:p>
        </p:txBody>
      </p:sp>
    </p:spTree>
    <p:extLst>
      <p:ext uri="{BB962C8B-B14F-4D97-AF65-F5344CB8AC3E}">
        <p14:creationId xmlns:p14="http://schemas.microsoft.com/office/powerpoint/2010/main" val="323796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 - </a:t>
            </a:r>
            <a:r>
              <a:rPr lang="en-US" dirty="0" err="1"/>
              <a:t>PlugIns</a:t>
            </a:r>
            <a:endParaRPr lang="en-US" dirty="0"/>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292608" y="1371601"/>
            <a:ext cx="3063950" cy="4895087"/>
          </a:xfrm>
        </p:spPr>
        <p:txBody>
          <a:bodyPr>
            <a:normAutofit/>
          </a:bodyPr>
          <a:lstStyle/>
          <a:p>
            <a:r>
              <a:rPr lang="en-US" dirty="0"/>
              <a:t>From the WordPress Dashboard, select </a:t>
            </a:r>
            <a:r>
              <a:rPr lang="en-US" sz="2000" dirty="0"/>
              <a:t> </a:t>
            </a:r>
            <a:r>
              <a:rPr lang="en-US" sz="2400" b="1" dirty="0" err="1">
                <a:solidFill>
                  <a:schemeClr val="accent4">
                    <a:lumMod val="75000"/>
                  </a:schemeClr>
                </a:solidFill>
              </a:rPr>
              <a:t>PlugIns</a:t>
            </a:r>
            <a:endParaRPr lang="en-US" dirty="0"/>
          </a:p>
          <a:p>
            <a:pPr lvl="1"/>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r>
              <a:rPr lang="en-US" dirty="0"/>
              <a:t>Choose your plugin and </a:t>
            </a:r>
            <a:r>
              <a:rPr lang="en-US" b="1" dirty="0">
                <a:solidFill>
                  <a:schemeClr val="accent4">
                    <a:lumMod val="50000"/>
                  </a:schemeClr>
                </a:solidFill>
              </a:rPr>
              <a:t>Activate</a:t>
            </a:r>
          </a:p>
          <a:p>
            <a:pPr marL="2286000" lvl="5" indent="0">
              <a:buNone/>
            </a:pPr>
            <a:endParaRPr lang="en-US" dirty="0"/>
          </a:p>
        </p:txBody>
      </p:sp>
      <p:pic>
        <p:nvPicPr>
          <p:cNvPr id="10" name="Content Placeholder 9" descr="Graphical user interface&#10;&#10;Description automatically generated">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18425" y="1469137"/>
            <a:ext cx="5962058"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6</a:t>
            </a:fld>
            <a:endParaRPr lang="en-US"/>
          </a:p>
        </p:txBody>
      </p:sp>
      <p:pic>
        <p:nvPicPr>
          <p:cNvPr id="7" name="Picture 6" descr="Icon&#10;&#10;Description automatically generated">
            <a:extLst>
              <a:ext uri="{FF2B5EF4-FFF2-40B4-BE49-F238E27FC236}">
                <a16:creationId xmlns:a16="http://schemas.microsoft.com/office/drawing/2014/main" id="{7E51B47C-50DB-8646-C44C-1038BC3FE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746" y="2791968"/>
            <a:ext cx="1466497" cy="1249348"/>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F5C73F7E-9EBB-E6A4-C091-812CCE75A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038" y="3159285"/>
            <a:ext cx="6342354" cy="2961099"/>
          </a:xfrm>
          <a:prstGeom prst="rect">
            <a:avLst/>
          </a:prstGeom>
          <a:ln w="63500">
            <a:solidFill>
              <a:srgbClr val="035BA5"/>
            </a:solidFill>
          </a:ln>
        </p:spPr>
      </p:pic>
    </p:spTree>
    <p:extLst>
      <p:ext uri="{BB962C8B-B14F-4D97-AF65-F5344CB8AC3E}">
        <p14:creationId xmlns:p14="http://schemas.microsoft.com/office/powerpoint/2010/main" val="2834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 - Widgets</a:t>
            </a:r>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292608" y="1371601"/>
            <a:ext cx="3063950" cy="4895087"/>
          </a:xfrm>
        </p:spPr>
        <p:txBody>
          <a:bodyPr>
            <a:normAutofit lnSpcReduction="10000"/>
          </a:bodyPr>
          <a:lstStyle/>
          <a:p>
            <a:r>
              <a:rPr lang="en-US" dirty="0"/>
              <a:t>From the WordPress Dashboard, select </a:t>
            </a:r>
            <a:r>
              <a:rPr lang="en-US" sz="2000" dirty="0"/>
              <a:t> </a:t>
            </a:r>
            <a:r>
              <a:rPr lang="en-US" b="1" dirty="0">
                <a:solidFill>
                  <a:schemeClr val="accent4">
                    <a:lumMod val="75000"/>
                  </a:schemeClr>
                </a:solidFill>
              </a:rPr>
              <a:t>Appearance - Widgets</a:t>
            </a:r>
            <a:endParaRPr lang="en-US" dirty="0"/>
          </a:p>
          <a:p>
            <a:pPr lvl="1"/>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r>
              <a:rPr lang="en-US" dirty="0"/>
              <a:t>Choose your widget and fill in the appropriate information and </a:t>
            </a:r>
            <a:r>
              <a:rPr lang="en-US" b="1" dirty="0">
                <a:solidFill>
                  <a:schemeClr val="accent4">
                    <a:lumMod val="50000"/>
                  </a:schemeClr>
                </a:solidFill>
              </a:rPr>
              <a:t>Save</a:t>
            </a:r>
          </a:p>
          <a:p>
            <a:pPr marL="2286000" lvl="5" indent="0">
              <a:buNone/>
            </a:pPr>
            <a:endParaRPr lang="en-US" dirty="0"/>
          </a:p>
        </p:txBody>
      </p:sp>
      <p:pic>
        <p:nvPicPr>
          <p:cNvPr id="10" name="Content Placeholder 9">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596417" y="1469137"/>
            <a:ext cx="5606073"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7</a:t>
            </a:fld>
            <a:endParaRPr lang="en-US"/>
          </a:p>
        </p:txBody>
      </p:sp>
      <p:pic>
        <p:nvPicPr>
          <p:cNvPr id="12" name="Picture 11">
            <a:extLst>
              <a:ext uri="{FF2B5EF4-FFF2-40B4-BE49-F238E27FC236}">
                <a16:creationId xmlns:a16="http://schemas.microsoft.com/office/drawing/2014/main" id="{F5C73F7E-9EBB-E6A4-C091-812CCE75A9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038" y="3172127"/>
            <a:ext cx="6342354" cy="2935414"/>
          </a:xfrm>
          <a:prstGeom prst="rect">
            <a:avLst/>
          </a:prstGeom>
          <a:ln w="63500">
            <a:solidFill>
              <a:srgbClr val="035BA5"/>
            </a:solidFill>
          </a:ln>
        </p:spPr>
      </p:pic>
      <p:pic>
        <p:nvPicPr>
          <p:cNvPr id="6" name="Picture 5" descr="A blue logo with white text&#10;&#10;Description automatically generated with low confidence">
            <a:extLst>
              <a:ext uri="{FF2B5EF4-FFF2-40B4-BE49-F238E27FC236}">
                <a16:creationId xmlns:a16="http://schemas.microsoft.com/office/drawing/2014/main" id="{7327F6E8-2415-2D1B-E799-99AFC7A7B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15" y="3098138"/>
            <a:ext cx="2101079" cy="661724"/>
          </a:xfrm>
          <a:prstGeom prst="rect">
            <a:avLst/>
          </a:prstGeom>
        </p:spPr>
      </p:pic>
    </p:spTree>
    <p:extLst>
      <p:ext uri="{BB962C8B-B14F-4D97-AF65-F5344CB8AC3E}">
        <p14:creationId xmlns:p14="http://schemas.microsoft.com/office/powerpoint/2010/main" val="148411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B5E3-7FCE-BCDD-A44A-DC0F74D36A26}"/>
              </a:ext>
            </a:extLst>
          </p:cNvPr>
          <p:cNvSpPr>
            <a:spLocks noGrp="1"/>
          </p:cNvSpPr>
          <p:nvPr>
            <p:ph type="title"/>
          </p:nvPr>
        </p:nvSpPr>
        <p:spPr/>
        <p:txBody>
          <a:bodyPr/>
          <a:lstStyle/>
          <a:p>
            <a:r>
              <a:rPr lang="en-US" dirty="0"/>
              <a:t>Customize Your Website</a:t>
            </a:r>
          </a:p>
        </p:txBody>
      </p:sp>
      <p:sp>
        <p:nvSpPr>
          <p:cNvPr id="3" name="Content Placeholder 2">
            <a:extLst>
              <a:ext uri="{FF2B5EF4-FFF2-40B4-BE49-F238E27FC236}">
                <a16:creationId xmlns:a16="http://schemas.microsoft.com/office/drawing/2014/main" id="{A97068D3-3E39-388C-8FEC-AA3EBC6DF201}"/>
              </a:ext>
            </a:extLst>
          </p:cNvPr>
          <p:cNvSpPr>
            <a:spLocks noGrp="1"/>
          </p:cNvSpPr>
          <p:nvPr>
            <p:ph sz="half" idx="1"/>
          </p:nvPr>
        </p:nvSpPr>
        <p:spPr>
          <a:xfrm>
            <a:off x="134112" y="1371601"/>
            <a:ext cx="2796308" cy="4339086"/>
          </a:xfrm>
        </p:spPr>
        <p:txBody>
          <a:bodyPr>
            <a:normAutofit/>
          </a:bodyPr>
          <a:lstStyle/>
          <a:p>
            <a:r>
              <a:rPr lang="en-US" sz="3200" b="1" dirty="0">
                <a:solidFill>
                  <a:schemeClr val="accent4">
                    <a:lumMod val="75000"/>
                  </a:schemeClr>
                </a:solidFill>
              </a:rPr>
              <a:t>Appearance</a:t>
            </a:r>
          </a:p>
          <a:p>
            <a:pPr lvl="1"/>
            <a:r>
              <a:rPr lang="en-US" sz="2800" dirty="0"/>
              <a:t>Utilize IEEE’s built-in templates and themes</a:t>
            </a:r>
            <a:endParaRPr lang="en-US" sz="2400" dirty="0"/>
          </a:p>
        </p:txBody>
      </p:sp>
      <p:pic>
        <p:nvPicPr>
          <p:cNvPr id="10" name="Content Placeholder 9" descr="Graphical user interface, website&#10;&#10;Description automatically generated">
            <a:extLst>
              <a:ext uri="{FF2B5EF4-FFF2-40B4-BE49-F238E27FC236}">
                <a16:creationId xmlns:a16="http://schemas.microsoft.com/office/drawing/2014/main" id="{268AC153-EAD8-D63D-BA89-FC5606FFEC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04390" y="1147313"/>
            <a:ext cx="6940296" cy="5209037"/>
          </a:xfrm>
        </p:spPr>
      </p:pic>
      <p:sp>
        <p:nvSpPr>
          <p:cNvPr id="4" name="Footer Placeholder 3">
            <a:extLst>
              <a:ext uri="{FF2B5EF4-FFF2-40B4-BE49-F238E27FC236}">
                <a16:creationId xmlns:a16="http://schemas.microsoft.com/office/drawing/2014/main" id="{68246FE9-3497-11A1-7C53-10D67F17D6AE}"/>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E8D69637-945A-417E-E441-9CB84D56332E}"/>
              </a:ext>
            </a:extLst>
          </p:cNvPr>
          <p:cNvSpPr>
            <a:spLocks noGrp="1"/>
          </p:cNvSpPr>
          <p:nvPr>
            <p:ph type="sldNum" sz="quarter" idx="12"/>
          </p:nvPr>
        </p:nvSpPr>
        <p:spPr/>
        <p:txBody>
          <a:bodyPr/>
          <a:lstStyle/>
          <a:p>
            <a:fld id="{FE9165D2-D3B6-435C-A2E0-8337FBEE834F}" type="slidenum">
              <a:rPr lang="en-US" smtClean="0"/>
              <a:t>8</a:t>
            </a:fld>
            <a:endParaRPr lang="en-US"/>
          </a:p>
        </p:txBody>
      </p:sp>
    </p:spTree>
    <p:extLst>
      <p:ext uri="{BB962C8B-B14F-4D97-AF65-F5344CB8AC3E}">
        <p14:creationId xmlns:p14="http://schemas.microsoft.com/office/powerpoint/2010/main" val="222639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Graphical user interface, application&#10;&#10;Description automatically generated">
            <a:extLst>
              <a:ext uri="{FF2B5EF4-FFF2-40B4-BE49-F238E27FC236}">
                <a16:creationId xmlns:a16="http://schemas.microsoft.com/office/drawing/2014/main" id="{0A360297-7FA9-2E66-3E75-6A3C8EBF55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3497" y="3380581"/>
            <a:ext cx="4239552" cy="2904879"/>
          </a:xfrm>
          <a:ln w="63500">
            <a:solidFill>
              <a:srgbClr val="035BA5"/>
            </a:solidFill>
          </a:ln>
        </p:spPr>
      </p:pic>
      <p:sp>
        <p:nvSpPr>
          <p:cNvPr id="7" name="TextBox 6">
            <a:extLst>
              <a:ext uri="{FF2B5EF4-FFF2-40B4-BE49-F238E27FC236}">
                <a16:creationId xmlns:a16="http://schemas.microsoft.com/office/drawing/2014/main" id="{26072126-FAE5-F452-4B44-C2CCCA27E656}"/>
              </a:ext>
            </a:extLst>
          </p:cNvPr>
          <p:cNvSpPr txBox="1"/>
          <p:nvPr/>
        </p:nvSpPr>
        <p:spPr>
          <a:xfrm>
            <a:off x="838200" y="1328056"/>
            <a:ext cx="10722429" cy="138499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Wordpress</a:t>
            </a:r>
            <a:r>
              <a:rPr lang="en-US" sz="2400" dirty="0"/>
              <a:t> has different </a:t>
            </a:r>
            <a:r>
              <a:rPr lang="en-US" sz="2400" b="1" dirty="0">
                <a:solidFill>
                  <a:schemeClr val="accent4">
                    <a:lumMod val="75000"/>
                  </a:schemeClr>
                </a:solidFill>
              </a:rPr>
              <a:t>Page Builders</a:t>
            </a:r>
            <a:r>
              <a:rPr lang="en-US" sz="2400" dirty="0"/>
              <a:t> to design your website</a:t>
            </a:r>
          </a:p>
          <a:p>
            <a:pPr marL="285750" indent="-285750">
              <a:buFont typeface="Arial" panose="020B0604020202020204" pitchFamily="34" charset="0"/>
              <a:buChar char="•"/>
            </a:pPr>
            <a:r>
              <a:rPr lang="en-US" sz="2400" dirty="0"/>
              <a:t>Two examples of Page Builders are </a:t>
            </a:r>
            <a:r>
              <a:rPr lang="en-US" sz="2400" b="1" dirty="0"/>
              <a:t>WP Bakery Builder</a:t>
            </a:r>
            <a:r>
              <a:rPr lang="en-US" sz="2400" dirty="0"/>
              <a:t> and </a:t>
            </a:r>
            <a:r>
              <a:rPr lang="en-US" sz="2400" b="1" dirty="0" err="1"/>
              <a:t>Elementor</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F922F446-427B-BAA6-2A31-8B5E8F0C83ED}"/>
              </a:ext>
            </a:extLst>
          </p:cNvPr>
          <p:cNvSpPr>
            <a:spLocks noGrp="1"/>
          </p:cNvSpPr>
          <p:nvPr>
            <p:ph type="title"/>
          </p:nvPr>
        </p:nvSpPr>
        <p:spPr/>
        <p:txBody>
          <a:bodyPr/>
          <a:lstStyle/>
          <a:p>
            <a:r>
              <a:rPr lang="en-US" dirty="0"/>
              <a:t>Build Your Website</a:t>
            </a:r>
          </a:p>
        </p:txBody>
      </p:sp>
      <p:pic>
        <p:nvPicPr>
          <p:cNvPr id="9" name="Content Placeholder 8" descr="Graphical user interface, application&#10;&#10;Description automatically generated">
            <a:extLst>
              <a:ext uri="{FF2B5EF4-FFF2-40B4-BE49-F238E27FC236}">
                <a16:creationId xmlns:a16="http://schemas.microsoft.com/office/drawing/2014/main" id="{EB8B0435-FBCC-9234-3CF8-3DF6136D782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91741" y="3429000"/>
            <a:ext cx="3967345" cy="2751280"/>
          </a:xfrm>
          <a:ln w="63500">
            <a:solidFill>
              <a:srgbClr val="035BA5"/>
            </a:solidFill>
          </a:ln>
        </p:spPr>
      </p:pic>
      <p:sp>
        <p:nvSpPr>
          <p:cNvPr id="5" name="Footer Placeholder 4">
            <a:extLst>
              <a:ext uri="{FF2B5EF4-FFF2-40B4-BE49-F238E27FC236}">
                <a16:creationId xmlns:a16="http://schemas.microsoft.com/office/drawing/2014/main" id="{6FE8A723-E05F-A295-A5AC-214E0A84BD9C}"/>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E70ACD44-8580-11BE-9D3A-384881FCDB88}"/>
              </a:ext>
            </a:extLst>
          </p:cNvPr>
          <p:cNvSpPr>
            <a:spLocks noGrp="1"/>
          </p:cNvSpPr>
          <p:nvPr>
            <p:ph type="sldNum" sz="quarter" idx="12"/>
          </p:nvPr>
        </p:nvSpPr>
        <p:spPr/>
        <p:txBody>
          <a:bodyPr/>
          <a:lstStyle/>
          <a:p>
            <a:fld id="{FE9165D2-D3B6-435C-A2E0-8337FBEE834F}" type="slidenum">
              <a:rPr lang="en-US" smtClean="0"/>
              <a:t>9</a:t>
            </a:fld>
            <a:endParaRPr lang="en-US"/>
          </a:p>
        </p:txBody>
      </p:sp>
      <p:sp>
        <p:nvSpPr>
          <p:cNvPr id="12" name="TextBox 11">
            <a:extLst>
              <a:ext uri="{FF2B5EF4-FFF2-40B4-BE49-F238E27FC236}">
                <a16:creationId xmlns:a16="http://schemas.microsoft.com/office/drawing/2014/main" id="{0E407F7B-B446-D3D6-0264-124C97DC09FA}"/>
              </a:ext>
            </a:extLst>
          </p:cNvPr>
          <p:cNvSpPr txBox="1"/>
          <p:nvPr/>
        </p:nvSpPr>
        <p:spPr>
          <a:xfrm>
            <a:off x="7388352" y="2835298"/>
            <a:ext cx="3194304" cy="400110"/>
          </a:xfrm>
          <a:prstGeom prst="rect">
            <a:avLst/>
          </a:prstGeom>
          <a:noFill/>
        </p:spPr>
        <p:txBody>
          <a:bodyPr wrap="square" rtlCol="0">
            <a:spAutoFit/>
          </a:bodyPr>
          <a:lstStyle/>
          <a:p>
            <a:pPr algn="ctr"/>
            <a:r>
              <a:rPr lang="en-US" sz="2000" b="1" dirty="0" err="1">
                <a:solidFill>
                  <a:schemeClr val="accent4">
                    <a:lumMod val="75000"/>
                  </a:schemeClr>
                </a:solidFill>
              </a:rPr>
              <a:t>Elementor</a:t>
            </a:r>
            <a:endParaRPr lang="en-US" sz="2000" b="1" dirty="0">
              <a:solidFill>
                <a:schemeClr val="accent4">
                  <a:lumMod val="75000"/>
                </a:schemeClr>
              </a:solidFill>
            </a:endParaRPr>
          </a:p>
        </p:txBody>
      </p:sp>
      <p:sp>
        <p:nvSpPr>
          <p:cNvPr id="13" name="TextBox 12">
            <a:extLst>
              <a:ext uri="{FF2B5EF4-FFF2-40B4-BE49-F238E27FC236}">
                <a16:creationId xmlns:a16="http://schemas.microsoft.com/office/drawing/2014/main" id="{C2502281-10B0-C385-B2AC-F059A8607DC3}"/>
              </a:ext>
            </a:extLst>
          </p:cNvPr>
          <p:cNvSpPr txBox="1"/>
          <p:nvPr/>
        </p:nvSpPr>
        <p:spPr>
          <a:xfrm>
            <a:off x="1208951" y="2879440"/>
            <a:ext cx="3194304" cy="400110"/>
          </a:xfrm>
          <a:prstGeom prst="rect">
            <a:avLst/>
          </a:prstGeom>
          <a:noFill/>
        </p:spPr>
        <p:txBody>
          <a:bodyPr wrap="square" rtlCol="0">
            <a:spAutoFit/>
          </a:bodyPr>
          <a:lstStyle/>
          <a:p>
            <a:pPr algn="ctr"/>
            <a:r>
              <a:rPr lang="en-US" sz="2000" b="1" dirty="0">
                <a:solidFill>
                  <a:schemeClr val="accent4">
                    <a:lumMod val="75000"/>
                  </a:schemeClr>
                </a:solidFill>
              </a:rPr>
              <a:t>WP Bakery Builder</a:t>
            </a:r>
          </a:p>
        </p:txBody>
      </p:sp>
    </p:spTree>
    <p:extLst>
      <p:ext uri="{BB962C8B-B14F-4D97-AF65-F5344CB8AC3E}">
        <p14:creationId xmlns:p14="http://schemas.microsoft.com/office/powerpoint/2010/main" val="1788848977"/>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outheastCon 2023 PowerPoint Template v0.5 2023-01-04" id="{481BBAA6-8946-4F70-9FF8-4E73E02E57C9}" vid="{D313B227-B612-4AF8-A900-45AAA176E2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 SoutheastCon 2023 PowerPoint Template v0.5 2023-01-04</Template>
  <TotalTime>16745</TotalTime>
  <Words>913</Words>
  <Application>Microsoft Office PowerPoint</Application>
  <PresentationFormat>Widescreen</PresentationFormat>
  <Paragraphs>185</Paragraphs>
  <Slides>14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Website Tips &amp; Tricks</vt:lpstr>
      <vt:lpstr>Reasons to Consider a Section Website</vt:lpstr>
      <vt:lpstr>Getting Started</vt:lpstr>
      <vt:lpstr>Determine Your Website’s Look and Feel</vt:lpstr>
      <vt:lpstr>Getting Prepared</vt:lpstr>
      <vt:lpstr>Getting Prepared - PlugIns</vt:lpstr>
      <vt:lpstr>Getting Prepared - Widgets</vt:lpstr>
      <vt:lpstr>Customize Your Website</vt:lpstr>
      <vt:lpstr>Build Your Website</vt:lpstr>
      <vt:lpstr>Build Your Website </vt:lpstr>
      <vt:lpstr>Build Your Page – Add the Events Calendar </vt:lpstr>
      <vt:lpstr>Show &amp; Tell</vt:lpstr>
      <vt:lpstr>PowerPoint Presentation</vt:lpstr>
      <vt:lpstr>Appendix – Links to Tutorials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Tips &amp; Tricks</dc:title>
  <dc:creator>Melody</dc:creator>
  <cp:lastModifiedBy>Donohoe, Pat</cp:lastModifiedBy>
  <cp:revision>43</cp:revision>
  <dcterms:created xsi:type="dcterms:W3CDTF">2023-03-27T15:45:14Z</dcterms:created>
  <dcterms:modified xsi:type="dcterms:W3CDTF">2023-04-14T13:18:41Z</dcterms:modified>
</cp:coreProperties>
</file>