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65" r:id="rId3"/>
    <p:sldId id="266" r:id="rId4"/>
    <p:sldId id="267" r:id="rId5"/>
    <p:sldId id="268" r:id="rId6"/>
    <p:sldId id="269" r:id="rId7"/>
    <p:sldId id="270" r:id="rId8"/>
    <p:sldId id="271" r:id="rId9"/>
    <p:sldId id="272" r:id="rId10"/>
    <p:sldId id="276" r:id="rId11"/>
    <p:sldId id="277" r:id="rId12"/>
    <p:sldId id="257" r:id="rId13"/>
    <p:sldId id="278" r:id="rId14"/>
    <p:sldId id="279" r:id="rId15"/>
    <p:sldId id="280" r:id="rId16"/>
    <p:sldId id="281" r:id="rId17"/>
    <p:sldId id="282"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BE07"/>
    <a:srgbClr val="0062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F92BF4-786A-428A-95A9-F96BFC1609CE}" v="75" dt="2023-04-13T19:47:07.0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566"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A75556-C536-4B27-B812-A02EA16935C3}" type="datetimeFigureOut">
              <a:rPr lang="en-US" smtClean="0"/>
              <a:t>4/14/2023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711C49-634C-40A4-B611-39B3208BDC72}" type="slidenum">
              <a:rPr lang="en-US" smtClean="0"/>
              <a:t>‹#›</a:t>
            </a:fld>
            <a:endParaRPr lang="en-US"/>
          </a:p>
        </p:txBody>
      </p:sp>
    </p:spTree>
    <p:extLst>
      <p:ext uri="{BB962C8B-B14F-4D97-AF65-F5344CB8AC3E}">
        <p14:creationId xmlns:p14="http://schemas.microsoft.com/office/powerpoint/2010/main" val="2651753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41677C-C55E-98BF-7AC5-D314111A913D}"/>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l="12824" r="12824" b="12638"/>
          <a:stretch/>
        </p:blipFill>
        <p:spPr>
          <a:xfrm>
            <a:off x="0" y="2"/>
            <a:ext cx="12192000" cy="5991223"/>
          </a:xfrm>
          <a:prstGeom prst="rect">
            <a:avLst/>
          </a:prstGeom>
        </p:spPr>
      </p:pic>
      <p:sp>
        <p:nvSpPr>
          <p:cNvPr id="2" name="Title 1">
            <a:extLst>
              <a:ext uri="{FF2B5EF4-FFF2-40B4-BE49-F238E27FC236}">
                <a16:creationId xmlns:a16="http://schemas.microsoft.com/office/drawing/2014/main" id="{86AB2746-9516-4131-A66B-13D41FE5D1A3}"/>
              </a:ext>
            </a:extLst>
          </p:cNvPr>
          <p:cNvSpPr>
            <a:spLocks noGrp="1"/>
          </p:cNvSpPr>
          <p:nvPr>
            <p:ph type="ctrTitle"/>
          </p:nvPr>
        </p:nvSpPr>
        <p:spPr>
          <a:xfrm>
            <a:off x="1524000" y="1122363"/>
            <a:ext cx="9144000" cy="2387600"/>
          </a:xfrm>
        </p:spPr>
        <p:txBody>
          <a:bodyPr anchor="b">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82867A-808D-4B4C-8147-E20DE8F56D17}"/>
              </a:ext>
            </a:extLst>
          </p:cNvPr>
          <p:cNvSpPr>
            <a:spLocks noGrp="1"/>
          </p:cNvSpPr>
          <p:nvPr>
            <p:ph type="subTitle" idx="1"/>
          </p:nvPr>
        </p:nvSpPr>
        <p:spPr>
          <a:xfrm>
            <a:off x="1524000" y="3602038"/>
            <a:ext cx="9144000" cy="1655762"/>
          </a:xfrm>
        </p:spPr>
        <p:txBody>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3613B5D-7A28-4567-9D95-6D56D75EDDEB}"/>
              </a:ext>
            </a:extLst>
          </p:cNvPr>
          <p:cNvSpPr>
            <a:spLocks noGrp="1"/>
          </p:cNvSpPr>
          <p:nvPr>
            <p:ph type="dt" sz="half" idx="10"/>
          </p:nvPr>
        </p:nvSpPr>
        <p:spPr/>
        <p:txBody>
          <a:bodyPr/>
          <a:lstStyle/>
          <a:p>
            <a:fld id="{FC8FED30-4142-4797-824E-D60DAEC82FBC}" type="datetime1">
              <a:rPr lang="en-US" smtClean="0"/>
              <a:t>4/14/2023</a:t>
            </a:fld>
            <a:endParaRPr lang="en-US"/>
          </a:p>
        </p:txBody>
      </p:sp>
      <p:sp>
        <p:nvSpPr>
          <p:cNvPr id="5" name="Footer Placeholder 4">
            <a:extLst>
              <a:ext uri="{FF2B5EF4-FFF2-40B4-BE49-F238E27FC236}">
                <a16:creationId xmlns:a16="http://schemas.microsoft.com/office/drawing/2014/main" id="{925A833A-68CD-471C-8A62-4A93E2B31FD1}"/>
              </a:ext>
            </a:extLst>
          </p:cNvPr>
          <p:cNvSpPr>
            <a:spLocks noGrp="1"/>
          </p:cNvSpPr>
          <p:nvPr>
            <p:ph type="ftr" sz="quarter" idx="11"/>
          </p:nvPr>
        </p:nvSpPr>
        <p:spPr/>
        <p:txBody>
          <a:bodyPr/>
          <a:lstStyle/>
          <a:p>
            <a:r>
              <a:rPr lang="en-US" dirty="0"/>
              <a:t>IEEE SoutheastCon 2023</a:t>
            </a:r>
            <a:br>
              <a:rPr lang="en-US" dirty="0"/>
            </a:br>
            <a:r>
              <a:rPr lang="en-US" dirty="0"/>
              <a:t>Orlando, Florida</a:t>
            </a:r>
          </a:p>
        </p:txBody>
      </p:sp>
      <p:sp>
        <p:nvSpPr>
          <p:cNvPr id="6" name="Slide Number Placeholder 5">
            <a:extLst>
              <a:ext uri="{FF2B5EF4-FFF2-40B4-BE49-F238E27FC236}">
                <a16:creationId xmlns:a16="http://schemas.microsoft.com/office/drawing/2014/main" id="{BC0F18A2-42DA-4AF3-B769-DFD694605B03}"/>
              </a:ext>
            </a:extLst>
          </p:cNvPr>
          <p:cNvSpPr>
            <a:spLocks noGrp="1"/>
          </p:cNvSpPr>
          <p:nvPr>
            <p:ph type="sldNum" sz="quarter" idx="12"/>
          </p:nvPr>
        </p:nvSpPr>
        <p:spPr/>
        <p:txBody>
          <a:bodyPr/>
          <a:lstStyle/>
          <a:p>
            <a:fld id="{FE9165D2-D3B6-435C-A2E0-8337FBEE834F}" type="slidenum">
              <a:rPr lang="en-US" smtClean="0"/>
              <a:t>‹#›</a:t>
            </a:fld>
            <a:endParaRPr lang="en-US" dirty="0"/>
          </a:p>
        </p:txBody>
      </p:sp>
      <p:pic>
        <p:nvPicPr>
          <p:cNvPr id="8" name="Picture 7">
            <a:extLst>
              <a:ext uri="{FF2B5EF4-FFF2-40B4-BE49-F238E27FC236}">
                <a16:creationId xmlns:a16="http://schemas.microsoft.com/office/drawing/2014/main" id="{AE67ADA8-FF1F-405B-A46B-17F73F8F23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05217" y="6338190"/>
            <a:ext cx="1371600" cy="401444"/>
          </a:xfrm>
          <a:prstGeom prst="rect">
            <a:avLst/>
          </a:prstGeom>
        </p:spPr>
      </p:pic>
      <p:pic>
        <p:nvPicPr>
          <p:cNvPr id="11" name="Picture 10">
            <a:extLst>
              <a:ext uri="{FF2B5EF4-FFF2-40B4-BE49-F238E27FC236}">
                <a16:creationId xmlns:a16="http://schemas.microsoft.com/office/drawing/2014/main" id="{52839EC1-936A-0EC7-FA8A-D0EB0A2D447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9986" r="19986"/>
          <a:stretch/>
        </p:blipFill>
        <p:spPr>
          <a:xfrm>
            <a:off x="4494623" y="6310312"/>
            <a:ext cx="457200" cy="457200"/>
          </a:xfrm>
          <a:prstGeom prst="rect">
            <a:avLst/>
          </a:prstGeom>
        </p:spPr>
      </p:pic>
    </p:spTree>
    <p:extLst>
      <p:ext uri="{BB962C8B-B14F-4D97-AF65-F5344CB8AC3E}">
        <p14:creationId xmlns:p14="http://schemas.microsoft.com/office/powerpoint/2010/main" val="239967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F8AA4-672F-4E6B-A8DF-43E43537C3B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519B63-9B50-4AE3-8E69-59AF4CE8B49C}"/>
              </a:ext>
            </a:extLst>
          </p:cNvPr>
          <p:cNvSpPr>
            <a:spLocks noGrp="1"/>
          </p:cNvSpPr>
          <p:nvPr>
            <p:ph idx="1"/>
          </p:nvPr>
        </p:nvSpPr>
        <p:spPr>
          <a:xfrm>
            <a:off x="838200" y="1371598"/>
            <a:ext cx="10515600" cy="4933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378519-F605-4D38-930D-A846AECB2530}"/>
              </a:ext>
            </a:extLst>
          </p:cNvPr>
          <p:cNvSpPr>
            <a:spLocks noGrp="1"/>
          </p:cNvSpPr>
          <p:nvPr>
            <p:ph type="dt" sz="half" idx="10"/>
          </p:nvPr>
        </p:nvSpPr>
        <p:spPr/>
        <p:txBody>
          <a:bodyPr/>
          <a:lstStyle/>
          <a:p>
            <a:fld id="{6EFD2DB4-F78F-495E-AA6B-12B55AF23550}" type="datetime1">
              <a:rPr lang="en-US" smtClean="0"/>
              <a:t>4/14/2023</a:t>
            </a:fld>
            <a:endParaRPr lang="en-US"/>
          </a:p>
        </p:txBody>
      </p:sp>
      <p:sp>
        <p:nvSpPr>
          <p:cNvPr id="5" name="Footer Placeholder 4">
            <a:extLst>
              <a:ext uri="{FF2B5EF4-FFF2-40B4-BE49-F238E27FC236}">
                <a16:creationId xmlns:a16="http://schemas.microsoft.com/office/drawing/2014/main" id="{B9196BDF-389A-4CDD-A5E1-6CBF618341D8}"/>
              </a:ext>
            </a:extLst>
          </p:cNvPr>
          <p:cNvSpPr>
            <a:spLocks noGrp="1"/>
          </p:cNvSpPr>
          <p:nvPr>
            <p:ph type="ftr" sz="quarter" idx="11"/>
          </p:nvPr>
        </p:nvSpPr>
        <p:spPr/>
        <p:txBody>
          <a:bodyPr/>
          <a:lstStyle/>
          <a:p>
            <a:r>
              <a:rPr lang="en-US" dirty="0"/>
              <a:t>IEEE SoutheastCon 2023</a:t>
            </a:r>
          </a:p>
          <a:p>
            <a:r>
              <a:rPr lang="en-US" dirty="0"/>
              <a:t>Orlando, Florida</a:t>
            </a:r>
          </a:p>
        </p:txBody>
      </p:sp>
      <p:sp>
        <p:nvSpPr>
          <p:cNvPr id="6" name="Slide Number Placeholder 5">
            <a:extLst>
              <a:ext uri="{FF2B5EF4-FFF2-40B4-BE49-F238E27FC236}">
                <a16:creationId xmlns:a16="http://schemas.microsoft.com/office/drawing/2014/main" id="{DFE146CA-3223-49D8-8A04-78A4B0BAE014}"/>
              </a:ext>
            </a:extLst>
          </p:cNvPr>
          <p:cNvSpPr>
            <a:spLocks noGrp="1"/>
          </p:cNvSpPr>
          <p:nvPr>
            <p:ph type="sldNum" sz="quarter" idx="12"/>
          </p:nvPr>
        </p:nvSpPr>
        <p:spPr/>
        <p:txBody>
          <a:bodyPr/>
          <a:lstStyle/>
          <a:p>
            <a:fld id="{FE9165D2-D3B6-435C-A2E0-8337FBEE834F}" type="slidenum">
              <a:rPr lang="en-US" smtClean="0"/>
              <a:t>‹#›</a:t>
            </a:fld>
            <a:endParaRPr lang="en-US"/>
          </a:p>
        </p:txBody>
      </p:sp>
      <p:pic>
        <p:nvPicPr>
          <p:cNvPr id="7" name="Picture 6">
            <a:extLst>
              <a:ext uri="{FF2B5EF4-FFF2-40B4-BE49-F238E27FC236}">
                <a16:creationId xmlns:a16="http://schemas.microsoft.com/office/drawing/2014/main" id="{587B85A0-3517-4A1B-8387-785ADFA1CE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86" r="19986"/>
          <a:stretch/>
        </p:blipFill>
        <p:spPr>
          <a:xfrm>
            <a:off x="10439399" y="365125"/>
            <a:ext cx="914400" cy="914400"/>
          </a:xfrm>
          <a:prstGeom prst="rect">
            <a:avLst/>
          </a:prstGeom>
        </p:spPr>
      </p:pic>
      <p:cxnSp>
        <p:nvCxnSpPr>
          <p:cNvPr id="9" name="Straight Connector 8">
            <a:extLst>
              <a:ext uri="{FF2B5EF4-FFF2-40B4-BE49-F238E27FC236}">
                <a16:creationId xmlns:a16="http://schemas.microsoft.com/office/drawing/2014/main" id="{5A9B48D5-747D-4432-BC9A-3C77664234B5}"/>
              </a:ext>
            </a:extLst>
          </p:cNvPr>
          <p:cNvCxnSpPr/>
          <p:nvPr userDrawn="1"/>
        </p:nvCxnSpPr>
        <p:spPr>
          <a:xfrm>
            <a:off x="838200" y="1330716"/>
            <a:ext cx="10515599" cy="0"/>
          </a:xfrm>
          <a:prstGeom prst="line">
            <a:avLst/>
          </a:prstGeom>
          <a:ln>
            <a:solidFill>
              <a:srgbClr val="F6BE07"/>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DD8B1DE-E07E-E627-7873-7344AD8265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05217" y="6338190"/>
            <a:ext cx="1371600" cy="401444"/>
          </a:xfrm>
          <a:prstGeom prst="rect">
            <a:avLst/>
          </a:prstGeom>
        </p:spPr>
      </p:pic>
    </p:spTree>
    <p:extLst>
      <p:ext uri="{BB962C8B-B14F-4D97-AF65-F5344CB8AC3E}">
        <p14:creationId xmlns:p14="http://schemas.microsoft.com/office/powerpoint/2010/main" val="2545846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2FFBDEF-4AEA-550F-7E5A-86652D976AF0}"/>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l="12824" r="12824" b="12638"/>
          <a:stretch/>
        </p:blipFill>
        <p:spPr>
          <a:xfrm>
            <a:off x="0" y="2"/>
            <a:ext cx="12192000" cy="5991223"/>
          </a:xfrm>
          <a:prstGeom prst="rect">
            <a:avLst/>
          </a:prstGeom>
        </p:spPr>
      </p:pic>
      <p:sp>
        <p:nvSpPr>
          <p:cNvPr id="2" name="Title 1">
            <a:extLst>
              <a:ext uri="{FF2B5EF4-FFF2-40B4-BE49-F238E27FC236}">
                <a16:creationId xmlns:a16="http://schemas.microsoft.com/office/drawing/2014/main" id="{AA2F5EA7-C868-490E-B23A-318ECA48A72E}"/>
              </a:ext>
            </a:extLst>
          </p:cNvPr>
          <p:cNvSpPr>
            <a:spLocks noGrp="1"/>
          </p:cNvSpPr>
          <p:nvPr>
            <p:ph type="title"/>
          </p:nvPr>
        </p:nvSpPr>
        <p:spPr>
          <a:xfrm>
            <a:off x="831850" y="1709738"/>
            <a:ext cx="10515600" cy="2852737"/>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72C6D4-09FA-4CB4-BBE1-0C9A335D3E35}"/>
              </a:ext>
            </a:extLst>
          </p:cNvPr>
          <p:cNvSpPr>
            <a:spLocks noGrp="1"/>
          </p:cNvSpPr>
          <p:nvPr>
            <p:ph type="body" idx="1"/>
          </p:nvPr>
        </p:nvSpPr>
        <p:spPr>
          <a:xfrm>
            <a:off x="831850" y="4562476"/>
            <a:ext cx="10515600" cy="1428749"/>
          </a:xfrm>
        </p:spPr>
        <p:txBody>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84D455-26D7-488B-82F6-553A3A7ADEC2}"/>
              </a:ext>
            </a:extLst>
          </p:cNvPr>
          <p:cNvSpPr>
            <a:spLocks noGrp="1"/>
          </p:cNvSpPr>
          <p:nvPr>
            <p:ph type="dt" sz="half" idx="10"/>
          </p:nvPr>
        </p:nvSpPr>
        <p:spPr/>
        <p:txBody>
          <a:bodyPr/>
          <a:lstStyle/>
          <a:p>
            <a:fld id="{DC52FF1D-EF18-41E8-84A0-CFD86B6CA37D}" type="datetime1">
              <a:rPr lang="en-US" smtClean="0"/>
              <a:t>4/14/2023</a:t>
            </a:fld>
            <a:endParaRPr lang="en-US"/>
          </a:p>
        </p:txBody>
      </p:sp>
      <p:sp>
        <p:nvSpPr>
          <p:cNvPr id="5" name="Footer Placeholder 4">
            <a:extLst>
              <a:ext uri="{FF2B5EF4-FFF2-40B4-BE49-F238E27FC236}">
                <a16:creationId xmlns:a16="http://schemas.microsoft.com/office/drawing/2014/main" id="{4CEF4C5B-4F3D-4B06-9227-804F5D46E7DF}"/>
              </a:ext>
            </a:extLst>
          </p:cNvPr>
          <p:cNvSpPr>
            <a:spLocks noGrp="1"/>
          </p:cNvSpPr>
          <p:nvPr>
            <p:ph type="ftr" sz="quarter" idx="11"/>
          </p:nvPr>
        </p:nvSpPr>
        <p:spPr/>
        <p:txBody>
          <a:bodyPr/>
          <a:lstStyle/>
          <a:p>
            <a:r>
              <a:rPr lang="en-US" dirty="0"/>
              <a:t>IEEE SoutheastCon 2023</a:t>
            </a:r>
            <a:br>
              <a:rPr lang="en-US" dirty="0"/>
            </a:br>
            <a:r>
              <a:rPr lang="en-US" dirty="0"/>
              <a:t>Orlando, Florida</a:t>
            </a:r>
          </a:p>
        </p:txBody>
      </p:sp>
      <p:sp>
        <p:nvSpPr>
          <p:cNvPr id="6" name="Slide Number Placeholder 5">
            <a:extLst>
              <a:ext uri="{FF2B5EF4-FFF2-40B4-BE49-F238E27FC236}">
                <a16:creationId xmlns:a16="http://schemas.microsoft.com/office/drawing/2014/main" id="{8D2F5C34-085F-499C-8F57-D2607BD49276}"/>
              </a:ext>
            </a:extLst>
          </p:cNvPr>
          <p:cNvSpPr>
            <a:spLocks noGrp="1"/>
          </p:cNvSpPr>
          <p:nvPr>
            <p:ph type="sldNum" sz="quarter" idx="12"/>
          </p:nvPr>
        </p:nvSpPr>
        <p:spPr/>
        <p:txBody>
          <a:bodyPr/>
          <a:lstStyle/>
          <a:p>
            <a:fld id="{FE9165D2-D3B6-435C-A2E0-8337FBEE834F}" type="slidenum">
              <a:rPr lang="en-US" smtClean="0"/>
              <a:t>‹#›</a:t>
            </a:fld>
            <a:endParaRPr lang="en-US"/>
          </a:p>
        </p:txBody>
      </p:sp>
      <p:pic>
        <p:nvPicPr>
          <p:cNvPr id="12" name="Picture 11">
            <a:extLst>
              <a:ext uri="{FF2B5EF4-FFF2-40B4-BE49-F238E27FC236}">
                <a16:creationId xmlns:a16="http://schemas.microsoft.com/office/drawing/2014/main" id="{A818EF64-1842-303E-99C0-004AF659EEE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86" r="19986"/>
          <a:stretch/>
        </p:blipFill>
        <p:spPr>
          <a:xfrm>
            <a:off x="4494623" y="6310312"/>
            <a:ext cx="457200" cy="457200"/>
          </a:xfrm>
          <a:prstGeom prst="rect">
            <a:avLst/>
          </a:prstGeom>
        </p:spPr>
      </p:pic>
      <p:pic>
        <p:nvPicPr>
          <p:cNvPr id="8" name="Picture 7">
            <a:extLst>
              <a:ext uri="{FF2B5EF4-FFF2-40B4-BE49-F238E27FC236}">
                <a16:creationId xmlns:a16="http://schemas.microsoft.com/office/drawing/2014/main" id="{0B7BE14E-91D7-6C5D-1420-20ECDF8B10C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5217" y="6338190"/>
            <a:ext cx="1371600" cy="401444"/>
          </a:xfrm>
          <a:prstGeom prst="rect">
            <a:avLst/>
          </a:prstGeom>
        </p:spPr>
      </p:pic>
    </p:spTree>
    <p:extLst>
      <p:ext uri="{BB962C8B-B14F-4D97-AF65-F5344CB8AC3E}">
        <p14:creationId xmlns:p14="http://schemas.microsoft.com/office/powerpoint/2010/main" val="1321132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8E7D5-A79C-4556-83E8-6B58CFF10B0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05A1758-89B2-45B0-8905-D8E64D78AFA4}"/>
              </a:ext>
            </a:extLst>
          </p:cNvPr>
          <p:cNvSpPr>
            <a:spLocks noGrp="1"/>
          </p:cNvSpPr>
          <p:nvPr>
            <p:ph sz="half" idx="1"/>
          </p:nvPr>
        </p:nvSpPr>
        <p:spPr>
          <a:xfrm>
            <a:off x="838200" y="1371601"/>
            <a:ext cx="5181600" cy="4339086"/>
          </a:xfrm>
        </p:spPr>
        <p:txBody>
          <a:bodyPr/>
          <a:lstStyle>
            <a:lvl1pPr>
              <a:defRPr sz="2400"/>
            </a:lvl1pPr>
            <a:lvl2pPr>
              <a:defRPr sz="2000"/>
            </a:lvl2pPr>
            <a:lvl3pPr>
              <a:defRPr sz="18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D0545AE-17DA-4C71-83F1-F155B735E45C}"/>
              </a:ext>
            </a:extLst>
          </p:cNvPr>
          <p:cNvSpPr>
            <a:spLocks noGrp="1"/>
          </p:cNvSpPr>
          <p:nvPr>
            <p:ph sz="half" idx="2"/>
          </p:nvPr>
        </p:nvSpPr>
        <p:spPr>
          <a:xfrm>
            <a:off x="6172200" y="1371601"/>
            <a:ext cx="5181600" cy="4339086"/>
          </a:xfrm>
        </p:spPr>
        <p:txBody>
          <a:bodyPr/>
          <a:lstStyle>
            <a:lvl1pPr>
              <a:defRPr sz="2400"/>
            </a:lvl1pPr>
            <a:lvl2pPr>
              <a:defRPr sz="2000"/>
            </a:lvl2pPr>
            <a:lvl3pPr>
              <a:defRPr sz="18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08DFCAE-B36C-4702-A2EF-1529D21F20B3}"/>
              </a:ext>
            </a:extLst>
          </p:cNvPr>
          <p:cNvSpPr>
            <a:spLocks noGrp="1"/>
          </p:cNvSpPr>
          <p:nvPr>
            <p:ph type="dt" sz="half" idx="10"/>
          </p:nvPr>
        </p:nvSpPr>
        <p:spPr/>
        <p:txBody>
          <a:bodyPr/>
          <a:lstStyle/>
          <a:p>
            <a:fld id="{9A66D342-3CB9-4ED6-AB8E-4B8EA4EA4E13}" type="datetime1">
              <a:rPr lang="en-US" smtClean="0"/>
              <a:t>4/14/2023</a:t>
            </a:fld>
            <a:endParaRPr lang="en-US" dirty="0"/>
          </a:p>
        </p:txBody>
      </p:sp>
      <p:sp>
        <p:nvSpPr>
          <p:cNvPr id="6" name="Footer Placeholder 5">
            <a:extLst>
              <a:ext uri="{FF2B5EF4-FFF2-40B4-BE49-F238E27FC236}">
                <a16:creationId xmlns:a16="http://schemas.microsoft.com/office/drawing/2014/main" id="{F0792A4D-0FB4-4E02-BBDE-B4479DCA4AF2}"/>
              </a:ext>
            </a:extLst>
          </p:cNvPr>
          <p:cNvSpPr>
            <a:spLocks noGrp="1"/>
          </p:cNvSpPr>
          <p:nvPr>
            <p:ph type="ftr" sz="quarter" idx="11"/>
          </p:nvPr>
        </p:nvSpPr>
        <p:spPr/>
        <p:txBody>
          <a:bodyPr/>
          <a:lstStyle/>
          <a:p>
            <a:r>
              <a:rPr lang="en-US" dirty="0"/>
              <a:t>IEEE SoutheastCon 2023</a:t>
            </a:r>
          </a:p>
          <a:p>
            <a:r>
              <a:rPr lang="en-US" dirty="0"/>
              <a:t>Orlando, Florida</a:t>
            </a:r>
          </a:p>
        </p:txBody>
      </p:sp>
      <p:sp>
        <p:nvSpPr>
          <p:cNvPr id="7" name="Slide Number Placeholder 6">
            <a:extLst>
              <a:ext uri="{FF2B5EF4-FFF2-40B4-BE49-F238E27FC236}">
                <a16:creationId xmlns:a16="http://schemas.microsoft.com/office/drawing/2014/main" id="{9F82323D-EC91-44B4-8D19-93D7E79087F3}"/>
              </a:ext>
            </a:extLst>
          </p:cNvPr>
          <p:cNvSpPr>
            <a:spLocks noGrp="1"/>
          </p:cNvSpPr>
          <p:nvPr>
            <p:ph type="sldNum" sz="quarter" idx="12"/>
          </p:nvPr>
        </p:nvSpPr>
        <p:spPr/>
        <p:txBody>
          <a:bodyPr/>
          <a:lstStyle/>
          <a:p>
            <a:fld id="{FE9165D2-D3B6-435C-A2E0-8337FBEE834F}" type="slidenum">
              <a:rPr lang="en-US" smtClean="0"/>
              <a:t>‹#›</a:t>
            </a:fld>
            <a:endParaRPr lang="en-US"/>
          </a:p>
        </p:txBody>
      </p:sp>
      <p:pic>
        <p:nvPicPr>
          <p:cNvPr id="11" name="Picture 10">
            <a:extLst>
              <a:ext uri="{FF2B5EF4-FFF2-40B4-BE49-F238E27FC236}">
                <a16:creationId xmlns:a16="http://schemas.microsoft.com/office/drawing/2014/main" id="{19205882-9AA1-459F-A8A3-DD08943330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86" r="19986"/>
          <a:stretch/>
        </p:blipFill>
        <p:spPr>
          <a:xfrm>
            <a:off x="10439399" y="365125"/>
            <a:ext cx="914400" cy="914400"/>
          </a:xfrm>
          <a:prstGeom prst="rect">
            <a:avLst/>
          </a:prstGeom>
        </p:spPr>
      </p:pic>
      <p:cxnSp>
        <p:nvCxnSpPr>
          <p:cNvPr id="12" name="Straight Connector 11">
            <a:extLst>
              <a:ext uri="{FF2B5EF4-FFF2-40B4-BE49-F238E27FC236}">
                <a16:creationId xmlns:a16="http://schemas.microsoft.com/office/drawing/2014/main" id="{F4099521-FBD7-45D2-92CB-9A69E9D0E48F}"/>
              </a:ext>
            </a:extLst>
          </p:cNvPr>
          <p:cNvCxnSpPr/>
          <p:nvPr userDrawn="1"/>
        </p:nvCxnSpPr>
        <p:spPr>
          <a:xfrm>
            <a:off x="838200" y="1330716"/>
            <a:ext cx="10515599" cy="0"/>
          </a:xfrm>
          <a:prstGeom prst="line">
            <a:avLst/>
          </a:prstGeom>
          <a:ln>
            <a:solidFill>
              <a:srgbClr val="F6BE07"/>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2AC4598-1E5D-F790-6A95-46549B1AEE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05217" y="6338190"/>
            <a:ext cx="1371600" cy="401444"/>
          </a:xfrm>
          <a:prstGeom prst="rect">
            <a:avLst/>
          </a:prstGeom>
        </p:spPr>
      </p:pic>
    </p:spTree>
    <p:extLst>
      <p:ext uri="{BB962C8B-B14F-4D97-AF65-F5344CB8AC3E}">
        <p14:creationId xmlns:p14="http://schemas.microsoft.com/office/powerpoint/2010/main" val="3133897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48815-F4F7-410A-B2E9-DC60AECEA7F6}"/>
              </a:ext>
            </a:extLst>
          </p:cNvPr>
          <p:cNvSpPr>
            <a:spLocks noGrp="1"/>
          </p:cNvSpPr>
          <p:nvPr>
            <p:ph type="title"/>
          </p:nvPr>
        </p:nvSpPr>
        <p:spPr>
          <a:xfrm>
            <a:off x="839788" y="365125"/>
            <a:ext cx="9378868" cy="91440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28E8B4D-A7F8-4D7E-8944-717B7F947DED}"/>
              </a:ext>
            </a:extLst>
          </p:cNvPr>
          <p:cNvSpPr>
            <a:spLocks noGrp="1"/>
          </p:cNvSpPr>
          <p:nvPr>
            <p:ph type="body" idx="1"/>
          </p:nvPr>
        </p:nvSpPr>
        <p:spPr>
          <a:xfrm>
            <a:off x="839788" y="1371600"/>
            <a:ext cx="5157787" cy="6858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04F3D9-108D-4DEB-AF00-C0FD453C3809}"/>
              </a:ext>
            </a:extLst>
          </p:cNvPr>
          <p:cNvSpPr>
            <a:spLocks noGrp="1"/>
          </p:cNvSpPr>
          <p:nvPr>
            <p:ph sz="half" idx="2"/>
          </p:nvPr>
        </p:nvSpPr>
        <p:spPr>
          <a:xfrm>
            <a:off x="839788" y="2057400"/>
            <a:ext cx="5157787" cy="3890914"/>
          </a:xfrm>
        </p:spPr>
        <p:txBody>
          <a:bodyPr/>
          <a:lstStyle>
            <a:lvl1pPr>
              <a:defRPr sz="2400"/>
            </a:lvl1pPr>
            <a:lvl2pPr>
              <a:defRPr sz="2000"/>
            </a:lvl2pPr>
            <a:lvl3pPr>
              <a:defRPr sz="18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266C876-8A3A-4A74-92FE-1D89B100A36A}"/>
              </a:ext>
            </a:extLst>
          </p:cNvPr>
          <p:cNvSpPr>
            <a:spLocks noGrp="1"/>
          </p:cNvSpPr>
          <p:nvPr>
            <p:ph type="body" sz="quarter" idx="3"/>
          </p:nvPr>
        </p:nvSpPr>
        <p:spPr>
          <a:xfrm>
            <a:off x="6172200" y="1371600"/>
            <a:ext cx="5183188" cy="6858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481145-5C02-4A69-A774-4E2700B064D3}"/>
              </a:ext>
            </a:extLst>
          </p:cNvPr>
          <p:cNvSpPr>
            <a:spLocks noGrp="1"/>
          </p:cNvSpPr>
          <p:nvPr>
            <p:ph sz="quarter" idx="4"/>
          </p:nvPr>
        </p:nvSpPr>
        <p:spPr>
          <a:xfrm>
            <a:off x="6172200" y="2057401"/>
            <a:ext cx="5183188" cy="3890913"/>
          </a:xfrm>
        </p:spPr>
        <p:txBody>
          <a:bodyPr/>
          <a:lstStyle>
            <a:lvl1pPr>
              <a:defRPr sz="2400"/>
            </a:lvl1pPr>
            <a:lvl2pPr>
              <a:defRPr sz="2000"/>
            </a:lvl2pPr>
            <a:lvl3pPr>
              <a:defRPr sz="18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5054ACE-E1D0-4EEA-AF0A-122B4714A63C}"/>
              </a:ext>
            </a:extLst>
          </p:cNvPr>
          <p:cNvSpPr>
            <a:spLocks noGrp="1"/>
          </p:cNvSpPr>
          <p:nvPr>
            <p:ph type="dt" sz="half" idx="10"/>
          </p:nvPr>
        </p:nvSpPr>
        <p:spPr/>
        <p:txBody>
          <a:bodyPr/>
          <a:lstStyle/>
          <a:p>
            <a:fld id="{8EC6AF33-6D3E-4681-B10A-E3F2B2445ABC}" type="datetime1">
              <a:rPr lang="en-US" smtClean="0"/>
              <a:t>4/14/2023</a:t>
            </a:fld>
            <a:endParaRPr lang="en-US"/>
          </a:p>
        </p:txBody>
      </p:sp>
      <p:sp>
        <p:nvSpPr>
          <p:cNvPr id="8" name="Footer Placeholder 7">
            <a:extLst>
              <a:ext uri="{FF2B5EF4-FFF2-40B4-BE49-F238E27FC236}">
                <a16:creationId xmlns:a16="http://schemas.microsoft.com/office/drawing/2014/main" id="{9F1C9234-82FB-4DE8-B31B-760D6F8672D0}"/>
              </a:ext>
            </a:extLst>
          </p:cNvPr>
          <p:cNvSpPr>
            <a:spLocks noGrp="1"/>
          </p:cNvSpPr>
          <p:nvPr>
            <p:ph type="ftr" sz="quarter" idx="11"/>
          </p:nvPr>
        </p:nvSpPr>
        <p:spPr/>
        <p:txBody>
          <a:bodyPr/>
          <a:lstStyle/>
          <a:p>
            <a:r>
              <a:rPr lang="en-US" dirty="0"/>
              <a:t>IEEE SoutheastCon 2023</a:t>
            </a:r>
          </a:p>
          <a:p>
            <a:r>
              <a:rPr lang="en-US" dirty="0"/>
              <a:t>Orlando, Florida</a:t>
            </a:r>
          </a:p>
        </p:txBody>
      </p:sp>
      <p:sp>
        <p:nvSpPr>
          <p:cNvPr id="9" name="Slide Number Placeholder 8">
            <a:extLst>
              <a:ext uri="{FF2B5EF4-FFF2-40B4-BE49-F238E27FC236}">
                <a16:creationId xmlns:a16="http://schemas.microsoft.com/office/drawing/2014/main" id="{642189F4-B00A-47ED-B6B7-2B915226DDCA}"/>
              </a:ext>
            </a:extLst>
          </p:cNvPr>
          <p:cNvSpPr>
            <a:spLocks noGrp="1"/>
          </p:cNvSpPr>
          <p:nvPr>
            <p:ph type="sldNum" sz="quarter" idx="12"/>
          </p:nvPr>
        </p:nvSpPr>
        <p:spPr/>
        <p:txBody>
          <a:bodyPr/>
          <a:lstStyle/>
          <a:p>
            <a:fld id="{FE9165D2-D3B6-435C-A2E0-8337FBEE834F}" type="slidenum">
              <a:rPr lang="en-US" smtClean="0"/>
              <a:t>‹#›</a:t>
            </a:fld>
            <a:endParaRPr lang="en-US"/>
          </a:p>
        </p:txBody>
      </p:sp>
      <p:pic>
        <p:nvPicPr>
          <p:cNvPr id="12" name="Picture 11">
            <a:extLst>
              <a:ext uri="{FF2B5EF4-FFF2-40B4-BE49-F238E27FC236}">
                <a16:creationId xmlns:a16="http://schemas.microsoft.com/office/drawing/2014/main" id="{300558AA-FF3D-489D-A589-B2240DAC49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86" r="19986"/>
          <a:stretch/>
        </p:blipFill>
        <p:spPr>
          <a:xfrm>
            <a:off x="10439399" y="365125"/>
            <a:ext cx="914400" cy="914400"/>
          </a:xfrm>
          <a:prstGeom prst="rect">
            <a:avLst/>
          </a:prstGeom>
        </p:spPr>
      </p:pic>
      <p:cxnSp>
        <p:nvCxnSpPr>
          <p:cNvPr id="13" name="Straight Connector 12">
            <a:extLst>
              <a:ext uri="{FF2B5EF4-FFF2-40B4-BE49-F238E27FC236}">
                <a16:creationId xmlns:a16="http://schemas.microsoft.com/office/drawing/2014/main" id="{01D2F6C1-58C9-4282-9125-E7D07A790849}"/>
              </a:ext>
            </a:extLst>
          </p:cNvPr>
          <p:cNvCxnSpPr/>
          <p:nvPr userDrawn="1"/>
        </p:nvCxnSpPr>
        <p:spPr>
          <a:xfrm>
            <a:off x="838200" y="1330716"/>
            <a:ext cx="10515599" cy="0"/>
          </a:xfrm>
          <a:prstGeom prst="line">
            <a:avLst/>
          </a:prstGeom>
          <a:ln>
            <a:solidFill>
              <a:srgbClr val="F6BE07"/>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622C03B-6C8D-0284-456F-98E65211F1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05217" y="6338190"/>
            <a:ext cx="1371600" cy="401444"/>
          </a:xfrm>
          <a:prstGeom prst="rect">
            <a:avLst/>
          </a:prstGeom>
        </p:spPr>
      </p:pic>
    </p:spTree>
    <p:extLst>
      <p:ext uri="{BB962C8B-B14F-4D97-AF65-F5344CB8AC3E}">
        <p14:creationId xmlns:p14="http://schemas.microsoft.com/office/powerpoint/2010/main" val="1590123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975E2-5FDD-49C2-817D-1582EE837C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B27A49-99F5-42F1-8613-6F7A554A6A78}"/>
              </a:ext>
            </a:extLst>
          </p:cNvPr>
          <p:cNvSpPr>
            <a:spLocks noGrp="1"/>
          </p:cNvSpPr>
          <p:nvPr>
            <p:ph type="dt" sz="half" idx="10"/>
          </p:nvPr>
        </p:nvSpPr>
        <p:spPr/>
        <p:txBody>
          <a:bodyPr/>
          <a:lstStyle/>
          <a:p>
            <a:fld id="{5AECF01A-0CD2-4F8C-98C0-7984485B20B2}" type="datetime1">
              <a:rPr lang="en-US" smtClean="0"/>
              <a:t>4/14/2023</a:t>
            </a:fld>
            <a:endParaRPr lang="en-US"/>
          </a:p>
        </p:txBody>
      </p:sp>
      <p:sp>
        <p:nvSpPr>
          <p:cNvPr id="4" name="Footer Placeholder 3">
            <a:extLst>
              <a:ext uri="{FF2B5EF4-FFF2-40B4-BE49-F238E27FC236}">
                <a16:creationId xmlns:a16="http://schemas.microsoft.com/office/drawing/2014/main" id="{EEDEBBB1-42FB-4FE7-8A21-E58D662F2AC0}"/>
              </a:ext>
            </a:extLst>
          </p:cNvPr>
          <p:cNvSpPr>
            <a:spLocks noGrp="1"/>
          </p:cNvSpPr>
          <p:nvPr>
            <p:ph type="ftr" sz="quarter" idx="11"/>
          </p:nvPr>
        </p:nvSpPr>
        <p:spPr/>
        <p:txBody>
          <a:bodyPr/>
          <a:lstStyle/>
          <a:p>
            <a:r>
              <a:rPr lang="en-US" dirty="0"/>
              <a:t>IEEE SoutheastCon 2023</a:t>
            </a:r>
          </a:p>
          <a:p>
            <a:r>
              <a:rPr lang="en-US" dirty="0"/>
              <a:t>Orlando, Florida</a:t>
            </a:r>
          </a:p>
        </p:txBody>
      </p:sp>
      <p:sp>
        <p:nvSpPr>
          <p:cNvPr id="5" name="Slide Number Placeholder 4">
            <a:extLst>
              <a:ext uri="{FF2B5EF4-FFF2-40B4-BE49-F238E27FC236}">
                <a16:creationId xmlns:a16="http://schemas.microsoft.com/office/drawing/2014/main" id="{4D2F6ADD-9DB3-4E49-AC87-A9AA8F0AA580}"/>
              </a:ext>
            </a:extLst>
          </p:cNvPr>
          <p:cNvSpPr>
            <a:spLocks noGrp="1"/>
          </p:cNvSpPr>
          <p:nvPr>
            <p:ph type="sldNum" sz="quarter" idx="12"/>
          </p:nvPr>
        </p:nvSpPr>
        <p:spPr/>
        <p:txBody>
          <a:bodyPr/>
          <a:lstStyle/>
          <a:p>
            <a:fld id="{FE9165D2-D3B6-435C-A2E0-8337FBEE834F}" type="slidenum">
              <a:rPr lang="en-US" smtClean="0"/>
              <a:t>‹#›</a:t>
            </a:fld>
            <a:endParaRPr lang="en-US"/>
          </a:p>
        </p:txBody>
      </p:sp>
      <p:pic>
        <p:nvPicPr>
          <p:cNvPr id="9" name="Picture 8">
            <a:extLst>
              <a:ext uri="{FF2B5EF4-FFF2-40B4-BE49-F238E27FC236}">
                <a16:creationId xmlns:a16="http://schemas.microsoft.com/office/drawing/2014/main" id="{CD5B3B36-FB62-465A-A301-04B430B2D5B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86" r="19986"/>
          <a:stretch/>
        </p:blipFill>
        <p:spPr>
          <a:xfrm>
            <a:off x="10439399" y="365125"/>
            <a:ext cx="914400" cy="914400"/>
          </a:xfrm>
          <a:prstGeom prst="rect">
            <a:avLst/>
          </a:prstGeom>
        </p:spPr>
      </p:pic>
      <p:cxnSp>
        <p:nvCxnSpPr>
          <p:cNvPr id="10" name="Straight Connector 9">
            <a:extLst>
              <a:ext uri="{FF2B5EF4-FFF2-40B4-BE49-F238E27FC236}">
                <a16:creationId xmlns:a16="http://schemas.microsoft.com/office/drawing/2014/main" id="{FB60EE1F-EA91-4806-AA4C-FE3A89BBD870}"/>
              </a:ext>
            </a:extLst>
          </p:cNvPr>
          <p:cNvCxnSpPr/>
          <p:nvPr userDrawn="1"/>
        </p:nvCxnSpPr>
        <p:spPr>
          <a:xfrm>
            <a:off x="838200" y="1330716"/>
            <a:ext cx="10515599" cy="0"/>
          </a:xfrm>
          <a:prstGeom prst="line">
            <a:avLst/>
          </a:prstGeom>
          <a:ln>
            <a:solidFill>
              <a:srgbClr val="F6BE0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53337AA-C3B5-BC54-9500-753764A2C5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05217" y="6338190"/>
            <a:ext cx="1371600" cy="401444"/>
          </a:xfrm>
          <a:prstGeom prst="rect">
            <a:avLst/>
          </a:prstGeom>
        </p:spPr>
      </p:pic>
    </p:spTree>
    <p:extLst>
      <p:ext uri="{BB962C8B-B14F-4D97-AF65-F5344CB8AC3E}">
        <p14:creationId xmlns:p14="http://schemas.microsoft.com/office/powerpoint/2010/main" val="1941386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ttom Logos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DDC535-01AF-40DF-BCF9-1333BDA51ACC}"/>
              </a:ext>
            </a:extLst>
          </p:cNvPr>
          <p:cNvSpPr>
            <a:spLocks noGrp="1"/>
          </p:cNvSpPr>
          <p:nvPr>
            <p:ph type="dt" sz="half" idx="10"/>
          </p:nvPr>
        </p:nvSpPr>
        <p:spPr/>
        <p:txBody>
          <a:bodyPr/>
          <a:lstStyle/>
          <a:p>
            <a:fld id="{8C8A38A2-74F3-4D25-AEF2-3816AEFD6220}" type="datetime1">
              <a:rPr lang="en-US" smtClean="0"/>
              <a:t>4/14/2023</a:t>
            </a:fld>
            <a:endParaRPr lang="en-US"/>
          </a:p>
        </p:txBody>
      </p:sp>
      <p:sp>
        <p:nvSpPr>
          <p:cNvPr id="3" name="Footer Placeholder 2">
            <a:extLst>
              <a:ext uri="{FF2B5EF4-FFF2-40B4-BE49-F238E27FC236}">
                <a16:creationId xmlns:a16="http://schemas.microsoft.com/office/drawing/2014/main" id="{51F06EF2-04A8-48F7-9495-526C3B2DA394}"/>
              </a:ext>
            </a:extLst>
          </p:cNvPr>
          <p:cNvSpPr>
            <a:spLocks noGrp="1"/>
          </p:cNvSpPr>
          <p:nvPr>
            <p:ph type="ftr" sz="quarter" idx="11"/>
          </p:nvPr>
        </p:nvSpPr>
        <p:spPr/>
        <p:txBody>
          <a:bodyPr/>
          <a:lstStyle/>
          <a:p>
            <a:r>
              <a:rPr lang="en-US" dirty="0"/>
              <a:t>IEEE SoutheastCon 2023</a:t>
            </a:r>
          </a:p>
          <a:p>
            <a:r>
              <a:rPr lang="en-US" dirty="0"/>
              <a:t>Orlando, Florida</a:t>
            </a:r>
          </a:p>
        </p:txBody>
      </p:sp>
      <p:sp>
        <p:nvSpPr>
          <p:cNvPr id="4" name="Slide Number Placeholder 3">
            <a:extLst>
              <a:ext uri="{FF2B5EF4-FFF2-40B4-BE49-F238E27FC236}">
                <a16:creationId xmlns:a16="http://schemas.microsoft.com/office/drawing/2014/main" id="{16AA9725-E942-4015-9756-AB4AEA7B2182}"/>
              </a:ext>
            </a:extLst>
          </p:cNvPr>
          <p:cNvSpPr>
            <a:spLocks noGrp="1"/>
          </p:cNvSpPr>
          <p:nvPr>
            <p:ph type="sldNum" sz="quarter" idx="12"/>
          </p:nvPr>
        </p:nvSpPr>
        <p:spPr/>
        <p:txBody>
          <a:bodyPr/>
          <a:lstStyle/>
          <a:p>
            <a:fld id="{FE9165D2-D3B6-435C-A2E0-8337FBEE834F}" type="slidenum">
              <a:rPr lang="en-US" smtClean="0"/>
              <a:t>‹#›</a:t>
            </a:fld>
            <a:endParaRPr lang="en-US"/>
          </a:p>
        </p:txBody>
      </p:sp>
      <p:pic>
        <p:nvPicPr>
          <p:cNvPr id="5" name="Picture 4">
            <a:extLst>
              <a:ext uri="{FF2B5EF4-FFF2-40B4-BE49-F238E27FC236}">
                <a16:creationId xmlns:a16="http://schemas.microsoft.com/office/drawing/2014/main" id="{D8CB3DCE-ABE7-2FF2-E261-2947534A16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86" r="19986"/>
          <a:stretch/>
        </p:blipFill>
        <p:spPr>
          <a:xfrm>
            <a:off x="4494623" y="6310312"/>
            <a:ext cx="457200" cy="457200"/>
          </a:xfrm>
          <a:prstGeom prst="rect">
            <a:avLst/>
          </a:prstGeom>
        </p:spPr>
      </p:pic>
      <p:pic>
        <p:nvPicPr>
          <p:cNvPr id="6" name="Picture 5">
            <a:extLst>
              <a:ext uri="{FF2B5EF4-FFF2-40B4-BE49-F238E27FC236}">
                <a16:creationId xmlns:a16="http://schemas.microsoft.com/office/drawing/2014/main" id="{83B3B3A8-1326-E605-7864-0D037D1C75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05217" y="6338190"/>
            <a:ext cx="1371600" cy="401444"/>
          </a:xfrm>
          <a:prstGeom prst="rect">
            <a:avLst/>
          </a:prstGeom>
        </p:spPr>
      </p:pic>
    </p:spTree>
    <p:extLst>
      <p:ext uri="{BB962C8B-B14F-4D97-AF65-F5344CB8AC3E}">
        <p14:creationId xmlns:p14="http://schemas.microsoft.com/office/powerpoint/2010/main" val="1346081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A66D23-FCC2-4FC3-9AE9-8E3E1A47EDDB}"/>
              </a:ext>
            </a:extLst>
          </p:cNvPr>
          <p:cNvSpPr>
            <a:spLocks noGrp="1"/>
          </p:cNvSpPr>
          <p:nvPr>
            <p:ph type="title"/>
          </p:nvPr>
        </p:nvSpPr>
        <p:spPr>
          <a:xfrm>
            <a:off x="838200" y="365125"/>
            <a:ext cx="9380456" cy="9144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24CED0-24BC-47BC-A404-5DD31B44DED2}"/>
              </a:ext>
            </a:extLst>
          </p:cNvPr>
          <p:cNvSpPr>
            <a:spLocks noGrp="1"/>
          </p:cNvSpPr>
          <p:nvPr>
            <p:ph type="body" idx="1"/>
          </p:nvPr>
        </p:nvSpPr>
        <p:spPr>
          <a:xfrm>
            <a:off x="838200" y="1371600"/>
            <a:ext cx="10515600"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7141762-9D66-4C7A-9CA8-2639E87AE914}"/>
              </a:ext>
            </a:extLst>
          </p:cNvPr>
          <p:cNvSpPr>
            <a:spLocks noGrp="1"/>
          </p:cNvSpPr>
          <p:nvPr>
            <p:ph type="dt" sz="half" idx="2"/>
          </p:nvPr>
        </p:nvSpPr>
        <p:spPr>
          <a:xfrm>
            <a:off x="8610599"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634B5BB5-394F-4453-BAB1-5F471EF8BD54}" type="datetime1">
              <a:rPr lang="en-US" smtClean="0"/>
              <a:t>4/14/2023</a:t>
            </a:fld>
            <a:endParaRPr lang="en-US" dirty="0"/>
          </a:p>
        </p:txBody>
      </p:sp>
      <p:sp>
        <p:nvSpPr>
          <p:cNvPr id="5" name="Footer Placeholder 4">
            <a:extLst>
              <a:ext uri="{FF2B5EF4-FFF2-40B4-BE49-F238E27FC236}">
                <a16:creationId xmlns:a16="http://schemas.microsoft.com/office/drawing/2014/main" id="{88D63AB5-6EC2-44C0-B871-EBF648BAE5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r>
              <a:rPr lang="en-US" dirty="0"/>
              <a:t>IEEE SoutheastCon 2023</a:t>
            </a:r>
            <a:br>
              <a:rPr lang="en-US" dirty="0"/>
            </a:br>
            <a:r>
              <a:rPr lang="en-US" dirty="0"/>
              <a:t>Orlando, Florida</a:t>
            </a:r>
          </a:p>
        </p:txBody>
      </p:sp>
      <p:sp>
        <p:nvSpPr>
          <p:cNvPr id="6" name="Slide Number Placeholder 5">
            <a:extLst>
              <a:ext uri="{FF2B5EF4-FFF2-40B4-BE49-F238E27FC236}">
                <a16:creationId xmlns:a16="http://schemas.microsoft.com/office/drawing/2014/main" id="{4685F490-C0E0-4090-A63F-CC14194A338F}"/>
              </a:ext>
            </a:extLst>
          </p:cNvPr>
          <p:cNvSpPr>
            <a:spLocks noGrp="1"/>
          </p:cNvSpPr>
          <p:nvPr>
            <p:ph type="sldNum" sz="quarter" idx="4"/>
          </p:nvPr>
        </p:nvSpPr>
        <p:spPr>
          <a:xfrm>
            <a:off x="9380483" y="6356350"/>
            <a:ext cx="1973316" cy="365125"/>
          </a:xfrm>
          <a:prstGeom prst="rect">
            <a:avLst/>
          </a:prstGeom>
        </p:spPr>
        <p:txBody>
          <a:bodyPr vert="horz" lIns="91440" tIns="45720" rIns="91440" bIns="45720" rtlCol="0" anchor="ctr"/>
          <a:lstStyle>
            <a:lvl1pPr algn="l">
              <a:defRPr sz="1200">
                <a:solidFill>
                  <a:schemeClr val="tx1"/>
                </a:solidFill>
              </a:defRPr>
            </a:lvl1pPr>
          </a:lstStyle>
          <a:p>
            <a:fld id="{FE9165D2-D3B6-435C-A2E0-8337FBEE834F}" type="slidenum">
              <a:rPr lang="en-US" smtClean="0"/>
              <a:pPr/>
              <a:t>‹#›</a:t>
            </a:fld>
            <a:endParaRPr lang="en-US" dirty="0"/>
          </a:p>
        </p:txBody>
      </p:sp>
      <p:pic>
        <p:nvPicPr>
          <p:cNvPr id="8" name="Picture 7">
            <a:extLst>
              <a:ext uri="{FF2B5EF4-FFF2-40B4-BE49-F238E27FC236}">
                <a16:creationId xmlns:a16="http://schemas.microsoft.com/office/drawing/2014/main" id="{64D427D2-090E-2F53-D5E4-F4377DED1E5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005217" y="6338190"/>
            <a:ext cx="1371600" cy="401444"/>
          </a:xfrm>
          <a:prstGeom prst="rect">
            <a:avLst/>
          </a:prstGeom>
        </p:spPr>
      </p:pic>
    </p:spTree>
    <p:extLst>
      <p:ext uri="{BB962C8B-B14F-4D97-AF65-F5344CB8AC3E}">
        <p14:creationId xmlns:p14="http://schemas.microsoft.com/office/powerpoint/2010/main" val="668267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dt="0"/>
  <p:txStyles>
    <p:titleStyle>
      <a:lvl1pPr algn="l" defTabSz="914400" rtl="0" eaLnBrk="1" latinLnBrk="0" hangingPunct="1">
        <a:lnSpc>
          <a:spcPct val="90000"/>
        </a:lnSpc>
        <a:spcBef>
          <a:spcPct val="0"/>
        </a:spcBef>
        <a:buNone/>
        <a:defRPr sz="4800" b="1" kern="1200">
          <a:solidFill>
            <a:srgbClr val="00629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ieee.org/about/corporate/governance/index.html" TargetMode="External"/><Relationship Id="rId2" Type="http://schemas.openxmlformats.org/officeDocument/2006/relationships/hyperlink" Target="http://www.ieee.org/documents/ieee_policies.pdf" TargetMode="External"/><Relationship Id="rId1" Type="http://schemas.openxmlformats.org/officeDocument/2006/relationships/slideLayout" Target="../slideLayouts/slideLayout2.xml"/><Relationship Id="rId5" Type="http://schemas.openxmlformats.org/officeDocument/2006/relationships/hyperlink" Target="https://www.ieee.org/about/volunteers/samieee/ieee_email_policy.html" TargetMode="External"/><Relationship Id="rId4" Type="http://schemas.openxmlformats.org/officeDocument/2006/relationships/hyperlink" Target="https://www.ieee.org/about/help/security_privacy.html" TargetMode="External"/></Relationships>
</file>

<file path=ppt/slides/_rels/slide11.xml.rels><?xml version="1.0" encoding="UTF-8" standalone="yes"?>
<Relationships xmlns="http://schemas.openxmlformats.org/package/2006/relationships"><Relationship Id="rId2" Type="http://schemas.openxmlformats.org/officeDocument/2006/relationships/hyperlink" Target="http://ieee.org/profile"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nominations.vtools.ieee.or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privacy@ieee.org" TargetMode="External"/><Relationship Id="rId2" Type="http://schemas.openxmlformats.org/officeDocument/2006/relationships/hyperlink" Target="http://www.sites.ieee.org/gdpr" TargetMode="Externa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mailto:IEEEData@ieee.org" TargetMode="External"/><Relationship Id="rId4" Type="http://schemas.openxmlformats.org/officeDocument/2006/relationships/hyperlink" Target="mailto:Privacy@ieee.org"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mailto:Sonya.Dillard@ieee.org"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ites.ieee.org/gdpr/list/saving-files-to-google-driv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mailto:privacy@ieee.org"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43396-11C2-4A72-8C5F-9D73EBF07AFE}"/>
              </a:ext>
            </a:extLst>
          </p:cNvPr>
          <p:cNvSpPr>
            <a:spLocks noGrp="1"/>
          </p:cNvSpPr>
          <p:nvPr>
            <p:ph type="ctrTitle"/>
          </p:nvPr>
        </p:nvSpPr>
        <p:spPr>
          <a:xfrm>
            <a:off x="854765" y="1122363"/>
            <a:ext cx="10499034" cy="2387600"/>
          </a:xfrm>
        </p:spPr>
        <p:txBody>
          <a:bodyPr/>
          <a:lstStyle/>
          <a:p>
            <a:r>
              <a:rPr lang="en-US" dirty="0"/>
              <a:t>IEEE Region 3 SoutheastCon 2023</a:t>
            </a:r>
          </a:p>
        </p:txBody>
      </p:sp>
      <p:sp>
        <p:nvSpPr>
          <p:cNvPr id="3" name="Subtitle 2">
            <a:extLst>
              <a:ext uri="{FF2B5EF4-FFF2-40B4-BE49-F238E27FC236}">
                <a16:creationId xmlns:a16="http://schemas.microsoft.com/office/drawing/2014/main" id="{D1A9C334-1889-4D7C-B01C-CDDF310E60B7}"/>
              </a:ext>
            </a:extLst>
          </p:cNvPr>
          <p:cNvSpPr>
            <a:spLocks noGrp="1"/>
          </p:cNvSpPr>
          <p:nvPr>
            <p:ph type="subTitle" idx="1"/>
          </p:nvPr>
        </p:nvSpPr>
        <p:spPr>
          <a:xfrm>
            <a:off x="1524000" y="3602037"/>
            <a:ext cx="9144000" cy="2133599"/>
          </a:xfrm>
        </p:spPr>
        <p:txBody>
          <a:bodyPr>
            <a:normAutofit fontScale="85000" lnSpcReduction="20000"/>
          </a:bodyPr>
          <a:lstStyle/>
          <a:p>
            <a:r>
              <a:rPr lang="en-US" dirty="0"/>
              <a:t>“Use of Member Information”</a:t>
            </a:r>
          </a:p>
          <a:p>
            <a:endParaRPr lang="en-US" dirty="0"/>
          </a:p>
          <a:p>
            <a:r>
              <a:rPr lang="en-US" sz="2800" dirty="0"/>
              <a:t>Sonya Dillard - R3 MCC Chair</a:t>
            </a:r>
          </a:p>
          <a:p>
            <a:r>
              <a:rPr lang="en-US" sz="2800" dirty="0"/>
              <a:t>Member Communications Committee</a:t>
            </a:r>
          </a:p>
          <a:p>
            <a:r>
              <a:rPr lang="en-US" sz="2800" dirty="0"/>
              <a:t>April 15</a:t>
            </a:r>
            <a:r>
              <a:rPr lang="en-US" sz="2800" baseline="30000" dirty="0"/>
              <a:t>th</a:t>
            </a:r>
            <a:r>
              <a:rPr lang="en-US" sz="2800" dirty="0"/>
              <a:t>, 2023</a:t>
            </a:r>
          </a:p>
          <a:p>
            <a:endParaRPr lang="en-US" dirty="0"/>
          </a:p>
        </p:txBody>
      </p:sp>
      <p:sp>
        <p:nvSpPr>
          <p:cNvPr id="4" name="Footer Placeholder 3">
            <a:extLst>
              <a:ext uri="{FF2B5EF4-FFF2-40B4-BE49-F238E27FC236}">
                <a16:creationId xmlns:a16="http://schemas.microsoft.com/office/drawing/2014/main" id="{5BBDDCD4-D4E7-4A91-A1D1-2604D1E18C06}"/>
              </a:ext>
            </a:extLst>
          </p:cNvPr>
          <p:cNvSpPr>
            <a:spLocks noGrp="1"/>
          </p:cNvSpPr>
          <p:nvPr>
            <p:ph type="ftr" sz="quarter" idx="11"/>
          </p:nvPr>
        </p:nvSpPr>
        <p:spPr/>
        <p:txBody>
          <a:bodyPr/>
          <a:lstStyle/>
          <a:p>
            <a:r>
              <a:rPr lang="en-US" b="1" dirty="0"/>
              <a:t>IEEE SoutheastCon 2023</a:t>
            </a:r>
            <a:br>
              <a:rPr lang="en-US" b="1" dirty="0"/>
            </a:br>
            <a:r>
              <a:rPr lang="en-US" b="1" dirty="0"/>
              <a:t>Orlando, Florida</a:t>
            </a:r>
          </a:p>
        </p:txBody>
      </p:sp>
      <p:sp>
        <p:nvSpPr>
          <p:cNvPr id="5" name="Slide Number Placeholder 4">
            <a:extLst>
              <a:ext uri="{FF2B5EF4-FFF2-40B4-BE49-F238E27FC236}">
                <a16:creationId xmlns:a16="http://schemas.microsoft.com/office/drawing/2014/main" id="{44F99EF4-44EC-4F78-A057-1C9961373B47}"/>
              </a:ext>
            </a:extLst>
          </p:cNvPr>
          <p:cNvSpPr>
            <a:spLocks noGrp="1"/>
          </p:cNvSpPr>
          <p:nvPr>
            <p:ph type="sldNum" sz="quarter" idx="12"/>
          </p:nvPr>
        </p:nvSpPr>
        <p:spPr/>
        <p:txBody>
          <a:bodyPr/>
          <a:lstStyle/>
          <a:p>
            <a:fld id="{FE9165D2-D3B6-435C-A2E0-8337FBEE834F}" type="slidenum">
              <a:rPr lang="en-US" smtClean="0"/>
              <a:t>1</a:t>
            </a:fld>
            <a:endParaRPr lang="en-US" dirty="0"/>
          </a:p>
        </p:txBody>
      </p:sp>
    </p:spTree>
    <p:extLst>
      <p:ext uri="{BB962C8B-B14F-4D97-AF65-F5344CB8AC3E}">
        <p14:creationId xmlns:p14="http://schemas.microsoft.com/office/powerpoint/2010/main" val="3546902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1C492-28AA-47D6-8B06-05B85DDB5D00}"/>
              </a:ext>
            </a:extLst>
          </p:cNvPr>
          <p:cNvSpPr>
            <a:spLocks noGrp="1"/>
          </p:cNvSpPr>
          <p:nvPr>
            <p:ph type="title"/>
          </p:nvPr>
        </p:nvSpPr>
        <p:spPr>
          <a:xfrm>
            <a:off x="838200" y="197485"/>
            <a:ext cx="9677400" cy="793115"/>
          </a:xfrm>
        </p:spPr>
        <p:txBody>
          <a:bodyPr>
            <a:normAutofit/>
          </a:bodyPr>
          <a:lstStyle/>
          <a:p>
            <a:r>
              <a:rPr lang="en-US" dirty="0">
                <a:sym typeface="Calibri"/>
              </a:rPr>
              <a:t>IEEE OU Analytics</a:t>
            </a:r>
            <a:endParaRPr lang="en-US" dirty="0"/>
          </a:p>
        </p:txBody>
      </p:sp>
      <p:sp>
        <p:nvSpPr>
          <p:cNvPr id="3" name="Content Placeholder 2">
            <a:extLst>
              <a:ext uri="{FF2B5EF4-FFF2-40B4-BE49-F238E27FC236}">
                <a16:creationId xmlns:a16="http://schemas.microsoft.com/office/drawing/2014/main" id="{D33B7E41-A16E-479A-AE86-299D75B94382}"/>
              </a:ext>
            </a:extLst>
          </p:cNvPr>
          <p:cNvSpPr>
            <a:spLocks noGrp="1"/>
          </p:cNvSpPr>
          <p:nvPr>
            <p:ph idx="1"/>
          </p:nvPr>
        </p:nvSpPr>
        <p:spPr>
          <a:xfrm>
            <a:off x="838200" y="1592494"/>
            <a:ext cx="10515600" cy="4712659"/>
          </a:xfrm>
        </p:spPr>
        <p:txBody>
          <a:bodyPr>
            <a:normAutofit fontScale="77500" lnSpcReduction="20000"/>
          </a:bodyPr>
          <a:lstStyle/>
          <a:p>
            <a:r>
              <a:rPr lang="en-US" dirty="0"/>
              <a:t>IEEE member data is released for use only by IEEE members, officers, and committee members. Member information may not be furnished, with or without compensation, to outside entities, or be used by IEEE members for any other than approved IEEE business.</a:t>
            </a:r>
          </a:p>
          <a:p>
            <a:r>
              <a:rPr lang="en-US" dirty="0"/>
              <a:t>It is the responsibility of the volunteer to keep informed of IEEE Policies governing mailings and the use of labels and email addresses, including the regulations governing electioneering for IEEE offices. The information is found in Section 14.1 of </a:t>
            </a:r>
            <a:r>
              <a:rPr lang="en-US" dirty="0">
                <a:hlinkClick r:id="rId2"/>
              </a:rPr>
              <a:t>IEEE Policies</a:t>
            </a:r>
            <a:r>
              <a:rPr lang="en-US" dirty="0"/>
              <a:t> published every January and is available on request or from the </a:t>
            </a:r>
            <a:r>
              <a:rPr lang="en-US" dirty="0">
                <a:hlinkClick r:id="rId3"/>
              </a:rPr>
              <a:t>IEEE Governing Documents</a:t>
            </a:r>
            <a:r>
              <a:rPr lang="en-US" dirty="0"/>
              <a:t> website.</a:t>
            </a:r>
          </a:p>
          <a:p>
            <a:r>
              <a:rPr lang="en-US" dirty="0"/>
              <a:t>It is also the responsibility of the volunteer to keep informed of the IEEE member </a:t>
            </a:r>
            <a:r>
              <a:rPr lang="en-US" dirty="0">
                <a:hlinkClick r:id="rId4"/>
              </a:rPr>
              <a:t>Privacy and Security policies</a:t>
            </a:r>
            <a:r>
              <a:rPr lang="en-US" dirty="0"/>
              <a:t> and </a:t>
            </a:r>
            <a:r>
              <a:rPr lang="en-US" dirty="0">
                <a:hlinkClick r:id="rId5"/>
              </a:rPr>
              <a:t>Email Terms and Conditions.</a:t>
            </a:r>
            <a:endParaRPr lang="en-US" dirty="0"/>
          </a:p>
        </p:txBody>
      </p:sp>
      <p:sp>
        <p:nvSpPr>
          <p:cNvPr id="4" name="Footer Placeholder 3">
            <a:extLst>
              <a:ext uri="{FF2B5EF4-FFF2-40B4-BE49-F238E27FC236}">
                <a16:creationId xmlns:a16="http://schemas.microsoft.com/office/drawing/2014/main" id="{D0FD7830-CA26-4CD9-A640-104F73B7727B}"/>
              </a:ext>
            </a:extLst>
          </p:cNvPr>
          <p:cNvSpPr>
            <a:spLocks noGrp="1"/>
          </p:cNvSpPr>
          <p:nvPr>
            <p:ph type="ftr" sz="quarter" idx="11"/>
          </p:nvPr>
        </p:nvSpPr>
        <p:spPr/>
        <p:txBody>
          <a:bodyPr/>
          <a:lstStyle/>
          <a:p>
            <a:r>
              <a:rPr lang="en-US" b="1" dirty="0"/>
              <a:t>IEEE SoutheastCon 2023</a:t>
            </a:r>
          </a:p>
          <a:p>
            <a:r>
              <a:rPr lang="en-US" b="1" dirty="0"/>
              <a:t>Orlando, Florida</a:t>
            </a:r>
          </a:p>
        </p:txBody>
      </p:sp>
      <p:sp>
        <p:nvSpPr>
          <p:cNvPr id="5" name="Slide Number Placeholder 4">
            <a:extLst>
              <a:ext uri="{FF2B5EF4-FFF2-40B4-BE49-F238E27FC236}">
                <a16:creationId xmlns:a16="http://schemas.microsoft.com/office/drawing/2014/main" id="{EBD4E26E-B8CD-4478-B2C1-14CB295368EA}"/>
              </a:ext>
            </a:extLst>
          </p:cNvPr>
          <p:cNvSpPr>
            <a:spLocks noGrp="1"/>
          </p:cNvSpPr>
          <p:nvPr>
            <p:ph type="sldNum" sz="quarter" idx="12"/>
          </p:nvPr>
        </p:nvSpPr>
        <p:spPr/>
        <p:txBody>
          <a:bodyPr/>
          <a:lstStyle/>
          <a:p>
            <a:fld id="{FE9165D2-D3B6-435C-A2E0-8337FBEE834F}" type="slidenum">
              <a:rPr lang="en-US" smtClean="0"/>
              <a:t>10</a:t>
            </a:fld>
            <a:endParaRPr lang="en-US" dirty="0"/>
          </a:p>
        </p:txBody>
      </p:sp>
      <p:sp>
        <p:nvSpPr>
          <p:cNvPr id="7" name="Text Placeholder 4">
            <a:extLst>
              <a:ext uri="{FF2B5EF4-FFF2-40B4-BE49-F238E27FC236}">
                <a16:creationId xmlns:a16="http://schemas.microsoft.com/office/drawing/2014/main" id="{2F7BCBD1-381A-41EE-AF54-4524C7D84C85}"/>
              </a:ext>
            </a:extLst>
          </p:cNvPr>
          <p:cNvSpPr txBox="1">
            <a:spLocks/>
          </p:cNvSpPr>
          <p:nvPr/>
        </p:nvSpPr>
        <p:spPr bwMode="auto">
          <a:xfrm>
            <a:off x="857250" y="890608"/>
            <a:ext cx="7886700" cy="26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750"/>
              </a:spcBef>
              <a:spcAft>
                <a:spcPct val="0"/>
              </a:spcAft>
              <a:buClr>
                <a:srgbClr val="0066A1"/>
              </a:buClr>
              <a:buFont typeface="Wingdings" panose="05000000000000000000" pitchFamily="2" charset="2"/>
              <a:buNone/>
              <a:defRPr sz="1800" b="1" i="1" kern="1200">
                <a:solidFill>
                  <a:schemeClr val="tx1">
                    <a:lumMod val="50000"/>
                    <a:lumOff val="50000"/>
                  </a:schemeClr>
                </a:solidFill>
                <a:latin typeface="+mn-lt"/>
                <a:ea typeface="+mn-ea"/>
                <a:cs typeface="+mn-cs"/>
              </a:defRPr>
            </a:lvl1pPr>
            <a:lvl2pPr marL="514350" indent="-171450" algn="l" rtl="0" eaLnBrk="1" fontAlgn="base" hangingPunct="1">
              <a:lnSpc>
                <a:spcPct val="90000"/>
              </a:lnSpc>
              <a:spcBef>
                <a:spcPts val="375"/>
              </a:spcBef>
              <a:spcAft>
                <a:spcPct val="0"/>
              </a:spcAft>
              <a:buClr>
                <a:srgbClr val="0066A1"/>
              </a:buClr>
              <a:buSzPct val="120000"/>
              <a:buFont typeface="Arial" panose="020B0604020202020204" pitchFamily="34" charset="0"/>
              <a:buChar char="•"/>
              <a:defRPr sz="20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Clr>
                <a:srgbClr val="0066A1"/>
              </a:buClr>
              <a:buSzPct val="85000"/>
              <a:buFont typeface="Courier New" panose="02070309020205020404" pitchFamily="49" charset="0"/>
              <a:buChar char="o"/>
              <a:defRPr sz="18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Clr>
                <a:srgbClr val="0066A1"/>
              </a:buClr>
              <a:buFont typeface="Wingdings" charset="2"/>
              <a:buChar char="§"/>
              <a:defRPr sz="1600"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Clr>
                <a:srgbClr val="0066A1"/>
              </a:buClr>
              <a:buFont typeface="Wingdings" panose="05000000000000000000" pitchFamily="2" charset="2"/>
              <a:buChar char="ü"/>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kumimoji="0" lang="en" b="1" i="1"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sym typeface="Calibri"/>
              </a:rPr>
              <a:t>Terms and C</a:t>
            </a:r>
            <a:r>
              <a:rPr kumimoji="0" lang="en-US" b="1" i="1"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sym typeface="Calibri"/>
              </a:rPr>
              <a:t>o</a:t>
            </a:r>
            <a:r>
              <a:rPr kumimoji="0" lang="en" b="1" i="1"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sym typeface="Calibri"/>
              </a:rPr>
              <a:t>nditions of </a:t>
            </a:r>
            <a:r>
              <a:rPr lang="en" dirty="0">
                <a:solidFill>
                  <a:sysClr val="windowText" lastClr="000000">
                    <a:lumMod val="50000"/>
                    <a:lumOff val="50000"/>
                  </a:sysClr>
                </a:solidFill>
                <a:latin typeface="Calibri" panose="020F0502020204030204"/>
                <a:sym typeface="Calibri"/>
              </a:rPr>
              <a:t>D</a:t>
            </a:r>
            <a:r>
              <a:rPr kumimoji="0" lang="en" b="1" i="1"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sym typeface="Calibri"/>
              </a:rPr>
              <a:t>ata Av</a:t>
            </a:r>
            <a:r>
              <a:rPr lang="en" dirty="0">
                <a:solidFill>
                  <a:sysClr val="windowText" lastClr="000000">
                    <a:lumMod val="50000"/>
                    <a:lumOff val="50000"/>
                  </a:sysClr>
                </a:solidFill>
                <a:latin typeface="Calibri" panose="020F0502020204030204"/>
                <a:sym typeface="Calibri"/>
              </a:rPr>
              <a:t>ailability and Use</a:t>
            </a:r>
            <a:endParaRPr kumimoji="0" lang="en-US" b="1" i="1"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endParaRPr>
          </a:p>
          <a:p>
            <a:pPr marL="0" marR="0" lvl="0" indent="0" algn="l" defTabSz="914400" rtl="0" eaLnBrk="1" fontAlgn="base" latinLnBrk="0" hangingPunct="1">
              <a:lnSpc>
                <a:spcPct val="90000"/>
              </a:lnSpc>
              <a:spcBef>
                <a:spcPts val="750"/>
              </a:spcBef>
              <a:spcAft>
                <a:spcPct val="0"/>
              </a:spcAft>
              <a:buClr>
                <a:srgbClr val="0066A1"/>
              </a:buClr>
              <a:buSzTx/>
              <a:buFont typeface="Wingdings" panose="05000000000000000000" pitchFamily="2" charset="2"/>
              <a:buNone/>
              <a:tabLst/>
              <a:defRPr/>
            </a:pPr>
            <a:endParaRPr kumimoji="0" lang="en-US" b="1" i="1"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624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1C492-28AA-47D6-8B06-05B85DDB5D00}"/>
              </a:ext>
            </a:extLst>
          </p:cNvPr>
          <p:cNvSpPr>
            <a:spLocks noGrp="1"/>
          </p:cNvSpPr>
          <p:nvPr>
            <p:ph type="title"/>
          </p:nvPr>
        </p:nvSpPr>
        <p:spPr>
          <a:xfrm>
            <a:off x="838200" y="197485"/>
            <a:ext cx="9677400" cy="793115"/>
          </a:xfrm>
        </p:spPr>
        <p:txBody>
          <a:bodyPr>
            <a:normAutofit/>
          </a:bodyPr>
          <a:lstStyle/>
          <a:p>
            <a:r>
              <a:rPr lang="en-US" dirty="0">
                <a:sym typeface="Calibri"/>
              </a:rPr>
              <a:t>IEEE OU Analytics</a:t>
            </a:r>
            <a:endParaRPr lang="en-US" dirty="0"/>
          </a:p>
        </p:txBody>
      </p:sp>
      <p:sp>
        <p:nvSpPr>
          <p:cNvPr id="3" name="Content Placeholder 2">
            <a:extLst>
              <a:ext uri="{FF2B5EF4-FFF2-40B4-BE49-F238E27FC236}">
                <a16:creationId xmlns:a16="http://schemas.microsoft.com/office/drawing/2014/main" id="{D33B7E41-A16E-479A-AE86-299D75B94382}"/>
              </a:ext>
            </a:extLst>
          </p:cNvPr>
          <p:cNvSpPr>
            <a:spLocks noGrp="1"/>
          </p:cNvSpPr>
          <p:nvPr>
            <p:ph idx="1"/>
          </p:nvPr>
        </p:nvSpPr>
        <p:spPr>
          <a:xfrm>
            <a:off x="838200" y="1851363"/>
            <a:ext cx="10515600" cy="4453790"/>
          </a:xfrm>
        </p:spPr>
        <p:txBody>
          <a:bodyPr>
            <a:normAutofit/>
          </a:bodyPr>
          <a:lstStyle/>
          <a:p>
            <a:r>
              <a:rPr lang="en-US" dirty="0"/>
              <a:t>Communications preferences in OU Analytics have been streamlined</a:t>
            </a:r>
          </a:p>
          <a:p>
            <a:pPr lvl="1"/>
            <a:r>
              <a:rPr lang="en-US" dirty="0"/>
              <a:t>Now Includes </a:t>
            </a:r>
            <a:r>
              <a:rPr lang="en-US" b="1" dirty="0"/>
              <a:t>One</a:t>
            </a:r>
            <a:r>
              <a:rPr lang="en-US" dirty="0"/>
              <a:t> Communications Flag</a:t>
            </a:r>
          </a:p>
          <a:p>
            <a:pPr lvl="1"/>
            <a:r>
              <a:rPr lang="en-US" dirty="0"/>
              <a:t>Eliminates confusion on what members can be contacted</a:t>
            </a:r>
          </a:p>
          <a:p>
            <a:pPr lvl="2"/>
            <a:r>
              <a:rPr lang="en-US" dirty="0"/>
              <a:t>OK to Contact flag in OUA is set to </a:t>
            </a:r>
            <a:r>
              <a:rPr lang="en-US" b="1" dirty="0"/>
              <a:t>NO</a:t>
            </a:r>
            <a:r>
              <a:rPr lang="en-US" dirty="0"/>
              <a:t> if members opt-out of Local IEEE Communications or have selected “Please remove me from IEEE communications not required legally or for the fulfillment of services” in the Member Profile</a:t>
            </a:r>
          </a:p>
          <a:p>
            <a:pPr lvl="2"/>
            <a:r>
              <a:rPr lang="en-US" dirty="0">
                <a:hlinkClick r:id="rId2"/>
              </a:rPr>
              <a:t>http://ieee.org/profile</a:t>
            </a:r>
            <a:endParaRPr lang="en-US" dirty="0"/>
          </a:p>
          <a:p>
            <a:endParaRPr lang="en-US" dirty="0"/>
          </a:p>
        </p:txBody>
      </p:sp>
      <p:sp>
        <p:nvSpPr>
          <p:cNvPr id="4" name="Footer Placeholder 3">
            <a:extLst>
              <a:ext uri="{FF2B5EF4-FFF2-40B4-BE49-F238E27FC236}">
                <a16:creationId xmlns:a16="http://schemas.microsoft.com/office/drawing/2014/main" id="{D0FD7830-CA26-4CD9-A640-104F73B7727B}"/>
              </a:ext>
            </a:extLst>
          </p:cNvPr>
          <p:cNvSpPr>
            <a:spLocks noGrp="1"/>
          </p:cNvSpPr>
          <p:nvPr>
            <p:ph type="ftr" sz="quarter" idx="11"/>
          </p:nvPr>
        </p:nvSpPr>
        <p:spPr/>
        <p:txBody>
          <a:bodyPr/>
          <a:lstStyle/>
          <a:p>
            <a:r>
              <a:rPr lang="en-US" b="1" dirty="0"/>
              <a:t>IEEE SoutheastCon 2023</a:t>
            </a:r>
          </a:p>
          <a:p>
            <a:r>
              <a:rPr lang="en-US" b="1" dirty="0"/>
              <a:t>Orlando, Florida</a:t>
            </a:r>
          </a:p>
        </p:txBody>
      </p:sp>
      <p:sp>
        <p:nvSpPr>
          <p:cNvPr id="5" name="Slide Number Placeholder 4">
            <a:extLst>
              <a:ext uri="{FF2B5EF4-FFF2-40B4-BE49-F238E27FC236}">
                <a16:creationId xmlns:a16="http://schemas.microsoft.com/office/drawing/2014/main" id="{EBD4E26E-B8CD-4478-B2C1-14CB295368EA}"/>
              </a:ext>
            </a:extLst>
          </p:cNvPr>
          <p:cNvSpPr>
            <a:spLocks noGrp="1"/>
          </p:cNvSpPr>
          <p:nvPr>
            <p:ph type="sldNum" sz="quarter" idx="12"/>
          </p:nvPr>
        </p:nvSpPr>
        <p:spPr/>
        <p:txBody>
          <a:bodyPr/>
          <a:lstStyle/>
          <a:p>
            <a:fld id="{FE9165D2-D3B6-435C-A2E0-8337FBEE834F}" type="slidenum">
              <a:rPr lang="en-US" smtClean="0"/>
              <a:t>11</a:t>
            </a:fld>
            <a:endParaRPr lang="en-US" dirty="0"/>
          </a:p>
        </p:txBody>
      </p:sp>
      <p:sp>
        <p:nvSpPr>
          <p:cNvPr id="7" name="Text Placeholder 4">
            <a:extLst>
              <a:ext uri="{FF2B5EF4-FFF2-40B4-BE49-F238E27FC236}">
                <a16:creationId xmlns:a16="http://schemas.microsoft.com/office/drawing/2014/main" id="{2F7BCBD1-381A-41EE-AF54-4524C7D84C85}"/>
              </a:ext>
            </a:extLst>
          </p:cNvPr>
          <p:cNvSpPr txBox="1">
            <a:spLocks/>
          </p:cNvSpPr>
          <p:nvPr/>
        </p:nvSpPr>
        <p:spPr bwMode="auto">
          <a:xfrm>
            <a:off x="857250" y="890608"/>
            <a:ext cx="7886700" cy="26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750"/>
              </a:spcBef>
              <a:spcAft>
                <a:spcPct val="0"/>
              </a:spcAft>
              <a:buClr>
                <a:srgbClr val="0066A1"/>
              </a:buClr>
              <a:buFont typeface="Wingdings" panose="05000000000000000000" pitchFamily="2" charset="2"/>
              <a:buNone/>
              <a:defRPr sz="1800" b="1" i="1" kern="1200">
                <a:solidFill>
                  <a:schemeClr val="tx1">
                    <a:lumMod val="50000"/>
                    <a:lumOff val="50000"/>
                  </a:schemeClr>
                </a:solidFill>
                <a:latin typeface="+mn-lt"/>
                <a:ea typeface="+mn-ea"/>
                <a:cs typeface="+mn-cs"/>
              </a:defRPr>
            </a:lvl1pPr>
            <a:lvl2pPr marL="514350" indent="-171450" algn="l" rtl="0" eaLnBrk="1" fontAlgn="base" hangingPunct="1">
              <a:lnSpc>
                <a:spcPct val="90000"/>
              </a:lnSpc>
              <a:spcBef>
                <a:spcPts val="375"/>
              </a:spcBef>
              <a:spcAft>
                <a:spcPct val="0"/>
              </a:spcAft>
              <a:buClr>
                <a:srgbClr val="0066A1"/>
              </a:buClr>
              <a:buSzPct val="120000"/>
              <a:buFont typeface="Arial" panose="020B0604020202020204" pitchFamily="34" charset="0"/>
              <a:buChar char="•"/>
              <a:defRPr sz="20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Clr>
                <a:srgbClr val="0066A1"/>
              </a:buClr>
              <a:buSzPct val="85000"/>
              <a:buFont typeface="Courier New" panose="02070309020205020404" pitchFamily="49" charset="0"/>
              <a:buChar char="o"/>
              <a:defRPr sz="18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Clr>
                <a:srgbClr val="0066A1"/>
              </a:buClr>
              <a:buFont typeface="Wingdings" charset="2"/>
              <a:buChar char="§"/>
              <a:defRPr sz="1600"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Clr>
                <a:srgbClr val="0066A1"/>
              </a:buClr>
              <a:buFont typeface="Wingdings" panose="05000000000000000000" pitchFamily="2" charset="2"/>
              <a:buChar char="ü"/>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 dirty="0">
                <a:solidFill>
                  <a:sysClr val="windowText" lastClr="000000">
                    <a:lumMod val="50000"/>
                    <a:lumOff val="50000"/>
                  </a:sysClr>
                </a:solidFill>
                <a:latin typeface="Calibri" panose="020F0502020204030204"/>
                <a:sym typeface="Calibri"/>
              </a:rPr>
              <a:t>Communications Preferences</a:t>
            </a:r>
            <a:endParaRPr kumimoji="0" lang="en-US" b="1" i="1"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endParaRPr>
          </a:p>
          <a:p>
            <a:pPr marL="0" marR="0" lvl="0" indent="0" algn="l" defTabSz="914400" rtl="0" eaLnBrk="1" fontAlgn="base" latinLnBrk="0" hangingPunct="1">
              <a:lnSpc>
                <a:spcPct val="90000"/>
              </a:lnSpc>
              <a:spcBef>
                <a:spcPts val="750"/>
              </a:spcBef>
              <a:spcAft>
                <a:spcPct val="0"/>
              </a:spcAft>
              <a:buClr>
                <a:srgbClr val="0066A1"/>
              </a:buClr>
              <a:buSzTx/>
              <a:buFont typeface="Wingdings" panose="05000000000000000000" pitchFamily="2" charset="2"/>
              <a:buNone/>
              <a:tabLst/>
              <a:defRPr/>
            </a:pPr>
            <a:endParaRPr kumimoji="0" lang="en-US" b="1" i="1"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993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9B40B-69A9-4DB6-ACAE-BD294833225D}"/>
              </a:ext>
            </a:extLst>
          </p:cNvPr>
          <p:cNvSpPr>
            <a:spLocks noGrp="1"/>
          </p:cNvSpPr>
          <p:nvPr>
            <p:ph type="title"/>
          </p:nvPr>
        </p:nvSpPr>
        <p:spPr/>
        <p:txBody>
          <a:bodyPr/>
          <a:lstStyle/>
          <a:p>
            <a:r>
              <a:rPr lang="en-US" dirty="0"/>
              <a:t>R3 Volunteers Current Listing</a:t>
            </a:r>
          </a:p>
        </p:txBody>
      </p:sp>
      <p:sp>
        <p:nvSpPr>
          <p:cNvPr id="3" name="Content Placeholder 2">
            <a:extLst>
              <a:ext uri="{FF2B5EF4-FFF2-40B4-BE49-F238E27FC236}">
                <a16:creationId xmlns:a16="http://schemas.microsoft.com/office/drawing/2014/main" id="{24281987-A1DA-42CD-BCBA-A4C5AD59E991}"/>
              </a:ext>
            </a:extLst>
          </p:cNvPr>
          <p:cNvSpPr>
            <a:spLocks noGrp="1"/>
          </p:cNvSpPr>
          <p:nvPr>
            <p:ph sz="half" idx="1"/>
          </p:nvPr>
        </p:nvSpPr>
        <p:spPr>
          <a:xfrm>
            <a:off x="838200" y="1520574"/>
            <a:ext cx="5181600" cy="4835776"/>
          </a:xfrm>
        </p:spPr>
        <p:txBody>
          <a:bodyPr>
            <a:normAutofit fontScale="92500" lnSpcReduction="10000"/>
          </a:bodyPr>
          <a:lstStyle/>
          <a:p>
            <a:r>
              <a:rPr lang="en-US" dirty="0"/>
              <a:t>This shows the number of volunteers currently listed with a “Y” or “N” on the OK to contact flag in the OU Analytics system.</a:t>
            </a:r>
          </a:p>
          <a:p>
            <a:endParaRPr lang="en-US" dirty="0"/>
          </a:p>
          <a:p>
            <a:r>
              <a:rPr lang="en-US" dirty="0"/>
              <a:t>This raises the questions?</a:t>
            </a:r>
          </a:p>
          <a:p>
            <a:pPr lvl="1"/>
            <a:r>
              <a:rPr lang="en-US" dirty="0"/>
              <a:t>If 78 people do not want to be contacted, then do they just want to be recognized as IEEE members, and not R3 volunteers? </a:t>
            </a:r>
          </a:p>
          <a:p>
            <a:pPr lvl="1"/>
            <a:r>
              <a:rPr lang="en-US" dirty="0"/>
              <a:t>How can they volunteer, if we can’t contact them?</a:t>
            </a:r>
          </a:p>
          <a:p>
            <a:pPr lvl="1"/>
            <a:r>
              <a:rPr lang="en-US" dirty="0"/>
              <a:t>Do we need to change their status?</a:t>
            </a:r>
          </a:p>
          <a:p>
            <a:pPr lvl="1"/>
            <a:endParaRPr lang="en-US" dirty="0"/>
          </a:p>
          <a:p>
            <a:r>
              <a:rPr lang="en-US" dirty="0"/>
              <a:t>We will have more discussions on this issue in the future.</a:t>
            </a:r>
          </a:p>
        </p:txBody>
      </p:sp>
      <p:sp>
        <p:nvSpPr>
          <p:cNvPr id="5" name="Footer Placeholder 4">
            <a:extLst>
              <a:ext uri="{FF2B5EF4-FFF2-40B4-BE49-F238E27FC236}">
                <a16:creationId xmlns:a16="http://schemas.microsoft.com/office/drawing/2014/main" id="{36F996D7-43D8-4C65-8CB4-82A1684C7F5A}"/>
              </a:ext>
            </a:extLst>
          </p:cNvPr>
          <p:cNvSpPr>
            <a:spLocks noGrp="1"/>
          </p:cNvSpPr>
          <p:nvPr>
            <p:ph type="ftr" sz="quarter" idx="11"/>
          </p:nvPr>
        </p:nvSpPr>
        <p:spPr/>
        <p:txBody>
          <a:bodyPr/>
          <a:lstStyle/>
          <a:p>
            <a:r>
              <a:rPr lang="en-US" b="1" dirty="0"/>
              <a:t>IEEE SoutheastCon 2023</a:t>
            </a:r>
          </a:p>
          <a:p>
            <a:r>
              <a:rPr lang="en-US" b="1" dirty="0"/>
              <a:t>Orlando, Florida</a:t>
            </a:r>
          </a:p>
        </p:txBody>
      </p:sp>
      <p:sp>
        <p:nvSpPr>
          <p:cNvPr id="6" name="Slide Number Placeholder 5">
            <a:extLst>
              <a:ext uri="{FF2B5EF4-FFF2-40B4-BE49-F238E27FC236}">
                <a16:creationId xmlns:a16="http://schemas.microsoft.com/office/drawing/2014/main" id="{F0097D25-76D9-4FDA-A541-4872E0A26777}"/>
              </a:ext>
            </a:extLst>
          </p:cNvPr>
          <p:cNvSpPr>
            <a:spLocks noGrp="1"/>
          </p:cNvSpPr>
          <p:nvPr>
            <p:ph type="sldNum" sz="quarter" idx="12"/>
          </p:nvPr>
        </p:nvSpPr>
        <p:spPr/>
        <p:txBody>
          <a:bodyPr/>
          <a:lstStyle/>
          <a:p>
            <a:fld id="{FE9165D2-D3B6-435C-A2E0-8337FBEE834F}" type="slidenum">
              <a:rPr lang="en-US" smtClean="0"/>
              <a:t>12</a:t>
            </a:fld>
            <a:endParaRPr lang="en-US"/>
          </a:p>
        </p:txBody>
      </p:sp>
      <p:pic>
        <p:nvPicPr>
          <p:cNvPr id="1026" name="Picture 2">
            <a:extLst>
              <a:ext uri="{FF2B5EF4-FFF2-40B4-BE49-F238E27FC236}">
                <a16:creationId xmlns:a16="http://schemas.microsoft.com/office/drawing/2014/main" id="{63E7B3BC-4B98-4FD5-B9DD-F7487B0E53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735082"/>
            <a:ext cx="5883626" cy="400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7556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1C492-28AA-47D6-8B06-05B85DDB5D00}"/>
              </a:ext>
            </a:extLst>
          </p:cNvPr>
          <p:cNvSpPr>
            <a:spLocks noGrp="1"/>
          </p:cNvSpPr>
          <p:nvPr>
            <p:ph type="title"/>
          </p:nvPr>
        </p:nvSpPr>
        <p:spPr>
          <a:xfrm>
            <a:off x="838200" y="197485"/>
            <a:ext cx="9677400" cy="793115"/>
          </a:xfrm>
        </p:spPr>
        <p:txBody>
          <a:bodyPr>
            <a:normAutofit/>
          </a:bodyPr>
          <a:lstStyle/>
          <a:p>
            <a:r>
              <a:rPr lang="en-US" dirty="0">
                <a:sym typeface="Calibri"/>
              </a:rPr>
              <a:t>IEEE Data – Case Scenarios</a:t>
            </a:r>
            <a:endParaRPr lang="en-US" dirty="0"/>
          </a:p>
        </p:txBody>
      </p:sp>
      <p:sp>
        <p:nvSpPr>
          <p:cNvPr id="3" name="Content Placeholder 2">
            <a:extLst>
              <a:ext uri="{FF2B5EF4-FFF2-40B4-BE49-F238E27FC236}">
                <a16:creationId xmlns:a16="http://schemas.microsoft.com/office/drawing/2014/main" id="{D33B7E41-A16E-479A-AE86-299D75B94382}"/>
              </a:ext>
            </a:extLst>
          </p:cNvPr>
          <p:cNvSpPr>
            <a:spLocks noGrp="1"/>
          </p:cNvSpPr>
          <p:nvPr>
            <p:ph idx="1"/>
          </p:nvPr>
        </p:nvSpPr>
        <p:spPr/>
        <p:txBody>
          <a:bodyPr>
            <a:normAutofit/>
          </a:bodyPr>
          <a:lstStyle/>
          <a:p>
            <a:r>
              <a:rPr lang="en-US" dirty="0"/>
              <a:t>Can I use IEEE Data to support this effort?</a:t>
            </a:r>
          </a:p>
          <a:p>
            <a:pPr lvl="1"/>
            <a:r>
              <a:rPr lang="en-US" dirty="0"/>
              <a:t>I met someone at the section meeting, I want to look up contact information to follow up based on a synergy between our companies.</a:t>
            </a:r>
          </a:p>
          <a:p>
            <a:pPr lvl="1"/>
            <a:r>
              <a:rPr lang="en-US" dirty="0">
                <a:solidFill>
                  <a:srgbClr val="FF0000"/>
                </a:solidFill>
              </a:rPr>
              <a:t>No.  You should exchange contact information when you were meeting or at the next meeting.</a:t>
            </a:r>
            <a:endParaRPr lang="en-US" dirty="0">
              <a:solidFill>
                <a:srgbClr val="FF0000"/>
              </a:solidFill>
              <a:effectLst/>
            </a:endParaRPr>
          </a:p>
          <a:p>
            <a:pPr marL="457200" lvl="1" indent="0">
              <a:buNone/>
            </a:pPr>
            <a:endParaRPr lang="en-US" dirty="0"/>
          </a:p>
          <a:p>
            <a:pPr lvl="1"/>
            <a:r>
              <a:rPr lang="en-US" dirty="0"/>
              <a:t>I want to determine those members that appear eligible to be senior members and send them an email to highlight support within the section and invite them to apply.</a:t>
            </a:r>
          </a:p>
          <a:p>
            <a:pPr lvl="1"/>
            <a:r>
              <a:rPr lang="en-US" dirty="0">
                <a:solidFill>
                  <a:srgbClr val="00B050"/>
                </a:solidFill>
              </a:rPr>
              <a:t>Yes, IEEE purpose as long as “OK to Contact” is set.</a:t>
            </a:r>
            <a:endParaRPr lang="en-US" dirty="0">
              <a:solidFill>
                <a:srgbClr val="00B050"/>
              </a:solidFill>
              <a:effectLst/>
            </a:endParaRPr>
          </a:p>
          <a:p>
            <a:pPr marL="457200" lvl="1" indent="0">
              <a:buNone/>
            </a:pPr>
            <a:endParaRPr lang="en-US" dirty="0"/>
          </a:p>
        </p:txBody>
      </p:sp>
      <p:sp>
        <p:nvSpPr>
          <p:cNvPr id="4" name="Footer Placeholder 3">
            <a:extLst>
              <a:ext uri="{FF2B5EF4-FFF2-40B4-BE49-F238E27FC236}">
                <a16:creationId xmlns:a16="http://schemas.microsoft.com/office/drawing/2014/main" id="{D0FD7830-CA26-4CD9-A640-104F73B7727B}"/>
              </a:ext>
            </a:extLst>
          </p:cNvPr>
          <p:cNvSpPr>
            <a:spLocks noGrp="1"/>
          </p:cNvSpPr>
          <p:nvPr>
            <p:ph type="ftr" sz="quarter" idx="11"/>
          </p:nvPr>
        </p:nvSpPr>
        <p:spPr/>
        <p:txBody>
          <a:bodyPr/>
          <a:lstStyle/>
          <a:p>
            <a:r>
              <a:rPr lang="en-US" b="1" dirty="0"/>
              <a:t>IEEE SoutheastCon 2023</a:t>
            </a:r>
          </a:p>
          <a:p>
            <a:r>
              <a:rPr lang="en-US" b="1" dirty="0"/>
              <a:t>Orlando, Florida</a:t>
            </a:r>
          </a:p>
        </p:txBody>
      </p:sp>
      <p:sp>
        <p:nvSpPr>
          <p:cNvPr id="5" name="Slide Number Placeholder 4">
            <a:extLst>
              <a:ext uri="{FF2B5EF4-FFF2-40B4-BE49-F238E27FC236}">
                <a16:creationId xmlns:a16="http://schemas.microsoft.com/office/drawing/2014/main" id="{EBD4E26E-B8CD-4478-B2C1-14CB295368EA}"/>
              </a:ext>
            </a:extLst>
          </p:cNvPr>
          <p:cNvSpPr>
            <a:spLocks noGrp="1"/>
          </p:cNvSpPr>
          <p:nvPr>
            <p:ph type="sldNum" sz="quarter" idx="12"/>
          </p:nvPr>
        </p:nvSpPr>
        <p:spPr/>
        <p:txBody>
          <a:bodyPr/>
          <a:lstStyle/>
          <a:p>
            <a:fld id="{FE9165D2-D3B6-435C-A2E0-8337FBEE834F}" type="slidenum">
              <a:rPr lang="en-US" smtClean="0"/>
              <a:t>13</a:t>
            </a:fld>
            <a:endParaRPr lang="en-US" dirty="0"/>
          </a:p>
        </p:txBody>
      </p:sp>
      <p:sp>
        <p:nvSpPr>
          <p:cNvPr id="7" name="Text Placeholder 4">
            <a:extLst>
              <a:ext uri="{FF2B5EF4-FFF2-40B4-BE49-F238E27FC236}">
                <a16:creationId xmlns:a16="http://schemas.microsoft.com/office/drawing/2014/main" id="{2F7BCBD1-381A-41EE-AF54-4524C7D84C85}"/>
              </a:ext>
            </a:extLst>
          </p:cNvPr>
          <p:cNvSpPr txBox="1">
            <a:spLocks/>
          </p:cNvSpPr>
          <p:nvPr/>
        </p:nvSpPr>
        <p:spPr bwMode="auto">
          <a:xfrm>
            <a:off x="857250" y="890608"/>
            <a:ext cx="7886700" cy="26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750"/>
              </a:spcBef>
              <a:spcAft>
                <a:spcPct val="0"/>
              </a:spcAft>
              <a:buClr>
                <a:srgbClr val="0066A1"/>
              </a:buClr>
              <a:buFont typeface="Wingdings" panose="05000000000000000000" pitchFamily="2" charset="2"/>
              <a:buNone/>
              <a:defRPr sz="1800" b="1" i="1" kern="1200">
                <a:solidFill>
                  <a:schemeClr val="tx1">
                    <a:lumMod val="50000"/>
                    <a:lumOff val="50000"/>
                  </a:schemeClr>
                </a:solidFill>
                <a:latin typeface="+mn-lt"/>
                <a:ea typeface="+mn-ea"/>
                <a:cs typeface="+mn-cs"/>
              </a:defRPr>
            </a:lvl1pPr>
            <a:lvl2pPr marL="514350" indent="-171450" algn="l" rtl="0" eaLnBrk="1" fontAlgn="base" hangingPunct="1">
              <a:lnSpc>
                <a:spcPct val="90000"/>
              </a:lnSpc>
              <a:spcBef>
                <a:spcPts val="375"/>
              </a:spcBef>
              <a:spcAft>
                <a:spcPct val="0"/>
              </a:spcAft>
              <a:buClr>
                <a:srgbClr val="0066A1"/>
              </a:buClr>
              <a:buSzPct val="120000"/>
              <a:buFont typeface="Arial" panose="020B0604020202020204" pitchFamily="34" charset="0"/>
              <a:buChar char="•"/>
              <a:defRPr sz="20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Clr>
                <a:srgbClr val="0066A1"/>
              </a:buClr>
              <a:buSzPct val="85000"/>
              <a:buFont typeface="Courier New" panose="02070309020205020404" pitchFamily="49" charset="0"/>
              <a:buChar char="o"/>
              <a:defRPr sz="18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Clr>
                <a:srgbClr val="0066A1"/>
              </a:buClr>
              <a:buFont typeface="Wingdings" charset="2"/>
              <a:buChar char="§"/>
              <a:defRPr sz="1600"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Clr>
                <a:srgbClr val="0066A1"/>
              </a:buClr>
              <a:buFont typeface="Wingdings" panose="05000000000000000000" pitchFamily="2" charset="2"/>
              <a:buChar char="ü"/>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 dirty="0">
                <a:solidFill>
                  <a:sysClr val="windowText" lastClr="000000">
                    <a:lumMod val="50000"/>
                    <a:lumOff val="50000"/>
                  </a:sysClr>
                </a:solidFill>
                <a:latin typeface="Calibri" panose="020F0502020204030204"/>
                <a:sym typeface="Calibri"/>
              </a:rPr>
              <a:t>Communications Protocol</a:t>
            </a:r>
            <a:endParaRPr kumimoji="0" lang="en-US" b="1" i="1"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endParaRPr>
          </a:p>
          <a:p>
            <a:pPr marL="0" marR="0" lvl="0" indent="0" algn="l" defTabSz="914400" rtl="0" eaLnBrk="1" fontAlgn="base" latinLnBrk="0" hangingPunct="1">
              <a:lnSpc>
                <a:spcPct val="90000"/>
              </a:lnSpc>
              <a:spcBef>
                <a:spcPts val="750"/>
              </a:spcBef>
              <a:spcAft>
                <a:spcPct val="0"/>
              </a:spcAft>
              <a:buClr>
                <a:srgbClr val="0066A1"/>
              </a:buClr>
              <a:buSzTx/>
              <a:buFont typeface="Wingdings" panose="05000000000000000000" pitchFamily="2" charset="2"/>
              <a:buNone/>
              <a:tabLst/>
              <a:defRPr/>
            </a:pPr>
            <a:endParaRPr kumimoji="0" lang="en-US" b="1" i="1"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722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1C492-28AA-47D6-8B06-05B85DDB5D00}"/>
              </a:ext>
            </a:extLst>
          </p:cNvPr>
          <p:cNvSpPr>
            <a:spLocks noGrp="1"/>
          </p:cNvSpPr>
          <p:nvPr>
            <p:ph type="title"/>
          </p:nvPr>
        </p:nvSpPr>
        <p:spPr>
          <a:xfrm>
            <a:off x="838200" y="197485"/>
            <a:ext cx="9677400" cy="793115"/>
          </a:xfrm>
        </p:spPr>
        <p:txBody>
          <a:bodyPr>
            <a:normAutofit/>
          </a:bodyPr>
          <a:lstStyle/>
          <a:p>
            <a:r>
              <a:rPr lang="en-US" dirty="0">
                <a:sym typeface="Calibri"/>
              </a:rPr>
              <a:t>IEEE Data – Case Scenarios</a:t>
            </a:r>
            <a:endParaRPr lang="en-US" dirty="0"/>
          </a:p>
        </p:txBody>
      </p:sp>
      <p:sp>
        <p:nvSpPr>
          <p:cNvPr id="3" name="Content Placeholder 2">
            <a:extLst>
              <a:ext uri="{FF2B5EF4-FFF2-40B4-BE49-F238E27FC236}">
                <a16:creationId xmlns:a16="http://schemas.microsoft.com/office/drawing/2014/main" id="{D33B7E41-A16E-479A-AE86-299D75B94382}"/>
              </a:ext>
            </a:extLst>
          </p:cNvPr>
          <p:cNvSpPr>
            <a:spLocks noGrp="1"/>
          </p:cNvSpPr>
          <p:nvPr>
            <p:ph idx="1"/>
          </p:nvPr>
        </p:nvSpPr>
        <p:spPr/>
        <p:txBody>
          <a:bodyPr>
            <a:normAutofit/>
          </a:bodyPr>
          <a:lstStyle/>
          <a:p>
            <a:r>
              <a:rPr lang="en-US" dirty="0"/>
              <a:t>Can I use IEEE Data to support this effort?</a:t>
            </a:r>
          </a:p>
          <a:p>
            <a:pPr lvl="1"/>
            <a:r>
              <a:rPr lang="en-US" dirty="0"/>
              <a:t>I have decided to petition the membership to be a candidate for R3 Director. </a:t>
            </a:r>
          </a:p>
          <a:p>
            <a:pPr lvl="1"/>
            <a:r>
              <a:rPr lang="en-US" dirty="0">
                <a:solidFill>
                  <a:srgbClr val="FF0000"/>
                </a:solidFill>
              </a:rPr>
              <a:t>No. Electioneering is specifically disallowed.</a:t>
            </a:r>
          </a:p>
          <a:p>
            <a:pPr marL="457200" lvl="1" indent="0">
              <a:buNone/>
            </a:pPr>
            <a:endParaRPr lang="en-US" dirty="0"/>
          </a:p>
          <a:p>
            <a:pPr lvl="1"/>
            <a:r>
              <a:rPr lang="en-US" dirty="0"/>
              <a:t>I want to use OU analytics to determine the percentage of Young Professionals to understand the make up of my section. </a:t>
            </a:r>
          </a:p>
          <a:p>
            <a:pPr lvl="1"/>
            <a:r>
              <a:rPr lang="en-US" dirty="0">
                <a:solidFill>
                  <a:srgbClr val="00B050"/>
                </a:solidFill>
              </a:rPr>
              <a:t>Yes. IEEE purpose, specific use is aggregation.</a:t>
            </a:r>
          </a:p>
          <a:p>
            <a:pPr marL="457200" lvl="1" indent="0">
              <a:buNone/>
            </a:pPr>
            <a:endParaRPr lang="en-US" dirty="0"/>
          </a:p>
        </p:txBody>
      </p:sp>
      <p:sp>
        <p:nvSpPr>
          <p:cNvPr id="4" name="Footer Placeholder 3">
            <a:extLst>
              <a:ext uri="{FF2B5EF4-FFF2-40B4-BE49-F238E27FC236}">
                <a16:creationId xmlns:a16="http://schemas.microsoft.com/office/drawing/2014/main" id="{D0FD7830-CA26-4CD9-A640-104F73B7727B}"/>
              </a:ext>
            </a:extLst>
          </p:cNvPr>
          <p:cNvSpPr>
            <a:spLocks noGrp="1"/>
          </p:cNvSpPr>
          <p:nvPr>
            <p:ph type="ftr" sz="quarter" idx="11"/>
          </p:nvPr>
        </p:nvSpPr>
        <p:spPr/>
        <p:txBody>
          <a:bodyPr/>
          <a:lstStyle/>
          <a:p>
            <a:r>
              <a:rPr lang="en-US" b="1" dirty="0"/>
              <a:t>IEEE SoutheastCon 2023</a:t>
            </a:r>
          </a:p>
          <a:p>
            <a:r>
              <a:rPr lang="en-US" b="1" dirty="0"/>
              <a:t>Orlando, Florida</a:t>
            </a:r>
          </a:p>
        </p:txBody>
      </p:sp>
      <p:sp>
        <p:nvSpPr>
          <p:cNvPr id="5" name="Slide Number Placeholder 4">
            <a:extLst>
              <a:ext uri="{FF2B5EF4-FFF2-40B4-BE49-F238E27FC236}">
                <a16:creationId xmlns:a16="http://schemas.microsoft.com/office/drawing/2014/main" id="{EBD4E26E-B8CD-4478-B2C1-14CB295368EA}"/>
              </a:ext>
            </a:extLst>
          </p:cNvPr>
          <p:cNvSpPr>
            <a:spLocks noGrp="1"/>
          </p:cNvSpPr>
          <p:nvPr>
            <p:ph type="sldNum" sz="quarter" idx="12"/>
          </p:nvPr>
        </p:nvSpPr>
        <p:spPr/>
        <p:txBody>
          <a:bodyPr/>
          <a:lstStyle/>
          <a:p>
            <a:fld id="{FE9165D2-D3B6-435C-A2E0-8337FBEE834F}" type="slidenum">
              <a:rPr lang="en-US" smtClean="0"/>
              <a:t>14</a:t>
            </a:fld>
            <a:endParaRPr lang="en-US" dirty="0"/>
          </a:p>
        </p:txBody>
      </p:sp>
      <p:sp>
        <p:nvSpPr>
          <p:cNvPr id="7" name="Text Placeholder 4">
            <a:extLst>
              <a:ext uri="{FF2B5EF4-FFF2-40B4-BE49-F238E27FC236}">
                <a16:creationId xmlns:a16="http://schemas.microsoft.com/office/drawing/2014/main" id="{2F7BCBD1-381A-41EE-AF54-4524C7D84C85}"/>
              </a:ext>
            </a:extLst>
          </p:cNvPr>
          <p:cNvSpPr txBox="1">
            <a:spLocks/>
          </p:cNvSpPr>
          <p:nvPr/>
        </p:nvSpPr>
        <p:spPr bwMode="auto">
          <a:xfrm>
            <a:off x="857250" y="890608"/>
            <a:ext cx="7886700" cy="26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750"/>
              </a:spcBef>
              <a:spcAft>
                <a:spcPct val="0"/>
              </a:spcAft>
              <a:buClr>
                <a:srgbClr val="0066A1"/>
              </a:buClr>
              <a:buFont typeface="Wingdings" panose="05000000000000000000" pitchFamily="2" charset="2"/>
              <a:buNone/>
              <a:defRPr sz="1800" b="1" i="1" kern="1200">
                <a:solidFill>
                  <a:schemeClr val="tx1">
                    <a:lumMod val="50000"/>
                    <a:lumOff val="50000"/>
                  </a:schemeClr>
                </a:solidFill>
                <a:latin typeface="+mn-lt"/>
                <a:ea typeface="+mn-ea"/>
                <a:cs typeface="+mn-cs"/>
              </a:defRPr>
            </a:lvl1pPr>
            <a:lvl2pPr marL="514350" indent="-171450" algn="l" rtl="0" eaLnBrk="1" fontAlgn="base" hangingPunct="1">
              <a:lnSpc>
                <a:spcPct val="90000"/>
              </a:lnSpc>
              <a:spcBef>
                <a:spcPts val="375"/>
              </a:spcBef>
              <a:spcAft>
                <a:spcPct val="0"/>
              </a:spcAft>
              <a:buClr>
                <a:srgbClr val="0066A1"/>
              </a:buClr>
              <a:buSzPct val="120000"/>
              <a:buFont typeface="Arial" panose="020B0604020202020204" pitchFamily="34" charset="0"/>
              <a:buChar char="•"/>
              <a:defRPr sz="20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Clr>
                <a:srgbClr val="0066A1"/>
              </a:buClr>
              <a:buSzPct val="85000"/>
              <a:buFont typeface="Courier New" panose="02070309020205020404" pitchFamily="49" charset="0"/>
              <a:buChar char="o"/>
              <a:defRPr sz="18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Clr>
                <a:srgbClr val="0066A1"/>
              </a:buClr>
              <a:buFont typeface="Wingdings" charset="2"/>
              <a:buChar char="§"/>
              <a:defRPr sz="1600"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Clr>
                <a:srgbClr val="0066A1"/>
              </a:buClr>
              <a:buFont typeface="Wingdings" panose="05000000000000000000" pitchFamily="2" charset="2"/>
              <a:buChar char="ü"/>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 dirty="0">
                <a:solidFill>
                  <a:sysClr val="windowText" lastClr="000000">
                    <a:lumMod val="50000"/>
                    <a:lumOff val="50000"/>
                  </a:sysClr>
                </a:solidFill>
                <a:latin typeface="Calibri" panose="020F0502020204030204"/>
                <a:sym typeface="Calibri"/>
              </a:rPr>
              <a:t>Communications Protocol</a:t>
            </a:r>
            <a:endParaRPr kumimoji="0" lang="en-US" b="1" i="1"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endParaRPr>
          </a:p>
          <a:p>
            <a:pPr marL="0" marR="0" lvl="0" indent="0" algn="l" defTabSz="914400" rtl="0" eaLnBrk="1" fontAlgn="base" latinLnBrk="0" hangingPunct="1">
              <a:lnSpc>
                <a:spcPct val="90000"/>
              </a:lnSpc>
              <a:spcBef>
                <a:spcPts val="750"/>
              </a:spcBef>
              <a:spcAft>
                <a:spcPct val="0"/>
              </a:spcAft>
              <a:buClr>
                <a:srgbClr val="0066A1"/>
              </a:buClr>
              <a:buSzTx/>
              <a:buFont typeface="Wingdings" panose="05000000000000000000" pitchFamily="2" charset="2"/>
              <a:buNone/>
              <a:tabLst/>
              <a:defRPr/>
            </a:pPr>
            <a:endParaRPr kumimoji="0" lang="en-US" b="1" i="1"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049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1C492-28AA-47D6-8B06-05B85DDB5D00}"/>
              </a:ext>
            </a:extLst>
          </p:cNvPr>
          <p:cNvSpPr>
            <a:spLocks noGrp="1"/>
          </p:cNvSpPr>
          <p:nvPr>
            <p:ph type="title"/>
          </p:nvPr>
        </p:nvSpPr>
        <p:spPr>
          <a:xfrm>
            <a:off x="838200" y="197485"/>
            <a:ext cx="9677400" cy="793115"/>
          </a:xfrm>
        </p:spPr>
        <p:txBody>
          <a:bodyPr>
            <a:normAutofit/>
          </a:bodyPr>
          <a:lstStyle/>
          <a:p>
            <a:r>
              <a:rPr lang="en-US" dirty="0">
                <a:sym typeface="Calibri"/>
              </a:rPr>
              <a:t>IEEE Data – Case Scenarios</a:t>
            </a:r>
            <a:endParaRPr lang="en-US" dirty="0"/>
          </a:p>
        </p:txBody>
      </p:sp>
      <p:sp>
        <p:nvSpPr>
          <p:cNvPr id="3" name="Content Placeholder 2">
            <a:extLst>
              <a:ext uri="{FF2B5EF4-FFF2-40B4-BE49-F238E27FC236}">
                <a16:creationId xmlns:a16="http://schemas.microsoft.com/office/drawing/2014/main" id="{D33B7E41-A16E-479A-AE86-299D75B94382}"/>
              </a:ext>
            </a:extLst>
          </p:cNvPr>
          <p:cNvSpPr>
            <a:spLocks noGrp="1"/>
          </p:cNvSpPr>
          <p:nvPr>
            <p:ph idx="1"/>
          </p:nvPr>
        </p:nvSpPr>
        <p:spPr/>
        <p:txBody>
          <a:bodyPr>
            <a:normAutofit/>
          </a:bodyPr>
          <a:lstStyle/>
          <a:p>
            <a:r>
              <a:rPr lang="en-US" dirty="0"/>
              <a:t>Can I use IEEE Data to support this effort?</a:t>
            </a:r>
          </a:p>
          <a:p>
            <a:pPr lvl="1"/>
            <a:r>
              <a:rPr lang="en-US" dirty="0"/>
              <a:t>I met someone at the section meeting, I want to look up her contact info to encourage participation on the program committee.</a:t>
            </a:r>
          </a:p>
          <a:p>
            <a:pPr lvl="1"/>
            <a:r>
              <a:rPr lang="en-US" dirty="0">
                <a:solidFill>
                  <a:srgbClr val="00B050"/>
                </a:solidFill>
              </a:rPr>
              <a:t>Yes, IEEE purpose as long as “OK to Contact” but still better to get the information and permission from the member at the meeting.</a:t>
            </a:r>
          </a:p>
          <a:p>
            <a:pPr marL="457200" lvl="1" indent="0">
              <a:buNone/>
            </a:pPr>
            <a:endParaRPr lang="en-US" dirty="0"/>
          </a:p>
          <a:p>
            <a:pPr lvl="1"/>
            <a:r>
              <a:rPr lang="en-US" dirty="0"/>
              <a:t>I want to get support for my candidacy for section chair.</a:t>
            </a:r>
          </a:p>
          <a:p>
            <a:pPr lvl="1"/>
            <a:r>
              <a:rPr lang="en-US" dirty="0">
                <a:solidFill>
                  <a:srgbClr val="C00000"/>
                </a:solidFill>
              </a:rPr>
              <a:t>No, electioneering is specifically disallowed.  There is some support for the petition process in vTools. </a:t>
            </a:r>
          </a:p>
          <a:p>
            <a:pPr lvl="1"/>
            <a:r>
              <a:rPr lang="en-US" dirty="0">
                <a:solidFill>
                  <a:srgbClr val="00B050"/>
                </a:solidFill>
                <a:hlinkClick r:id="rId2"/>
              </a:rPr>
              <a:t>http://nominations.vtools.ieee.org</a:t>
            </a:r>
            <a:endParaRPr lang="en-US" dirty="0">
              <a:solidFill>
                <a:srgbClr val="00B050"/>
              </a:solidFill>
            </a:endParaRPr>
          </a:p>
          <a:p>
            <a:pPr marL="457200" lvl="1" indent="0">
              <a:buNone/>
            </a:pPr>
            <a:endParaRPr lang="en-US" dirty="0">
              <a:solidFill>
                <a:srgbClr val="00B050"/>
              </a:solidFill>
            </a:endParaRPr>
          </a:p>
          <a:p>
            <a:pPr marL="457200" lvl="1" indent="0">
              <a:buNone/>
            </a:pPr>
            <a:endParaRPr lang="en-US" dirty="0"/>
          </a:p>
        </p:txBody>
      </p:sp>
      <p:sp>
        <p:nvSpPr>
          <p:cNvPr id="4" name="Footer Placeholder 3">
            <a:extLst>
              <a:ext uri="{FF2B5EF4-FFF2-40B4-BE49-F238E27FC236}">
                <a16:creationId xmlns:a16="http://schemas.microsoft.com/office/drawing/2014/main" id="{D0FD7830-CA26-4CD9-A640-104F73B7727B}"/>
              </a:ext>
            </a:extLst>
          </p:cNvPr>
          <p:cNvSpPr>
            <a:spLocks noGrp="1"/>
          </p:cNvSpPr>
          <p:nvPr>
            <p:ph type="ftr" sz="quarter" idx="11"/>
          </p:nvPr>
        </p:nvSpPr>
        <p:spPr/>
        <p:txBody>
          <a:bodyPr/>
          <a:lstStyle/>
          <a:p>
            <a:r>
              <a:rPr lang="en-US" b="1" dirty="0"/>
              <a:t>IEEE SoutheastCon 2023</a:t>
            </a:r>
          </a:p>
          <a:p>
            <a:r>
              <a:rPr lang="en-US" b="1" dirty="0"/>
              <a:t>Orlando, Florida</a:t>
            </a:r>
          </a:p>
        </p:txBody>
      </p:sp>
      <p:sp>
        <p:nvSpPr>
          <p:cNvPr id="5" name="Slide Number Placeholder 4">
            <a:extLst>
              <a:ext uri="{FF2B5EF4-FFF2-40B4-BE49-F238E27FC236}">
                <a16:creationId xmlns:a16="http://schemas.microsoft.com/office/drawing/2014/main" id="{EBD4E26E-B8CD-4478-B2C1-14CB295368EA}"/>
              </a:ext>
            </a:extLst>
          </p:cNvPr>
          <p:cNvSpPr>
            <a:spLocks noGrp="1"/>
          </p:cNvSpPr>
          <p:nvPr>
            <p:ph type="sldNum" sz="quarter" idx="12"/>
          </p:nvPr>
        </p:nvSpPr>
        <p:spPr/>
        <p:txBody>
          <a:bodyPr/>
          <a:lstStyle/>
          <a:p>
            <a:fld id="{FE9165D2-D3B6-435C-A2E0-8337FBEE834F}" type="slidenum">
              <a:rPr lang="en-US" smtClean="0"/>
              <a:t>15</a:t>
            </a:fld>
            <a:endParaRPr lang="en-US" dirty="0"/>
          </a:p>
        </p:txBody>
      </p:sp>
      <p:sp>
        <p:nvSpPr>
          <p:cNvPr id="7" name="Text Placeholder 4">
            <a:extLst>
              <a:ext uri="{FF2B5EF4-FFF2-40B4-BE49-F238E27FC236}">
                <a16:creationId xmlns:a16="http://schemas.microsoft.com/office/drawing/2014/main" id="{2F7BCBD1-381A-41EE-AF54-4524C7D84C85}"/>
              </a:ext>
            </a:extLst>
          </p:cNvPr>
          <p:cNvSpPr txBox="1">
            <a:spLocks/>
          </p:cNvSpPr>
          <p:nvPr/>
        </p:nvSpPr>
        <p:spPr bwMode="auto">
          <a:xfrm>
            <a:off x="857250" y="890608"/>
            <a:ext cx="7886700" cy="26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750"/>
              </a:spcBef>
              <a:spcAft>
                <a:spcPct val="0"/>
              </a:spcAft>
              <a:buClr>
                <a:srgbClr val="0066A1"/>
              </a:buClr>
              <a:buFont typeface="Wingdings" panose="05000000000000000000" pitchFamily="2" charset="2"/>
              <a:buNone/>
              <a:defRPr sz="1800" b="1" i="1" kern="1200">
                <a:solidFill>
                  <a:schemeClr val="tx1">
                    <a:lumMod val="50000"/>
                    <a:lumOff val="50000"/>
                  </a:schemeClr>
                </a:solidFill>
                <a:latin typeface="+mn-lt"/>
                <a:ea typeface="+mn-ea"/>
                <a:cs typeface="+mn-cs"/>
              </a:defRPr>
            </a:lvl1pPr>
            <a:lvl2pPr marL="514350" indent="-171450" algn="l" rtl="0" eaLnBrk="1" fontAlgn="base" hangingPunct="1">
              <a:lnSpc>
                <a:spcPct val="90000"/>
              </a:lnSpc>
              <a:spcBef>
                <a:spcPts val="375"/>
              </a:spcBef>
              <a:spcAft>
                <a:spcPct val="0"/>
              </a:spcAft>
              <a:buClr>
                <a:srgbClr val="0066A1"/>
              </a:buClr>
              <a:buSzPct val="120000"/>
              <a:buFont typeface="Arial" panose="020B0604020202020204" pitchFamily="34" charset="0"/>
              <a:buChar char="•"/>
              <a:defRPr sz="20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Clr>
                <a:srgbClr val="0066A1"/>
              </a:buClr>
              <a:buSzPct val="85000"/>
              <a:buFont typeface="Courier New" panose="02070309020205020404" pitchFamily="49" charset="0"/>
              <a:buChar char="o"/>
              <a:defRPr sz="18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Clr>
                <a:srgbClr val="0066A1"/>
              </a:buClr>
              <a:buFont typeface="Wingdings" charset="2"/>
              <a:buChar char="§"/>
              <a:defRPr sz="1600"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Clr>
                <a:srgbClr val="0066A1"/>
              </a:buClr>
              <a:buFont typeface="Wingdings" panose="05000000000000000000" pitchFamily="2" charset="2"/>
              <a:buChar char="ü"/>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 dirty="0">
                <a:solidFill>
                  <a:sysClr val="windowText" lastClr="000000">
                    <a:lumMod val="50000"/>
                    <a:lumOff val="50000"/>
                  </a:sysClr>
                </a:solidFill>
                <a:latin typeface="Calibri" panose="020F0502020204030204"/>
                <a:sym typeface="Calibri"/>
              </a:rPr>
              <a:t>Communications Protocol</a:t>
            </a:r>
            <a:endParaRPr kumimoji="0" lang="en-US" b="1" i="1"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endParaRPr>
          </a:p>
          <a:p>
            <a:pPr marL="0" marR="0" lvl="0" indent="0" algn="l" defTabSz="914400" rtl="0" eaLnBrk="1" fontAlgn="base" latinLnBrk="0" hangingPunct="1">
              <a:lnSpc>
                <a:spcPct val="90000"/>
              </a:lnSpc>
              <a:spcBef>
                <a:spcPts val="750"/>
              </a:spcBef>
              <a:spcAft>
                <a:spcPct val="0"/>
              </a:spcAft>
              <a:buClr>
                <a:srgbClr val="0066A1"/>
              </a:buClr>
              <a:buSzTx/>
              <a:buFont typeface="Wingdings" panose="05000000000000000000" pitchFamily="2" charset="2"/>
              <a:buNone/>
              <a:tabLst/>
              <a:defRPr/>
            </a:pPr>
            <a:endParaRPr kumimoji="0" lang="en-US" b="1" i="1"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034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1C492-28AA-47D6-8B06-05B85DDB5D00}"/>
              </a:ext>
            </a:extLst>
          </p:cNvPr>
          <p:cNvSpPr>
            <a:spLocks noGrp="1"/>
          </p:cNvSpPr>
          <p:nvPr>
            <p:ph type="title"/>
          </p:nvPr>
        </p:nvSpPr>
        <p:spPr>
          <a:xfrm>
            <a:off x="838200" y="197485"/>
            <a:ext cx="9677400" cy="793115"/>
          </a:xfrm>
        </p:spPr>
        <p:txBody>
          <a:bodyPr>
            <a:normAutofit/>
          </a:bodyPr>
          <a:lstStyle/>
          <a:p>
            <a:r>
              <a:rPr lang="en-US" dirty="0">
                <a:sym typeface="Calibri"/>
              </a:rPr>
              <a:t>IEEE Data – Case Scenarios</a:t>
            </a:r>
            <a:endParaRPr lang="en-US" dirty="0"/>
          </a:p>
        </p:txBody>
      </p:sp>
      <p:sp>
        <p:nvSpPr>
          <p:cNvPr id="3" name="Content Placeholder 2">
            <a:extLst>
              <a:ext uri="{FF2B5EF4-FFF2-40B4-BE49-F238E27FC236}">
                <a16:creationId xmlns:a16="http://schemas.microsoft.com/office/drawing/2014/main" id="{D33B7E41-A16E-479A-AE86-299D75B94382}"/>
              </a:ext>
            </a:extLst>
          </p:cNvPr>
          <p:cNvSpPr>
            <a:spLocks noGrp="1"/>
          </p:cNvSpPr>
          <p:nvPr>
            <p:ph idx="1"/>
          </p:nvPr>
        </p:nvSpPr>
        <p:spPr/>
        <p:txBody>
          <a:bodyPr>
            <a:normAutofit lnSpcReduction="10000"/>
          </a:bodyPr>
          <a:lstStyle/>
          <a:p>
            <a:r>
              <a:rPr lang="en-US" dirty="0"/>
              <a:t>Can I use IEEE Data to support this effort?</a:t>
            </a:r>
          </a:p>
          <a:p>
            <a:pPr lvl="1"/>
            <a:r>
              <a:rPr lang="en-US" dirty="0"/>
              <a:t>I want to discover which technical topics are likely to be of interest to my members by sending out a survey.</a:t>
            </a:r>
          </a:p>
          <a:p>
            <a:pPr lvl="1"/>
            <a:r>
              <a:rPr lang="en-US" dirty="0">
                <a:solidFill>
                  <a:srgbClr val="00B050"/>
                </a:solidFill>
              </a:rPr>
              <a:t>Yes, IEEE purpose as long as “OK to Contact”.</a:t>
            </a:r>
          </a:p>
          <a:p>
            <a:pPr marL="457200" lvl="1" indent="0">
              <a:buNone/>
            </a:pPr>
            <a:endParaRPr lang="en-US" dirty="0"/>
          </a:p>
          <a:p>
            <a:pPr lvl="1"/>
            <a:r>
              <a:rPr lang="en-US" dirty="0"/>
              <a:t>I want to discover what are the most popular societies in my section to determine if more chapters should be formed.</a:t>
            </a:r>
          </a:p>
          <a:p>
            <a:pPr lvl="1"/>
            <a:r>
              <a:rPr lang="en-US" dirty="0">
                <a:solidFill>
                  <a:srgbClr val="00B050"/>
                </a:solidFill>
              </a:rPr>
              <a:t>Yes, IEEE purpose, specific use is aggregation.</a:t>
            </a:r>
          </a:p>
          <a:p>
            <a:pPr marL="457200" lvl="1" indent="0">
              <a:buNone/>
            </a:pPr>
            <a:endParaRPr lang="en-US" dirty="0">
              <a:solidFill>
                <a:srgbClr val="00B050"/>
              </a:solidFill>
            </a:endParaRPr>
          </a:p>
          <a:p>
            <a:pPr lvl="1"/>
            <a:r>
              <a:rPr lang="en-US" dirty="0"/>
              <a:t>A company has come to town and wants to offer jobs to my members.  Can I provide them a list?</a:t>
            </a:r>
          </a:p>
          <a:p>
            <a:pPr lvl="1"/>
            <a:r>
              <a:rPr lang="en-US" dirty="0">
                <a:solidFill>
                  <a:srgbClr val="C00000"/>
                </a:solidFill>
              </a:rPr>
              <a:t>No.   You may have mechanisms like newsletters, section meeting announcements, etc. so they can contact the company themselves.</a:t>
            </a:r>
          </a:p>
        </p:txBody>
      </p:sp>
      <p:sp>
        <p:nvSpPr>
          <p:cNvPr id="4" name="Footer Placeholder 3">
            <a:extLst>
              <a:ext uri="{FF2B5EF4-FFF2-40B4-BE49-F238E27FC236}">
                <a16:creationId xmlns:a16="http://schemas.microsoft.com/office/drawing/2014/main" id="{D0FD7830-CA26-4CD9-A640-104F73B7727B}"/>
              </a:ext>
            </a:extLst>
          </p:cNvPr>
          <p:cNvSpPr>
            <a:spLocks noGrp="1"/>
          </p:cNvSpPr>
          <p:nvPr>
            <p:ph type="ftr" sz="quarter" idx="11"/>
          </p:nvPr>
        </p:nvSpPr>
        <p:spPr/>
        <p:txBody>
          <a:bodyPr/>
          <a:lstStyle/>
          <a:p>
            <a:r>
              <a:rPr lang="en-US" b="1" dirty="0"/>
              <a:t>IEEE SoutheastCon 2023</a:t>
            </a:r>
          </a:p>
          <a:p>
            <a:r>
              <a:rPr lang="en-US" b="1" dirty="0"/>
              <a:t>Orlando, Florida</a:t>
            </a:r>
          </a:p>
        </p:txBody>
      </p:sp>
      <p:sp>
        <p:nvSpPr>
          <p:cNvPr id="5" name="Slide Number Placeholder 4">
            <a:extLst>
              <a:ext uri="{FF2B5EF4-FFF2-40B4-BE49-F238E27FC236}">
                <a16:creationId xmlns:a16="http://schemas.microsoft.com/office/drawing/2014/main" id="{EBD4E26E-B8CD-4478-B2C1-14CB295368EA}"/>
              </a:ext>
            </a:extLst>
          </p:cNvPr>
          <p:cNvSpPr>
            <a:spLocks noGrp="1"/>
          </p:cNvSpPr>
          <p:nvPr>
            <p:ph type="sldNum" sz="quarter" idx="12"/>
          </p:nvPr>
        </p:nvSpPr>
        <p:spPr/>
        <p:txBody>
          <a:bodyPr/>
          <a:lstStyle/>
          <a:p>
            <a:fld id="{FE9165D2-D3B6-435C-A2E0-8337FBEE834F}" type="slidenum">
              <a:rPr lang="en-US" smtClean="0"/>
              <a:t>16</a:t>
            </a:fld>
            <a:endParaRPr lang="en-US" dirty="0"/>
          </a:p>
        </p:txBody>
      </p:sp>
      <p:sp>
        <p:nvSpPr>
          <p:cNvPr id="7" name="Text Placeholder 4">
            <a:extLst>
              <a:ext uri="{FF2B5EF4-FFF2-40B4-BE49-F238E27FC236}">
                <a16:creationId xmlns:a16="http://schemas.microsoft.com/office/drawing/2014/main" id="{2F7BCBD1-381A-41EE-AF54-4524C7D84C85}"/>
              </a:ext>
            </a:extLst>
          </p:cNvPr>
          <p:cNvSpPr txBox="1">
            <a:spLocks/>
          </p:cNvSpPr>
          <p:nvPr/>
        </p:nvSpPr>
        <p:spPr bwMode="auto">
          <a:xfrm>
            <a:off x="857250" y="890608"/>
            <a:ext cx="7886700" cy="26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750"/>
              </a:spcBef>
              <a:spcAft>
                <a:spcPct val="0"/>
              </a:spcAft>
              <a:buClr>
                <a:srgbClr val="0066A1"/>
              </a:buClr>
              <a:buFont typeface="Wingdings" panose="05000000000000000000" pitchFamily="2" charset="2"/>
              <a:buNone/>
              <a:defRPr sz="1800" b="1" i="1" kern="1200">
                <a:solidFill>
                  <a:schemeClr val="tx1">
                    <a:lumMod val="50000"/>
                    <a:lumOff val="50000"/>
                  </a:schemeClr>
                </a:solidFill>
                <a:latin typeface="+mn-lt"/>
                <a:ea typeface="+mn-ea"/>
                <a:cs typeface="+mn-cs"/>
              </a:defRPr>
            </a:lvl1pPr>
            <a:lvl2pPr marL="514350" indent="-171450" algn="l" rtl="0" eaLnBrk="1" fontAlgn="base" hangingPunct="1">
              <a:lnSpc>
                <a:spcPct val="90000"/>
              </a:lnSpc>
              <a:spcBef>
                <a:spcPts val="375"/>
              </a:spcBef>
              <a:spcAft>
                <a:spcPct val="0"/>
              </a:spcAft>
              <a:buClr>
                <a:srgbClr val="0066A1"/>
              </a:buClr>
              <a:buSzPct val="120000"/>
              <a:buFont typeface="Arial" panose="020B0604020202020204" pitchFamily="34" charset="0"/>
              <a:buChar char="•"/>
              <a:defRPr sz="20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Clr>
                <a:srgbClr val="0066A1"/>
              </a:buClr>
              <a:buSzPct val="85000"/>
              <a:buFont typeface="Courier New" panose="02070309020205020404" pitchFamily="49" charset="0"/>
              <a:buChar char="o"/>
              <a:defRPr sz="18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Clr>
                <a:srgbClr val="0066A1"/>
              </a:buClr>
              <a:buFont typeface="Wingdings" charset="2"/>
              <a:buChar char="§"/>
              <a:defRPr sz="1600"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Clr>
                <a:srgbClr val="0066A1"/>
              </a:buClr>
              <a:buFont typeface="Wingdings" panose="05000000000000000000" pitchFamily="2" charset="2"/>
              <a:buChar char="ü"/>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 dirty="0">
                <a:solidFill>
                  <a:sysClr val="windowText" lastClr="000000">
                    <a:lumMod val="50000"/>
                    <a:lumOff val="50000"/>
                  </a:sysClr>
                </a:solidFill>
                <a:latin typeface="Calibri" panose="020F0502020204030204"/>
                <a:sym typeface="Calibri"/>
              </a:rPr>
              <a:t>Communications Protocol</a:t>
            </a:r>
            <a:endParaRPr kumimoji="0" lang="en-US" b="1" i="1"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endParaRPr>
          </a:p>
          <a:p>
            <a:pPr marL="0" marR="0" lvl="0" indent="0" algn="l" defTabSz="914400" rtl="0" eaLnBrk="1" fontAlgn="base" latinLnBrk="0" hangingPunct="1">
              <a:lnSpc>
                <a:spcPct val="90000"/>
              </a:lnSpc>
              <a:spcBef>
                <a:spcPts val="750"/>
              </a:spcBef>
              <a:spcAft>
                <a:spcPct val="0"/>
              </a:spcAft>
              <a:buClr>
                <a:srgbClr val="0066A1"/>
              </a:buClr>
              <a:buSzTx/>
              <a:buFont typeface="Wingdings" panose="05000000000000000000" pitchFamily="2" charset="2"/>
              <a:buNone/>
              <a:tabLst/>
              <a:defRPr/>
            </a:pPr>
            <a:endParaRPr kumimoji="0" lang="en-US" b="1" i="1"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344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1C492-28AA-47D6-8B06-05B85DDB5D00}"/>
              </a:ext>
            </a:extLst>
          </p:cNvPr>
          <p:cNvSpPr>
            <a:spLocks noGrp="1"/>
          </p:cNvSpPr>
          <p:nvPr>
            <p:ph type="title"/>
          </p:nvPr>
        </p:nvSpPr>
        <p:spPr>
          <a:xfrm>
            <a:off x="838200" y="197485"/>
            <a:ext cx="9677400" cy="793115"/>
          </a:xfrm>
        </p:spPr>
        <p:txBody>
          <a:bodyPr>
            <a:normAutofit/>
          </a:bodyPr>
          <a:lstStyle/>
          <a:p>
            <a:r>
              <a:rPr lang="en-US" dirty="0">
                <a:sym typeface="Calibri"/>
              </a:rPr>
              <a:t>Additional Resources</a:t>
            </a:r>
            <a:endParaRPr lang="en-US" dirty="0"/>
          </a:p>
        </p:txBody>
      </p:sp>
      <p:sp>
        <p:nvSpPr>
          <p:cNvPr id="3" name="Content Placeholder 2">
            <a:extLst>
              <a:ext uri="{FF2B5EF4-FFF2-40B4-BE49-F238E27FC236}">
                <a16:creationId xmlns:a16="http://schemas.microsoft.com/office/drawing/2014/main" id="{D33B7E41-A16E-479A-AE86-299D75B94382}"/>
              </a:ext>
            </a:extLst>
          </p:cNvPr>
          <p:cNvSpPr>
            <a:spLocks noGrp="1"/>
          </p:cNvSpPr>
          <p:nvPr>
            <p:ph idx="1"/>
          </p:nvPr>
        </p:nvSpPr>
        <p:spPr>
          <a:xfrm>
            <a:off x="838200" y="1683723"/>
            <a:ext cx="10515600" cy="4621430"/>
          </a:xfrm>
        </p:spPr>
        <p:txBody>
          <a:bodyPr>
            <a:normAutofit/>
          </a:bodyPr>
          <a:lstStyle/>
          <a:p>
            <a:pPr lvl="0"/>
            <a:r>
              <a:rPr lang="en-US" dirty="0"/>
              <a:t>Volunteer Dashboard: </a:t>
            </a:r>
            <a:r>
              <a:rPr lang="en-US" dirty="0">
                <a:sym typeface="Trebuchet MS"/>
                <a:hlinkClick r:id="rId2"/>
              </a:rPr>
              <a:t>www.sites.ieee.org/gdpr</a:t>
            </a:r>
            <a:r>
              <a:rPr lang="en-US" dirty="0">
                <a:sym typeface="Trebuchet MS"/>
              </a:rPr>
              <a:t>  </a:t>
            </a:r>
          </a:p>
          <a:p>
            <a:pPr lvl="0"/>
            <a:r>
              <a:rPr lang="en-US" dirty="0"/>
              <a:t>Compliance Courses </a:t>
            </a:r>
          </a:p>
          <a:p>
            <a:pPr lvl="0"/>
            <a:r>
              <a:rPr lang="en-US" dirty="0">
                <a:hlinkClick r:id="rId3"/>
              </a:rPr>
              <a:t>privacy@ieee.org</a:t>
            </a:r>
            <a:r>
              <a:rPr lang="en-US" dirty="0"/>
              <a:t> </a:t>
            </a:r>
          </a:p>
          <a:p>
            <a:pPr lvl="1"/>
            <a:r>
              <a:rPr lang="en-US" dirty="0"/>
              <a:t>Emails sent to </a:t>
            </a:r>
            <a:r>
              <a:rPr lang="en-US" dirty="0">
                <a:hlinkClick r:id="rId4"/>
              </a:rPr>
              <a:t>Privacy@ieee.org</a:t>
            </a:r>
            <a:endParaRPr lang="en-US" dirty="0"/>
          </a:p>
          <a:p>
            <a:pPr lvl="2"/>
            <a:r>
              <a:rPr lang="en-US" dirty="0"/>
              <a:t>Subject: </a:t>
            </a:r>
            <a:r>
              <a:rPr lang="en-US" b="0" i="0" dirty="0">
                <a:solidFill>
                  <a:srgbClr val="000000"/>
                </a:solidFill>
                <a:effectLst/>
                <a:latin typeface="Open Sans" panose="020B0604020202020204" pitchFamily="34" charset="0"/>
              </a:rPr>
              <a:t>Data Privacy Request</a:t>
            </a:r>
            <a:endParaRPr lang="en-US" dirty="0"/>
          </a:p>
          <a:p>
            <a:pPr lvl="3"/>
            <a:r>
              <a:rPr lang="en-US" dirty="0"/>
              <a:t>Automatically opens a ticket</a:t>
            </a:r>
          </a:p>
          <a:p>
            <a:pPr lvl="3"/>
            <a:r>
              <a:rPr lang="en-US" dirty="0"/>
              <a:t>Prompts staff in different groups to investigate and respond</a:t>
            </a:r>
          </a:p>
          <a:p>
            <a:r>
              <a:rPr lang="en-US" dirty="0">
                <a:sym typeface="Trebuchet MS"/>
              </a:rPr>
              <a:t>Confer with IEEE Data Governance at: </a:t>
            </a:r>
            <a:r>
              <a:rPr lang="en-US" dirty="0">
                <a:sym typeface="Trebuchet MS"/>
                <a:hlinkClick r:id="rId5"/>
              </a:rPr>
              <a:t>IEEEData@ieee.org</a:t>
            </a:r>
            <a:endParaRPr lang="en-US" dirty="0">
              <a:sym typeface="Trebuchet MS"/>
            </a:endParaRPr>
          </a:p>
          <a:p>
            <a:pPr marL="0" indent="0">
              <a:buNone/>
            </a:pPr>
            <a:endParaRPr lang="en-US" dirty="0"/>
          </a:p>
          <a:p>
            <a:endParaRPr lang="en-US" dirty="0">
              <a:solidFill>
                <a:srgbClr val="C00000"/>
              </a:solidFill>
            </a:endParaRPr>
          </a:p>
        </p:txBody>
      </p:sp>
      <p:sp>
        <p:nvSpPr>
          <p:cNvPr id="4" name="Footer Placeholder 3">
            <a:extLst>
              <a:ext uri="{FF2B5EF4-FFF2-40B4-BE49-F238E27FC236}">
                <a16:creationId xmlns:a16="http://schemas.microsoft.com/office/drawing/2014/main" id="{D0FD7830-CA26-4CD9-A640-104F73B7727B}"/>
              </a:ext>
            </a:extLst>
          </p:cNvPr>
          <p:cNvSpPr>
            <a:spLocks noGrp="1"/>
          </p:cNvSpPr>
          <p:nvPr>
            <p:ph type="ftr" sz="quarter" idx="11"/>
          </p:nvPr>
        </p:nvSpPr>
        <p:spPr/>
        <p:txBody>
          <a:bodyPr/>
          <a:lstStyle/>
          <a:p>
            <a:r>
              <a:rPr lang="en-US" b="1" dirty="0"/>
              <a:t>IEEE SoutheastCon 2023</a:t>
            </a:r>
          </a:p>
          <a:p>
            <a:r>
              <a:rPr lang="en-US" b="1" dirty="0"/>
              <a:t>Orlando, Florida</a:t>
            </a:r>
          </a:p>
        </p:txBody>
      </p:sp>
      <p:sp>
        <p:nvSpPr>
          <p:cNvPr id="5" name="Slide Number Placeholder 4">
            <a:extLst>
              <a:ext uri="{FF2B5EF4-FFF2-40B4-BE49-F238E27FC236}">
                <a16:creationId xmlns:a16="http://schemas.microsoft.com/office/drawing/2014/main" id="{EBD4E26E-B8CD-4478-B2C1-14CB295368EA}"/>
              </a:ext>
            </a:extLst>
          </p:cNvPr>
          <p:cNvSpPr>
            <a:spLocks noGrp="1"/>
          </p:cNvSpPr>
          <p:nvPr>
            <p:ph type="sldNum" sz="quarter" idx="12"/>
          </p:nvPr>
        </p:nvSpPr>
        <p:spPr/>
        <p:txBody>
          <a:bodyPr/>
          <a:lstStyle/>
          <a:p>
            <a:fld id="{FE9165D2-D3B6-435C-A2E0-8337FBEE834F}" type="slidenum">
              <a:rPr lang="en-US" smtClean="0"/>
              <a:t>17</a:t>
            </a:fld>
            <a:endParaRPr lang="en-US" dirty="0"/>
          </a:p>
        </p:txBody>
      </p:sp>
      <p:sp>
        <p:nvSpPr>
          <p:cNvPr id="7" name="Text Placeholder 4">
            <a:extLst>
              <a:ext uri="{FF2B5EF4-FFF2-40B4-BE49-F238E27FC236}">
                <a16:creationId xmlns:a16="http://schemas.microsoft.com/office/drawing/2014/main" id="{2F7BCBD1-381A-41EE-AF54-4524C7D84C85}"/>
              </a:ext>
            </a:extLst>
          </p:cNvPr>
          <p:cNvSpPr txBox="1">
            <a:spLocks/>
          </p:cNvSpPr>
          <p:nvPr/>
        </p:nvSpPr>
        <p:spPr bwMode="auto">
          <a:xfrm>
            <a:off x="857250" y="890608"/>
            <a:ext cx="7886700" cy="26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750"/>
              </a:spcBef>
              <a:spcAft>
                <a:spcPct val="0"/>
              </a:spcAft>
              <a:buClr>
                <a:srgbClr val="0066A1"/>
              </a:buClr>
              <a:buFont typeface="Wingdings" panose="05000000000000000000" pitchFamily="2" charset="2"/>
              <a:buNone/>
              <a:defRPr sz="1800" b="1" i="1" kern="1200">
                <a:solidFill>
                  <a:schemeClr val="tx1">
                    <a:lumMod val="50000"/>
                    <a:lumOff val="50000"/>
                  </a:schemeClr>
                </a:solidFill>
                <a:latin typeface="+mn-lt"/>
                <a:ea typeface="+mn-ea"/>
                <a:cs typeface="+mn-cs"/>
              </a:defRPr>
            </a:lvl1pPr>
            <a:lvl2pPr marL="514350" indent="-171450" algn="l" rtl="0" eaLnBrk="1" fontAlgn="base" hangingPunct="1">
              <a:lnSpc>
                <a:spcPct val="90000"/>
              </a:lnSpc>
              <a:spcBef>
                <a:spcPts val="375"/>
              </a:spcBef>
              <a:spcAft>
                <a:spcPct val="0"/>
              </a:spcAft>
              <a:buClr>
                <a:srgbClr val="0066A1"/>
              </a:buClr>
              <a:buSzPct val="120000"/>
              <a:buFont typeface="Arial" panose="020B0604020202020204" pitchFamily="34" charset="0"/>
              <a:buChar char="•"/>
              <a:defRPr sz="20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Clr>
                <a:srgbClr val="0066A1"/>
              </a:buClr>
              <a:buSzPct val="85000"/>
              <a:buFont typeface="Courier New" panose="02070309020205020404" pitchFamily="49" charset="0"/>
              <a:buChar char="o"/>
              <a:defRPr sz="18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Clr>
                <a:srgbClr val="0066A1"/>
              </a:buClr>
              <a:buFont typeface="Wingdings" charset="2"/>
              <a:buChar char="§"/>
              <a:defRPr sz="1600"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Clr>
                <a:srgbClr val="0066A1"/>
              </a:buClr>
              <a:buFont typeface="Wingdings" panose="05000000000000000000" pitchFamily="2" charset="2"/>
              <a:buChar char="ü"/>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 dirty="0">
                <a:solidFill>
                  <a:sysClr val="windowText" lastClr="000000">
                    <a:lumMod val="50000"/>
                    <a:lumOff val="50000"/>
                  </a:sysClr>
                </a:solidFill>
                <a:latin typeface="Calibri" panose="020F0502020204030204"/>
                <a:sym typeface="Calibri"/>
              </a:rPr>
              <a:t>Communications Protocol</a:t>
            </a:r>
            <a:endParaRPr kumimoji="0" lang="en-US" b="1" i="1"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endParaRPr>
          </a:p>
          <a:p>
            <a:pPr marL="0" marR="0" lvl="0" indent="0" algn="l" defTabSz="914400" rtl="0" eaLnBrk="1" fontAlgn="base" latinLnBrk="0" hangingPunct="1">
              <a:lnSpc>
                <a:spcPct val="90000"/>
              </a:lnSpc>
              <a:spcBef>
                <a:spcPts val="750"/>
              </a:spcBef>
              <a:spcAft>
                <a:spcPct val="0"/>
              </a:spcAft>
              <a:buClr>
                <a:srgbClr val="0066A1"/>
              </a:buClr>
              <a:buSzTx/>
              <a:buFont typeface="Wingdings" panose="05000000000000000000" pitchFamily="2" charset="2"/>
              <a:buNone/>
              <a:tabLst/>
              <a:defRPr/>
            </a:pPr>
            <a:endParaRPr kumimoji="0" lang="en-US" b="1" i="1"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endParaRPr>
          </a:p>
        </p:txBody>
      </p:sp>
      <p:pic>
        <p:nvPicPr>
          <p:cNvPr id="8" name="Google Shape;195;p27">
            <a:extLst>
              <a:ext uri="{FF2B5EF4-FFF2-40B4-BE49-F238E27FC236}">
                <a16:creationId xmlns:a16="http://schemas.microsoft.com/office/drawing/2014/main" id="{1742510C-DEB4-45B0-8520-6AAB08D7BB4E}"/>
              </a:ext>
            </a:extLst>
          </p:cNvPr>
          <p:cNvPicPr preferRelativeResize="0">
            <a:picLocks/>
          </p:cNvPicPr>
          <p:nvPr/>
        </p:nvPicPr>
        <p:blipFill>
          <a:blip r:embed="rId6">
            <a:alphaModFix/>
          </a:blip>
          <a:stretch>
            <a:fillRect/>
          </a:stretch>
        </p:blipFill>
        <p:spPr>
          <a:xfrm>
            <a:off x="9082998" y="2980151"/>
            <a:ext cx="3024285" cy="2506251"/>
          </a:xfrm>
          <a:prstGeom prst="rect">
            <a:avLst/>
          </a:prstGeom>
        </p:spPr>
      </p:pic>
    </p:spTree>
    <p:extLst>
      <p:ext uri="{BB962C8B-B14F-4D97-AF65-F5344CB8AC3E}">
        <p14:creationId xmlns:p14="http://schemas.microsoft.com/office/powerpoint/2010/main" val="1389963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43396-11C2-4A72-8C5F-9D73EBF07AFE}"/>
              </a:ext>
            </a:extLst>
          </p:cNvPr>
          <p:cNvSpPr>
            <a:spLocks noGrp="1"/>
          </p:cNvSpPr>
          <p:nvPr>
            <p:ph type="ctrTitle"/>
          </p:nvPr>
        </p:nvSpPr>
        <p:spPr>
          <a:xfrm>
            <a:off x="854765" y="1122363"/>
            <a:ext cx="10499034" cy="2387600"/>
          </a:xfrm>
        </p:spPr>
        <p:txBody>
          <a:bodyPr>
            <a:normAutofit/>
          </a:bodyPr>
          <a:lstStyle/>
          <a:p>
            <a:r>
              <a:rPr lang="en-US" sz="6000" dirty="0">
                <a:latin typeface="Brush Script MT" panose="03060802040406070304" pitchFamily="66" charset="0"/>
              </a:rPr>
              <a:t>Thank You!</a:t>
            </a:r>
          </a:p>
        </p:txBody>
      </p:sp>
      <p:sp>
        <p:nvSpPr>
          <p:cNvPr id="3" name="Subtitle 2">
            <a:extLst>
              <a:ext uri="{FF2B5EF4-FFF2-40B4-BE49-F238E27FC236}">
                <a16:creationId xmlns:a16="http://schemas.microsoft.com/office/drawing/2014/main" id="{D1A9C334-1889-4D7C-B01C-CDDF310E60B7}"/>
              </a:ext>
            </a:extLst>
          </p:cNvPr>
          <p:cNvSpPr>
            <a:spLocks noGrp="1"/>
          </p:cNvSpPr>
          <p:nvPr>
            <p:ph type="subTitle" idx="1"/>
          </p:nvPr>
        </p:nvSpPr>
        <p:spPr>
          <a:xfrm>
            <a:off x="1524000" y="3602037"/>
            <a:ext cx="9144000" cy="2133599"/>
          </a:xfrm>
        </p:spPr>
        <p:txBody>
          <a:bodyPr>
            <a:normAutofit fontScale="85000" lnSpcReduction="20000"/>
          </a:bodyPr>
          <a:lstStyle/>
          <a:p>
            <a:endParaRPr lang="en-US" dirty="0"/>
          </a:p>
          <a:p>
            <a:endParaRPr lang="en-US" dirty="0"/>
          </a:p>
          <a:p>
            <a:r>
              <a:rPr lang="en-US" sz="2800" dirty="0"/>
              <a:t>Sonya Dillard - R3 MCC Chair</a:t>
            </a:r>
          </a:p>
          <a:p>
            <a:r>
              <a:rPr lang="en-US" sz="2800" dirty="0"/>
              <a:t>Member Communications Committee</a:t>
            </a:r>
          </a:p>
          <a:p>
            <a:r>
              <a:rPr lang="en-US" sz="2800" dirty="0">
                <a:hlinkClick r:id="rId2"/>
              </a:rPr>
              <a:t>Sonya.Dillard@ieee.org</a:t>
            </a:r>
            <a:endParaRPr lang="en-US" sz="2800" dirty="0"/>
          </a:p>
          <a:p>
            <a:endParaRPr lang="en-US" sz="2800" dirty="0"/>
          </a:p>
          <a:p>
            <a:endParaRPr lang="en-US" dirty="0"/>
          </a:p>
        </p:txBody>
      </p:sp>
      <p:sp>
        <p:nvSpPr>
          <p:cNvPr id="4" name="Footer Placeholder 3">
            <a:extLst>
              <a:ext uri="{FF2B5EF4-FFF2-40B4-BE49-F238E27FC236}">
                <a16:creationId xmlns:a16="http://schemas.microsoft.com/office/drawing/2014/main" id="{5BBDDCD4-D4E7-4A91-A1D1-2604D1E18C06}"/>
              </a:ext>
            </a:extLst>
          </p:cNvPr>
          <p:cNvSpPr>
            <a:spLocks noGrp="1"/>
          </p:cNvSpPr>
          <p:nvPr>
            <p:ph type="ftr" sz="quarter" idx="11"/>
          </p:nvPr>
        </p:nvSpPr>
        <p:spPr/>
        <p:txBody>
          <a:bodyPr/>
          <a:lstStyle/>
          <a:p>
            <a:r>
              <a:rPr lang="en-US" b="1" dirty="0"/>
              <a:t>IEEE SoutheastCon 2023</a:t>
            </a:r>
            <a:br>
              <a:rPr lang="en-US" b="1" dirty="0"/>
            </a:br>
            <a:r>
              <a:rPr lang="en-US" b="1" dirty="0"/>
              <a:t>Orlando, Florida</a:t>
            </a:r>
          </a:p>
        </p:txBody>
      </p:sp>
      <p:sp>
        <p:nvSpPr>
          <p:cNvPr id="5" name="Slide Number Placeholder 4">
            <a:extLst>
              <a:ext uri="{FF2B5EF4-FFF2-40B4-BE49-F238E27FC236}">
                <a16:creationId xmlns:a16="http://schemas.microsoft.com/office/drawing/2014/main" id="{44F99EF4-44EC-4F78-A057-1C9961373B47}"/>
              </a:ext>
            </a:extLst>
          </p:cNvPr>
          <p:cNvSpPr>
            <a:spLocks noGrp="1"/>
          </p:cNvSpPr>
          <p:nvPr>
            <p:ph type="sldNum" sz="quarter" idx="12"/>
          </p:nvPr>
        </p:nvSpPr>
        <p:spPr/>
        <p:txBody>
          <a:bodyPr/>
          <a:lstStyle/>
          <a:p>
            <a:fld id="{FE9165D2-D3B6-435C-A2E0-8337FBEE834F}" type="slidenum">
              <a:rPr lang="en-US" smtClean="0"/>
              <a:t>18</a:t>
            </a:fld>
            <a:endParaRPr lang="en-US" dirty="0"/>
          </a:p>
        </p:txBody>
      </p:sp>
    </p:spTree>
    <p:extLst>
      <p:ext uri="{BB962C8B-B14F-4D97-AF65-F5344CB8AC3E}">
        <p14:creationId xmlns:p14="http://schemas.microsoft.com/office/powerpoint/2010/main" val="44196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5D63AC-8D69-419F-9B2E-CB6177B8F060}"/>
              </a:ext>
            </a:extLst>
          </p:cNvPr>
          <p:cNvPicPr>
            <a:picLocks noChangeAspect="1"/>
          </p:cNvPicPr>
          <p:nvPr/>
        </p:nvPicPr>
        <p:blipFill>
          <a:blip r:embed="rId2"/>
          <a:stretch>
            <a:fillRect/>
          </a:stretch>
        </p:blipFill>
        <p:spPr>
          <a:xfrm>
            <a:off x="9561333" y="1569719"/>
            <a:ext cx="2540026" cy="2308709"/>
          </a:xfrm>
          <a:prstGeom prst="rect">
            <a:avLst/>
          </a:prstGeom>
        </p:spPr>
      </p:pic>
      <p:sp>
        <p:nvSpPr>
          <p:cNvPr id="2" name="Title 1">
            <a:extLst>
              <a:ext uri="{FF2B5EF4-FFF2-40B4-BE49-F238E27FC236}">
                <a16:creationId xmlns:a16="http://schemas.microsoft.com/office/drawing/2014/main" id="{E781C492-28AA-47D6-8B06-05B85DDB5D00}"/>
              </a:ext>
            </a:extLst>
          </p:cNvPr>
          <p:cNvSpPr>
            <a:spLocks noGrp="1"/>
          </p:cNvSpPr>
          <p:nvPr>
            <p:ph type="title"/>
          </p:nvPr>
        </p:nvSpPr>
        <p:spPr>
          <a:xfrm>
            <a:off x="838200" y="197485"/>
            <a:ext cx="9380456" cy="823595"/>
          </a:xfrm>
        </p:spPr>
        <p:txBody>
          <a:bodyPr>
            <a:normAutofit fontScale="90000"/>
          </a:bodyPr>
          <a:lstStyle/>
          <a:p>
            <a:r>
              <a:rPr lang="en-US" dirty="0">
                <a:sym typeface="Calibri"/>
              </a:rPr>
              <a:t>IEEE Data Access and Use Policy </a:t>
            </a:r>
            <a:endParaRPr lang="en-US" dirty="0"/>
          </a:p>
        </p:txBody>
      </p:sp>
      <p:sp>
        <p:nvSpPr>
          <p:cNvPr id="3" name="Content Placeholder 2">
            <a:extLst>
              <a:ext uri="{FF2B5EF4-FFF2-40B4-BE49-F238E27FC236}">
                <a16:creationId xmlns:a16="http://schemas.microsoft.com/office/drawing/2014/main" id="{D33B7E41-A16E-479A-AE86-299D75B94382}"/>
              </a:ext>
            </a:extLst>
          </p:cNvPr>
          <p:cNvSpPr>
            <a:spLocks noGrp="1"/>
          </p:cNvSpPr>
          <p:nvPr>
            <p:ph idx="1"/>
          </p:nvPr>
        </p:nvSpPr>
        <p:spPr>
          <a:xfrm>
            <a:off x="701040" y="1463038"/>
            <a:ext cx="10058400" cy="4933555"/>
          </a:xfrm>
        </p:spPr>
        <p:txBody>
          <a:bodyPr>
            <a:normAutofit fontScale="92500" lnSpcReduction="20000"/>
          </a:bodyPr>
          <a:lstStyle/>
          <a:p>
            <a:pPr lvl="0"/>
            <a:r>
              <a:rPr lang="en-US" b="1" dirty="0">
                <a:sym typeface="Trebuchet MS"/>
              </a:rPr>
              <a:t>Intent of Policy</a:t>
            </a:r>
          </a:p>
          <a:p>
            <a:pPr lvl="1"/>
            <a:r>
              <a:rPr lang="en-US" dirty="0">
                <a:sym typeface="Trebuchet MS"/>
              </a:rPr>
              <a:t>To support IEEE’s data privacy compliance efforts</a:t>
            </a:r>
          </a:p>
          <a:p>
            <a:pPr lvl="1"/>
            <a:r>
              <a:rPr lang="en-US" dirty="0">
                <a:sym typeface="Trebuchet MS"/>
              </a:rPr>
              <a:t>To provide clear guidance on what is expected when using Member Information </a:t>
            </a:r>
          </a:p>
          <a:p>
            <a:pPr lvl="1"/>
            <a:endParaRPr lang="en-US" dirty="0">
              <a:sym typeface="Trebuchet MS"/>
            </a:endParaRPr>
          </a:p>
          <a:p>
            <a:pPr lvl="0"/>
            <a:r>
              <a:rPr lang="en-US" b="1" dirty="0">
                <a:sym typeface="Trebuchet MS"/>
              </a:rPr>
              <a:t>Why is this necessary?</a:t>
            </a:r>
          </a:p>
          <a:p>
            <a:pPr lvl="1"/>
            <a:r>
              <a:rPr lang="en-US" dirty="0">
                <a:sym typeface="Trebuchet MS"/>
              </a:rPr>
              <a:t>Enforcement efforts for the GDPR are underway</a:t>
            </a:r>
          </a:p>
          <a:p>
            <a:pPr lvl="2"/>
            <a:r>
              <a:rPr lang="en-US" dirty="0">
                <a:sym typeface="Trebuchet MS"/>
              </a:rPr>
              <a:t>General Data Protection Regulations, effective on 5/25/2018</a:t>
            </a:r>
          </a:p>
          <a:p>
            <a:pPr lvl="2"/>
            <a:r>
              <a:rPr lang="en-US" b="0" i="0" dirty="0">
                <a:solidFill>
                  <a:srgbClr val="333333"/>
                </a:solidFill>
                <a:effectLst/>
                <a:latin typeface="Helvetica Neue"/>
              </a:rPr>
              <a:t>In an increasingly data-driven world, keeping personal data private is becoming more difficult.  IEEE is committed to respecting your privacy and keeping your personal data secure.</a:t>
            </a:r>
            <a:endParaRPr lang="en-US" dirty="0">
              <a:sym typeface="Trebuchet MS"/>
            </a:endParaRPr>
          </a:p>
          <a:p>
            <a:pPr lvl="2"/>
            <a:r>
              <a:rPr lang="en-US" dirty="0">
                <a:solidFill>
                  <a:srgbClr val="333333"/>
                </a:solidFill>
                <a:latin typeface="Helvetica Neue"/>
              </a:rPr>
              <a:t>A</a:t>
            </a:r>
            <a:r>
              <a:rPr lang="en-US" b="0" i="0" dirty="0">
                <a:solidFill>
                  <a:srgbClr val="333333"/>
                </a:solidFill>
                <a:effectLst/>
                <a:latin typeface="Helvetica Neue"/>
              </a:rPr>
              <a:t>ims to protect individual privacy and give people more control over their personal information.</a:t>
            </a:r>
            <a:endParaRPr lang="en-US" dirty="0">
              <a:sym typeface="Trebuchet MS"/>
            </a:endParaRPr>
          </a:p>
          <a:p>
            <a:pPr lvl="1"/>
            <a:r>
              <a:rPr lang="en-US" dirty="0">
                <a:sym typeface="Trebuchet MS"/>
              </a:rPr>
              <a:t>To clarify data collection and handling processes to ensure the way we communicate with IEEE members is compliant and efficient.</a:t>
            </a:r>
          </a:p>
          <a:p>
            <a:pPr lvl="1"/>
            <a:r>
              <a:rPr lang="en-US" dirty="0">
                <a:sym typeface="Trebuchet MS"/>
              </a:rPr>
              <a:t>Streamlining the way we communicate with IEEE members for knowledge sharing.</a:t>
            </a:r>
          </a:p>
          <a:p>
            <a:endParaRPr lang="en-US" dirty="0"/>
          </a:p>
        </p:txBody>
      </p:sp>
      <p:sp>
        <p:nvSpPr>
          <p:cNvPr id="4" name="Footer Placeholder 3">
            <a:extLst>
              <a:ext uri="{FF2B5EF4-FFF2-40B4-BE49-F238E27FC236}">
                <a16:creationId xmlns:a16="http://schemas.microsoft.com/office/drawing/2014/main" id="{D0FD7830-CA26-4CD9-A640-104F73B7727B}"/>
              </a:ext>
            </a:extLst>
          </p:cNvPr>
          <p:cNvSpPr>
            <a:spLocks noGrp="1"/>
          </p:cNvSpPr>
          <p:nvPr>
            <p:ph type="ftr" sz="quarter" idx="11"/>
          </p:nvPr>
        </p:nvSpPr>
        <p:spPr/>
        <p:txBody>
          <a:bodyPr/>
          <a:lstStyle/>
          <a:p>
            <a:r>
              <a:rPr lang="en-US" b="1" dirty="0"/>
              <a:t>IEEE SoutheastCon 2023</a:t>
            </a:r>
          </a:p>
          <a:p>
            <a:r>
              <a:rPr lang="en-US" b="1" dirty="0"/>
              <a:t>Orlando, Florida</a:t>
            </a:r>
          </a:p>
        </p:txBody>
      </p:sp>
      <p:sp>
        <p:nvSpPr>
          <p:cNvPr id="5" name="Slide Number Placeholder 4">
            <a:extLst>
              <a:ext uri="{FF2B5EF4-FFF2-40B4-BE49-F238E27FC236}">
                <a16:creationId xmlns:a16="http://schemas.microsoft.com/office/drawing/2014/main" id="{EBD4E26E-B8CD-4478-B2C1-14CB295368EA}"/>
              </a:ext>
            </a:extLst>
          </p:cNvPr>
          <p:cNvSpPr>
            <a:spLocks noGrp="1"/>
          </p:cNvSpPr>
          <p:nvPr>
            <p:ph type="sldNum" sz="quarter" idx="12"/>
          </p:nvPr>
        </p:nvSpPr>
        <p:spPr/>
        <p:txBody>
          <a:bodyPr/>
          <a:lstStyle/>
          <a:p>
            <a:fld id="{FE9165D2-D3B6-435C-A2E0-8337FBEE834F}" type="slidenum">
              <a:rPr lang="en-US" smtClean="0"/>
              <a:t>2</a:t>
            </a:fld>
            <a:endParaRPr lang="en-US"/>
          </a:p>
        </p:txBody>
      </p:sp>
      <p:sp>
        <p:nvSpPr>
          <p:cNvPr id="7" name="Text Placeholder 4">
            <a:extLst>
              <a:ext uri="{FF2B5EF4-FFF2-40B4-BE49-F238E27FC236}">
                <a16:creationId xmlns:a16="http://schemas.microsoft.com/office/drawing/2014/main" id="{29C1CCB9-8B45-4E76-86D7-E0C9C66A1C90}"/>
              </a:ext>
            </a:extLst>
          </p:cNvPr>
          <p:cNvSpPr txBox="1">
            <a:spLocks/>
          </p:cNvSpPr>
          <p:nvPr/>
        </p:nvSpPr>
        <p:spPr bwMode="auto">
          <a:xfrm>
            <a:off x="857250" y="890608"/>
            <a:ext cx="7886700" cy="26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750"/>
              </a:spcBef>
              <a:spcAft>
                <a:spcPct val="0"/>
              </a:spcAft>
              <a:buClr>
                <a:srgbClr val="0066A1"/>
              </a:buClr>
              <a:buFont typeface="Wingdings" panose="05000000000000000000" pitchFamily="2" charset="2"/>
              <a:buNone/>
              <a:defRPr sz="1800" b="1" i="1" kern="1200">
                <a:solidFill>
                  <a:schemeClr val="tx1">
                    <a:lumMod val="50000"/>
                    <a:lumOff val="50000"/>
                  </a:schemeClr>
                </a:solidFill>
                <a:latin typeface="+mn-lt"/>
                <a:ea typeface="+mn-ea"/>
                <a:cs typeface="+mn-cs"/>
              </a:defRPr>
            </a:lvl1pPr>
            <a:lvl2pPr marL="514350" indent="-171450" algn="l" rtl="0" eaLnBrk="1" fontAlgn="base" hangingPunct="1">
              <a:lnSpc>
                <a:spcPct val="90000"/>
              </a:lnSpc>
              <a:spcBef>
                <a:spcPts val="375"/>
              </a:spcBef>
              <a:spcAft>
                <a:spcPct val="0"/>
              </a:spcAft>
              <a:buClr>
                <a:srgbClr val="0066A1"/>
              </a:buClr>
              <a:buSzPct val="120000"/>
              <a:buFont typeface="Arial" panose="020B0604020202020204" pitchFamily="34" charset="0"/>
              <a:buChar char="•"/>
              <a:defRPr sz="20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Clr>
                <a:srgbClr val="0066A1"/>
              </a:buClr>
              <a:buSzPct val="85000"/>
              <a:buFont typeface="Courier New" panose="02070309020205020404" pitchFamily="49" charset="0"/>
              <a:buChar char="o"/>
              <a:defRPr sz="18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Clr>
                <a:srgbClr val="0066A1"/>
              </a:buClr>
              <a:buFont typeface="Wingdings" charset="2"/>
              <a:buChar char="§"/>
              <a:defRPr sz="1600"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Clr>
                <a:srgbClr val="0066A1"/>
              </a:buClr>
              <a:buFont typeface="Wingdings" panose="05000000000000000000" pitchFamily="2" charset="2"/>
              <a:buChar char="ü"/>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750"/>
              </a:spcBef>
              <a:spcAft>
                <a:spcPct val="0"/>
              </a:spcAft>
              <a:buClr>
                <a:srgbClr val="0066A1"/>
              </a:buClr>
              <a:buSzTx/>
              <a:buFont typeface="Wingdings" panose="05000000000000000000" pitchFamily="2" charset="2"/>
              <a:buNone/>
              <a:tabLst/>
              <a:defRPr/>
            </a:pPr>
            <a:r>
              <a:rPr kumimoji="0" lang="en" b="1" i="1"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sym typeface="Calibri"/>
              </a:rPr>
              <a:t>Purpose and Scope</a:t>
            </a:r>
            <a:endParaRPr kumimoji="0" lang="en-US" b="1" i="1"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41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1C492-28AA-47D6-8B06-05B85DDB5D00}"/>
              </a:ext>
            </a:extLst>
          </p:cNvPr>
          <p:cNvSpPr>
            <a:spLocks noGrp="1"/>
          </p:cNvSpPr>
          <p:nvPr>
            <p:ph type="title"/>
          </p:nvPr>
        </p:nvSpPr>
        <p:spPr>
          <a:xfrm>
            <a:off x="838200" y="197485"/>
            <a:ext cx="9677400" cy="793115"/>
          </a:xfrm>
        </p:spPr>
        <p:txBody>
          <a:bodyPr>
            <a:normAutofit fontScale="90000"/>
          </a:bodyPr>
          <a:lstStyle/>
          <a:p>
            <a:r>
              <a:rPr lang="en-US" dirty="0">
                <a:sym typeface="Calibri"/>
              </a:rPr>
              <a:t>IEEE Data Access and Use Policy </a:t>
            </a:r>
            <a:endParaRPr lang="en-US" dirty="0"/>
          </a:p>
        </p:txBody>
      </p:sp>
      <p:sp>
        <p:nvSpPr>
          <p:cNvPr id="3" name="Content Placeholder 2">
            <a:extLst>
              <a:ext uri="{FF2B5EF4-FFF2-40B4-BE49-F238E27FC236}">
                <a16:creationId xmlns:a16="http://schemas.microsoft.com/office/drawing/2014/main" id="{D33B7E41-A16E-479A-AE86-299D75B94382}"/>
              </a:ext>
            </a:extLst>
          </p:cNvPr>
          <p:cNvSpPr>
            <a:spLocks noGrp="1"/>
          </p:cNvSpPr>
          <p:nvPr>
            <p:ph idx="1"/>
          </p:nvPr>
        </p:nvSpPr>
        <p:spPr>
          <a:xfrm>
            <a:off x="838200" y="1371598"/>
            <a:ext cx="7680960" cy="4933555"/>
          </a:xfrm>
        </p:spPr>
        <p:txBody>
          <a:bodyPr>
            <a:normAutofit lnSpcReduction="10000"/>
          </a:bodyPr>
          <a:lstStyle/>
          <a:p>
            <a:pPr lvl="0"/>
            <a:r>
              <a:rPr lang="en-US" dirty="0">
                <a:sym typeface="Trebuchet MS"/>
              </a:rPr>
              <a:t>Audience </a:t>
            </a:r>
          </a:p>
          <a:p>
            <a:pPr lvl="1"/>
            <a:r>
              <a:rPr lang="en-US" dirty="0">
                <a:sym typeface="Trebuchet MS"/>
              </a:rPr>
              <a:t>Staff &amp; Volunteers</a:t>
            </a:r>
          </a:p>
          <a:p>
            <a:pPr lvl="0"/>
            <a:r>
              <a:rPr lang="en-US" dirty="0">
                <a:sym typeface="Trebuchet MS"/>
              </a:rPr>
              <a:t>Applies when Personal Data is:</a:t>
            </a:r>
          </a:p>
          <a:p>
            <a:pPr lvl="1"/>
            <a:r>
              <a:rPr lang="en-US" dirty="0">
                <a:sym typeface="Trebuchet MS"/>
              </a:rPr>
              <a:t>Collected</a:t>
            </a:r>
          </a:p>
          <a:p>
            <a:pPr lvl="1"/>
            <a:r>
              <a:rPr lang="en-US" dirty="0">
                <a:sym typeface="Trebuchet MS"/>
              </a:rPr>
              <a:t>Accessed or Processed</a:t>
            </a:r>
          </a:p>
          <a:p>
            <a:pPr lvl="1"/>
            <a:r>
              <a:rPr lang="en-US" dirty="0">
                <a:sym typeface="Trebuchet MS"/>
              </a:rPr>
              <a:t>Post-Process</a:t>
            </a:r>
          </a:p>
          <a:p>
            <a:pPr lvl="0"/>
            <a:r>
              <a:rPr lang="en-US" dirty="0">
                <a:sym typeface="Trebuchet MS"/>
              </a:rPr>
              <a:t>Parts of the Policy</a:t>
            </a:r>
          </a:p>
          <a:p>
            <a:pPr lvl="1"/>
            <a:r>
              <a:rPr lang="en-US" dirty="0">
                <a:sym typeface="Trebuchet MS"/>
              </a:rPr>
              <a:t>Data Collection, Access &amp; Use [Collect]</a:t>
            </a:r>
          </a:p>
          <a:p>
            <a:pPr lvl="1"/>
            <a:r>
              <a:rPr lang="en-US" dirty="0">
                <a:sym typeface="Trebuchet MS"/>
              </a:rPr>
              <a:t>Data Processing &amp; Handling [Process]</a:t>
            </a:r>
          </a:p>
          <a:p>
            <a:pPr lvl="1"/>
            <a:r>
              <a:rPr lang="en-US" dirty="0">
                <a:sym typeface="Trebuchet MS"/>
              </a:rPr>
              <a:t>Data Management [Post-process]</a:t>
            </a:r>
          </a:p>
          <a:p>
            <a:pPr lvl="1"/>
            <a:r>
              <a:rPr lang="en-US" dirty="0">
                <a:sym typeface="Trebuchet MS"/>
              </a:rPr>
              <a:t>Data Requests &amp; Incidents</a:t>
            </a:r>
          </a:p>
          <a:p>
            <a:pPr lvl="1"/>
            <a:r>
              <a:rPr lang="en-US" dirty="0">
                <a:sym typeface="Trebuchet MS"/>
              </a:rPr>
              <a:t>Violations</a:t>
            </a:r>
          </a:p>
          <a:p>
            <a:endParaRPr lang="en-US" dirty="0"/>
          </a:p>
        </p:txBody>
      </p:sp>
      <p:sp>
        <p:nvSpPr>
          <p:cNvPr id="4" name="Footer Placeholder 3">
            <a:extLst>
              <a:ext uri="{FF2B5EF4-FFF2-40B4-BE49-F238E27FC236}">
                <a16:creationId xmlns:a16="http://schemas.microsoft.com/office/drawing/2014/main" id="{D0FD7830-CA26-4CD9-A640-104F73B7727B}"/>
              </a:ext>
            </a:extLst>
          </p:cNvPr>
          <p:cNvSpPr>
            <a:spLocks noGrp="1"/>
          </p:cNvSpPr>
          <p:nvPr>
            <p:ph type="ftr" sz="quarter" idx="11"/>
          </p:nvPr>
        </p:nvSpPr>
        <p:spPr/>
        <p:txBody>
          <a:bodyPr/>
          <a:lstStyle/>
          <a:p>
            <a:r>
              <a:rPr lang="en-US" b="1" dirty="0"/>
              <a:t>IEEE SoutheastCon 2023</a:t>
            </a:r>
          </a:p>
          <a:p>
            <a:r>
              <a:rPr lang="en-US" b="1" dirty="0"/>
              <a:t>Orlando, Florida</a:t>
            </a:r>
          </a:p>
        </p:txBody>
      </p:sp>
      <p:sp>
        <p:nvSpPr>
          <p:cNvPr id="5" name="Slide Number Placeholder 4">
            <a:extLst>
              <a:ext uri="{FF2B5EF4-FFF2-40B4-BE49-F238E27FC236}">
                <a16:creationId xmlns:a16="http://schemas.microsoft.com/office/drawing/2014/main" id="{EBD4E26E-B8CD-4478-B2C1-14CB295368EA}"/>
              </a:ext>
            </a:extLst>
          </p:cNvPr>
          <p:cNvSpPr>
            <a:spLocks noGrp="1"/>
          </p:cNvSpPr>
          <p:nvPr>
            <p:ph type="sldNum" sz="quarter" idx="12"/>
          </p:nvPr>
        </p:nvSpPr>
        <p:spPr/>
        <p:txBody>
          <a:bodyPr/>
          <a:lstStyle/>
          <a:p>
            <a:fld id="{FE9165D2-D3B6-435C-A2E0-8337FBEE834F}" type="slidenum">
              <a:rPr lang="en-US" smtClean="0"/>
              <a:t>3</a:t>
            </a:fld>
            <a:endParaRPr lang="en-US"/>
          </a:p>
        </p:txBody>
      </p:sp>
      <p:sp>
        <p:nvSpPr>
          <p:cNvPr id="7" name="Text Placeholder 4">
            <a:extLst>
              <a:ext uri="{FF2B5EF4-FFF2-40B4-BE49-F238E27FC236}">
                <a16:creationId xmlns:a16="http://schemas.microsoft.com/office/drawing/2014/main" id="{2F7BCBD1-381A-41EE-AF54-4524C7D84C85}"/>
              </a:ext>
            </a:extLst>
          </p:cNvPr>
          <p:cNvSpPr txBox="1">
            <a:spLocks/>
          </p:cNvSpPr>
          <p:nvPr/>
        </p:nvSpPr>
        <p:spPr bwMode="auto">
          <a:xfrm>
            <a:off x="857250" y="890608"/>
            <a:ext cx="7886700" cy="26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750"/>
              </a:spcBef>
              <a:spcAft>
                <a:spcPct val="0"/>
              </a:spcAft>
              <a:buClr>
                <a:srgbClr val="0066A1"/>
              </a:buClr>
              <a:buFont typeface="Wingdings" panose="05000000000000000000" pitchFamily="2" charset="2"/>
              <a:buNone/>
              <a:defRPr sz="1800" b="1" i="1" kern="1200">
                <a:solidFill>
                  <a:schemeClr val="tx1">
                    <a:lumMod val="50000"/>
                    <a:lumOff val="50000"/>
                  </a:schemeClr>
                </a:solidFill>
                <a:latin typeface="+mn-lt"/>
                <a:ea typeface="+mn-ea"/>
                <a:cs typeface="+mn-cs"/>
              </a:defRPr>
            </a:lvl1pPr>
            <a:lvl2pPr marL="514350" indent="-171450" algn="l" rtl="0" eaLnBrk="1" fontAlgn="base" hangingPunct="1">
              <a:lnSpc>
                <a:spcPct val="90000"/>
              </a:lnSpc>
              <a:spcBef>
                <a:spcPts val="375"/>
              </a:spcBef>
              <a:spcAft>
                <a:spcPct val="0"/>
              </a:spcAft>
              <a:buClr>
                <a:srgbClr val="0066A1"/>
              </a:buClr>
              <a:buSzPct val="120000"/>
              <a:buFont typeface="Arial" panose="020B0604020202020204" pitchFamily="34" charset="0"/>
              <a:buChar char="•"/>
              <a:defRPr sz="20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Clr>
                <a:srgbClr val="0066A1"/>
              </a:buClr>
              <a:buSzPct val="85000"/>
              <a:buFont typeface="Courier New" panose="02070309020205020404" pitchFamily="49" charset="0"/>
              <a:buChar char="o"/>
              <a:defRPr sz="18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Clr>
                <a:srgbClr val="0066A1"/>
              </a:buClr>
              <a:buFont typeface="Wingdings" charset="2"/>
              <a:buChar char="§"/>
              <a:defRPr sz="1600"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Clr>
                <a:srgbClr val="0066A1"/>
              </a:buClr>
              <a:buFont typeface="Wingdings" panose="05000000000000000000" pitchFamily="2" charset="2"/>
              <a:buChar char="ü"/>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750"/>
              </a:spcBef>
              <a:spcAft>
                <a:spcPct val="0"/>
              </a:spcAft>
              <a:buClr>
                <a:srgbClr val="0066A1"/>
              </a:buClr>
              <a:buSzTx/>
              <a:buFont typeface="Wingdings" panose="05000000000000000000" pitchFamily="2" charset="2"/>
              <a:buNone/>
              <a:tabLst/>
              <a:defRPr/>
            </a:pPr>
            <a:r>
              <a:rPr kumimoji="0" lang="en" b="1" i="1"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sym typeface="Calibri"/>
              </a:rPr>
              <a:t>Purpose and Scope</a:t>
            </a:r>
            <a:endParaRPr kumimoji="0" lang="en-US" b="1" i="1"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730296B-84CE-4A73-BE90-451BE798CE73}"/>
              </a:ext>
            </a:extLst>
          </p:cNvPr>
          <p:cNvPicPr>
            <a:picLocks noChangeAspect="1"/>
          </p:cNvPicPr>
          <p:nvPr/>
        </p:nvPicPr>
        <p:blipFill>
          <a:blip r:embed="rId2"/>
          <a:stretch>
            <a:fillRect/>
          </a:stretch>
        </p:blipFill>
        <p:spPr>
          <a:xfrm>
            <a:off x="7722917" y="1851363"/>
            <a:ext cx="4284647" cy="3894450"/>
          </a:xfrm>
          <a:prstGeom prst="rect">
            <a:avLst/>
          </a:prstGeom>
        </p:spPr>
      </p:pic>
    </p:spTree>
    <p:extLst>
      <p:ext uri="{BB962C8B-B14F-4D97-AF65-F5344CB8AC3E}">
        <p14:creationId xmlns:p14="http://schemas.microsoft.com/office/powerpoint/2010/main" val="1665010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152;p21">
            <a:extLst>
              <a:ext uri="{FF2B5EF4-FFF2-40B4-BE49-F238E27FC236}">
                <a16:creationId xmlns:a16="http://schemas.microsoft.com/office/drawing/2014/main" id="{0AC35D2C-1880-45E1-80CF-09B3B35852A7}"/>
              </a:ext>
            </a:extLst>
          </p:cNvPr>
          <p:cNvPicPr preferRelativeResize="0"/>
          <p:nvPr/>
        </p:nvPicPr>
        <p:blipFill>
          <a:blip r:embed="rId2">
            <a:alphaModFix/>
          </a:blip>
          <a:stretch>
            <a:fillRect/>
          </a:stretch>
        </p:blipFill>
        <p:spPr>
          <a:xfrm>
            <a:off x="7741920" y="3322321"/>
            <a:ext cx="3227920" cy="3019032"/>
          </a:xfrm>
          <a:prstGeom prst="rect">
            <a:avLst/>
          </a:prstGeom>
          <a:noFill/>
          <a:ln>
            <a:noFill/>
          </a:ln>
        </p:spPr>
      </p:pic>
      <p:sp>
        <p:nvSpPr>
          <p:cNvPr id="2" name="Title 1">
            <a:extLst>
              <a:ext uri="{FF2B5EF4-FFF2-40B4-BE49-F238E27FC236}">
                <a16:creationId xmlns:a16="http://schemas.microsoft.com/office/drawing/2014/main" id="{E781C492-28AA-47D6-8B06-05B85DDB5D00}"/>
              </a:ext>
            </a:extLst>
          </p:cNvPr>
          <p:cNvSpPr>
            <a:spLocks noGrp="1"/>
          </p:cNvSpPr>
          <p:nvPr>
            <p:ph type="title"/>
          </p:nvPr>
        </p:nvSpPr>
        <p:spPr>
          <a:xfrm>
            <a:off x="838200" y="197485"/>
            <a:ext cx="9677400" cy="793115"/>
          </a:xfrm>
        </p:spPr>
        <p:txBody>
          <a:bodyPr>
            <a:normAutofit fontScale="90000"/>
          </a:bodyPr>
          <a:lstStyle/>
          <a:p>
            <a:r>
              <a:rPr lang="en-US" dirty="0">
                <a:sym typeface="Calibri"/>
              </a:rPr>
              <a:t>IEEE Data Access and Use Policy </a:t>
            </a:r>
            <a:endParaRPr lang="en-US" dirty="0"/>
          </a:p>
        </p:txBody>
      </p:sp>
      <p:sp>
        <p:nvSpPr>
          <p:cNvPr id="3" name="Content Placeholder 2">
            <a:extLst>
              <a:ext uri="{FF2B5EF4-FFF2-40B4-BE49-F238E27FC236}">
                <a16:creationId xmlns:a16="http://schemas.microsoft.com/office/drawing/2014/main" id="{D33B7E41-A16E-479A-AE86-299D75B94382}"/>
              </a:ext>
            </a:extLst>
          </p:cNvPr>
          <p:cNvSpPr>
            <a:spLocks noGrp="1"/>
          </p:cNvSpPr>
          <p:nvPr>
            <p:ph idx="1"/>
          </p:nvPr>
        </p:nvSpPr>
        <p:spPr>
          <a:xfrm>
            <a:off x="838199" y="1371598"/>
            <a:ext cx="10515599" cy="4933555"/>
          </a:xfrm>
        </p:spPr>
        <p:txBody>
          <a:bodyPr>
            <a:normAutofit fontScale="92500" lnSpcReduction="10000"/>
          </a:bodyPr>
          <a:lstStyle/>
          <a:p>
            <a:pPr lvl="0"/>
            <a:r>
              <a:rPr lang="en-US" dirty="0"/>
              <a:t>Data Collection</a:t>
            </a:r>
          </a:p>
          <a:p>
            <a:pPr lvl="1"/>
            <a:r>
              <a:rPr lang="en-US" dirty="0"/>
              <a:t>Purpose of the data</a:t>
            </a:r>
          </a:p>
          <a:p>
            <a:pPr lvl="1"/>
            <a:r>
              <a:rPr lang="en-US" dirty="0"/>
              <a:t>Privacy Policy Acceptance</a:t>
            </a:r>
          </a:p>
          <a:p>
            <a:pPr lvl="1"/>
            <a:r>
              <a:rPr lang="en-US" dirty="0"/>
              <a:t>Specific terms &amp; conditions if applicable</a:t>
            </a:r>
          </a:p>
          <a:p>
            <a:pPr lvl="1"/>
            <a:r>
              <a:rPr lang="en-US" dirty="0"/>
              <a:t>Do you want to receive other IEEE communication outside of this purpose</a:t>
            </a:r>
          </a:p>
          <a:p>
            <a:pPr lvl="0"/>
            <a:r>
              <a:rPr lang="en-US" dirty="0"/>
              <a:t>When can you communicate with IEEE constituents? </a:t>
            </a:r>
          </a:p>
          <a:p>
            <a:pPr lvl="1"/>
            <a:r>
              <a:rPr lang="en-US" dirty="0"/>
              <a:t>Consent </a:t>
            </a:r>
          </a:p>
          <a:p>
            <a:pPr lvl="1"/>
            <a:r>
              <a:rPr lang="en-US" dirty="0"/>
              <a:t>Legitimate purposes</a:t>
            </a:r>
          </a:p>
          <a:p>
            <a:pPr lvl="1"/>
            <a:r>
              <a:rPr lang="en-US" dirty="0"/>
              <a:t>Legal/Transactional</a:t>
            </a:r>
          </a:p>
          <a:p>
            <a:pPr lvl="0"/>
            <a:r>
              <a:rPr lang="en-US" dirty="0"/>
              <a:t>Tools &amp; Policies</a:t>
            </a:r>
          </a:p>
          <a:p>
            <a:pPr lvl="1"/>
            <a:r>
              <a:rPr lang="en-US" dirty="0"/>
              <a:t>List Validator </a:t>
            </a:r>
          </a:p>
          <a:p>
            <a:pPr lvl="1"/>
            <a:r>
              <a:rPr lang="en-US" dirty="0"/>
              <a:t>Information Classification</a:t>
            </a:r>
          </a:p>
          <a:p>
            <a:pPr lvl="1"/>
            <a:r>
              <a:rPr lang="en-US" dirty="0"/>
              <a:t>Unsubscribe</a:t>
            </a:r>
          </a:p>
          <a:p>
            <a:endParaRPr lang="en-US" dirty="0"/>
          </a:p>
        </p:txBody>
      </p:sp>
      <p:sp>
        <p:nvSpPr>
          <p:cNvPr id="4" name="Footer Placeholder 3">
            <a:extLst>
              <a:ext uri="{FF2B5EF4-FFF2-40B4-BE49-F238E27FC236}">
                <a16:creationId xmlns:a16="http://schemas.microsoft.com/office/drawing/2014/main" id="{D0FD7830-CA26-4CD9-A640-104F73B7727B}"/>
              </a:ext>
            </a:extLst>
          </p:cNvPr>
          <p:cNvSpPr>
            <a:spLocks noGrp="1"/>
          </p:cNvSpPr>
          <p:nvPr>
            <p:ph type="ftr" sz="quarter" idx="11"/>
          </p:nvPr>
        </p:nvSpPr>
        <p:spPr/>
        <p:txBody>
          <a:bodyPr/>
          <a:lstStyle/>
          <a:p>
            <a:r>
              <a:rPr lang="en-US" b="1" dirty="0"/>
              <a:t>IEEE SoutheastCon 2023</a:t>
            </a:r>
          </a:p>
          <a:p>
            <a:r>
              <a:rPr lang="en-US" b="1" dirty="0"/>
              <a:t>Orlando, Florida</a:t>
            </a:r>
          </a:p>
        </p:txBody>
      </p:sp>
      <p:sp>
        <p:nvSpPr>
          <p:cNvPr id="5" name="Slide Number Placeholder 4">
            <a:extLst>
              <a:ext uri="{FF2B5EF4-FFF2-40B4-BE49-F238E27FC236}">
                <a16:creationId xmlns:a16="http://schemas.microsoft.com/office/drawing/2014/main" id="{EBD4E26E-B8CD-4478-B2C1-14CB295368EA}"/>
              </a:ext>
            </a:extLst>
          </p:cNvPr>
          <p:cNvSpPr>
            <a:spLocks noGrp="1"/>
          </p:cNvSpPr>
          <p:nvPr>
            <p:ph type="sldNum" sz="quarter" idx="12"/>
          </p:nvPr>
        </p:nvSpPr>
        <p:spPr/>
        <p:txBody>
          <a:bodyPr/>
          <a:lstStyle/>
          <a:p>
            <a:fld id="{FE9165D2-D3B6-435C-A2E0-8337FBEE834F}" type="slidenum">
              <a:rPr lang="en-US" smtClean="0"/>
              <a:t>4</a:t>
            </a:fld>
            <a:endParaRPr lang="en-US"/>
          </a:p>
        </p:txBody>
      </p:sp>
      <p:sp>
        <p:nvSpPr>
          <p:cNvPr id="7" name="Text Placeholder 4">
            <a:extLst>
              <a:ext uri="{FF2B5EF4-FFF2-40B4-BE49-F238E27FC236}">
                <a16:creationId xmlns:a16="http://schemas.microsoft.com/office/drawing/2014/main" id="{2F7BCBD1-381A-41EE-AF54-4524C7D84C85}"/>
              </a:ext>
            </a:extLst>
          </p:cNvPr>
          <p:cNvSpPr txBox="1">
            <a:spLocks/>
          </p:cNvSpPr>
          <p:nvPr/>
        </p:nvSpPr>
        <p:spPr bwMode="auto">
          <a:xfrm>
            <a:off x="857250" y="890608"/>
            <a:ext cx="7886700" cy="26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750"/>
              </a:spcBef>
              <a:spcAft>
                <a:spcPct val="0"/>
              </a:spcAft>
              <a:buClr>
                <a:srgbClr val="0066A1"/>
              </a:buClr>
              <a:buFont typeface="Wingdings" panose="05000000000000000000" pitchFamily="2" charset="2"/>
              <a:buNone/>
              <a:defRPr sz="1800" b="1" i="1" kern="1200">
                <a:solidFill>
                  <a:schemeClr val="tx1">
                    <a:lumMod val="50000"/>
                    <a:lumOff val="50000"/>
                  </a:schemeClr>
                </a:solidFill>
                <a:latin typeface="+mn-lt"/>
                <a:ea typeface="+mn-ea"/>
                <a:cs typeface="+mn-cs"/>
              </a:defRPr>
            </a:lvl1pPr>
            <a:lvl2pPr marL="514350" indent="-171450" algn="l" rtl="0" eaLnBrk="1" fontAlgn="base" hangingPunct="1">
              <a:lnSpc>
                <a:spcPct val="90000"/>
              </a:lnSpc>
              <a:spcBef>
                <a:spcPts val="375"/>
              </a:spcBef>
              <a:spcAft>
                <a:spcPct val="0"/>
              </a:spcAft>
              <a:buClr>
                <a:srgbClr val="0066A1"/>
              </a:buClr>
              <a:buSzPct val="120000"/>
              <a:buFont typeface="Arial" panose="020B0604020202020204" pitchFamily="34" charset="0"/>
              <a:buChar char="•"/>
              <a:defRPr sz="20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Clr>
                <a:srgbClr val="0066A1"/>
              </a:buClr>
              <a:buSzPct val="85000"/>
              <a:buFont typeface="Courier New" panose="02070309020205020404" pitchFamily="49" charset="0"/>
              <a:buChar char="o"/>
              <a:defRPr sz="18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Clr>
                <a:srgbClr val="0066A1"/>
              </a:buClr>
              <a:buFont typeface="Wingdings" charset="2"/>
              <a:buChar char="§"/>
              <a:defRPr sz="1600"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Clr>
                <a:srgbClr val="0066A1"/>
              </a:buClr>
              <a:buFont typeface="Wingdings" panose="05000000000000000000" pitchFamily="2" charset="2"/>
              <a:buChar char="ü"/>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750"/>
              </a:spcBef>
              <a:spcAft>
                <a:spcPct val="0"/>
              </a:spcAft>
              <a:buClr>
                <a:srgbClr val="0066A1"/>
              </a:buClr>
              <a:buSzTx/>
              <a:buFont typeface="Wingdings" panose="05000000000000000000" pitchFamily="2" charset="2"/>
              <a:buNone/>
              <a:tabLst/>
              <a:defRPr/>
            </a:pPr>
            <a:r>
              <a:rPr lang="en" dirty="0">
                <a:solidFill>
                  <a:sysClr val="windowText" lastClr="000000">
                    <a:lumMod val="50000"/>
                    <a:lumOff val="50000"/>
                  </a:sysClr>
                </a:solidFill>
                <a:latin typeface="Calibri" panose="020F0502020204030204"/>
                <a:sym typeface="Calibri"/>
              </a:rPr>
              <a:t>Data Collection, Access and Use</a:t>
            </a:r>
            <a:endParaRPr kumimoji="0" lang="en-US" b="1" i="1"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730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1C492-28AA-47D6-8B06-05B85DDB5D00}"/>
              </a:ext>
            </a:extLst>
          </p:cNvPr>
          <p:cNvSpPr>
            <a:spLocks noGrp="1"/>
          </p:cNvSpPr>
          <p:nvPr>
            <p:ph type="title"/>
          </p:nvPr>
        </p:nvSpPr>
        <p:spPr>
          <a:xfrm>
            <a:off x="838200" y="197485"/>
            <a:ext cx="9677400" cy="793115"/>
          </a:xfrm>
        </p:spPr>
        <p:txBody>
          <a:bodyPr>
            <a:normAutofit/>
          </a:bodyPr>
          <a:lstStyle/>
          <a:p>
            <a:r>
              <a:rPr lang="en-US" dirty="0">
                <a:sym typeface="Calibri"/>
              </a:rPr>
              <a:t>IEEE Centralized Tools </a:t>
            </a:r>
            <a:endParaRPr lang="en-US" dirty="0"/>
          </a:p>
        </p:txBody>
      </p:sp>
      <p:sp>
        <p:nvSpPr>
          <p:cNvPr id="3" name="Content Placeholder 2">
            <a:extLst>
              <a:ext uri="{FF2B5EF4-FFF2-40B4-BE49-F238E27FC236}">
                <a16:creationId xmlns:a16="http://schemas.microsoft.com/office/drawing/2014/main" id="{D33B7E41-A16E-479A-AE86-299D75B94382}"/>
              </a:ext>
            </a:extLst>
          </p:cNvPr>
          <p:cNvSpPr>
            <a:spLocks noGrp="1"/>
          </p:cNvSpPr>
          <p:nvPr>
            <p:ph idx="1"/>
          </p:nvPr>
        </p:nvSpPr>
        <p:spPr>
          <a:xfrm>
            <a:off x="838200" y="1530849"/>
            <a:ext cx="10515600" cy="4774304"/>
          </a:xfrm>
        </p:spPr>
        <p:txBody>
          <a:bodyPr>
            <a:normAutofit fontScale="70000" lnSpcReduction="20000"/>
          </a:bodyPr>
          <a:lstStyle/>
          <a:p>
            <a:r>
              <a:rPr lang="en-US" dirty="0">
                <a:highlight>
                  <a:srgbClr val="FFFF00"/>
                </a:highlight>
              </a:rPr>
              <a:t>IEEE has developed tools/features to enable IEEE data users to leverage the centralized consent information</a:t>
            </a:r>
          </a:p>
          <a:p>
            <a:pPr lvl="1"/>
            <a:r>
              <a:rPr lang="en-US" b="1" dirty="0"/>
              <a:t>eNotice</a:t>
            </a:r>
            <a:r>
              <a:rPr lang="en-US" dirty="0"/>
              <a:t> – </a:t>
            </a:r>
            <a:r>
              <a:rPr lang="en-US" altLang="en-US" dirty="0"/>
              <a:t>automatically complies with member preferences assuming content does</a:t>
            </a:r>
            <a:endParaRPr lang="en-US" dirty="0"/>
          </a:p>
          <a:p>
            <a:pPr lvl="2"/>
            <a:r>
              <a:rPr lang="en-US" dirty="0"/>
              <a:t>Regions, Geographic Councils, Sections, Subsections, Chapters, Affinity Groups, Student Branches, Student Branch Chapters, Student Branch Affinity Groups</a:t>
            </a:r>
          </a:p>
          <a:p>
            <a:pPr lvl="2"/>
            <a:r>
              <a:rPr lang="en-US" dirty="0"/>
              <a:t>Societies, HKN Student Chapters</a:t>
            </a:r>
          </a:p>
          <a:p>
            <a:pPr lvl="1"/>
            <a:r>
              <a:rPr lang="en-US" b="1" dirty="0"/>
              <a:t>vTools Events – </a:t>
            </a:r>
            <a:r>
              <a:rPr lang="en-US" dirty="0"/>
              <a:t>is the IEEE event and meeting scheduling and registration tool</a:t>
            </a:r>
          </a:p>
          <a:p>
            <a:pPr lvl="2"/>
            <a:r>
              <a:rPr lang="en-US" dirty="0"/>
              <a:t>includes Privacy Policy and Events Terms and Conditions Policy for Registrants</a:t>
            </a:r>
          </a:p>
          <a:p>
            <a:pPr lvl="2"/>
            <a:r>
              <a:rPr lang="en-US" dirty="0"/>
              <a:t>Can we contact you with additional IEEE information?</a:t>
            </a:r>
          </a:p>
          <a:p>
            <a:pPr lvl="1"/>
            <a:r>
              <a:rPr lang="en-US" b="1" dirty="0"/>
              <a:t>List Validator</a:t>
            </a:r>
          </a:p>
          <a:p>
            <a:pPr lvl="2"/>
            <a:r>
              <a:rPr lang="en-US" dirty="0"/>
              <a:t>Ability to upload an external list (conference attendee example) </a:t>
            </a:r>
          </a:p>
          <a:p>
            <a:pPr lvl="2"/>
            <a:r>
              <a:rPr lang="en-US" dirty="0"/>
              <a:t>Remove for Do Not Contacts and Erasures</a:t>
            </a:r>
          </a:p>
          <a:p>
            <a:pPr lvl="2"/>
            <a:r>
              <a:rPr lang="en-US" dirty="0"/>
              <a:t>Download confirmed list</a:t>
            </a:r>
          </a:p>
          <a:p>
            <a:pPr lvl="1"/>
            <a:r>
              <a:rPr lang="en-US" b="1" dirty="0"/>
              <a:t>Member Validator - </a:t>
            </a:r>
            <a:r>
              <a:rPr lang="en-US" dirty="0"/>
              <a:t>validates if the person is an IEEE/Society member</a:t>
            </a:r>
          </a:p>
          <a:p>
            <a:pPr lvl="2"/>
            <a:r>
              <a:rPr lang="en-US" dirty="0"/>
              <a:t>UI – ieee.org/mv</a:t>
            </a:r>
          </a:p>
          <a:p>
            <a:pPr lvl="2"/>
            <a:r>
              <a:rPr lang="en-US" dirty="0"/>
              <a:t>API to integrate with external conference applications</a:t>
            </a:r>
          </a:p>
          <a:p>
            <a:pPr lvl="2"/>
            <a:r>
              <a:rPr lang="en-US" dirty="0"/>
              <a:t>IEEE legal approval process</a:t>
            </a:r>
          </a:p>
          <a:p>
            <a:pPr lvl="1"/>
            <a:r>
              <a:rPr lang="en-US" b="1" dirty="0"/>
              <a:t>IEEE OU Analytics</a:t>
            </a:r>
          </a:p>
          <a:p>
            <a:pPr lvl="2"/>
            <a:r>
              <a:rPr lang="en-US" dirty="0"/>
              <a:t>Includes “OK to Contact” Flag (Y/N)</a:t>
            </a:r>
          </a:p>
          <a:p>
            <a:pPr lvl="2"/>
            <a:r>
              <a:rPr lang="en-US" dirty="0"/>
              <a:t>Can query lists of specific groups of members</a:t>
            </a:r>
          </a:p>
        </p:txBody>
      </p:sp>
      <p:sp>
        <p:nvSpPr>
          <p:cNvPr id="4" name="Footer Placeholder 3">
            <a:extLst>
              <a:ext uri="{FF2B5EF4-FFF2-40B4-BE49-F238E27FC236}">
                <a16:creationId xmlns:a16="http://schemas.microsoft.com/office/drawing/2014/main" id="{D0FD7830-CA26-4CD9-A640-104F73B7727B}"/>
              </a:ext>
            </a:extLst>
          </p:cNvPr>
          <p:cNvSpPr>
            <a:spLocks noGrp="1"/>
          </p:cNvSpPr>
          <p:nvPr>
            <p:ph type="ftr" sz="quarter" idx="11"/>
          </p:nvPr>
        </p:nvSpPr>
        <p:spPr/>
        <p:txBody>
          <a:bodyPr/>
          <a:lstStyle/>
          <a:p>
            <a:r>
              <a:rPr lang="en-US" b="1" dirty="0"/>
              <a:t>IEEE SoutheastCon 2023</a:t>
            </a:r>
          </a:p>
          <a:p>
            <a:r>
              <a:rPr lang="en-US" b="1" dirty="0"/>
              <a:t>Orlando, Florida</a:t>
            </a:r>
          </a:p>
        </p:txBody>
      </p:sp>
      <p:sp>
        <p:nvSpPr>
          <p:cNvPr id="5" name="Slide Number Placeholder 4">
            <a:extLst>
              <a:ext uri="{FF2B5EF4-FFF2-40B4-BE49-F238E27FC236}">
                <a16:creationId xmlns:a16="http://schemas.microsoft.com/office/drawing/2014/main" id="{EBD4E26E-B8CD-4478-B2C1-14CB295368EA}"/>
              </a:ext>
            </a:extLst>
          </p:cNvPr>
          <p:cNvSpPr>
            <a:spLocks noGrp="1"/>
          </p:cNvSpPr>
          <p:nvPr>
            <p:ph type="sldNum" sz="quarter" idx="12"/>
          </p:nvPr>
        </p:nvSpPr>
        <p:spPr/>
        <p:txBody>
          <a:bodyPr/>
          <a:lstStyle/>
          <a:p>
            <a:fld id="{FE9165D2-D3B6-435C-A2E0-8337FBEE834F}" type="slidenum">
              <a:rPr lang="en-US" smtClean="0"/>
              <a:t>5</a:t>
            </a:fld>
            <a:endParaRPr lang="en-US"/>
          </a:p>
        </p:txBody>
      </p:sp>
      <p:sp>
        <p:nvSpPr>
          <p:cNvPr id="7" name="Text Placeholder 4">
            <a:extLst>
              <a:ext uri="{FF2B5EF4-FFF2-40B4-BE49-F238E27FC236}">
                <a16:creationId xmlns:a16="http://schemas.microsoft.com/office/drawing/2014/main" id="{2F7BCBD1-381A-41EE-AF54-4524C7D84C85}"/>
              </a:ext>
            </a:extLst>
          </p:cNvPr>
          <p:cNvSpPr txBox="1">
            <a:spLocks/>
          </p:cNvSpPr>
          <p:nvPr/>
        </p:nvSpPr>
        <p:spPr bwMode="auto">
          <a:xfrm>
            <a:off x="857250" y="890608"/>
            <a:ext cx="7886700" cy="26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750"/>
              </a:spcBef>
              <a:spcAft>
                <a:spcPct val="0"/>
              </a:spcAft>
              <a:buClr>
                <a:srgbClr val="0066A1"/>
              </a:buClr>
              <a:buFont typeface="Wingdings" panose="05000000000000000000" pitchFamily="2" charset="2"/>
              <a:buNone/>
              <a:defRPr sz="1800" b="1" i="1" kern="1200">
                <a:solidFill>
                  <a:schemeClr val="tx1">
                    <a:lumMod val="50000"/>
                    <a:lumOff val="50000"/>
                  </a:schemeClr>
                </a:solidFill>
                <a:latin typeface="+mn-lt"/>
                <a:ea typeface="+mn-ea"/>
                <a:cs typeface="+mn-cs"/>
              </a:defRPr>
            </a:lvl1pPr>
            <a:lvl2pPr marL="514350" indent="-171450" algn="l" rtl="0" eaLnBrk="1" fontAlgn="base" hangingPunct="1">
              <a:lnSpc>
                <a:spcPct val="90000"/>
              </a:lnSpc>
              <a:spcBef>
                <a:spcPts val="375"/>
              </a:spcBef>
              <a:spcAft>
                <a:spcPct val="0"/>
              </a:spcAft>
              <a:buClr>
                <a:srgbClr val="0066A1"/>
              </a:buClr>
              <a:buSzPct val="120000"/>
              <a:buFont typeface="Arial" panose="020B0604020202020204" pitchFamily="34" charset="0"/>
              <a:buChar char="•"/>
              <a:defRPr sz="20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Clr>
                <a:srgbClr val="0066A1"/>
              </a:buClr>
              <a:buSzPct val="85000"/>
              <a:buFont typeface="Courier New" panose="02070309020205020404" pitchFamily="49" charset="0"/>
              <a:buChar char="o"/>
              <a:defRPr sz="18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Clr>
                <a:srgbClr val="0066A1"/>
              </a:buClr>
              <a:buFont typeface="Wingdings" charset="2"/>
              <a:buChar char="§"/>
              <a:defRPr sz="1600"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Clr>
                <a:srgbClr val="0066A1"/>
              </a:buClr>
              <a:buFont typeface="Wingdings" panose="05000000000000000000" pitchFamily="2" charset="2"/>
              <a:buChar char="ü"/>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750"/>
              </a:spcBef>
              <a:spcAft>
                <a:spcPct val="0"/>
              </a:spcAft>
              <a:buClr>
                <a:srgbClr val="0066A1"/>
              </a:buClr>
              <a:buSzTx/>
              <a:buFont typeface="Wingdings" panose="05000000000000000000" pitchFamily="2" charset="2"/>
              <a:buNone/>
              <a:tabLst/>
              <a:defRPr/>
            </a:pPr>
            <a:r>
              <a:rPr lang="en" dirty="0">
                <a:solidFill>
                  <a:sysClr val="windowText" lastClr="000000">
                    <a:lumMod val="50000"/>
                    <a:lumOff val="50000"/>
                  </a:sysClr>
                </a:solidFill>
                <a:latin typeface="Calibri" panose="020F0502020204030204"/>
                <a:sym typeface="Calibri"/>
              </a:rPr>
              <a:t>General Data Protection Regulation (GDPR)</a:t>
            </a:r>
            <a:endParaRPr kumimoji="0" lang="en-US" b="1" i="1"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endParaRPr>
          </a:p>
        </p:txBody>
      </p:sp>
      <p:pic>
        <p:nvPicPr>
          <p:cNvPr id="8" name="Picture 7" descr="Work tools and supplies">
            <a:extLst>
              <a:ext uri="{FF2B5EF4-FFF2-40B4-BE49-F238E27FC236}">
                <a16:creationId xmlns:a16="http://schemas.microsoft.com/office/drawing/2014/main" id="{5AC2DD65-079A-4909-B91D-E7679F1BE0A0}"/>
              </a:ext>
            </a:extLst>
          </p:cNvPr>
          <p:cNvPicPr>
            <a:picLocks noChangeAspect="1"/>
          </p:cNvPicPr>
          <p:nvPr/>
        </p:nvPicPr>
        <p:blipFill>
          <a:blip r:embed="rId2"/>
          <a:stretch>
            <a:fillRect/>
          </a:stretch>
        </p:blipFill>
        <p:spPr>
          <a:xfrm>
            <a:off x="8538572" y="3429000"/>
            <a:ext cx="3226707" cy="2151138"/>
          </a:xfrm>
          <a:prstGeom prst="rect">
            <a:avLst/>
          </a:prstGeom>
        </p:spPr>
      </p:pic>
    </p:spTree>
    <p:extLst>
      <p:ext uri="{BB962C8B-B14F-4D97-AF65-F5344CB8AC3E}">
        <p14:creationId xmlns:p14="http://schemas.microsoft.com/office/powerpoint/2010/main" val="1854640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1C492-28AA-47D6-8B06-05B85DDB5D00}"/>
              </a:ext>
            </a:extLst>
          </p:cNvPr>
          <p:cNvSpPr>
            <a:spLocks noGrp="1"/>
          </p:cNvSpPr>
          <p:nvPr>
            <p:ph type="title"/>
          </p:nvPr>
        </p:nvSpPr>
        <p:spPr>
          <a:xfrm>
            <a:off x="838200" y="197485"/>
            <a:ext cx="9677400" cy="793115"/>
          </a:xfrm>
        </p:spPr>
        <p:txBody>
          <a:bodyPr>
            <a:normAutofit fontScale="90000"/>
          </a:bodyPr>
          <a:lstStyle/>
          <a:p>
            <a:r>
              <a:rPr lang="en-US" dirty="0">
                <a:sym typeface="Calibri"/>
              </a:rPr>
              <a:t>IEEE Data Access and Use Policy </a:t>
            </a:r>
            <a:endParaRPr lang="en-US" dirty="0"/>
          </a:p>
        </p:txBody>
      </p:sp>
      <p:sp>
        <p:nvSpPr>
          <p:cNvPr id="3" name="Content Placeholder 2">
            <a:extLst>
              <a:ext uri="{FF2B5EF4-FFF2-40B4-BE49-F238E27FC236}">
                <a16:creationId xmlns:a16="http://schemas.microsoft.com/office/drawing/2014/main" id="{D33B7E41-A16E-479A-AE86-299D75B94382}"/>
              </a:ext>
            </a:extLst>
          </p:cNvPr>
          <p:cNvSpPr>
            <a:spLocks noGrp="1"/>
          </p:cNvSpPr>
          <p:nvPr>
            <p:ph idx="1"/>
          </p:nvPr>
        </p:nvSpPr>
        <p:spPr>
          <a:xfrm>
            <a:off x="838200" y="1683723"/>
            <a:ext cx="10515600" cy="4621430"/>
          </a:xfrm>
        </p:spPr>
        <p:txBody>
          <a:bodyPr>
            <a:normAutofit fontScale="70000" lnSpcReduction="20000"/>
          </a:bodyPr>
          <a:lstStyle/>
          <a:p>
            <a:pPr marL="0" lvl="0" indent="0">
              <a:buNone/>
            </a:pPr>
            <a:r>
              <a:rPr lang="en-US" dirty="0">
                <a:sym typeface="Trebuchet MS"/>
              </a:rPr>
              <a:t>IEEE Data Users Must: </a:t>
            </a:r>
          </a:p>
          <a:p>
            <a:pPr marL="0" lvl="0" indent="0">
              <a:buNone/>
            </a:pPr>
            <a:endParaRPr lang="en-US" sz="1700" dirty="0">
              <a:sym typeface="Trebuchet MS"/>
            </a:endParaRPr>
          </a:p>
          <a:p>
            <a:pPr lvl="0"/>
            <a:r>
              <a:rPr lang="en-US" dirty="0">
                <a:sym typeface="Trebuchet MS"/>
              </a:rPr>
              <a:t>Store Data in an approved location:</a:t>
            </a:r>
          </a:p>
          <a:p>
            <a:pPr lvl="1"/>
            <a:r>
              <a:rPr lang="en-US" dirty="0">
                <a:sym typeface="Trebuchet MS"/>
              </a:rPr>
              <a:t>IEEE Application</a:t>
            </a:r>
          </a:p>
          <a:p>
            <a:pPr lvl="1"/>
            <a:r>
              <a:rPr lang="en-US" dirty="0">
                <a:sym typeface="Trebuchet MS"/>
              </a:rPr>
              <a:t>IEEE Database </a:t>
            </a:r>
          </a:p>
          <a:p>
            <a:pPr lvl="1"/>
            <a:r>
              <a:rPr lang="en-US" dirty="0">
                <a:sym typeface="Trebuchet MS"/>
              </a:rPr>
              <a:t>IEEE GoogleApps@ieee account </a:t>
            </a:r>
          </a:p>
          <a:p>
            <a:pPr lvl="2"/>
            <a:r>
              <a:rPr lang="en-US" dirty="0">
                <a:sym typeface="Trebuchet MS"/>
              </a:rPr>
              <a:t>See instructions at:</a:t>
            </a:r>
          </a:p>
          <a:p>
            <a:pPr lvl="2"/>
            <a:r>
              <a:rPr lang="en-US" dirty="0">
                <a:sym typeface="Trebuchet MS"/>
                <a:hlinkClick r:id="rId2"/>
              </a:rPr>
              <a:t>http://sites.ieee.org/gdpr/list/saving-files-to-google-drive/</a:t>
            </a:r>
            <a:endParaRPr lang="en-US" dirty="0">
              <a:sym typeface="Trebuchet MS"/>
            </a:endParaRPr>
          </a:p>
          <a:p>
            <a:pPr lvl="0"/>
            <a:r>
              <a:rPr lang="en-US" dirty="0">
                <a:sym typeface="Trebuchet MS"/>
              </a:rPr>
              <a:t>Ensure that the handling of this data is secure</a:t>
            </a:r>
          </a:p>
          <a:p>
            <a:pPr lvl="0"/>
            <a:r>
              <a:rPr lang="en-US" dirty="0">
                <a:sym typeface="Trebuchet MS"/>
              </a:rPr>
              <a:t>Delete previously stored data [i.e., personal devices and printed data]</a:t>
            </a:r>
          </a:p>
          <a:p>
            <a:pPr lvl="0"/>
            <a:r>
              <a:rPr lang="en-US" dirty="0">
                <a:sym typeface="Trebuchet MS"/>
              </a:rPr>
              <a:t>Use the List Validator to validate data with IEEE Consent Management Systems</a:t>
            </a:r>
          </a:p>
          <a:p>
            <a:pPr lvl="0"/>
            <a:r>
              <a:rPr lang="en-US" dirty="0">
                <a:sym typeface="Trebuchet MS"/>
              </a:rPr>
              <a:t>Purge Data that is shared with 3rd party campaign tools within 30 days</a:t>
            </a:r>
          </a:p>
        </p:txBody>
      </p:sp>
      <p:sp>
        <p:nvSpPr>
          <p:cNvPr id="4" name="Footer Placeholder 3">
            <a:extLst>
              <a:ext uri="{FF2B5EF4-FFF2-40B4-BE49-F238E27FC236}">
                <a16:creationId xmlns:a16="http://schemas.microsoft.com/office/drawing/2014/main" id="{D0FD7830-CA26-4CD9-A640-104F73B7727B}"/>
              </a:ext>
            </a:extLst>
          </p:cNvPr>
          <p:cNvSpPr>
            <a:spLocks noGrp="1"/>
          </p:cNvSpPr>
          <p:nvPr>
            <p:ph type="ftr" sz="quarter" idx="11"/>
          </p:nvPr>
        </p:nvSpPr>
        <p:spPr/>
        <p:txBody>
          <a:bodyPr/>
          <a:lstStyle/>
          <a:p>
            <a:r>
              <a:rPr lang="en-US" b="1" dirty="0"/>
              <a:t>IEEE SoutheastCon 2023</a:t>
            </a:r>
          </a:p>
          <a:p>
            <a:r>
              <a:rPr lang="en-US" b="1" dirty="0"/>
              <a:t>Orlando, Florida</a:t>
            </a:r>
          </a:p>
        </p:txBody>
      </p:sp>
      <p:sp>
        <p:nvSpPr>
          <p:cNvPr id="5" name="Slide Number Placeholder 4">
            <a:extLst>
              <a:ext uri="{FF2B5EF4-FFF2-40B4-BE49-F238E27FC236}">
                <a16:creationId xmlns:a16="http://schemas.microsoft.com/office/drawing/2014/main" id="{EBD4E26E-B8CD-4478-B2C1-14CB295368EA}"/>
              </a:ext>
            </a:extLst>
          </p:cNvPr>
          <p:cNvSpPr>
            <a:spLocks noGrp="1"/>
          </p:cNvSpPr>
          <p:nvPr>
            <p:ph type="sldNum" sz="quarter" idx="12"/>
          </p:nvPr>
        </p:nvSpPr>
        <p:spPr/>
        <p:txBody>
          <a:bodyPr/>
          <a:lstStyle/>
          <a:p>
            <a:fld id="{FE9165D2-D3B6-435C-A2E0-8337FBEE834F}" type="slidenum">
              <a:rPr lang="en-US" smtClean="0"/>
              <a:t>6</a:t>
            </a:fld>
            <a:endParaRPr lang="en-US"/>
          </a:p>
        </p:txBody>
      </p:sp>
      <p:sp>
        <p:nvSpPr>
          <p:cNvPr id="7" name="Text Placeholder 4">
            <a:extLst>
              <a:ext uri="{FF2B5EF4-FFF2-40B4-BE49-F238E27FC236}">
                <a16:creationId xmlns:a16="http://schemas.microsoft.com/office/drawing/2014/main" id="{2F7BCBD1-381A-41EE-AF54-4524C7D84C85}"/>
              </a:ext>
            </a:extLst>
          </p:cNvPr>
          <p:cNvSpPr txBox="1">
            <a:spLocks/>
          </p:cNvSpPr>
          <p:nvPr/>
        </p:nvSpPr>
        <p:spPr bwMode="auto">
          <a:xfrm>
            <a:off x="857250" y="890608"/>
            <a:ext cx="7886700" cy="26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750"/>
              </a:spcBef>
              <a:spcAft>
                <a:spcPct val="0"/>
              </a:spcAft>
              <a:buClr>
                <a:srgbClr val="0066A1"/>
              </a:buClr>
              <a:buFont typeface="Wingdings" panose="05000000000000000000" pitchFamily="2" charset="2"/>
              <a:buNone/>
              <a:defRPr sz="1800" b="1" i="1" kern="1200">
                <a:solidFill>
                  <a:schemeClr val="tx1">
                    <a:lumMod val="50000"/>
                    <a:lumOff val="50000"/>
                  </a:schemeClr>
                </a:solidFill>
                <a:latin typeface="+mn-lt"/>
                <a:ea typeface="+mn-ea"/>
                <a:cs typeface="+mn-cs"/>
              </a:defRPr>
            </a:lvl1pPr>
            <a:lvl2pPr marL="514350" indent="-171450" algn="l" rtl="0" eaLnBrk="1" fontAlgn="base" hangingPunct="1">
              <a:lnSpc>
                <a:spcPct val="90000"/>
              </a:lnSpc>
              <a:spcBef>
                <a:spcPts val="375"/>
              </a:spcBef>
              <a:spcAft>
                <a:spcPct val="0"/>
              </a:spcAft>
              <a:buClr>
                <a:srgbClr val="0066A1"/>
              </a:buClr>
              <a:buSzPct val="120000"/>
              <a:buFont typeface="Arial" panose="020B0604020202020204" pitchFamily="34" charset="0"/>
              <a:buChar char="•"/>
              <a:defRPr sz="20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Clr>
                <a:srgbClr val="0066A1"/>
              </a:buClr>
              <a:buSzPct val="85000"/>
              <a:buFont typeface="Courier New" panose="02070309020205020404" pitchFamily="49" charset="0"/>
              <a:buChar char="o"/>
              <a:defRPr sz="18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Clr>
                <a:srgbClr val="0066A1"/>
              </a:buClr>
              <a:buFont typeface="Wingdings" charset="2"/>
              <a:buChar char="§"/>
              <a:defRPr sz="1600"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Clr>
                <a:srgbClr val="0066A1"/>
              </a:buClr>
              <a:buFont typeface="Wingdings" panose="05000000000000000000" pitchFamily="2" charset="2"/>
              <a:buChar char="ü"/>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750"/>
              </a:spcBef>
              <a:spcAft>
                <a:spcPct val="0"/>
              </a:spcAft>
              <a:buClr>
                <a:srgbClr val="0066A1"/>
              </a:buClr>
              <a:buSzTx/>
              <a:buFont typeface="Wingdings" panose="05000000000000000000" pitchFamily="2" charset="2"/>
              <a:buNone/>
              <a:tabLst/>
              <a:defRPr/>
            </a:pPr>
            <a:r>
              <a:rPr lang="en" dirty="0">
                <a:solidFill>
                  <a:sysClr val="windowText" lastClr="000000">
                    <a:lumMod val="50000"/>
                    <a:lumOff val="50000"/>
                  </a:sysClr>
                </a:solidFill>
                <a:latin typeface="Calibri" panose="020F0502020204030204"/>
                <a:sym typeface="Calibri"/>
              </a:rPr>
              <a:t>Data Management</a:t>
            </a:r>
            <a:endParaRPr kumimoji="0" lang="en-US" b="1" i="1"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endParaRPr>
          </a:p>
        </p:txBody>
      </p:sp>
      <p:pic>
        <p:nvPicPr>
          <p:cNvPr id="8" name="Google Shape;166;p23">
            <a:extLst>
              <a:ext uri="{FF2B5EF4-FFF2-40B4-BE49-F238E27FC236}">
                <a16:creationId xmlns:a16="http://schemas.microsoft.com/office/drawing/2014/main" id="{22FC4118-0838-48E3-8C40-3D3BBF586866}"/>
              </a:ext>
            </a:extLst>
          </p:cNvPr>
          <p:cNvPicPr preferRelativeResize="0"/>
          <p:nvPr/>
        </p:nvPicPr>
        <p:blipFill>
          <a:blip r:embed="rId3">
            <a:alphaModFix/>
          </a:blip>
          <a:stretch>
            <a:fillRect/>
          </a:stretch>
        </p:blipFill>
        <p:spPr>
          <a:xfrm>
            <a:off x="8575040" y="1539238"/>
            <a:ext cx="3037840" cy="2301242"/>
          </a:xfrm>
          <a:prstGeom prst="rect">
            <a:avLst/>
          </a:prstGeom>
          <a:noFill/>
          <a:ln>
            <a:noFill/>
          </a:ln>
        </p:spPr>
      </p:pic>
    </p:spTree>
    <p:extLst>
      <p:ext uri="{BB962C8B-B14F-4D97-AF65-F5344CB8AC3E}">
        <p14:creationId xmlns:p14="http://schemas.microsoft.com/office/powerpoint/2010/main" val="3712244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1C492-28AA-47D6-8B06-05B85DDB5D00}"/>
              </a:ext>
            </a:extLst>
          </p:cNvPr>
          <p:cNvSpPr>
            <a:spLocks noGrp="1"/>
          </p:cNvSpPr>
          <p:nvPr>
            <p:ph type="title"/>
          </p:nvPr>
        </p:nvSpPr>
        <p:spPr>
          <a:xfrm>
            <a:off x="838200" y="197485"/>
            <a:ext cx="9677400" cy="793115"/>
          </a:xfrm>
        </p:spPr>
        <p:txBody>
          <a:bodyPr>
            <a:normAutofit fontScale="90000"/>
          </a:bodyPr>
          <a:lstStyle/>
          <a:p>
            <a:r>
              <a:rPr lang="en-US" dirty="0">
                <a:sym typeface="Calibri"/>
              </a:rPr>
              <a:t>IEEE Data Access and Use Policy </a:t>
            </a:r>
            <a:endParaRPr lang="en-US" dirty="0"/>
          </a:p>
        </p:txBody>
      </p:sp>
      <p:sp>
        <p:nvSpPr>
          <p:cNvPr id="3" name="Content Placeholder 2">
            <a:extLst>
              <a:ext uri="{FF2B5EF4-FFF2-40B4-BE49-F238E27FC236}">
                <a16:creationId xmlns:a16="http://schemas.microsoft.com/office/drawing/2014/main" id="{D33B7E41-A16E-479A-AE86-299D75B94382}"/>
              </a:ext>
            </a:extLst>
          </p:cNvPr>
          <p:cNvSpPr>
            <a:spLocks noGrp="1"/>
          </p:cNvSpPr>
          <p:nvPr>
            <p:ph idx="1"/>
          </p:nvPr>
        </p:nvSpPr>
        <p:spPr>
          <a:xfrm>
            <a:off x="838200" y="1651052"/>
            <a:ext cx="10515600" cy="4654101"/>
          </a:xfrm>
        </p:spPr>
        <p:txBody>
          <a:bodyPr/>
          <a:lstStyle/>
          <a:p>
            <a:pPr lvl="0"/>
            <a:r>
              <a:rPr lang="en-US" dirty="0">
                <a:sym typeface="Trebuchet MS"/>
              </a:rPr>
              <a:t>Data Subject Requests:</a:t>
            </a:r>
          </a:p>
          <a:p>
            <a:pPr lvl="1"/>
            <a:r>
              <a:rPr lang="en-US" dirty="0">
                <a:sym typeface="Trebuchet MS"/>
              </a:rPr>
              <a:t>Right of Access</a:t>
            </a:r>
          </a:p>
          <a:p>
            <a:pPr lvl="1"/>
            <a:r>
              <a:rPr lang="en-US" dirty="0">
                <a:sym typeface="Trebuchet MS"/>
              </a:rPr>
              <a:t>Right to be forgotten</a:t>
            </a:r>
          </a:p>
          <a:p>
            <a:pPr lvl="1"/>
            <a:r>
              <a:rPr lang="en-US" dirty="0">
                <a:sym typeface="Trebuchet MS"/>
              </a:rPr>
              <a:t>Send an email to </a:t>
            </a:r>
            <a:r>
              <a:rPr lang="en-US" dirty="0">
                <a:sym typeface="Trebuchet MS"/>
                <a:hlinkClick r:id="rId2"/>
              </a:rPr>
              <a:t>privacy@ieee.org</a:t>
            </a:r>
            <a:r>
              <a:rPr lang="en-US" dirty="0">
                <a:sym typeface="Trebuchet MS"/>
              </a:rPr>
              <a:t> </a:t>
            </a:r>
          </a:p>
          <a:p>
            <a:pPr marL="914400" lvl="2" indent="0">
              <a:buNone/>
            </a:pPr>
            <a:r>
              <a:rPr lang="en-US" dirty="0">
                <a:sym typeface="Trebuchet MS"/>
              </a:rPr>
              <a:t>with “GDPR Request” in the subject line </a:t>
            </a:r>
          </a:p>
          <a:p>
            <a:pPr lvl="0"/>
            <a:r>
              <a:rPr lang="en-US" dirty="0">
                <a:sym typeface="Trebuchet MS"/>
              </a:rPr>
              <a:t>Incidents: </a:t>
            </a:r>
          </a:p>
          <a:p>
            <a:pPr lvl="1"/>
            <a:r>
              <a:rPr lang="en-US" dirty="0">
                <a:sym typeface="Trebuchet MS"/>
              </a:rPr>
              <a:t>Breach</a:t>
            </a:r>
          </a:p>
          <a:p>
            <a:pPr lvl="1"/>
            <a:r>
              <a:rPr lang="en-US" dirty="0">
                <a:sym typeface="Trebuchet MS"/>
              </a:rPr>
              <a:t>loss of data</a:t>
            </a:r>
          </a:p>
          <a:p>
            <a:pPr lvl="1"/>
            <a:r>
              <a:rPr lang="en-US" dirty="0">
                <a:sym typeface="Trebuchet MS"/>
              </a:rPr>
              <a:t>loss of equipment containing IEEE data </a:t>
            </a:r>
          </a:p>
          <a:p>
            <a:pPr lvl="1"/>
            <a:r>
              <a:rPr lang="en-US" dirty="0">
                <a:sym typeface="Trebuchet MS"/>
              </a:rPr>
              <a:t>Send an email to security@ieee.org with the details immediately</a:t>
            </a:r>
          </a:p>
          <a:p>
            <a:endParaRPr lang="en-US" dirty="0"/>
          </a:p>
        </p:txBody>
      </p:sp>
      <p:sp>
        <p:nvSpPr>
          <p:cNvPr id="4" name="Footer Placeholder 3">
            <a:extLst>
              <a:ext uri="{FF2B5EF4-FFF2-40B4-BE49-F238E27FC236}">
                <a16:creationId xmlns:a16="http://schemas.microsoft.com/office/drawing/2014/main" id="{D0FD7830-CA26-4CD9-A640-104F73B7727B}"/>
              </a:ext>
            </a:extLst>
          </p:cNvPr>
          <p:cNvSpPr>
            <a:spLocks noGrp="1"/>
          </p:cNvSpPr>
          <p:nvPr>
            <p:ph type="ftr" sz="quarter" idx="11"/>
          </p:nvPr>
        </p:nvSpPr>
        <p:spPr/>
        <p:txBody>
          <a:bodyPr/>
          <a:lstStyle/>
          <a:p>
            <a:r>
              <a:rPr lang="en-US" b="1" dirty="0"/>
              <a:t>IEEE SoutheastCon 2023</a:t>
            </a:r>
          </a:p>
          <a:p>
            <a:r>
              <a:rPr lang="en-US" b="1" dirty="0"/>
              <a:t>Orlando, Florida</a:t>
            </a:r>
          </a:p>
        </p:txBody>
      </p:sp>
      <p:sp>
        <p:nvSpPr>
          <p:cNvPr id="5" name="Slide Number Placeholder 4">
            <a:extLst>
              <a:ext uri="{FF2B5EF4-FFF2-40B4-BE49-F238E27FC236}">
                <a16:creationId xmlns:a16="http://schemas.microsoft.com/office/drawing/2014/main" id="{EBD4E26E-B8CD-4478-B2C1-14CB295368EA}"/>
              </a:ext>
            </a:extLst>
          </p:cNvPr>
          <p:cNvSpPr>
            <a:spLocks noGrp="1"/>
          </p:cNvSpPr>
          <p:nvPr>
            <p:ph type="sldNum" sz="quarter" idx="12"/>
          </p:nvPr>
        </p:nvSpPr>
        <p:spPr/>
        <p:txBody>
          <a:bodyPr/>
          <a:lstStyle/>
          <a:p>
            <a:fld id="{FE9165D2-D3B6-435C-A2E0-8337FBEE834F}" type="slidenum">
              <a:rPr lang="en-US" smtClean="0"/>
              <a:t>7</a:t>
            </a:fld>
            <a:endParaRPr lang="en-US"/>
          </a:p>
        </p:txBody>
      </p:sp>
      <p:sp>
        <p:nvSpPr>
          <p:cNvPr id="7" name="Text Placeholder 4">
            <a:extLst>
              <a:ext uri="{FF2B5EF4-FFF2-40B4-BE49-F238E27FC236}">
                <a16:creationId xmlns:a16="http://schemas.microsoft.com/office/drawing/2014/main" id="{2F7BCBD1-381A-41EE-AF54-4524C7D84C85}"/>
              </a:ext>
            </a:extLst>
          </p:cNvPr>
          <p:cNvSpPr txBox="1">
            <a:spLocks/>
          </p:cNvSpPr>
          <p:nvPr/>
        </p:nvSpPr>
        <p:spPr bwMode="auto">
          <a:xfrm>
            <a:off x="857250" y="890608"/>
            <a:ext cx="7886700" cy="26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750"/>
              </a:spcBef>
              <a:spcAft>
                <a:spcPct val="0"/>
              </a:spcAft>
              <a:buClr>
                <a:srgbClr val="0066A1"/>
              </a:buClr>
              <a:buFont typeface="Wingdings" panose="05000000000000000000" pitchFamily="2" charset="2"/>
              <a:buNone/>
              <a:defRPr sz="1800" b="1" i="1" kern="1200">
                <a:solidFill>
                  <a:schemeClr val="tx1">
                    <a:lumMod val="50000"/>
                    <a:lumOff val="50000"/>
                  </a:schemeClr>
                </a:solidFill>
                <a:latin typeface="+mn-lt"/>
                <a:ea typeface="+mn-ea"/>
                <a:cs typeface="+mn-cs"/>
              </a:defRPr>
            </a:lvl1pPr>
            <a:lvl2pPr marL="514350" indent="-171450" algn="l" rtl="0" eaLnBrk="1" fontAlgn="base" hangingPunct="1">
              <a:lnSpc>
                <a:spcPct val="90000"/>
              </a:lnSpc>
              <a:spcBef>
                <a:spcPts val="375"/>
              </a:spcBef>
              <a:spcAft>
                <a:spcPct val="0"/>
              </a:spcAft>
              <a:buClr>
                <a:srgbClr val="0066A1"/>
              </a:buClr>
              <a:buSzPct val="120000"/>
              <a:buFont typeface="Arial" panose="020B0604020202020204" pitchFamily="34" charset="0"/>
              <a:buChar char="•"/>
              <a:defRPr sz="20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Clr>
                <a:srgbClr val="0066A1"/>
              </a:buClr>
              <a:buSzPct val="85000"/>
              <a:buFont typeface="Courier New" panose="02070309020205020404" pitchFamily="49" charset="0"/>
              <a:buChar char="o"/>
              <a:defRPr sz="18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Clr>
                <a:srgbClr val="0066A1"/>
              </a:buClr>
              <a:buFont typeface="Wingdings" charset="2"/>
              <a:buChar char="§"/>
              <a:defRPr sz="1600"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Clr>
                <a:srgbClr val="0066A1"/>
              </a:buClr>
              <a:buFont typeface="Wingdings" panose="05000000000000000000" pitchFamily="2" charset="2"/>
              <a:buChar char="ü"/>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750"/>
              </a:spcBef>
              <a:spcAft>
                <a:spcPct val="0"/>
              </a:spcAft>
              <a:buClr>
                <a:srgbClr val="0066A1"/>
              </a:buClr>
              <a:buSzTx/>
              <a:buFont typeface="Wingdings" panose="05000000000000000000" pitchFamily="2" charset="2"/>
              <a:buNone/>
              <a:tabLst/>
              <a:defRPr/>
            </a:pPr>
            <a:r>
              <a:rPr lang="en" dirty="0">
                <a:solidFill>
                  <a:sysClr val="windowText" lastClr="000000">
                    <a:lumMod val="50000"/>
                    <a:lumOff val="50000"/>
                  </a:sysClr>
                </a:solidFill>
                <a:latin typeface="Calibri" panose="020F0502020204030204"/>
                <a:sym typeface="Calibri"/>
              </a:rPr>
              <a:t>Data Subject Requests and Incidents</a:t>
            </a:r>
            <a:endParaRPr kumimoji="0" lang="en-US" b="1" i="1"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1EB0F62-255E-414E-99F4-FD51F3A6C762}"/>
              </a:ext>
            </a:extLst>
          </p:cNvPr>
          <p:cNvPicPr>
            <a:picLocks noChangeAspect="1"/>
          </p:cNvPicPr>
          <p:nvPr/>
        </p:nvPicPr>
        <p:blipFill>
          <a:blip r:embed="rId3"/>
          <a:stretch>
            <a:fillRect/>
          </a:stretch>
        </p:blipFill>
        <p:spPr>
          <a:xfrm>
            <a:off x="3474720" y="3538153"/>
            <a:ext cx="1469707" cy="1254628"/>
          </a:xfrm>
          <a:prstGeom prst="rect">
            <a:avLst/>
          </a:prstGeom>
        </p:spPr>
      </p:pic>
      <p:pic>
        <p:nvPicPr>
          <p:cNvPr id="10" name="Picture 9">
            <a:extLst>
              <a:ext uri="{FF2B5EF4-FFF2-40B4-BE49-F238E27FC236}">
                <a16:creationId xmlns:a16="http://schemas.microsoft.com/office/drawing/2014/main" id="{41639949-BE71-436B-8033-6927DD55027E}"/>
              </a:ext>
            </a:extLst>
          </p:cNvPr>
          <p:cNvPicPr>
            <a:picLocks noChangeAspect="1"/>
          </p:cNvPicPr>
          <p:nvPr/>
        </p:nvPicPr>
        <p:blipFill>
          <a:blip r:embed="rId4"/>
          <a:stretch>
            <a:fillRect/>
          </a:stretch>
        </p:blipFill>
        <p:spPr>
          <a:xfrm>
            <a:off x="7437121" y="1483412"/>
            <a:ext cx="3632966" cy="2682055"/>
          </a:xfrm>
          <a:prstGeom prst="rect">
            <a:avLst/>
          </a:prstGeom>
        </p:spPr>
      </p:pic>
    </p:spTree>
    <p:extLst>
      <p:ext uri="{BB962C8B-B14F-4D97-AF65-F5344CB8AC3E}">
        <p14:creationId xmlns:p14="http://schemas.microsoft.com/office/powerpoint/2010/main" val="3699801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1C492-28AA-47D6-8B06-05B85DDB5D00}"/>
              </a:ext>
            </a:extLst>
          </p:cNvPr>
          <p:cNvSpPr>
            <a:spLocks noGrp="1"/>
          </p:cNvSpPr>
          <p:nvPr>
            <p:ph type="title"/>
          </p:nvPr>
        </p:nvSpPr>
        <p:spPr>
          <a:xfrm>
            <a:off x="838200" y="197485"/>
            <a:ext cx="9677400" cy="793115"/>
          </a:xfrm>
        </p:spPr>
        <p:txBody>
          <a:bodyPr>
            <a:normAutofit fontScale="90000"/>
          </a:bodyPr>
          <a:lstStyle/>
          <a:p>
            <a:r>
              <a:rPr lang="en-US" dirty="0">
                <a:sym typeface="Calibri"/>
              </a:rPr>
              <a:t>IEEE Data Access and Use Policy </a:t>
            </a:r>
            <a:endParaRPr lang="en-US" dirty="0"/>
          </a:p>
        </p:txBody>
      </p:sp>
      <p:sp>
        <p:nvSpPr>
          <p:cNvPr id="3" name="Content Placeholder 2">
            <a:extLst>
              <a:ext uri="{FF2B5EF4-FFF2-40B4-BE49-F238E27FC236}">
                <a16:creationId xmlns:a16="http://schemas.microsoft.com/office/drawing/2014/main" id="{D33B7E41-A16E-479A-AE86-299D75B94382}"/>
              </a:ext>
            </a:extLst>
          </p:cNvPr>
          <p:cNvSpPr>
            <a:spLocks noGrp="1"/>
          </p:cNvSpPr>
          <p:nvPr>
            <p:ph idx="1"/>
          </p:nvPr>
        </p:nvSpPr>
        <p:spPr/>
        <p:txBody>
          <a:bodyPr/>
          <a:lstStyle/>
          <a:p>
            <a:pPr lvl="0"/>
            <a:r>
              <a:rPr lang="en-US" dirty="0">
                <a:sym typeface="Trebuchet MS"/>
              </a:rPr>
              <a:t>Compliance to IEEE policy is mandatory</a:t>
            </a:r>
          </a:p>
          <a:p>
            <a:pPr lvl="0"/>
            <a:r>
              <a:rPr lang="en-US" dirty="0">
                <a:sym typeface="Trebuchet MS"/>
              </a:rPr>
              <a:t>Violations may result in loss of access to tools </a:t>
            </a:r>
          </a:p>
          <a:p>
            <a:pPr lvl="0"/>
            <a:r>
              <a:rPr lang="en-US" dirty="0">
                <a:sym typeface="Trebuchet MS"/>
              </a:rPr>
              <a:t>Consequences within IEEE as volunteers</a:t>
            </a:r>
          </a:p>
          <a:p>
            <a:r>
              <a:rPr lang="en-US" dirty="0">
                <a:sym typeface="Trebuchet MS"/>
              </a:rPr>
              <a:t>Potential disciplinary action</a:t>
            </a:r>
          </a:p>
          <a:p>
            <a:pPr marL="0" lvl="0" indent="0">
              <a:buNone/>
            </a:pPr>
            <a:endParaRPr lang="en-US" dirty="0">
              <a:sym typeface="Trebuchet MS"/>
            </a:endParaRPr>
          </a:p>
        </p:txBody>
      </p:sp>
      <p:sp>
        <p:nvSpPr>
          <p:cNvPr id="4" name="Footer Placeholder 3">
            <a:extLst>
              <a:ext uri="{FF2B5EF4-FFF2-40B4-BE49-F238E27FC236}">
                <a16:creationId xmlns:a16="http://schemas.microsoft.com/office/drawing/2014/main" id="{D0FD7830-CA26-4CD9-A640-104F73B7727B}"/>
              </a:ext>
            </a:extLst>
          </p:cNvPr>
          <p:cNvSpPr>
            <a:spLocks noGrp="1"/>
          </p:cNvSpPr>
          <p:nvPr>
            <p:ph type="ftr" sz="quarter" idx="11"/>
          </p:nvPr>
        </p:nvSpPr>
        <p:spPr/>
        <p:txBody>
          <a:bodyPr/>
          <a:lstStyle/>
          <a:p>
            <a:r>
              <a:rPr lang="en-US" b="1" dirty="0"/>
              <a:t>IEEE SoutheastCon 2023</a:t>
            </a:r>
          </a:p>
          <a:p>
            <a:r>
              <a:rPr lang="en-US" b="1" dirty="0"/>
              <a:t>Orlando, Florida</a:t>
            </a:r>
          </a:p>
        </p:txBody>
      </p:sp>
      <p:sp>
        <p:nvSpPr>
          <p:cNvPr id="5" name="Slide Number Placeholder 4">
            <a:extLst>
              <a:ext uri="{FF2B5EF4-FFF2-40B4-BE49-F238E27FC236}">
                <a16:creationId xmlns:a16="http://schemas.microsoft.com/office/drawing/2014/main" id="{EBD4E26E-B8CD-4478-B2C1-14CB295368EA}"/>
              </a:ext>
            </a:extLst>
          </p:cNvPr>
          <p:cNvSpPr>
            <a:spLocks noGrp="1"/>
          </p:cNvSpPr>
          <p:nvPr>
            <p:ph type="sldNum" sz="quarter" idx="12"/>
          </p:nvPr>
        </p:nvSpPr>
        <p:spPr/>
        <p:txBody>
          <a:bodyPr/>
          <a:lstStyle/>
          <a:p>
            <a:fld id="{FE9165D2-D3B6-435C-A2E0-8337FBEE834F}" type="slidenum">
              <a:rPr lang="en-US" smtClean="0"/>
              <a:t>8</a:t>
            </a:fld>
            <a:endParaRPr lang="en-US"/>
          </a:p>
        </p:txBody>
      </p:sp>
      <p:sp>
        <p:nvSpPr>
          <p:cNvPr id="7" name="Text Placeholder 4">
            <a:extLst>
              <a:ext uri="{FF2B5EF4-FFF2-40B4-BE49-F238E27FC236}">
                <a16:creationId xmlns:a16="http://schemas.microsoft.com/office/drawing/2014/main" id="{2F7BCBD1-381A-41EE-AF54-4524C7D84C85}"/>
              </a:ext>
            </a:extLst>
          </p:cNvPr>
          <p:cNvSpPr txBox="1">
            <a:spLocks/>
          </p:cNvSpPr>
          <p:nvPr/>
        </p:nvSpPr>
        <p:spPr bwMode="auto">
          <a:xfrm>
            <a:off x="857250" y="890608"/>
            <a:ext cx="7886700" cy="26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750"/>
              </a:spcBef>
              <a:spcAft>
                <a:spcPct val="0"/>
              </a:spcAft>
              <a:buClr>
                <a:srgbClr val="0066A1"/>
              </a:buClr>
              <a:buFont typeface="Wingdings" panose="05000000000000000000" pitchFamily="2" charset="2"/>
              <a:buNone/>
              <a:defRPr sz="1800" b="1" i="1" kern="1200">
                <a:solidFill>
                  <a:schemeClr val="tx1">
                    <a:lumMod val="50000"/>
                    <a:lumOff val="50000"/>
                  </a:schemeClr>
                </a:solidFill>
                <a:latin typeface="+mn-lt"/>
                <a:ea typeface="+mn-ea"/>
                <a:cs typeface="+mn-cs"/>
              </a:defRPr>
            </a:lvl1pPr>
            <a:lvl2pPr marL="514350" indent="-171450" algn="l" rtl="0" eaLnBrk="1" fontAlgn="base" hangingPunct="1">
              <a:lnSpc>
                <a:spcPct val="90000"/>
              </a:lnSpc>
              <a:spcBef>
                <a:spcPts val="375"/>
              </a:spcBef>
              <a:spcAft>
                <a:spcPct val="0"/>
              </a:spcAft>
              <a:buClr>
                <a:srgbClr val="0066A1"/>
              </a:buClr>
              <a:buSzPct val="120000"/>
              <a:buFont typeface="Arial" panose="020B0604020202020204" pitchFamily="34" charset="0"/>
              <a:buChar char="•"/>
              <a:defRPr sz="20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Clr>
                <a:srgbClr val="0066A1"/>
              </a:buClr>
              <a:buSzPct val="85000"/>
              <a:buFont typeface="Courier New" panose="02070309020205020404" pitchFamily="49" charset="0"/>
              <a:buChar char="o"/>
              <a:defRPr sz="18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Clr>
                <a:srgbClr val="0066A1"/>
              </a:buClr>
              <a:buFont typeface="Wingdings" charset="2"/>
              <a:buChar char="§"/>
              <a:defRPr sz="1600"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Clr>
                <a:srgbClr val="0066A1"/>
              </a:buClr>
              <a:buFont typeface="Wingdings" panose="05000000000000000000" pitchFamily="2" charset="2"/>
              <a:buChar char="ü"/>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750"/>
              </a:spcBef>
              <a:spcAft>
                <a:spcPct val="0"/>
              </a:spcAft>
              <a:buClr>
                <a:srgbClr val="0066A1"/>
              </a:buClr>
              <a:buSzTx/>
              <a:buFont typeface="Wingdings" panose="05000000000000000000" pitchFamily="2" charset="2"/>
              <a:buNone/>
              <a:tabLst/>
              <a:defRPr/>
            </a:pPr>
            <a:r>
              <a:rPr lang="en" dirty="0">
                <a:solidFill>
                  <a:sysClr val="windowText" lastClr="000000">
                    <a:lumMod val="50000"/>
                    <a:lumOff val="50000"/>
                  </a:sysClr>
                </a:solidFill>
                <a:latin typeface="Calibri" panose="020F0502020204030204"/>
                <a:sym typeface="Calibri"/>
              </a:rPr>
              <a:t>Violations</a:t>
            </a:r>
            <a:endParaRPr kumimoji="0" lang="en-US" b="1" i="1"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endParaRPr>
          </a:p>
        </p:txBody>
      </p:sp>
      <p:pic>
        <p:nvPicPr>
          <p:cNvPr id="8" name="Google Shape;181;p25">
            <a:extLst>
              <a:ext uri="{FF2B5EF4-FFF2-40B4-BE49-F238E27FC236}">
                <a16:creationId xmlns:a16="http://schemas.microsoft.com/office/drawing/2014/main" id="{0A737859-52FE-428F-8BA4-FECF3F62A962}"/>
              </a:ext>
            </a:extLst>
          </p:cNvPr>
          <p:cNvPicPr preferRelativeResize="0">
            <a:picLocks/>
          </p:cNvPicPr>
          <p:nvPr/>
        </p:nvPicPr>
        <p:blipFill>
          <a:blip r:embed="rId2">
            <a:alphaModFix/>
          </a:blip>
          <a:stretch>
            <a:fillRect/>
          </a:stretch>
        </p:blipFill>
        <p:spPr>
          <a:xfrm>
            <a:off x="7862037" y="3124180"/>
            <a:ext cx="3491762" cy="2843212"/>
          </a:xfrm>
          <a:prstGeom prst="rect">
            <a:avLst/>
          </a:prstGeom>
        </p:spPr>
      </p:pic>
    </p:spTree>
    <p:extLst>
      <p:ext uri="{BB962C8B-B14F-4D97-AF65-F5344CB8AC3E}">
        <p14:creationId xmlns:p14="http://schemas.microsoft.com/office/powerpoint/2010/main" val="2309213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1C492-28AA-47D6-8B06-05B85DDB5D00}"/>
              </a:ext>
            </a:extLst>
          </p:cNvPr>
          <p:cNvSpPr>
            <a:spLocks noGrp="1"/>
          </p:cNvSpPr>
          <p:nvPr>
            <p:ph type="title"/>
          </p:nvPr>
        </p:nvSpPr>
        <p:spPr>
          <a:xfrm>
            <a:off x="838200" y="197485"/>
            <a:ext cx="9677400" cy="793115"/>
          </a:xfrm>
        </p:spPr>
        <p:txBody>
          <a:bodyPr>
            <a:normAutofit/>
          </a:bodyPr>
          <a:lstStyle/>
          <a:p>
            <a:r>
              <a:rPr lang="en-US" dirty="0">
                <a:sym typeface="Calibri"/>
              </a:rPr>
              <a:t>Impact to Volunteers and Staff</a:t>
            </a:r>
            <a:endParaRPr lang="en-US" dirty="0"/>
          </a:p>
        </p:txBody>
      </p:sp>
      <p:sp>
        <p:nvSpPr>
          <p:cNvPr id="3" name="Content Placeholder 2">
            <a:extLst>
              <a:ext uri="{FF2B5EF4-FFF2-40B4-BE49-F238E27FC236}">
                <a16:creationId xmlns:a16="http://schemas.microsoft.com/office/drawing/2014/main" id="{D33B7E41-A16E-479A-AE86-299D75B94382}"/>
              </a:ext>
            </a:extLst>
          </p:cNvPr>
          <p:cNvSpPr>
            <a:spLocks noGrp="1"/>
          </p:cNvSpPr>
          <p:nvPr>
            <p:ph idx="1"/>
          </p:nvPr>
        </p:nvSpPr>
        <p:spPr>
          <a:xfrm>
            <a:off x="838200" y="1767155"/>
            <a:ext cx="10515600" cy="4537998"/>
          </a:xfrm>
        </p:spPr>
        <p:txBody>
          <a:bodyPr>
            <a:normAutofit fontScale="77500" lnSpcReduction="20000"/>
          </a:bodyPr>
          <a:lstStyle/>
          <a:p>
            <a:pPr lvl="0"/>
            <a:r>
              <a:rPr lang="en-US" dirty="0">
                <a:sym typeface="Trebuchet MS"/>
              </a:rPr>
              <a:t>Must Check List Validator when IEEE applications are not used</a:t>
            </a:r>
          </a:p>
          <a:p>
            <a:pPr lvl="0"/>
            <a:r>
              <a:rPr lang="en-US" dirty="0">
                <a:sym typeface="Trebuchet MS"/>
              </a:rPr>
              <a:t>Deletion of data from personal devices</a:t>
            </a:r>
          </a:p>
          <a:p>
            <a:pPr lvl="0"/>
            <a:r>
              <a:rPr lang="en-US" dirty="0">
                <a:sym typeface="Trebuchet MS"/>
              </a:rPr>
              <a:t>Use of GoogleApps@IEEE account instead of personal devices for storing data</a:t>
            </a:r>
          </a:p>
          <a:p>
            <a:pPr lvl="0"/>
            <a:r>
              <a:rPr lang="en-US" dirty="0">
                <a:sym typeface="Trebuchet MS"/>
              </a:rPr>
              <a:t>Data subject requests and responses</a:t>
            </a:r>
          </a:p>
          <a:p>
            <a:pPr lvl="0"/>
            <a:r>
              <a:rPr lang="en-US" dirty="0">
                <a:sym typeface="Trebuchet MS"/>
              </a:rPr>
              <a:t>Collect consent and honor the user’s preferences</a:t>
            </a:r>
          </a:p>
          <a:p>
            <a:pPr lvl="0"/>
            <a:r>
              <a:rPr lang="en-US" dirty="0">
                <a:sym typeface="Trebuchet MS"/>
              </a:rPr>
              <a:t>Requirements for greater due diligence in vendor selection both contractually and technically</a:t>
            </a:r>
          </a:p>
          <a:p>
            <a:pPr lvl="0"/>
            <a:r>
              <a:rPr lang="en-US" dirty="0">
                <a:sym typeface="Trebuchet MS"/>
              </a:rPr>
              <a:t>Send consent collected outside the centralized Consent Management Systems to IEEE </a:t>
            </a:r>
          </a:p>
          <a:p>
            <a:pPr lvl="0"/>
            <a:r>
              <a:rPr lang="en-US" dirty="0">
                <a:sym typeface="Trebuchet MS"/>
              </a:rPr>
              <a:t>GDPR training should be given to all Staff and Volunteers</a:t>
            </a:r>
          </a:p>
        </p:txBody>
      </p:sp>
      <p:sp>
        <p:nvSpPr>
          <p:cNvPr id="4" name="Footer Placeholder 3">
            <a:extLst>
              <a:ext uri="{FF2B5EF4-FFF2-40B4-BE49-F238E27FC236}">
                <a16:creationId xmlns:a16="http://schemas.microsoft.com/office/drawing/2014/main" id="{D0FD7830-CA26-4CD9-A640-104F73B7727B}"/>
              </a:ext>
            </a:extLst>
          </p:cNvPr>
          <p:cNvSpPr>
            <a:spLocks noGrp="1"/>
          </p:cNvSpPr>
          <p:nvPr>
            <p:ph type="ftr" sz="quarter" idx="11"/>
          </p:nvPr>
        </p:nvSpPr>
        <p:spPr/>
        <p:txBody>
          <a:bodyPr/>
          <a:lstStyle/>
          <a:p>
            <a:r>
              <a:rPr lang="en-US" b="1" dirty="0"/>
              <a:t>IEEE SoutheastCon 2023</a:t>
            </a:r>
          </a:p>
          <a:p>
            <a:r>
              <a:rPr lang="en-US" b="1" dirty="0"/>
              <a:t>Orlando, Florida</a:t>
            </a:r>
          </a:p>
        </p:txBody>
      </p:sp>
      <p:sp>
        <p:nvSpPr>
          <p:cNvPr id="5" name="Slide Number Placeholder 4">
            <a:extLst>
              <a:ext uri="{FF2B5EF4-FFF2-40B4-BE49-F238E27FC236}">
                <a16:creationId xmlns:a16="http://schemas.microsoft.com/office/drawing/2014/main" id="{EBD4E26E-B8CD-4478-B2C1-14CB295368EA}"/>
              </a:ext>
            </a:extLst>
          </p:cNvPr>
          <p:cNvSpPr>
            <a:spLocks noGrp="1"/>
          </p:cNvSpPr>
          <p:nvPr>
            <p:ph type="sldNum" sz="quarter" idx="12"/>
          </p:nvPr>
        </p:nvSpPr>
        <p:spPr/>
        <p:txBody>
          <a:bodyPr/>
          <a:lstStyle/>
          <a:p>
            <a:fld id="{FE9165D2-D3B6-435C-A2E0-8337FBEE834F}" type="slidenum">
              <a:rPr lang="en-US" smtClean="0"/>
              <a:t>9</a:t>
            </a:fld>
            <a:endParaRPr lang="en-US" dirty="0"/>
          </a:p>
        </p:txBody>
      </p:sp>
      <p:sp>
        <p:nvSpPr>
          <p:cNvPr id="7" name="Text Placeholder 4">
            <a:extLst>
              <a:ext uri="{FF2B5EF4-FFF2-40B4-BE49-F238E27FC236}">
                <a16:creationId xmlns:a16="http://schemas.microsoft.com/office/drawing/2014/main" id="{2F7BCBD1-381A-41EE-AF54-4524C7D84C85}"/>
              </a:ext>
            </a:extLst>
          </p:cNvPr>
          <p:cNvSpPr txBox="1">
            <a:spLocks/>
          </p:cNvSpPr>
          <p:nvPr/>
        </p:nvSpPr>
        <p:spPr bwMode="auto">
          <a:xfrm>
            <a:off x="857250" y="890608"/>
            <a:ext cx="7886700" cy="26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750"/>
              </a:spcBef>
              <a:spcAft>
                <a:spcPct val="0"/>
              </a:spcAft>
              <a:buClr>
                <a:srgbClr val="0066A1"/>
              </a:buClr>
              <a:buFont typeface="Wingdings" panose="05000000000000000000" pitchFamily="2" charset="2"/>
              <a:buNone/>
              <a:defRPr sz="1800" b="1" i="1" kern="1200">
                <a:solidFill>
                  <a:schemeClr val="tx1">
                    <a:lumMod val="50000"/>
                    <a:lumOff val="50000"/>
                  </a:schemeClr>
                </a:solidFill>
                <a:latin typeface="+mn-lt"/>
                <a:ea typeface="+mn-ea"/>
                <a:cs typeface="+mn-cs"/>
              </a:defRPr>
            </a:lvl1pPr>
            <a:lvl2pPr marL="514350" indent="-171450" algn="l" rtl="0" eaLnBrk="1" fontAlgn="base" hangingPunct="1">
              <a:lnSpc>
                <a:spcPct val="90000"/>
              </a:lnSpc>
              <a:spcBef>
                <a:spcPts val="375"/>
              </a:spcBef>
              <a:spcAft>
                <a:spcPct val="0"/>
              </a:spcAft>
              <a:buClr>
                <a:srgbClr val="0066A1"/>
              </a:buClr>
              <a:buSzPct val="120000"/>
              <a:buFont typeface="Arial" panose="020B0604020202020204" pitchFamily="34" charset="0"/>
              <a:buChar char="•"/>
              <a:defRPr sz="20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Clr>
                <a:srgbClr val="0066A1"/>
              </a:buClr>
              <a:buSzPct val="85000"/>
              <a:buFont typeface="Courier New" panose="02070309020205020404" pitchFamily="49" charset="0"/>
              <a:buChar char="o"/>
              <a:defRPr sz="18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Clr>
                <a:srgbClr val="0066A1"/>
              </a:buClr>
              <a:buFont typeface="Wingdings" charset="2"/>
              <a:buChar char="§"/>
              <a:defRPr sz="1600"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Clr>
                <a:srgbClr val="0066A1"/>
              </a:buClr>
              <a:buFont typeface="Wingdings" panose="05000000000000000000" pitchFamily="2" charset="2"/>
              <a:buChar char="ü"/>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 dirty="0">
                <a:solidFill>
                  <a:sysClr val="windowText" lastClr="000000">
                    <a:lumMod val="50000"/>
                    <a:lumOff val="50000"/>
                  </a:sysClr>
                </a:solidFill>
                <a:latin typeface="Calibri" panose="020F0502020204030204"/>
                <a:sym typeface="Calibri"/>
              </a:rPr>
              <a:t>General Data Protection Regulation (GDPR) Training</a:t>
            </a:r>
            <a:endParaRPr kumimoji="0" lang="en-US" b="1" i="1"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endParaRPr>
          </a:p>
          <a:p>
            <a:pPr marL="0" marR="0" lvl="0" indent="0" algn="l" defTabSz="914400" rtl="0" eaLnBrk="1" fontAlgn="base" latinLnBrk="0" hangingPunct="1">
              <a:lnSpc>
                <a:spcPct val="90000"/>
              </a:lnSpc>
              <a:spcBef>
                <a:spcPts val="750"/>
              </a:spcBef>
              <a:spcAft>
                <a:spcPct val="0"/>
              </a:spcAft>
              <a:buClr>
                <a:srgbClr val="0066A1"/>
              </a:buClr>
              <a:buSzTx/>
              <a:buFont typeface="Wingdings" panose="05000000000000000000" pitchFamily="2" charset="2"/>
              <a:buNone/>
              <a:tabLst/>
              <a:defRPr/>
            </a:pPr>
            <a:endParaRPr kumimoji="0" lang="en-US" b="1" i="1"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9980020"/>
      </p:ext>
    </p:extLst>
  </p:cSld>
  <p:clrMapOvr>
    <a:masterClrMapping/>
  </p:clrMapOvr>
</p:sld>
</file>

<file path=ppt/theme/theme1.xml><?xml version="1.0" encoding="utf-8"?>
<a:theme xmlns:a="http://schemas.openxmlformats.org/drawingml/2006/main" name="Office Theme">
  <a:themeElements>
    <a:clrScheme name="IEEE Bright">
      <a:dk1>
        <a:sysClr val="windowText" lastClr="000000"/>
      </a:dk1>
      <a:lt1>
        <a:sysClr val="window" lastClr="FFFFFF"/>
      </a:lt1>
      <a:dk2>
        <a:srgbClr val="44546A"/>
      </a:dk2>
      <a:lt2>
        <a:srgbClr val="E7E6E6"/>
      </a:lt2>
      <a:accent1>
        <a:srgbClr val="BA0C2F"/>
      </a:accent1>
      <a:accent2>
        <a:srgbClr val="FFA300"/>
      </a:accent2>
      <a:accent3>
        <a:srgbClr val="00843D"/>
      </a:accent3>
      <a:accent4>
        <a:srgbClr val="981D97"/>
      </a:accent4>
      <a:accent5>
        <a:srgbClr val="009CA6"/>
      </a:accent5>
      <a:accent6>
        <a:srgbClr val="00629B"/>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EEE SoutheastCon 2023 PowerPoint Template v0.5 2023-01-04" id="{481BBAA6-8946-4F70-9FF8-4E73E02E57C9}" vid="{D313B227-B612-4AF8-A900-45AAA176E26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IEEE SoutheastCon 2023 PowerPoint Template v0.5 2023-01-04</Template>
  <TotalTime>909</TotalTime>
  <Words>1657</Words>
  <Application>Microsoft Office PowerPoint</Application>
  <PresentationFormat>Widescreen</PresentationFormat>
  <Paragraphs>235</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Brush Script MT</vt:lpstr>
      <vt:lpstr>Calibri</vt:lpstr>
      <vt:lpstr>Helvetica Neue</vt:lpstr>
      <vt:lpstr>Open Sans</vt:lpstr>
      <vt:lpstr>Wingdings</vt:lpstr>
      <vt:lpstr>Office Theme</vt:lpstr>
      <vt:lpstr>IEEE Region 3 SoutheastCon 2023</vt:lpstr>
      <vt:lpstr>IEEE Data Access and Use Policy </vt:lpstr>
      <vt:lpstr>IEEE Data Access and Use Policy </vt:lpstr>
      <vt:lpstr>IEEE Data Access and Use Policy </vt:lpstr>
      <vt:lpstr>IEEE Centralized Tools </vt:lpstr>
      <vt:lpstr>IEEE Data Access and Use Policy </vt:lpstr>
      <vt:lpstr>IEEE Data Access and Use Policy </vt:lpstr>
      <vt:lpstr>IEEE Data Access and Use Policy </vt:lpstr>
      <vt:lpstr>Impact to Volunteers and Staff</vt:lpstr>
      <vt:lpstr>IEEE OU Analytics</vt:lpstr>
      <vt:lpstr>IEEE OU Analytics</vt:lpstr>
      <vt:lpstr>R3 Volunteers Current Listing</vt:lpstr>
      <vt:lpstr>IEEE Data – Case Scenarios</vt:lpstr>
      <vt:lpstr>IEEE Data – Case Scenarios</vt:lpstr>
      <vt:lpstr>IEEE Data – Case Scenarios</vt:lpstr>
      <vt:lpstr>IEEE Data – Case Scenarios</vt:lpstr>
      <vt:lpstr>Additional Resources</vt:lpstr>
      <vt:lpstr>Thank You!</vt:lpstr>
    </vt:vector>
  </TitlesOfParts>
  <Company>NASA OCIO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IEEE Region 3 SoutheastCon 2023</dc:title>
  <dc:creator>Dillard, Sonya L. (MSFC-QD03)</dc:creator>
  <cp:lastModifiedBy>Donohoe, Pat</cp:lastModifiedBy>
  <cp:revision>3</cp:revision>
  <dcterms:created xsi:type="dcterms:W3CDTF">2023-04-05T19:58:39Z</dcterms:created>
  <dcterms:modified xsi:type="dcterms:W3CDTF">2023-04-14T13:27:23Z</dcterms:modified>
</cp:coreProperties>
</file>