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Poppins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glXaPqVDTAR8BPFaS9E13Xh7g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26" name="Google Shape;12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0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4900" rIns="89850" bIns="44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11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4900" rIns="89850" bIns="44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2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44900" rIns="89850" bIns="449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58" name="Google Shape;1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67" name="Google Shape;16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77" name="Google Shape;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d781579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69988"/>
            <a:ext cx="5613400" cy="3159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22d781579b3_0_0:notes"/>
          <p:cNvSpPr txBox="1">
            <a:spLocks noGrp="1"/>
          </p:cNvSpPr>
          <p:nvPr>
            <p:ph type="body" idx="1"/>
          </p:nvPr>
        </p:nvSpPr>
        <p:spPr>
          <a:xfrm>
            <a:off x="707708" y="4505982"/>
            <a:ext cx="5661600" cy="3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22d781579b3_0_0:notes"/>
          <p:cNvSpPr txBox="1">
            <a:spLocks noGrp="1"/>
          </p:cNvSpPr>
          <p:nvPr>
            <p:ph type="sldNum" idx="12"/>
          </p:nvPr>
        </p:nvSpPr>
        <p:spPr>
          <a:xfrm>
            <a:off x="4008706" y="8893297"/>
            <a:ext cx="30666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46225" rIns="92475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da20b6c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2da20b6c6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94" name="Google Shape;94;g22da20b6c6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10" name="Google Shape;1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2"/>
          <p:cNvPicPr preferRelativeResize="0"/>
          <p:nvPr/>
        </p:nvPicPr>
        <p:blipFill rotWithShape="1">
          <a:blip r:embed="rId2">
            <a:alphaModFix amt="25000"/>
          </a:blip>
          <a:srcRect l="12824" r="12823" b="12637"/>
          <a:stretch/>
        </p:blipFill>
        <p:spPr>
          <a:xfrm>
            <a:off x="0" y="2"/>
            <a:ext cx="12192000" cy="59912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5217" y="6338190"/>
            <a:ext cx="1371600" cy="40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2"/>
          <p:cNvPicPr preferRelativeResize="0"/>
          <p:nvPr/>
        </p:nvPicPr>
        <p:blipFill rotWithShape="1">
          <a:blip r:embed="rId4">
            <a:alphaModFix/>
          </a:blip>
          <a:srcRect l="19986" r="19985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ttom Logos Only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23"/>
          <p:cNvPicPr preferRelativeResize="0"/>
          <p:nvPr/>
        </p:nvPicPr>
        <p:blipFill rotWithShape="1">
          <a:blip r:embed="rId2">
            <a:alphaModFix/>
          </a:blip>
          <a:srcRect l="19986" r="19985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5217" y="6338190"/>
            <a:ext cx="1371600" cy="401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24"/>
          <p:cNvPicPr preferRelativeResize="0"/>
          <p:nvPr/>
        </p:nvPicPr>
        <p:blipFill rotWithShape="1">
          <a:blip r:embed="rId2">
            <a:alphaModFix amt="25000"/>
          </a:blip>
          <a:srcRect l="12824" r="12823" b="12637"/>
          <a:stretch/>
        </p:blipFill>
        <p:spPr>
          <a:xfrm>
            <a:off x="0" y="2"/>
            <a:ext cx="12192000" cy="599122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831850" y="4562476"/>
            <a:ext cx="10515600" cy="142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24"/>
          <p:cNvPicPr preferRelativeResize="0"/>
          <p:nvPr/>
        </p:nvPicPr>
        <p:blipFill rotWithShape="1">
          <a:blip r:embed="rId3">
            <a:alphaModFix/>
          </a:blip>
          <a:srcRect l="19986" r="19985"/>
          <a:stretch/>
        </p:blipFill>
        <p:spPr>
          <a:xfrm>
            <a:off x="4494623" y="631031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05217" y="6338190"/>
            <a:ext cx="1371600" cy="401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8200" y="1371598"/>
            <a:ext cx="10515600" cy="4933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dt" idx="10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" name="Google Shape;46;p25"/>
          <p:cNvPicPr preferRelativeResize="0"/>
          <p:nvPr/>
        </p:nvPicPr>
        <p:blipFill rotWithShape="1">
          <a:blip r:embed="rId2">
            <a:alphaModFix/>
          </a:blip>
          <a:srcRect l="19986" r="19985"/>
          <a:stretch/>
        </p:blipFill>
        <p:spPr>
          <a:xfrm>
            <a:off x="10439399" y="365125"/>
            <a:ext cx="914400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Google Shape;47;p25"/>
          <p:cNvCxnSpPr/>
          <p:nvPr/>
        </p:nvCxnSpPr>
        <p:spPr>
          <a:xfrm>
            <a:off x="838200" y="1330716"/>
            <a:ext cx="10515599" cy="0"/>
          </a:xfrm>
          <a:prstGeom prst="straightConnector1">
            <a:avLst/>
          </a:prstGeom>
          <a:noFill/>
          <a:ln w="9525" cap="flat" cmpd="sng">
            <a:solidFill>
              <a:srgbClr val="F6BE0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" name="Google Shape;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5217" y="6338190"/>
            <a:ext cx="1371600" cy="401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00629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05217" y="6338190"/>
            <a:ext cx="1371600" cy="4014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VMvMmPAGujZST-WQPUBceYAhunagXESu/view?usp=shar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.org/content/dam/ieee-org/ieee/web/org/about/corporate/ieee-constitution-and-bylaws.pdf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ee-ethics-reporting.org" TargetMode="External"/><Relationship Id="rId5" Type="http://schemas.openxmlformats.org/officeDocument/2006/relationships/hyperlink" Target="https://www.ieee.org/content/dam/ieee-org/ieee/web/org/about/ieee_code_of_conduct.pdf" TargetMode="External"/><Relationship Id="rId4" Type="http://schemas.openxmlformats.org/officeDocument/2006/relationships/hyperlink" Target="https://www.ieee.org/about/corporate/governance/p7-8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ards.ieee.org/initiatives/autonomous-intelligence-systems/childrens-data-governance/?utm_source=ieeeorg&amp;utm_medium=the-institute&amp;utm_campaign=ais-2022#1644249452472-acc24ea8-20d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800"/>
              <a:buFont typeface="Arial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IEEE Operations Update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" name="Google Shape;54;p1"/>
          <p:cNvSpPr txBox="1">
            <a:spLocks noGrp="1"/>
          </p:cNvSpPr>
          <p:nvPr>
            <p:ph type="subTitle" idx="1"/>
          </p:nvPr>
        </p:nvSpPr>
        <p:spPr>
          <a:xfrm>
            <a:off x="755925" y="3744925"/>
            <a:ext cx="111054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400" b="1">
                <a:latin typeface="Poppins"/>
                <a:ea typeface="Poppins"/>
                <a:cs typeface="Poppins"/>
                <a:sym typeface="Poppins"/>
              </a:rPr>
              <a:t>Sophie Muirhead, IEEE Executive Director &amp; COO </a:t>
            </a:r>
            <a:endParaRPr sz="3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400" b="1">
                <a:latin typeface="Poppins"/>
                <a:ea typeface="Poppins"/>
                <a:cs typeface="Poppins"/>
                <a:sym typeface="Poppins"/>
              </a:rPr>
              <a:t>IEEE Region 3 Committee Meeting </a:t>
            </a:r>
            <a:endParaRPr sz="3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400" b="1">
                <a:latin typeface="Poppins"/>
                <a:ea typeface="Poppins"/>
                <a:cs typeface="Poppins"/>
                <a:sym typeface="Poppins"/>
              </a:rPr>
              <a:t>15 April 2023</a:t>
            </a:r>
            <a:endParaRPr sz="3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SoutheastCon 2023</a:t>
            </a:r>
            <a:b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Orlando, Florida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300"/>
              <a:buFont typeface="Poppins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Our 2023 Focus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9" name="Google Shape;129;p8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Orlando, Florida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25" y="749300"/>
            <a:ext cx="11765950" cy="52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Orlando, Florida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45" name="Google Shape;14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Orlando, Florida</a:t>
            </a:r>
            <a:endParaRPr/>
          </a:p>
        </p:txBody>
      </p:sp>
      <p:pic>
        <p:nvPicPr>
          <p:cNvPr id="146" name="Google Shape;14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925" y="137425"/>
            <a:ext cx="10317875" cy="61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7601" y="380500"/>
            <a:ext cx="921160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Orlando, Florida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61" name="Google Shape;16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1391" y="355225"/>
            <a:ext cx="7014152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2"/>
          <p:cNvSpPr txBox="1"/>
          <p:nvPr/>
        </p:nvSpPr>
        <p:spPr>
          <a:xfrm>
            <a:off x="4317147" y="5841625"/>
            <a:ext cx="308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Poppins"/>
              <a:buNone/>
            </a:pPr>
            <a:r>
              <a:rPr lang="en-US" sz="1800" b="1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IEEE in 2050 and Beyond</a:t>
            </a:r>
            <a:endParaRPr sz="18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Orlando, Florida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225" y="837175"/>
            <a:ext cx="11639550" cy="49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Orlando, Florida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855" y="389108"/>
            <a:ext cx="9458036" cy="570390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Orlando, Florida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71" name="Google Shape;7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987" y="664152"/>
            <a:ext cx="11754025" cy="532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"/>
          <p:cNvSpPr txBox="1"/>
          <p:nvPr/>
        </p:nvSpPr>
        <p:spPr>
          <a:xfrm>
            <a:off x="513763" y="6205392"/>
            <a:ext cx="648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Orlando, Florida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</a:pPr>
            <a:r>
              <a:rPr lang="en-US" sz="4100">
                <a:latin typeface="Poppins"/>
                <a:ea typeface="Poppins"/>
                <a:cs typeface="Poppins"/>
                <a:sym typeface="Poppins"/>
              </a:rPr>
              <a:t>Ethics and Member Conduct</a:t>
            </a:r>
            <a:endParaRPr sz="41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</a:pPr>
            <a:r>
              <a:rPr lang="en-US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IEEE Bylaw I-110. Misconduct Complaints and Support</a:t>
            </a:r>
            <a:r>
              <a:rPr lang="en-US" sz="4100">
                <a:latin typeface="Poppins"/>
                <a:ea typeface="Poppins"/>
                <a:cs typeface="Poppins"/>
                <a:sym typeface="Poppins"/>
              </a:rPr>
              <a:t> </a:t>
            </a:r>
            <a:endParaRPr sz="4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4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1" name="Google Shape;8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Orlando, Florida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2d781579b3_0_0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88" name="Google Shape;88;g22d781579b3_0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Orlando, Florida</a:t>
            </a:r>
            <a:endParaRPr/>
          </a:p>
        </p:txBody>
      </p:sp>
      <p:sp>
        <p:nvSpPr>
          <p:cNvPr id="89" name="Google Shape;89;g22d781579b3_0_0"/>
          <p:cNvSpPr txBox="1"/>
          <p:nvPr/>
        </p:nvSpPr>
        <p:spPr>
          <a:xfrm>
            <a:off x="287013" y="5568775"/>
            <a:ext cx="1174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IEEE Constitution and Bylaws</a:t>
            </a:r>
            <a:r>
              <a:rPr lang="en-US" sz="1800" b="1"/>
              <a:t> </a:t>
            </a:r>
            <a:r>
              <a:rPr lang="en-US" sz="1800"/>
              <a:t>    </a:t>
            </a:r>
            <a:r>
              <a:rPr lang="en-US" sz="1800" b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IEEE Code of Ethics</a:t>
            </a:r>
            <a:r>
              <a:rPr lang="en-US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 </a:t>
            </a:r>
            <a:r>
              <a:rPr lang="en-US" sz="1800" b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IEEE Code of Conduct</a:t>
            </a:r>
            <a:r>
              <a:rPr lang="en-US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1800" b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6"/>
              </a:rPr>
              <a:t>IEEE Ethics reporting</a:t>
            </a:r>
            <a:r>
              <a:rPr lang="en-US"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  </a:t>
            </a:r>
            <a:endParaRPr sz="1800"/>
          </a:p>
        </p:txBody>
      </p:sp>
      <p:pic>
        <p:nvPicPr>
          <p:cNvPr id="90" name="Google Shape;90;g22d781579b3_0_0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52398"/>
            <a:ext cx="11785938" cy="509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da20b6c67_0_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300"/>
              <a:buFont typeface="Calibri"/>
              <a:buNone/>
            </a:pPr>
            <a:r>
              <a:rPr lang="en-US" sz="4100">
                <a:latin typeface="Poppins"/>
                <a:ea typeface="Poppins"/>
                <a:cs typeface="Poppins"/>
                <a:sym typeface="Poppins"/>
              </a:rPr>
              <a:t>Recognition, Reach, and Impact </a:t>
            </a:r>
            <a:endParaRPr sz="4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g22da20b6c67_0_0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98" name="Google Shape;98;g22da20b6c67_0_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Orlando, Florida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04" name="Google Shape;104;p5"/>
          <p:cNvSpPr txBox="1"/>
          <p:nvPr/>
        </p:nvSpPr>
        <p:spPr>
          <a:xfrm>
            <a:off x="3686228" y="5700450"/>
            <a:ext cx="539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Explore the Applied Case Studies Online</a:t>
            </a:r>
            <a:endParaRPr sz="2000" b="1" i="0" u="none" strike="noStrike" cap="none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8749" y="214050"/>
            <a:ext cx="8634501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Orlando, Florida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1000">
                <a:latin typeface="Arial"/>
                <a:ea typeface="Arial"/>
                <a:cs typeface="Arial"/>
                <a:sym typeface="Arial"/>
              </a:rPr>
              <a:t>8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1925" y="371781"/>
            <a:ext cx="7071129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Orlando, Florida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1000">
                <a:latin typeface="Arial"/>
                <a:ea typeface="Arial"/>
                <a:cs typeface="Arial"/>
                <a:sym typeface="Arial"/>
              </a:rPr>
              <a:t>9</a:t>
            </a:fld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6428" y="408288"/>
            <a:ext cx="79410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IEEE SoutheastCon 2023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Orlando, Florida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186</Words>
  <Application>Microsoft Office PowerPoint</Application>
  <PresentationFormat>Widescreen</PresentationFormat>
  <Paragraphs>69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Poppins</vt:lpstr>
      <vt:lpstr>Arial</vt:lpstr>
      <vt:lpstr>Office Theme</vt:lpstr>
      <vt:lpstr>IEEE Operations Update</vt:lpstr>
      <vt:lpstr>PowerPoint Presentation</vt:lpstr>
      <vt:lpstr>PowerPoint Presentation</vt:lpstr>
      <vt:lpstr>Ethics and Member Conduct IEEE Bylaw I-110. Misconduct Complaints and Support </vt:lpstr>
      <vt:lpstr>PowerPoint Presentation</vt:lpstr>
      <vt:lpstr>Recognition, Reach, and Impact </vt:lpstr>
      <vt:lpstr>PowerPoint Presentation</vt:lpstr>
      <vt:lpstr>PowerPoint Presentation</vt:lpstr>
      <vt:lpstr>PowerPoint Presentation</vt:lpstr>
      <vt:lpstr>Our 2023 Focus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Operations Update</dc:title>
  <dc:creator>Jacki Cheslow</dc:creator>
  <cp:lastModifiedBy>Donohoe, Pat</cp:lastModifiedBy>
  <cp:revision>2</cp:revision>
  <dcterms:created xsi:type="dcterms:W3CDTF">2023-04-11T15:04:07Z</dcterms:created>
  <dcterms:modified xsi:type="dcterms:W3CDTF">2023-04-14T17:52:47Z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A052AB82-66F8-4FC7-8143-E4FDC254D717</vt:lpwstr>
  </property>
  <property fmtid="{D5CDD505-2E9C-101B-9397-08002B2CF9AE}" pid="3" name="ArticulatePath">
    <vt:lpwstr>Presentation1</vt:lpwstr>
  </property>
</Properties>
</file>