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0" r:id="rId4"/>
    <p:sldId id="265" r:id="rId5"/>
    <p:sldId id="266" r:id="rId6"/>
    <p:sldId id="264" r:id="rId7"/>
    <p:sldId id="263" r:id="rId8"/>
    <p:sldId id="261" r:id="rId9"/>
    <p:sldId id="267" r:id="rId10"/>
    <p:sldId id="268" r:id="rId11"/>
    <p:sldId id="269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75BD1C"/>
    <a:srgbClr val="78BF43"/>
    <a:srgbClr val="0066A1"/>
    <a:srgbClr val="CC0033"/>
    <a:srgbClr val="E37222"/>
    <a:srgbClr val="FDC82F"/>
    <a:srgbClr val="008542"/>
    <a:srgbClr val="6B1F73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1"/>
    <p:restoredTop sz="94658"/>
  </p:normalViewPr>
  <p:slideViewPr>
    <p:cSldViewPr snapToGrid="0" snapToObjects="1">
      <p:cViewPr varScale="1">
        <p:scale>
          <a:sx n="87" d="100"/>
          <a:sy n="87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FF82DDF-266F-B247-A5DD-0512CE473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903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69BE2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565A95F-CD02-5244-934F-9155C02ED7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633502"/>
            <a:ext cx="1828800" cy="1828800"/>
          </a:xfrm>
          <a:prstGeom prst="rect">
            <a:avLst/>
          </a:prstGeom>
        </p:spPr>
      </p:pic>
      <p:pic>
        <p:nvPicPr>
          <p:cNvPr id="9" name="Picture 8" descr="A close up of a spiral&#10;&#10;Description automatically generated with low confidence">
            <a:extLst>
              <a:ext uri="{FF2B5EF4-FFF2-40B4-BE49-F238E27FC236}">
                <a16:creationId xmlns:a16="http://schemas.microsoft.com/office/drawing/2014/main" id="{037ED0A1-7D73-3A48-B065-8AB059F472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27556" y="633502"/>
            <a:ext cx="1828800" cy="1828800"/>
          </a:xfrm>
          <a:prstGeom prst="rect">
            <a:avLst/>
          </a:prstGeom>
        </p:spPr>
      </p:pic>
      <p:pic>
        <p:nvPicPr>
          <p:cNvPr id="14" name="Picture 13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728096A-D3AA-1E46-A227-33784771F3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55114" y="633502"/>
            <a:ext cx="1828800" cy="1828800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D38520F-3283-6A48-A993-6D7A1B4CA92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82672" y="633502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CD025-BFBC-8542-A095-8DFC7C40091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10229" y="633502"/>
            <a:ext cx="18288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1F60E-0E88-3640-BD25-026520AAAB1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D072A7-8B69-F142-8C8D-B5F788163D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69BE28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69BE28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311BB5F7-3AA9-2C46-B480-D6AD1E306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69BE2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134764-3AA4-354E-AD5E-E148220A24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711BC6-B732-104C-A1BD-8FDD8E61F4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F4C436F-2891-194A-9D1E-BABA36B32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73AB5-DC4E-C040-B4F8-AD5217771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016921-1CF6-4F41-89DC-AF8E8E20D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4969CB1-6122-F649-B0B3-FAF6A76204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3EF41E-67FD-2A4A-A353-5361E8CDF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67D0AC-89E5-3F40-832C-B97399A717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E81A3758-6BEF-6B42-8234-38FA39D4D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DC1D92-3F6A-7F4D-8407-6A703375D4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BD59C5-93CF-0D47-B94F-84F39F3471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F712671-FB66-F74B-A8D5-8B95E8C339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44C67-573B-444D-9E98-600AE950BC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54C8B1-6D6E-E944-ADD3-1085586E8C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156C9-14F2-774C-83FD-CF1FE2D9A18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7435" y="-7434"/>
            <a:ext cx="9162288" cy="512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0B8B48-7CB0-E242-8412-9DAC261CFCE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 rot="10800000">
            <a:off x="-7435" y="4642033"/>
            <a:ext cx="9162288" cy="5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75BD1C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ctions-congress.ieee.org/program-details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40CF2F-2E12-2A44-966B-ABBD1D3F1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Sections Congress 2023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08B8756-346E-A84C-9059-37E785B38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730100"/>
            <a:ext cx="3296920" cy="956810"/>
          </a:xfrm>
        </p:spPr>
        <p:txBody>
          <a:bodyPr/>
          <a:lstStyle/>
          <a:p>
            <a:r>
              <a:rPr lang="en-US" dirty="0"/>
              <a:t>Enabling Leaders to Build a Sustainable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6525-D4D6-13DB-F368-4D51DC1D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Section Delegate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03D0-6A7A-CAA8-063B-D4B76F4FE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1500" dirty="0"/>
              <a:t>Evansville-Owensboro</a:t>
            </a:r>
          </a:p>
          <a:p>
            <a:pPr lvl="1"/>
            <a:r>
              <a:rPr lang="en-US" sz="1500" dirty="0"/>
              <a:t>Virginia Mountain</a:t>
            </a:r>
          </a:p>
          <a:p>
            <a:pPr lvl="1"/>
            <a:r>
              <a:rPr lang="en-US" sz="1500" dirty="0"/>
              <a:t>Lexington</a:t>
            </a:r>
          </a:p>
          <a:p>
            <a:pPr lvl="1"/>
            <a:r>
              <a:rPr lang="en-US" sz="1500" dirty="0"/>
              <a:t>Louisville</a:t>
            </a:r>
          </a:p>
          <a:p>
            <a:pPr lvl="1"/>
            <a:r>
              <a:rPr lang="en-US" sz="1500" dirty="0"/>
              <a:t>Jamaica</a:t>
            </a:r>
          </a:p>
          <a:p>
            <a:pPr lvl="1"/>
            <a:r>
              <a:rPr lang="en-US" sz="1500" dirty="0"/>
              <a:t>Central NC</a:t>
            </a:r>
          </a:p>
          <a:p>
            <a:pPr lvl="1"/>
            <a:r>
              <a:rPr lang="en-US" sz="1500" dirty="0"/>
              <a:t>Winston-Salem</a:t>
            </a:r>
          </a:p>
          <a:p>
            <a:pPr lvl="1"/>
            <a:r>
              <a:rPr lang="en-US" sz="1500" dirty="0"/>
              <a:t>Central Savannah River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005D20-122D-234C-57D0-52A4562FB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sz="1500" dirty="0"/>
              <a:t>Gainesville</a:t>
            </a:r>
          </a:p>
          <a:p>
            <a:pPr lvl="1"/>
            <a:r>
              <a:rPr lang="en-US" sz="1500" dirty="0"/>
              <a:t>Tallahassee Area</a:t>
            </a:r>
          </a:p>
          <a:p>
            <a:pPr lvl="1"/>
            <a:r>
              <a:rPr lang="en-US" sz="1500" dirty="0"/>
              <a:t>Chattanooga</a:t>
            </a:r>
          </a:p>
          <a:p>
            <a:pPr lvl="1"/>
            <a:r>
              <a:rPr lang="en-US" sz="1500" dirty="0"/>
              <a:t>East Tennessee</a:t>
            </a:r>
          </a:p>
          <a:p>
            <a:pPr lvl="1"/>
            <a:r>
              <a:rPr lang="en-US" sz="1500" dirty="0"/>
              <a:t>Memphis</a:t>
            </a:r>
          </a:p>
          <a:p>
            <a:pPr lvl="1"/>
            <a:r>
              <a:rPr lang="en-US" sz="1500" dirty="0"/>
              <a:t>Central Tennessee</a:t>
            </a:r>
          </a:p>
          <a:p>
            <a:pPr lvl="1"/>
            <a:r>
              <a:rPr lang="en-US" sz="1500" dirty="0"/>
              <a:t>Tri Cities</a:t>
            </a:r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7CEEB-3648-88DB-08C8-5F0C557599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98F310-2C4C-51C6-C5B1-96DD6DC12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Missing PSD from the following sections: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5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3FD4-3B82-3E2B-DE14-2FFBB824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 Ex 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6207F-DA81-BAE7-B068-97F2385B8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Emailed 14 of the voting members</a:t>
            </a:r>
          </a:p>
          <a:p>
            <a:r>
              <a:rPr lang="en-US" dirty="0"/>
              <a:t>2 have registered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179B9-1606-A75B-0546-9A9CB33C78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E13F0-353A-EC53-FBC3-F7B13EE828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D05E5-CC06-BF23-6F50-EACEB67A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13" y="2310794"/>
            <a:ext cx="29813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FC3F-5CB2-5B08-0C92-90B0C65C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94510-4981-6B96-74ED-71D0338A5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088183"/>
            <a:ext cx="7886700" cy="6970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Thank you!</a:t>
            </a:r>
          </a:p>
          <a:p>
            <a:r>
              <a:rPr lang="en-US" dirty="0"/>
              <a:t>elicona@ieee.org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9F786-2DC9-4082-76EC-2237A48482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45A739B-83B2-2277-EDE9-D41E5E70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908" y="644859"/>
            <a:ext cx="3447626" cy="41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Congress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large gathering of IEEE members and volunteers. </a:t>
            </a:r>
          </a:p>
          <a:p>
            <a:pPr lvl="1"/>
            <a:r>
              <a:rPr lang="en-US" dirty="0"/>
              <a:t>Expected attendance 850 people</a:t>
            </a:r>
          </a:p>
          <a:p>
            <a:r>
              <a:rPr lang="en-US" dirty="0"/>
              <a:t>Occurs every three (3) years.</a:t>
            </a:r>
          </a:p>
          <a:p>
            <a:r>
              <a:rPr lang="en-US" dirty="0"/>
              <a:t>Opportunity to network, learn, and shape the future of IEEE.</a:t>
            </a:r>
          </a:p>
          <a:p>
            <a:r>
              <a:rPr lang="en-US" dirty="0"/>
              <a:t>Three main tracks:</a:t>
            </a:r>
          </a:p>
          <a:p>
            <a:pPr lvl="1"/>
            <a:r>
              <a:rPr lang="en-US" dirty="0"/>
              <a:t>Empowering Volunteer Engagement</a:t>
            </a:r>
          </a:p>
          <a:p>
            <a:pPr lvl="1"/>
            <a:r>
              <a:rPr lang="en-US" dirty="0"/>
              <a:t>Enriching Member Experience 	</a:t>
            </a:r>
          </a:p>
          <a:p>
            <a:pPr lvl="1"/>
            <a:r>
              <a:rPr lang="en-US" dirty="0"/>
              <a:t>Achieving Future Sustainability</a:t>
            </a:r>
          </a:p>
          <a:p>
            <a:r>
              <a:rPr lang="en-US" dirty="0"/>
              <a:t>Guest Speakers.</a:t>
            </a:r>
          </a:p>
          <a:p>
            <a:endParaRPr lang="en-US" dirty="0"/>
          </a:p>
          <a:p>
            <a:r>
              <a:rPr lang="en-US" dirty="0"/>
              <a:t>Back to an in-person event since 2017.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https://sections-congress.ieee.org/</a:t>
            </a:r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D279-0483-F236-DA99-706A5CA0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991C8-A0AD-AA13-CD56-EBC64F4D7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11-13 August 2023</a:t>
            </a:r>
          </a:p>
          <a:p>
            <a:r>
              <a:rPr lang="en-US" dirty="0"/>
              <a:t>Ottawa, ON, Canada</a:t>
            </a:r>
          </a:p>
          <a:p>
            <a:pPr lvl="1"/>
            <a:r>
              <a:rPr lang="en-US" dirty="0"/>
              <a:t>Shaw Centre</a:t>
            </a:r>
          </a:p>
          <a:p>
            <a:endParaRPr lang="en-US" dirty="0"/>
          </a:p>
          <a:p>
            <a:r>
              <a:rPr lang="en-US" dirty="0"/>
              <a:t>Hotel:</a:t>
            </a:r>
          </a:p>
          <a:p>
            <a:pPr marL="457200" lvl="1" indent="0">
              <a:buNone/>
            </a:pPr>
            <a:r>
              <a:rPr lang="en-US" i="0" dirty="0">
                <a:effectLst/>
                <a:latin typeface="Inter"/>
              </a:rPr>
              <a:t>The Westin Ottawa</a:t>
            </a:r>
          </a:p>
          <a:p>
            <a:pPr marL="457200" lvl="1" indent="0">
              <a:buNone/>
            </a:pPr>
            <a:r>
              <a:rPr lang="en-US" i="0" dirty="0">
                <a:effectLst/>
                <a:latin typeface="Inter"/>
              </a:rPr>
              <a:t>11 Colonel By Dr Ottawa,</a:t>
            </a:r>
            <a:br>
              <a:rPr lang="en-US" i="0" dirty="0">
                <a:effectLst/>
                <a:latin typeface="Inter"/>
              </a:rPr>
            </a:br>
            <a:r>
              <a:rPr lang="en-US" i="0" dirty="0">
                <a:effectLst/>
                <a:latin typeface="Inter"/>
              </a:rPr>
              <a:t>ON K1N 9H4,Canada</a:t>
            </a:r>
            <a:br>
              <a:rPr lang="en-US" i="0" dirty="0">
                <a:effectLst/>
                <a:latin typeface="Inter"/>
              </a:rPr>
            </a:br>
            <a:r>
              <a:rPr lang="en-US" i="0" dirty="0">
                <a:effectLst/>
                <a:latin typeface="Inter"/>
              </a:rPr>
              <a:t>Phone: +1 613 560 7000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2A2D8-8B22-1329-1723-BADB98343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Travel</a:t>
            </a:r>
          </a:p>
          <a:p>
            <a:pPr marL="457200" lvl="1" indent="0">
              <a:buNone/>
            </a:pPr>
            <a:r>
              <a:rPr lang="en-US" dirty="0"/>
              <a:t>Ottawa Int’l Airport</a:t>
            </a:r>
          </a:p>
          <a:p>
            <a:pPr marL="457200" lvl="1" indent="0">
              <a:buNone/>
            </a:pPr>
            <a:r>
              <a:rPr lang="en-US" b="0" i="0" dirty="0">
                <a:effectLst/>
                <a:latin typeface="Inter"/>
              </a:rPr>
              <a:t>1000 Airport Parkway Private, Ottawa, ON K1V 9B4, Canada</a:t>
            </a:r>
          </a:p>
          <a:p>
            <a:pPr marL="457200" lvl="1" indent="0">
              <a:buNone/>
            </a:pPr>
            <a:endParaRPr lang="en-US" dirty="0">
              <a:latin typeface="Inter"/>
            </a:endParaRPr>
          </a:p>
          <a:p>
            <a:pPr lvl="1"/>
            <a:endParaRPr lang="en-US" dirty="0">
              <a:latin typeface="Inter"/>
            </a:endParaRPr>
          </a:p>
          <a:p>
            <a:pPr marL="457200" lvl="1" indent="0">
              <a:buNone/>
            </a:pPr>
            <a:r>
              <a:rPr lang="en-US" b="0" i="0" dirty="0">
                <a:effectLst/>
                <a:latin typeface="Inter"/>
              </a:rPr>
              <a:t>Review Visa/Travel Requirements specific to you.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FB3A4-9B6D-1606-66A1-6751532B1A0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E4485D-BC11-9E88-69C7-E3D90D728B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Registration is open!</a:t>
            </a:r>
          </a:p>
        </p:txBody>
      </p:sp>
    </p:spTree>
    <p:extLst>
      <p:ext uri="{BB962C8B-B14F-4D97-AF65-F5344CB8AC3E}">
        <p14:creationId xmlns:p14="http://schemas.microsoft.com/office/powerpoint/2010/main" val="96688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B781-8F6D-E17C-0513-4AAEA9D5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and Tracks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BBC4709-7DDC-6C57-9998-381C74E4614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28650" y="1138277"/>
            <a:ext cx="4682938" cy="341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810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OUs represented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38100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session types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Breakout 20 min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Ignite Sessions 5 min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571500" indent="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400" b="0" dirty="0">
              <a:effectLst/>
            </a:endParaRPr>
          </a:p>
          <a:p>
            <a:pPr marL="38100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Hubs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Short presentation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Hands on environment 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Scheduled times</a:t>
            </a: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Exhibits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E7EC4-1BCF-2388-E366-57C1F086AA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DA7EC-C2AE-0909-B443-7EE74C2A8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Program Session Overview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4B2519-420A-2C05-1BFF-9AC440AA5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28692"/>
              </p:ext>
            </p:extLst>
          </p:nvPr>
        </p:nvGraphicFramePr>
        <p:xfrm>
          <a:off x="4084544" y="1253428"/>
          <a:ext cx="4682938" cy="1910305"/>
        </p:xfrm>
        <a:graphic>
          <a:graphicData uri="http://schemas.openxmlformats.org/drawingml/2006/table">
            <a:tbl>
              <a:tblPr/>
              <a:tblGrid>
                <a:gridCol w="4682938">
                  <a:extLst>
                    <a:ext uri="{9D8B030D-6E8A-4147-A177-3AD203B41FA5}">
                      <a16:colId xmlns:a16="http://schemas.microsoft.com/office/drawing/2014/main" val="4098779559"/>
                    </a:ext>
                  </a:extLst>
                </a:gridCol>
              </a:tblGrid>
              <a:tr h="588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“Enabling Leaders to Build a Sustainable Future”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02984"/>
                  </a:ext>
                </a:extLst>
              </a:tr>
              <a:tr h="5882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Empowering Volunteer   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Engagement                             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21709"/>
                  </a:ext>
                </a:extLst>
              </a:tr>
              <a:tr h="3376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Enriching Member Experience 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25612"/>
                  </a:ext>
                </a:extLst>
              </a:tr>
              <a:tr h="3376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Achieving Future Sustainability 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47625" marB="4762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0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3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1243-5406-2BDB-88F2-EF925557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Schedule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8DCC5E-3AA9-EA4B-FE4C-3BE5E6F3B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Friday, 11 August </a:t>
            </a:r>
            <a:endParaRPr lang="en-US" sz="15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Exhibitor move-in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 Meetings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Opening Ceremony / MGA Awards Presentations - </a:t>
            </a:r>
            <a:r>
              <a:rPr lang="en-US" sz="15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</a:t>
            </a:r>
            <a:r>
              <a:rPr lang="en-US" sz="1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start time (5:30PM)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Dinner / Entertainment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500" b="0" dirty="0">
                <a:effectLst/>
              </a:rPr>
            </a:b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Saturday, 12 August </a:t>
            </a:r>
            <a:endParaRPr lang="en-US" sz="15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Breakout Session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Exhibits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Ignites/Learning Hubs</a:t>
            </a:r>
          </a:p>
          <a:p>
            <a:endParaRPr lang="en-US" sz="15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C1F64E-179A-B2FC-F375-29544A30BB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Sunday, 13 August </a:t>
            </a:r>
            <a:endParaRPr lang="en-US" sz="15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Breakout Sessions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Exhibits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Ignites/Learning Hubs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Closing Ceremony </a:t>
            </a:r>
            <a:r>
              <a:rPr lang="en-US" sz="15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(est. end time 5:00PM) 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Exhibit Tear Down </a:t>
            </a:r>
          </a:p>
          <a:p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110E-6939-E644-DB13-BD319CF69A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86B022-A046-75FA-7ED5-A5410444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5D80659-8DFB-41F8-CE22-754D0888861E}"/>
              </a:ext>
            </a:extLst>
          </p:cNvPr>
          <p:cNvSpPr txBox="1">
            <a:spLocks/>
          </p:cNvSpPr>
          <p:nvPr/>
        </p:nvSpPr>
        <p:spPr>
          <a:xfrm>
            <a:off x="337995" y="4088156"/>
            <a:ext cx="8468010" cy="345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LucidaGrande" charset="0"/>
              <a:buNone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Check the website for the latest program details: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https://sections-congress.ieee.org/program-details.html </a:t>
            </a:r>
            <a:endParaRPr lang="en-US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4816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A765-C538-F675-838B-557A0144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per person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148C4-6F23-9D3F-0CAF-F9303EE15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949" y="3027924"/>
            <a:ext cx="7886700" cy="391425"/>
          </a:xfrm>
        </p:spPr>
        <p:txBody>
          <a:bodyPr>
            <a:normAutofit/>
          </a:bodyPr>
          <a:lstStyle/>
          <a:p>
            <a:r>
              <a:rPr lang="en-US" sz="1100" dirty="0"/>
              <a:t>Please follow IEEE Manual for reimbursement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98FD4-4CBA-0DAA-282A-13414C26E6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8C6AA1-458A-CAD9-A362-6408526EF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39080"/>
              </p:ext>
            </p:extLst>
          </p:nvPr>
        </p:nvGraphicFramePr>
        <p:xfrm>
          <a:off x="873213" y="908334"/>
          <a:ext cx="6276887" cy="1716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8302">
                  <a:extLst>
                    <a:ext uri="{9D8B030D-6E8A-4147-A177-3AD203B41FA5}">
                      <a16:colId xmlns:a16="http://schemas.microsoft.com/office/drawing/2014/main" val="1818839150"/>
                    </a:ext>
                  </a:extLst>
                </a:gridCol>
                <a:gridCol w="1978585">
                  <a:extLst>
                    <a:ext uri="{9D8B030D-6E8A-4147-A177-3AD203B41FA5}">
                      <a16:colId xmlns:a16="http://schemas.microsoft.com/office/drawing/2014/main" val="1590731501"/>
                    </a:ext>
                  </a:extLst>
                </a:gridCol>
              </a:tblGrid>
              <a:tr h="214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Expense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Estimated Cost (USD)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254482766"/>
                  </a:ext>
                </a:extLst>
              </a:tr>
              <a:tr h="21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Airfare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$                            900.00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426806604"/>
                  </a:ext>
                </a:extLst>
              </a:tr>
              <a:tr h="21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Hotel - 3 nights*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$                         1,000.00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2964962899"/>
                  </a:ext>
                </a:extLst>
              </a:tr>
              <a:tr h="21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Ground Transportation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$                            200.00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71358844"/>
                  </a:ext>
                </a:extLst>
              </a:tr>
              <a:tr h="21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Registration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$                            400.00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678526152"/>
                  </a:ext>
                </a:extLst>
              </a:tr>
              <a:tr h="42922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Daily Meal Reimbursement (ONLY 2 dinners will be reimbursed, $100 max for 2 dinners at $50)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$                            100.00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3923528930"/>
                  </a:ext>
                </a:extLst>
              </a:tr>
              <a:tr h="214613"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TOTAL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 $                         2,600.00 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343144637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8CEB7B2-8D75-C7B7-C661-4369F7ED4B37}"/>
              </a:ext>
            </a:extLst>
          </p:cNvPr>
          <p:cNvSpPr/>
          <p:nvPr/>
        </p:nvSpPr>
        <p:spPr>
          <a:xfrm>
            <a:off x="873213" y="2625238"/>
            <a:ext cx="6276887" cy="402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/>
              <a:t>Airfare estimate based on average airfare rates June 2022, rates are subject to change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5F9B32-A8E0-0473-BD43-D11B0BC3BC20}"/>
              </a:ext>
            </a:extLst>
          </p:cNvPr>
          <p:cNvSpPr txBox="1">
            <a:spLocks/>
          </p:cNvSpPr>
          <p:nvPr/>
        </p:nvSpPr>
        <p:spPr>
          <a:xfrm>
            <a:off x="768949" y="3376036"/>
            <a:ext cx="6457351" cy="391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Note *: Region will cover a 4</a:t>
            </a:r>
            <a:r>
              <a:rPr lang="en-US" sz="1100" baseline="30000" dirty="0"/>
              <a:t>th</a:t>
            </a:r>
            <a:r>
              <a:rPr lang="en-US" sz="1100" dirty="0"/>
              <a:t> night to those attending the regional meeting on Friday.</a:t>
            </a:r>
          </a:p>
        </p:txBody>
      </p:sp>
    </p:spTree>
    <p:extLst>
      <p:ext uri="{BB962C8B-B14F-4D97-AF65-F5344CB8AC3E}">
        <p14:creationId xmlns:p14="http://schemas.microsoft.com/office/powerpoint/2010/main" val="4246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1923-568D-567F-663C-645F2D64D3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044099"/>
            <a:ext cx="7886700" cy="3040221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ea typeface="Calibri"/>
                <a:cs typeface="Calibri"/>
                <a:sym typeface="Calibri"/>
              </a:rPr>
              <a:t>MGA covers expenses for the following (approximately 422 attendees):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  <a:sym typeface="Calibri"/>
              </a:rPr>
              <a:t>Primary Section Delegates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/>
              <a:t>MGA Board Members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/>
              <a:t>SC2023 Committee 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/>
              <a:t>SC2023 Region Coordinators 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/>
              <a:t>MGA Vice Chairs, Elects and Region Directors Elects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/>
              <a:t>Chairs of the MGA Student Activities Committee, Young Professionals Committee and Women in Engineering Committee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ea typeface="Calibri"/>
                <a:cs typeface="Calibri"/>
                <a:sym typeface="Calibri"/>
              </a:rPr>
              <a:t>Region 1-10 </a:t>
            </a:r>
            <a:r>
              <a:rPr lang="en-US" sz="1600" dirty="0"/>
              <a:t>Coordinators for the Young Professionals, WIE and SAC Chair (RSAC) </a:t>
            </a:r>
            <a:r>
              <a:rPr lang="en-US" sz="1600" dirty="0">
                <a:ea typeface="Calibri"/>
                <a:cs typeface="Calibri"/>
                <a:sym typeface="Calibri"/>
              </a:rPr>
              <a:t>will be covered at 50% with equal 50% paid by their region. No Substitutions or last-minute appointments will be accommodated for these three positions, a date will be provided in advance and communicated to all necessary volunteers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D0A92-4C91-0CEA-65C8-5EF437A062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BC31FC-80D4-481E-1CC2-4F3DE20D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9499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07FA-9E72-5333-7FB0-F2127DE9D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56180A-BF3C-7B6A-5301-D32D402A4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064419"/>
            <a:ext cx="7409564" cy="2844404"/>
          </a:xfrm>
        </p:spPr>
        <p:txBody>
          <a:bodyPr/>
          <a:lstStyle/>
          <a:p>
            <a:r>
              <a:rPr lang="en-US" dirty="0"/>
              <a:t>Present 3 recommendations</a:t>
            </a:r>
          </a:p>
          <a:p>
            <a:pPr lvl="1"/>
            <a:r>
              <a:rPr lang="en-US" dirty="0"/>
              <a:t>achievable, concise, and globally relevant.</a:t>
            </a:r>
          </a:p>
          <a:p>
            <a:pPr lvl="1"/>
            <a:r>
              <a:rPr lang="en-US" dirty="0"/>
              <a:t>submitted by 15 April 2023</a:t>
            </a:r>
          </a:p>
          <a:p>
            <a:pPr lvl="1"/>
            <a:r>
              <a:rPr lang="en-US" dirty="0"/>
              <a:t>Presented to all SC23 attendees</a:t>
            </a:r>
          </a:p>
          <a:p>
            <a:pPr lvl="1"/>
            <a:r>
              <a:rPr lang="en-US" dirty="0"/>
              <a:t>Top three will be presented at the Closing Ceremony.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130BF3-16E3-B8CE-168D-D2424C343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2935886"/>
            <a:ext cx="3886200" cy="821088"/>
          </a:xfrm>
        </p:spPr>
        <p:txBody>
          <a:bodyPr/>
          <a:lstStyle/>
          <a:p>
            <a:r>
              <a:rPr lang="en-US" dirty="0"/>
              <a:t>Regional Meeting </a:t>
            </a:r>
          </a:p>
          <a:p>
            <a:pPr lvl="1"/>
            <a:r>
              <a:rPr lang="en-US" dirty="0"/>
              <a:t>Friday Aug 11</a:t>
            </a:r>
            <a:r>
              <a:rPr lang="en-US" baseline="30000" dirty="0"/>
              <a:t>th</a:t>
            </a:r>
            <a:r>
              <a:rPr lang="en-US" dirty="0"/>
              <a:t> 9:00am-4:00pm</a:t>
            </a:r>
          </a:p>
          <a:p>
            <a:pPr lvl="1"/>
            <a:r>
              <a:rPr lang="en-US" dirty="0"/>
              <a:t>Final details TBD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49EC6-F0B8-F865-8E1C-7C9B8AB02B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3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6525-D4D6-13DB-F368-4D51DC1D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Section Delegate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C03D0-6A7A-CAA8-063B-D4B76F4FE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41 Sections</a:t>
            </a:r>
          </a:p>
          <a:p>
            <a:r>
              <a:rPr lang="en-US" dirty="0"/>
              <a:t>26 Primary Section Delegates Identified</a:t>
            </a:r>
          </a:p>
          <a:p>
            <a:r>
              <a:rPr lang="en-US" dirty="0"/>
              <a:t>26 Codes Provided</a:t>
            </a:r>
          </a:p>
          <a:p>
            <a:r>
              <a:rPr lang="en-US" dirty="0"/>
              <a:t>17 Already Registered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7CEEB-3648-88DB-08C8-5F0C557599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98F310-2C4C-51C6-C5B1-96DD6DC121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683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530</TotalTime>
  <Words>606</Words>
  <Application>Microsoft Office PowerPoint</Application>
  <PresentationFormat>On-screen Show (16:9)</PresentationFormat>
  <Paragraphs>141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Inter</vt:lpstr>
      <vt:lpstr>LucidaGrande</vt:lpstr>
      <vt:lpstr>Noto Sans Symbols</vt:lpstr>
      <vt:lpstr>Wingdings</vt:lpstr>
      <vt:lpstr>Theme 1</vt:lpstr>
      <vt:lpstr>Sections Congress 2023</vt:lpstr>
      <vt:lpstr>Sections Congress </vt:lpstr>
      <vt:lpstr>Logistics</vt:lpstr>
      <vt:lpstr>Theme and Tracks</vt:lpstr>
      <vt:lpstr>Overall Schedule</vt:lpstr>
      <vt:lpstr>Estimated per person Cost</vt:lpstr>
      <vt:lpstr>Reimbursement information</vt:lpstr>
      <vt:lpstr>Region 3</vt:lpstr>
      <vt:lpstr>Primary Section Delegate </vt:lpstr>
      <vt:lpstr>Primary Section Delegate </vt:lpstr>
      <vt:lpstr>Region 3 Ex Com</vt:lpstr>
      <vt:lpstr>Questions?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31</cp:revision>
  <dcterms:created xsi:type="dcterms:W3CDTF">2016-10-24T19:40:55Z</dcterms:created>
  <dcterms:modified xsi:type="dcterms:W3CDTF">2023-04-14T13:35:56Z</dcterms:modified>
</cp:coreProperties>
</file>