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67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E07"/>
    <a:srgbClr val="006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56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75556-C536-4B27-B812-A02EA16935C3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11C49-634C-40A4-B611-39B3208BD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53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41677C-C55E-98BF-7AC5-D314111A91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4" r="12824" b="12638"/>
          <a:stretch/>
        </p:blipFill>
        <p:spPr>
          <a:xfrm>
            <a:off x="0" y="2"/>
            <a:ext cx="12192000" cy="5991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AB2746-9516-4131-A66B-13D41FE5D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82867A-808D-4B4C-8147-E20DE8F56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13B5D-7A28-4567-9D95-6D56D75ED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ED30-4142-4797-824E-D60DAEC82FBC}" type="datetime1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A833A-68CD-471C-8A62-4A93E2B31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IEEE SoutheastCon 2023</a:t>
            </a:r>
            <a:br>
              <a:rPr lang="en-US" dirty="0"/>
            </a:br>
            <a:r>
              <a:rPr lang="en-US" dirty="0"/>
              <a:t>Orlando, Florida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F18A2-42DA-4AF3-B769-DFD694605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67ADA8-FF1F-405B-A46B-17F73F8F23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17" y="6338190"/>
            <a:ext cx="1371600" cy="4014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839EC1-936A-0EC7-FA8A-D0EB0A2D4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r="19986"/>
          <a:stretch/>
        </p:blipFill>
        <p:spPr>
          <a:xfrm>
            <a:off x="4494623" y="631031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7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F8AA4-672F-4E6B-A8DF-43E43537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19B63-9B50-4AE3-8E69-59AF4CE8B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598"/>
            <a:ext cx="10515600" cy="4933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78519-F605-4D38-930D-A846AECB2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2DB4-F78F-495E-AA6B-12B55AF23550}" type="datetime1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96BDF-389A-4CDD-A5E1-6CBF61834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IEEE SoutheastCon 2023</a:t>
            </a:r>
          </a:p>
          <a:p>
            <a:r>
              <a:rPr lang="en-US" dirty="0"/>
              <a:t>Orlando, Florida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146CA-3223-49D8-8A04-78A4B0BAE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7B85A0-3517-4A1B-8387-785ADFA1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r="19986"/>
          <a:stretch/>
        </p:blipFill>
        <p:spPr>
          <a:xfrm>
            <a:off x="10439399" y="365125"/>
            <a:ext cx="914400" cy="9144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9B48D5-747D-4432-BC9A-3C77664234B5}"/>
              </a:ext>
            </a:extLst>
          </p:cNvPr>
          <p:cNvCxnSpPr/>
          <p:nvPr userDrawn="1"/>
        </p:nvCxnSpPr>
        <p:spPr>
          <a:xfrm>
            <a:off x="838200" y="1330716"/>
            <a:ext cx="10515599" cy="0"/>
          </a:xfrm>
          <a:prstGeom prst="line">
            <a:avLst/>
          </a:prstGeom>
          <a:ln>
            <a:solidFill>
              <a:srgbClr val="F6BE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DD8B1DE-E07E-E627-7873-7344AD8265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17" y="6338190"/>
            <a:ext cx="1371600" cy="40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4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2FFBDEF-4AEA-550F-7E5A-86652D976A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4" r="12824" b="12638"/>
          <a:stretch/>
        </p:blipFill>
        <p:spPr>
          <a:xfrm>
            <a:off x="0" y="2"/>
            <a:ext cx="12192000" cy="5991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2F5EA7-C868-490E-B23A-318ECA48A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2C6D4-09FA-4CB4-BBE1-0C9A335D3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62476"/>
            <a:ext cx="10515600" cy="1428749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4D455-26D7-488B-82F6-553A3A7AD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FF1D-EF18-41E8-84A0-CFD86B6CA37D}" type="datetime1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F4C5B-4F3D-4B06-9227-804F5D46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IEEE SoutheastCon 2023</a:t>
            </a:r>
            <a:br>
              <a:rPr lang="en-US" dirty="0"/>
            </a:br>
            <a:r>
              <a:rPr lang="en-US" dirty="0"/>
              <a:t>Orlando, Florida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F5C34-085F-499C-8F57-D2607BD49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18EF64-1842-303E-99C0-004AF659EE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r="19986"/>
          <a:stretch/>
        </p:blipFill>
        <p:spPr>
          <a:xfrm>
            <a:off x="4494623" y="6310312"/>
            <a:ext cx="457200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7BE14E-91D7-6C5D-1420-20ECDF8B10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17" y="6338190"/>
            <a:ext cx="1371600" cy="40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32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8E7D5-A79C-4556-83E8-6B58CFF10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A1758-89B2-45B0-8905-D8E64D78A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1601"/>
            <a:ext cx="5181600" cy="4339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545AE-17DA-4C71-83F1-F155B735E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71601"/>
            <a:ext cx="5181600" cy="4339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DFCAE-B36C-4702-A2EF-1529D21F2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D342-3CB9-4ED6-AB8E-4B8EA4EA4E13}" type="datetime1">
              <a:rPr lang="en-US" smtClean="0"/>
              <a:t>4/15/2023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92A4D-0FB4-4E02-BBDE-B4479DCA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IEEE SoutheastCon 2023</a:t>
            </a:r>
          </a:p>
          <a:p>
            <a:r>
              <a:rPr lang="en-US" dirty="0"/>
              <a:t>Orlando, Florida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2323D-EC91-44B4-8D19-93D7E7908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205882-9AA1-459F-A8A3-DD0894333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r="19986"/>
          <a:stretch/>
        </p:blipFill>
        <p:spPr>
          <a:xfrm>
            <a:off x="10439399" y="365125"/>
            <a:ext cx="914400" cy="9144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099521-FBD7-45D2-92CB-9A69E9D0E48F}"/>
              </a:ext>
            </a:extLst>
          </p:cNvPr>
          <p:cNvCxnSpPr/>
          <p:nvPr userDrawn="1"/>
        </p:nvCxnSpPr>
        <p:spPr>
          <a:xfrm>
            <a:off x="838200" y="1330716"/>
            <a:ext cx="10515599" cy="0"/>
          </a:xfrm>
          <a:prstGeom prst="line">
            <a:avLst/>
          </a:prstGeom>
          <a:ln>
            <a:solidFill>
              <a:srgbClr val="F6BE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2AC4598-1E5D-F790-6A95-46549B1AEE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17" y="6338190"/>
            <a:ext cx="1371600" cy="40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9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8815-F4F7-410A-B2E9-DC60AECEA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378868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E8B4D-A7F8-4D7E-8944-717B7F947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71600"/>
            <a:ext cx="515778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4F3D9-108D-4DEB-AF00-C0FD453C3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57400"/>
            <a:ext cx="5157787" cy="38909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66C876-8A3A-4A74-92FE-1D89B100A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71600"/>
            <a:ext cx="51831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481145-5C02-4A69-A774-4E2700B064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57401"/>
            <a:ext cx="5183188" cy="38909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54ACE-E1D0-4EEA-AF0A-122B4714A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AF33-6D3E-4681-B10A-E3F2B2445ABC}" type="datetime1">
              <a:rPr lang="en-US" smtClean="0"/>
              <a:t>4/15/2023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1C9234-82FB-4DE8-B31B-760D6F867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IEEE SoutheastCon 2023</a:t>
            </a:r>
          </a:p>
          <a:p>
            <a:r>
              <a:rPr lang="en-US" dirty="0"/>
              <a:t>Orlando, Florida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2189F4-B00A-47ED-B6B7-2B915226D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0558AA-FF3D-489D-A589-B2240DAC4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r="19986"/>
          <a:stretch/>
        </p:blipFill>
        <p:spPr>
          <a:xfrm>
            <a:off x="10439399" y="365125"/>
            <a:ext cx="914400" cy="9144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D2F6C1-58C9-4282-9125-E7D07A790849}"/>
              </a:ext>
            </a:extLst>
          </p:cNvPr>
          <p:cNvCxnSpPr/>
          <p:nvPr userDrawn="1"/>
        </p:nvCxnSpPr>
        <p:spPr>
          <a:xfrm>
            <a:off x="838200" y="1330716"/>
            <a:ext cx="10515599" cy="0"/>
          </a:xfrm>
          <a:prstGeom prst="line">
            <a:avLst/>
          </a:prstGeom>
          <a:ln>
            <a:solidFill>
              <a:srgbClr val="F6BE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622C03B-6C8D-0284-456F-98E65211F1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17" y="6338190"/>
            <a:ext cx="1371600" cy="40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2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975E2-5FDD-49C2-817D-1582EE837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B27A49-99F5-42F1-8613-6F7A554A6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F01A-0CD2-4F8C-98C0-7984485B20B2}" type="datetime1">
              <a:rPr lang="en-US" smtClean="0"/>
              <a:t>4/15/2023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DEBBB1-42FB-4FE7-8A21-E58D662F2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IEEE SoutheastCon 2023</a:t>
            </a:r>
          </a:p>
          <a:p>
            <a:r>
              <a:rPr lang="en-US" dirty="0"/>
              <a:t>Orlando, Florida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F6ADD-9DB3-4E49-AC87-A9AA8F0A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5B3B36-FB62-465A-A301-04B430B2D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r="19986"/>
          <a:stretch/>
        </p:blipFill>
        <p:spPr>
          <a:xfrm>
            <a:off x="10439399" y="365125"/>
            <a:ext cx="914400" cy="9144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60EE1F-EA91-4806-AA4C-FE3A89BBD870}"/>
              </a:ext>
            </a:extLst>
          </p:cNvPr>
          <p:cNvCxnSpPr/>
          <p:nvPr userDrawn="1"/>
        </p:nvCxnSpPr>
        <p:spPr>
          <a:xfrm>
            <a:off x="838200" y="1330716"/>
            <a:ext cx="10515599" cy="0"/>
          </a:xfrm>
          <a:prstGeom prst="line">
            <a:avLst/>
          </a:prstGeom>
          <a:ln>
            <a:solidFill>
              <a:srgbClr val="F6BE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53337AA-C3B5-BC54-9500-753764A2C5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17" y="6338190"/>
            <a:ext cx="1371600" cy="40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8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ttom Logo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DDC535-01AF-40DF-BCF9-1333BDA51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38A2-74F3-4D25-AEF2-3816AEFD6220}" type="datetime1">
              <a:rPr lang="en-US" smtClean="0"/>
              <a:t>4/15/2023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06EF2-04A8-48F7-9495-526C3B2DA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IEEE SoutheastCon 2023</a:t>
            </a:r>
          </a:p>
          <a:p>
            <a:r>
              <a:rPr lang="en-US" dirty="0"/>
              <a:t>Orlando, Florida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A9725-E942-4015-9756-AB4AEA7B2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B3DCE-ABE7-2FF2-E261-2947534A16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r="19986"/>
          <a:stretch/>
        </p:blipFill>
        <p:spPr>
          <a:xfrm>
            <a:off x="4494623" y="6310312"/>
            <a:ext cx="4572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B3B3A8-1326-E605-7864-0D037D1C75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17" y="6338190"/>
            <a:ext cx="1371600" cy="40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81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A66D23-FCC2-4FC3-9AE9-8E3E1A47E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8045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4CED0-24BC-47BC-A404-5DD31B44D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41762-9D66-4C7A-9CA8-2639E87AE9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5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34B5BB5-394F-4453-BAB1-5F471EF8BD54}" type="datetime1">
              <a:rPr lang="en-US" smtClean="0"/>
              <a:t>4/15/2023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63AB5-6EC2-44C0-B871-EBF648BAE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IEEE SoutheastCon 2023</a:t>
            </a:r>
            <a:br>
              <a:rPr lang="en-US" dirty="0"/>
            </a:br>
            <a:r>
              <a:rPr lang="en-US" dirty="0"/>
              <a:t>Orlando, Florida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5F490-C0E0-4090-A63F-CC14194A3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0483" y="6356350"/>
            <a:ext cx="1973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FE9165D2-D3B6-435C-A2E0-8337FBEE834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D427D2-090E-2F53-D5E4-F4377DED1E5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17" y="6338190"/>
            <a:ext cx="1371600" cy="40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6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00629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dfillion@ieee.org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Professional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David Fillion</a:t>
            </a:r>
          </a:p>
          <a:p>
            <a:r>
              <a:rPr lang="en-US" dirty="0" err="1"/>
              <a:t>SoutheastCon</a:t>
            </a:r>
            <a:r>
              <a:rPr lang="en-US" dirty="0"/>
              <a:t>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126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0" y="136525"/>
            <a:ext cx="9144000" cy="1175671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 3 Professional Development Funds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3790" y="1556668"/>
            <a:ext cx="9833810" cy="3640974"/>
          </a:xfrm>
        </p:spPr>
        <p:txBody>
          <a:bodyPr>
            <a:normAutofit lnSpcReduction="10000"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Send Completed form to David Fillion – </a:t>
            </a:r>
            <a:r>
              <a:rPr lang="en-US" dirty="0">
                <a:hlinkClick r:id="rId2"/>
              </a:rPr>
              <a:t>dfillion@ieee.org</a:t>
            </a:r>
            <a:endParaRPr lang="en-US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When approved, Joe </a:t>
            </a:r>
            <a:r>
              <a:rPr lang="en-US" dirty="0" err="1"/>
              <a:t>Pennisi</a:t>
            </a:r>
            <a:r>
              <a:rPr lang="en-US" dirty="0"/>
              <a:t>, Region Treasurer, will be notified along with the Section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After receiving bank account details, the money will be transferred to the section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585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0" y="136525"/>
            <a:ext cx="9144000" cy="1175671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 3 Professional Development Funds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3790" y="1556668"/>
            <a:ext cx="9833810" cy="3640974"/>
          </a:xfrm>
        </p:spPr>
        <p:txBody>
          <a:bodyPr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Have your event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Provide a report to David Fillion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31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0" y="136525"/>
            <a:ext cx="9144000" cy="1175671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 3 Professional Development Funds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559" y="1219784"/>
            <a:ext cx="10571747" cy="364097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FWCS Senior Member Gala – November 5,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 descr="Two people holding a certificate&#10;&#10;Description automatically generated with medium confidence">
            <a:extLst>
              <a:ext uri="{FF2B5EF4-FFF2-40B4-BE49-F238E27FC236}">
                <a16:creationId xmlns:a16="http://schemas.microsoft.com/office/drawing/2014/main" id="{653F46DD-D685-0C89-0800-E5780C542C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5" t="16520" r="1705" b="2932"/>
          <a:stretch/>
        </p:blipFill>
        <p:spPr>
          <a:xfrm>
            <a:off x="3754284" y="2277979"/>
            <a:ext cx="3293645" cy="353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63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0" y="136525"/>
            <a:ext cx="9144000" cy="1175671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 3 Professional Development Funds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559" y="1219784"/>
            <a:ext cx="10571747" cy="364097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FWCS Senior Member Gala – November 5,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13</a:t>
            </a:fld>
            <a:endParaRPr lang="en-US" dirty="0"/>
          </a:p>
        </p:txBody>
      </p:sp>
      <p:pic>
        <p:nvPicPr>
          <p:cNvPr id="10" name="Picture 9" descr="A picture containing wall, person, indoor&#10;&#10;Description automatically generated">
            <a:extLst>
              <a:ext uri="{FF2B5EF4-FFF2-40B4-BE49-F238E27FC236}">
                <a16:creationId xmlns:a16="http://schemas.microsoft.com/office/drawing/2014/main" id="{1CA62015-42D9-2E9D-B2D0-6E6142C569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9" r="10185" b="8846"/>
          <a:stretch/>
        </p:blipFill>
        <p:spPr>
          <a:xfrm>
            <a:off x="4038600" y="1909084"/>
            <a:ext cx="3582403" cy="412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55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0" y="136525"/>
            <a:ext cx="9144000" cy="1175671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 3 Professional Development Funds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559" y="1219784"/>
            <a:ext cx="10571747" cy="364097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FWCS Senior Member Gala – November 5,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 descr="A picture containing person, person, suit, standing&#10;&#10;Description automatically generated">
            <a:extLst>
              <a:ext uri="{FF2B5EF4-FFF2-40B4-BE49-F238E27FC236}">
                <a16:creationId xmlns:a16="http://schemas.microsoft.com/office/drawing/2014/main" id="{39B7BE63-BCD9-A5AF-424D-C17EAF3774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7" t="9006" b="15439"/>
          <a:stretch/>
        </p:blipFill>
        <p:spPr>
          <a:xfrm>
            <a:off x="3884869" y="1732546"/>
            <a:ext cx="3989125" cy="454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71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0" y="136525"/>
            <a:ext cx="9144000" cy="1175671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 3 Professional Development Funds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559" y="1219784"/>
            <a:ext cx="10571747" cy="364097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FWCS Senior Member Gala – November 5,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Picture 7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705D92B0-7BF0-1B1C-F42A-6D394CC876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0" t="12933" b="11664"/>
          <a:stretch/>
        </p:blipFill>
        <p:spPr>
          <a:xfrm>
            <a:off x="1700463" y="1772652"/>
            <a:ext cx="7325226" cy="431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13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0" y="136525"/>
            <a:ext cx="9144000" cy="1175671"/>
          </a:xfrm>
        </p:spPr>
        <p:txBody>
          <a:bodyPr>
            <a:normAutofit fontScale="90000"/>
          </a:bodyPr>
          <a:lstStyle/>
          <a:p>
            <a:r>
              <a:rPr lang="en-US" dirty="0"/>
              <a:t>CPDC</a:t>
            </a:r>
            <a:br>
              <a:rPr lang="en-US" dirty="0"/>
            </a:br>
            <a:r>
              <a:rPr lang="en-US" dirty="0"/>
              <a:t>Career and Professional Development Committee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3790" y="1556668"/>
            <a:ext cx="9833810" cy="3640974"/>
          </a:xfrm>
        </p:spPr>
        <p:txBody>
          <a:bodyPr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David </a:t>
            </a:r>
            <a:r>
              <a:rPr lang="en-US" dirty="0" err="1"/>
              <a:t>Iams</a:t>
            </a:r>
            <a:r>
              <a:rPr lang="en-US" dirty="0"/>
              <a:t>, IEEE Staff Support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Professional Development Webinars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Salary Survey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9D78BC-8367-E9B3-16CA-485D42504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167" y="1633038"/>
            <a:ext cx="1238423" cy="12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59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0" y="136525"/>
            <a:ext cx="9144000" cy="1175671"/>
          </a:xfrm>
        </p:spPr>
        <p:txBody>
          <a:bodyPr>
            <a:normAutofit fontScale="90000"/>
          </a:bodyPr>
          <a:lstStyle/>
          <a:p>
            <a:r>
              <a:rPr lang="en-US" dirty="0"/>
              <a:t>CPDC</a:t>
            </a:r>
            <a:br>
              <a:rPr lang="en-US" dirty="0"/>
            </a:br>
            <a:r>
              <a:rPr lang="en-US" dirty="0"/>
              <a:t>Career and Professional Development Committee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3790" y="1556668"/>
            <a:ext cx="9833810" cy="3640974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9CC582-4726-5F8C-6839-08D5BB3E7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063" y="1556668"/>
            <a:ext cx="7164964" cy="4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39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0" y="136525"/>
            <a:ext cx="9144000" cy="1175671"/>
          </a:xfrm>
        </p:spPr>
        <p:txBody>
          <a:bodyPr>
            <a:normAutofit fontScale="90000"/>
          </a:bodyPr>
          <a:lstStyle/>
          <a:p>
            <a:r>
              <a:rPr lang="en-US" dirty="0"/>
              <a:t>CPDC</a:t>
            </a:r>
            <a:br>
              <a:rPr lang="en-US" dirty="0"/>
            </a:br>
            <a:r>
              <a:rPr lang="en-US" dirty="0"/>
              <a:t>Career and Professional Development Committee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3790" y="1556668"/>
            <a:ext cx="9833810" cy="3640974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5F5D36-22EC-C0DC-3584-E557463B6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205" y="1490729"/>
            <a:ext cx="6721422" cy="42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54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0" y="136525"/>
            <a:ext cx="9144000" cy="1175671"/>
          </a:xfrm>
        </p:spPr>
        <p:txBody>
          <a:bodyPr>
            <a:normAutofit fontScale="90000"/>
          </a:bodyPr>
          <a:lstStyle/>
          <a:p>
            <a:r>
              <a:rPr lang="en-US" dirty="0"/>
              <a:t>CPDC</a:t>
            </a:r>
            <a:br>
              <a:rPr lang="en-US" dirty="0"/>
            </a:br>
            <a:r>
              <a:rPr lang="en-US" dirty="0"/>
              <a:t>Career and Professional Development Committee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3790" y="1556668"/>
            <a:ext cx="9833810" cy="3640974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19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1D5A64-098E-5E02-679D-FC065FDD4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419" y="1556668"/>
            <a:ext cx="7426402" cy="414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8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 descr="A picture containing text, screenshot, electronics, display&#10;&#10;Description automatically generated">
            <a:extLst>
              <a:ext uri="{FF2B5EF4-FFF2-40B4-BE49-F238E27FC236}">
                <a16:creationId xmlns:a16="http://schemas.microsoft.com/office/drawing/2014/main" id="{5ECB2BD5-BCCC-03A9-A07C-51AE146261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1" t="9683" r="11541" b="12891"/>
          <a:stretch/>
        </p:blipFill>
        <p:spPr>
          <a:xfrm>
            <a:off x="4038600" y="344905"/>
            <a:ext cx="3954379" cy="53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80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0" y="136525"/>
            <a:ext cx="9144000" cy="1175671"/>
          </a:xfrm>
        </p:spPr>
        <p:txBody>
          <a:bodyPr>
            <a:normAutofit fontScale="90000"/>
          </a:bodyPr>
          <a:lstStyle/>
          <a:p>
            <a:r>
              <a:rPr lang="en-US" dirty="0"/>
              <a:t>CPDC</a:t>
            </a:r>
            <a:br>
              <a:rPr lang="en-US" dirty="0"/>
            </a:br>
            <a:r>
              <a:rPr lang="en-US" dirty="0"/>
              <a:t>Career and Professional Development Committee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3790" y="1556668"/>
            <a:ext cx="9833810" cy="3640974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3FFD46-0CE1-8C6E-8458-B05FA57A2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10" y="1312196"/>
            <a:ext cx="8127490" cy="462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86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0" y="136525"/>
            <a:ext cx="9144000" cy="1175671"/>
          </a:xfrm>
        </p:spPr>
        <p:txBody>
          <a:bodyPr>
            <a:normAutofit fontScale="90000"/>
          </a:bodyPr>
          <a:lstStyle/>
          <a:p>
            <a:r>
              <a:rPr lang="en-US" dirty="0"/>
              <a:t>CPDC</a:t>
            </a:r>
            <a:br>
              <a:rPr lang="en-US" dirty="0"/>
            </a:br>
            <a:r>
              <a:rPr lang="en-US" dirty="0"/>
              <a:t>Career and Professional Development Committee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3790" y="1556668"/>
            <a:ext cx="9833810" cy="3640974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AF6CAE-9182-DBBB-160C-226EDFDE1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10" y="1312196"/>
            <a:ext cx="8309975" cy="460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97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0" y="136525"/>
            <a:ext cx="9144000" cy="1175671"/>
          </a:xfrm>
        </p:spPr>
        <p:txBody>
          <a:bodyPr>
            <a:normAutofit fontScale="90000"/>
          </a:bodyPr>
          <a:lstStyle/>
          <a:p>
            <a:r>
              <a:rPr lang="en-US" dirty="0"/>
              <a:t>CPDC</a:t>
            </a:r>
            <a:br>
              <a:rPr lang="en-US" dirty="0"/>
            </a:br>
            <a:r>
              <a:rPr lang="en-US" dirty="0"/>
              <a:t>Career and Professional Development Committee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3790" y="1556668"/>
            <a:ext cx="9833810" cy="3640974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3C079C-FF01-5D77-F9EB-E0C89317F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150" y="1273089"/>
            <a:ext cx="7713283" cy="500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86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0" y="136525"/>
            <a:ext cx="9144000" cy="117567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SPAx</a:t>
            </a:r>
            <a:br>
              <a:rPr lang="en-US" dirty="0"/>
            </a:br>
            <a:r>
              <a:rPr lang="en-US" dirty="0"/>
              <a:t>Student Professional Awareness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3790" y="1556668"/>
            <a:ext cx="9833810" cy="3640974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23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2B6560-2B17-CC46-38BB-636A6E176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447" y="1216602"/>
            <a:ext cx="8688012" cy="490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95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0" y="136525"/>
            <a:ext cx="9144000" cy="117567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SPAx</a:t>
            </a:r>
            <a:br>
              <a:rPr lang="en-US" dirty="0"/>
            </a:br>
            <a:r>
              <a:rPr lang="en-US" dirty="0"/>
              <a:t>Student Professional Awareness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3790" y="1556668"/>
            <a:ext cx="9833810" cy="3640974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24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12A4EC-4FB6-F1AD-979F-71C918286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749" y="1304595"/>
            <a:ext cx="8150501" cy="454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50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0" y="136525"/>
            <a:ext cx="9144000" cy="117567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SPAx</a:t>
            </a:r>
            <a:br>
              <a:rPr lang="en-US" dirty="0"/>
            </a:br>
            <a:r>
              <a:rPr lang="en-US" dirty="0"/>
              <a:t>Student Professional Awareness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3790" y="1556668"/>
            <a:ext cx="9833810" cy="3640974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25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03B7FD-DBFA-BF86-9342-DC09C7430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736" y="1375061"/>
            <a:ext cx="7890570" cy="43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89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0" y="136525"/>
            <a:ext cx="9144000" cy="117567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SPAx</a:t>
            </a:r>
            <a:br>
              <a:rPr lang="en-US" dirty="0"/>
            </a:br>
            <a:r>
              <a:rPr lang="en-US" dirty="0"/>
              <a:t>Student Professional Awareness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3790" y="1556668"/>
            <a:ext cx="9833810" cy="3640974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178E8C-E23B-0A1B-E8E5-18EBEE1D1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32" y="1312196"/>
            <a:ext cx="10964779" cy="473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62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0" y="136526"/>
            <a:ext cx="9144000" cy="1138822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 3 Professional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3790" y="1556668"/>
            <a:ext cx="9833810" cy="364097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-   Professional Development Committee</a:t>
            </a:r>
          </a:p>
          <a:p>
            <a:pPr marL="571500" indent="-571500" algn="l">
              <a:buFontTx/>
              <a:buChar char="-"/>
            </a:pPr>
            <a:r>
              <a:rPr lang="en-US" dirty="0"/>
              <a:t>CPDC</a:t>
            </a:r>
          </a:p>
          <a:p>
            <a:pPr marL="571500" indent="-571500" algn="l">
              <a:buFontTx/>
              <a:buChar char="-"/>
            </a:pPr>
            <a:r>
              <a:rPr lang="en-US" dirty="0" err="1"/>
              <a:t>SPAx</a:t>
            </a:r>
            <a:endParaRPr lang="en-US" dirty="0"/>
          </a:p>
          <a:p>
            <a:r>
              <a:rPr lang="en-US" sz="4400" dirty="0"/>
              <a:t>Contact:</a:t>
            </a:r>
          </a:p>
          <a:p>
            <a:r>
              <a:rPr lang="en-US" sz="4400" dirty="0"/>
              <a:t>David Fillion dfillion@ieee.org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957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769" y="406400"/>
            <a:ext cx="9496926" cy="2387600"/>
          </a:xfrm>
        </p:spPr>
        <p:txBody>
          <a:bodyPr/>
          <a:lstStyle/>
          <a:p>
            <a:r>
              <a:rPr lang="en-US" dirty="0"/>
              <a:t>Three Basic IEEE Areas covering Professional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779" y="3080084"/>
            <a:ext cx="10371221" cy="2510590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dirty="0"/>
              <a:t>Region 3 Professional Development Committee Corey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dirty="0"/>
              <a:t>IEEE USA CPDC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dirty="0" err="1"/>
              <a:t>SPAx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39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What is Professional Development?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07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Almost anything that </a:t>
            </a:r>
            <a:br>
              <a:rPr lang="en-US" dirty="0"/>
            </a:br>
            <a:r>
              <a:rPr lang="en-US" dirty="0"/>
              <a:t>is </a:t>
            </a:r>
            <a:r>
              <a:rPr lang="en-US" sz="6000" dirty="0"/>
              <a:t>NOT</a:t>
            </a:r>
            <a:r>
              <a:rPr lang="en-US" dirty="0"/>
              <a:t> technical.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650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0" y="465222"/>
            <a:ext cx="9144000" cy="846974"/>
          </a:xfrm>
        </p:spPr>
        <p:txBody>
          <a:bodyPr/>
          <a:lstStyle/>
          <a:p>
            <a:r>
              <a:rPr lang="en-US" dirty="0"/>
              <a:t>Some Examples or Ideas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3790" y="1556668"/>
            <a:ext cx="9144000" cy="3640974"/>
          </a:xfrm>
        </p:spPr>
        <p:txBody>
          <a:bodyPr>
            <a:normAutofit lnSpcReduction="10000"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Resume Development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Interviewing Skills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Personal Networks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STEM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The Job Search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Public Speaking/Presentation Skills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771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0" y="136525"/>
            <a:ext cx="9144000" cy="1175671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 3 Professional Development Funds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3790" y="1556668"/>
            <a:ext cx="9833810" cy="3640974"/>
          </a:xfrm>
        </p:spPr>
        <p:txBody>
          <a:bodyPr>
            <a:normAutofit fontScale="92500"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You have an idea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4400" dirty="0"/>
              <a:t>But, is it Professional Development? 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4400" dirty="0"/>
              <a:t>Criteria – does it cover anything technical?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4400" dirty="0"/>
              <a:t>If Yes, it is NOT Professional Development 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071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0" y="136525"/>
            <a:ext cx="9144000" cy="1175671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 3 Professional Development Funds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3790" y="1556668"/>
            <a:ext cx="9833810" cy="3640974"/>
          </a:xfrm>
        </p:spPr>
        <p:txBody>
          <a:bodyPr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Build the details of the Professional Development Activity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/>
              <a:t>What specifically will the activity be? 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/>
              <a:t>How much will it cost? Write a budget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417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DB1-4D28-00EC-3D31-319A6F9DA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0" y="136525"/>
            <a:ext cx="9144000" cy="1175671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 3 Professional Development Funds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E987B-6667-FFC3-C566-6905EB2F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3790" y="1556668"/>
            <a:ext cx="9833810" cy="3640974"/>
          </a:xfrm>
        </p:spPr>
        <p:txBody>
          <a:bodyPr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Complete the application for funds Excel Spreadsheet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dirty="0"/>
              <a:t>Description of event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dirty="0"/>
              <a:t>Financial Details – remember a 50% match up to $1,000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dirty="0"/>
              <a:t>Section Chair must approve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3E48-1829-E28A-4463-3614414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SoutheastCon 2023</a:t>
            </a:r>
            <a:br>
              <a:rPr lang="en-US"/>
            </a:br>
            <a:r>
              <a:rPr lang="en-US"/>
              <a:t>Orlando,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6208-3BA8-6778-D52C-232C4B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843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EEE Brigh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A0C2F"/>
      </a:accent1>
      <a:accent2>
        <a:srgbClr val="FFA300"/>
      </a:accent2>
      <a:accent3>
        <a:srgbClr val="00843D"/>
      </a:accent3>
      <a:accent4>
        <a:srgbClr val="981D97"/>
      </a:accent4>
      <a:accent5>
        <a:srgbClr val="009CA6"/>
      </a:accent5>
      <a:accent6>
        <a:srgbClr val="00629B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EEE SoutheastCon 2023 PowerPoint Template v0.5 2023-01-04" id="{481BBAA6-8946-4F70-9FF8-4E73E02E57C9}" vid="{D313B227-B612-4AF8-A900-45AAA176E2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IEEE SoutheastCon 2023 PowerPoint Template v0.5 2023-01-04</Template>
  <TotalTime>496</TotalTime>
  <Words>579</Words>
  <Application>Microsoft Office PowerPoint</Application>
  <PresentationFormat>Widescreen</PresentationFormat>
  <Paragraphs>120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Office Theme</vt:lpstr>
      <vt:lpstr>Professional Development</vt:lpstr>
      <vt:lpstr>PowerPoint Presentation</vt:lpstr>
      <vt:lpstr>Three Basic IEEE Areas covering Professional Development</vt:lpstr>
      <vt:lpstr>What is Professional Development?</vt:lpstr>
      <vt:lpstr>Almost anything that  is NOT technical. </vt:lpstr>
      <vt:lpstr>Some Examples or Ideas </vt:lpstr>
      <vt:lpstr>Region 3 Professional Development Funds</vt:lpstr>
      <vt:lpstr>Region 3 Professional Development Funds</vt:lpstr>
      <vt:lpstr>Region 3 Professional Development Funds</vt:lpstr>
      <vt:lpstr>Region 3 Professional Development Funds</vt:lpstr>
      <vt:lpstr>Region 3 Professional Development Funds</vt:lpstr>
      <vt:lpstr>Region 3 Professional Development Funds</vt:lpstr>
      <vt:lpstr>Region 3 Professional Development Funds</vt:lpstr>
      <vt:lpstr>Region 3 Professional Development Funds</vt:lpstr>
      <vt:lpstr>Region 3 Professional Development Funds</vt:lpstr>
      <vt:lpstr>CPDC Career and Professional Development Committee</vt:lpstr>
      <vt:lpstr>CPDC Career and Professional Development Committee</vt:lpstr>
      <vt:lpstr>CPDC Career and Professional Development Committee</vt:lpstr>
      <vt:lpstr>CPDC Career and Professional Development Committee</vt:lpstr>
      <vt:lpstr>CPDC Career and Professional Development Committee</vt:lpstr>
      <vt:lpstr>CPDC Career and Professional Development Committee</vt:lpstr>
      <vt:lpstr>CPDC Career and Professional Development Committee</vt:lpstr>
      <vt:lpstr>SPAx Student Professional Awareness</vt:lpstr>
      <vt:lpstr>SPAx Student Professional Awareness</vt:lpstr>
      <vt:lpstr>SPAx Student Professional Awareness</vt:lpstr>
      <vt:lpstr>SPAx Student Professional Awareness</vt:lpstr>
      <vt:lpstr>Region 3 Professional Development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Professional Development</dc:title>
  <dc:creator>David Fillion</dc:creator>
  <cp:lastModifiedBy>Donohoe, Pat</cp:lastModifiedBy>
  <cp:revision>17</cp:revision>
  <dcterms:created xsi:type="dcterms:W3CDTF">2023-04-15T01:30:14Z</dcterms:created>
  <dcterms:modified xsi:type="dcterms:W3CDTF">2023-04-15T12:15:49Z</dcterms:modified>
</cp:coreProperties>
</file>