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320" r:id="rId6"/>
    <p:sldId id="262" r:id="rId7"/>
    <p:sldId id="265" r:id="rId8"/>
    <p:sldId id="321" r:id="rId9"/>
    <p:sldId id="263" r:id="rId10"/>
    <p:sldId id="269" r:id="rId11"/>
    <p:sldId id="322" r:id="rId12"/>
    <p:sldId id="367" r:id="rId13"/>
    <p:sldId id="270" r:id="rId14"/>
    <p:sldId id="271" r:id="rId15"/>
    <p:sldId id="272" r:id="rId16"/>
    <p:sldId id="264" r:id="rId17"/>
    <p:sldId id="325" r:id="rId18"/>
    <p:sldId id="266" r:id="rId19"/>
    <p:sldId id="268" r:id="rId20"/>
    <p:sldId id="283" r:id="rId21"/>
    <p:sldId id="327" r:id="rId22"/>
    <p:sldId id="328" r:id="rId23"/>
    <p:sldId id="326" r:id="rId24"/>
    <p:sldId id="332" r:id="rId25"/>
    <p:sldId id="278" r:id="rId26"/>
    <p:sldId id="329" r:id="rId27"/>
    <p:sldId id="334" r:id="rId28"/>
    <p:sldId id="335" r:id="rId29"/>
    <p:sldId id="282" r:id="rId30"/>
    <p:sldId id="330" r:id="rId31"/>
    <p:sldId id="364" r:id="rId32"/>
    <p:sldId id="273" r:id="rId33"/>
    <p:sldId id="275" r:id="rId34"/>
    <p:sldId id="333" r:id="rId35"/>
    <p:sldId id="276" r:id="rId36"/>
    <p:sldId id="365" r:id="rId37"/>
    <p:sldId id="366" r:id="rId38"/>
    <p:sldId id="331" r:id="rId39"/>
    <p:sldId id="26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D058D-BC88-4361-8319-BC133076A94B}" v="59" dt="2023-04-15T10:01:2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6863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 amt="35000"/>
          </a:blip>
          <a:srcRect l="2004" t="15298" r="3802" b="-3949"/>
          <a:stretch/>
        </p:blipFill>
        <p:spPr>
          <a:xfrm>
            <a:off x="3047999" y="100000"/>
            <a:ext cx="9144000" cy="64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2"/>
            <a:ext cx="12193768" cy="2040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38201" y="1094691"/>
            <a:ext cx="7136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38201" y="2387119"/>
            <a:ext cx="7136400" cy="3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2428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73" y="534986"/>
            <a:ext cx="10515600" cy="554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6573" y="1763887"/>
            <a:ext cx="10515600" cy="3943351"/>
          </a:xfrm>
        </p:spPr>
        <p:txBody>
          <a:bodyPr/>
          <a:lstStyle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76573" y="1114643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5772150" y="6323015"/>
            <a:ext cx="6477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40" y="555626"/>
            <a:ext cx="10515600" cy="554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00040" y="1825625"/>
            <a:ext cx="5181600" cy="37925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34040" y="1825625"/>
            <a:ext cx="5181600" cy="3792539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00040" y="1106196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5857790" y="6330488"/>
            <a:ext cx="647700" cy="365125"/>
          </a:xfrm>
        </p:spPr>
        <p:txBody>
          <a:bodyPr/>
          <a:lstStyle>
            <a:lvl1pPr algn="ctr">
              <a:defRPr sz="16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nextg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nextgen.iee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9352-EDE8-269E-342A-76DD771D3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NextGen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A8C4-8702-B933-61F4-F508BC1B8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you need to know to get started …</a:t>
            </a:r>
          </a:p>
          <a:p>
            <a:endParaRPr lang="en-US" dirty="0"/>
          </a:p>
          <a:p>
            <a:pPr algn="r"/>
            <a:r>
              <a:rPr lang="en-US" sz="2400" dirty="0"/>
              <a:t>Joe Pennisi, Region 3 Treasurer</a:t>
            </a:r>
          </a:p>
          <a:p>
            <a:pPr algn="r"/>
            <a:r>
              <a:rPr lang="en-US" sz="2400" dirty="0"/>
              <a:t>April 15,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90097-9E4B-022F-97AB-9627272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D8111-B322-25A9-641D-513673B8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FA3B77-A973-4AA1-8208-0648FC28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62" b="37288"/>
          <a:stretch/>
        </p:blipFill>
        <p:spPr>
          <a:xfrm>
            <a:off x="838200" y="2217938"/>
            <a:ext cx="3616961" cy="2709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to set several fields before “update” to get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0442780" y="3353931"/>
            <a:ext cx="1079863" cy="3853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B1B798-4C24-49B3-8521-5A6521B000EE}"/>
              </a:ext>
            </a:extLst>
          </p:cNvPr>
          <p:cNvSpPr/>
          <p:nvPr/>
        </p:nvSpPr>
        <p:spPr>
          <a:xfrm>
            <a:off x="1430382" y="3405959"/>
            <a:ext cx="476071" cy="12772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412A20-55AB-41CF-AEF9-95E31184F50F}"/>
              </a:ext>
            </a:extLst>
          </p:cNvPr>
          <p:cNvSpPr/>
          <p:nvPr/>
        </p:nvSpPr>
        <p:spPr>
          <a:xfrm>
            <a:off x="1906452" y="2532784"/>
            <a:ext cx="2275840" cy="534125"/>
          </a:xfrm>
          <a:prstGeom prst="wedgeRoundRectCallout">
            <a:avLst>
              <a:gd name="adj1" fmla="val -49660"/>
              <a:gd name="adj2" fmla="val 1179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629B"/>
                </a:solidFill>
              </a:rPr>
              <a:t>Select “Cash Flows” to see all transactions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5BB8B-2DB7-4C89-996C-8D75904AF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00"/>
          <a:stretch/>
        </p:blipFill>
        <p:spPr>
          <a:xfrm>
            <a:off x="5190452" y="2163867"/>
            <a:ext cx="6547904" cy="248418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E1B1EA-39C3-4C68-8BF9-2A76A91F3E92}"/>
              </a:ext>
            </a:extLst>
          </p:cNvPr>
          <p:cNvSpPr/>
          <p:nvPr/>
        </p:nvSpPr>
        <p:spPr>
          <a:xfrm>
            <a:off x="5937545" y="3359737"/>
            <a:ext cx="1428205" cy="133529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73E04E-D6EE-434B-8371-6D6961C945BF}"/>
              </a:ext>
            </a:extLst>
          </p:cNvPr>
          <p:cNvSpPr/>
          <p:nvPr/>
        </p:nvSpPr>
        <p:spPr>
          <a:xfrm>
            <a:off x="9078435" y="3487460"/>
            <a:ext cx="911497" cy="12772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54F216-DF3B-403B-9532-015BE8A8FA3A}"/>
              </a:ext>
            </a:extLst>
          </p:cNvPr>
          <p:cNvSpPr/>
          <p:nvPr/>
        </p:nvSpPr>
        <p:spPr>
          <a:xfrm>
            <a:off x="5942082" y="3487460"/>
            <a:ext cx="494757" cy="25179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3B59F6-6D83-4810-BE15-3A37F5F782A4}"/>
              </a:ext>
            </a:extLst>
          </p:cNvPr>
          <p:cNvSpPr/>
          <p:nvPr/>
        </p:nvSpPr>
        <p:spPr>
          <a:xfrm>
            <a:off x="11438220" y="2881111"/>
            <a:ext cx="247379" cy="19887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876DF0B-35B5-4E30-BD79-28EB43020DA5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-56866"/>
              <a:gd name="adj2" fmla="val -14204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D71C0DA-6E02-424F-8EB9-3D110CB844AE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3577"/>
              <a:gd name="adj2" fmla="val -1269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97A3E0-2F7F-4B20-9EA1-CEC62BB0BB09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-86071"/>
              <a:gd name="adj2" fmla="val -12165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/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/>
              <a:t>Click “update”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FEF459F-4CF1-4DFD-A40D-DDB12B0D2E88}"/>
              </a:ext>
            </a:extLst>
          </p:cNvPr>
          <p:cNvSpPr/>
          <p:nvPr/>
        </p:nvSpPr>
        <p:spPr>
          <a:xfrm>
            <a:off x="7580559" y="4317308"/>
            <a:ext cx="3140893" cy="882840"/>
          </a:xfrm>
          <a:prstGeom prst="wedgeRoundRectCallout">
            <a:avLst>
              <a:gd name="adj1" fmla="val 74927"/>
              <a:gd name="adj2" fmla="val -187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HOP from drop down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“all” for Account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Select start/end date of interest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333" dirty="0">
                <a:solidFill>
                  <a:srgbClr val="00629B"/>
                </a:solidFill>
              </a:rPr>
              <a:t>Click “update”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4942AB-A338-4A26-8A6F-7B1CE65E973A}"/>
              </a:ext>
            </a:extLst>
          </p:cNvPr>
          <p:cNvSpPr txBox="1"/>
          <p:nvPr/>
        </p:nvSpPr>
        <p:spPr>
          <a:xfrm>
            <a:off x="10274841" y="3739256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3BDC0-1244-420B-A686-AD9A2611489D}"/>
              </a:ext>
            </a:extLst>
          </p:cNvPr>
          <p:cNvSpPr txBox="1"/>
          <p:nvPr/>
        </p:nvSpPr>
        <p:spPr>
          <a:xfrm>
            <a:off x="7660837" y="3701531"/>
            <a:ext cx="33092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DB2E6-D7CC-43DF-9BE8-81D9599BE5F4}"/>
              </a:ext>
            </a:extLst>
          </p:cNvPr>
          <p:cNvSpPr txBox="1"/>
          <p:nvPr/>
        </p:nvSpPr>
        <p:spPr>
          <a:xfrm>
            <a:off x="9293246" y="3767959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8B704-6C7F-4DED-B672-917B414302C2}"/>
              </a:ext>
            </a:extLst>
          </p:cNvPr>
          <p:cNvSpPr txBox="1"/>
          <p:nvPr/>
        </p:nvSpPr>
        <p:spPr>
          <a:xfrm>
            <a:off x="7853757" y="4041200"/>
            <a:ext cx="3309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3378F-FDC9-2731-57FB-A90765CE0C94}"/>
              </a:ext>
            </a:extLst>
          </p:cNvPr>
          <p:cNvSpPr txBox="1"/>
          <p:nvPr/>
        </p:nvSpPr>
        <p:spPr>
          <a:xfrm>
            <a:off x="2541401" y="5646072"/>
            <a:ext cx="79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 You’ll use the Update button frequently to refresh displayed data</a:t>
            </a:r>
          </a:p>
        </p:txBody>
      </p:sp>
    </p:spTree>
    <p:extLst>
      <p:ext uri="{BB962C8B-B14F-4D97-AF65-F5344CB8AC3E}">
        <p14:creationId xmlns:p14="http://schemas.microsoft.com/office/powerpoint/2010/main" val="29937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293E-F778-126B-361E-BEC6CDE3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7124-EA55-649C-5E70-1A58D450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06" y="1371598"/>
            <a:ext cx="6862322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Work Breakdown Structure Tasks</a:t>
            </a:r>
          </a:p>
          <a:p>
            <a:pPr lvl="1"/>
            <a:r>
              <a:rPr lang="en-US" sz="1600" dirty="0"/>
              <a:t>Key for categorizing transactions</a:t>
            </a:r>
          </a:p>
          <a:p>
            <a:pPr lvl="1"/>
            <a:r>
              <a:rPr lang="en-US" sz="1600" dirty="0"/>
              <a:t>Key for budgeting &amp; reporting</a:t>
            </a:r>
            <a:endParaRPr lang="en-US" sz="2400" dirty="0"/>
          </a:p>
          <a:p>
            <a:r>
              <a:rPr lang="en-US" sz="2400" dirty="0"/>
              <a:t>NextGen is organized into “projects”</a:t>
            </a:r>
          </a:p>
          <a:p>
            <a:pPr lvl="1"/>
            <a:r>
              <a:rPr lang="en-US" sz="1600" dirty="0"/>
              <a:t>For MGA this is Regions, Sections, Chapters, Affinity groups, etc.</a:t>
            </a:r>
            <a:endParaRPr lang="en-US" sz="1200" dirty="0"/>
          </a:p>
          <a:p>
            <a:r>
              <a:rPr lang="en-US" sz="2400" dirty="0"/>
              <a:t>Each project has a set of assigned Tasks</a:t>
            </a:r>
          </a:p>
          <a:p>
            <a:pPr lvl="1"/>
            <a:r>
              <a:rPr lang="en-US" sz="1600" dirty="0"/>
              <a:t>Some are common, some are unique</a:t>
            </a:r>
          </a:p>
          <a:p>
            <a:pPr lvl="1"/>
            <a:r>
              <a:rPr lang="en-US" sz="1600" dirty="0"/>
              <a:t>Provided by MGA finance to each Treasurer in “WBS and Exp-Rev Types Listing” file</a:t>
            </a:r>
          </a:p>
          <a:p>
            <a:r>
              <a:rPr lang="en-US" sz="2400" dirty="0"/>
              <a:t>NextGen tagging makes superset available</a:t>
            </a:r>
          </a:p>
          <a:p>
            <a:pPr lvl="1"/>
            <a:r>
              <a:rPr lang="en-US" sz="1600" dirty="0"/>
              <a:t>This is why tagging in NextGen currently isn’t officially sanctioned</a:t>
            </a:r>
          </a:p>
          <a:p>
            <a:r>
              <a:rPr lang="en-US" sz="2400" dirty="0"/>
              <a:t>MGA Finance request tagging via spreadsheet</a:t>
            </a:r>
          </a:p>
          <a:p>
            <a:pPr lvl="1"/>
            <a:r>
              <a:rPr lang="en-US" sz="1600" dirty="0"/>
              <a:t>Requested periodically of treasurer (every 6 months)</a:t>
            </a:r>
          </a:p>
          <a:p>
            <a:pPr lvl="1"/>
            <a:r>
              <a:rPr lang="en-US" sz="1600" dirty="0"/>
              <a:t>Limits Reporting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F08B-0AA6-73B1-FA94-22A07076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8494-2D91-F4EF-E4B3-E97D3E41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49374-EC71-029B-BF95-5C315BAD0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77" r="68094" b="1991"/>
          <a:stretch/>
        </p:blipFill>
        <p:spPr>
          <a:xfrm>
            <a:off x="838200" y="1148317"/>
            <a:ext cx="3535367" cy="54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293E-F778-126B-361E-BEC6CDE3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Expense-Revenue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7124-EA55-649C-5E70-1A58D450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273" y="2177821"/>
            <a:ext cx="4004318" cy="542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classifying transactions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6F08B-0AA6-73B1-FA94-22A07076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8494-2D91-F4EF-E4B3-E97D3E41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3FD22-0737-95AF-5439-CB00CB793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91" r="11200" b="2101"/>
          <a:stretch/>
        </p:blipFill>
        <p:spPr>
          <a:xfrm>
            <a:off x="368122" y="1365910"/>
            <a:ext cx="7451438" cy="49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 Transactions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D32B2-8793-48C0-9025-F255435B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b="25248"/>
          <a:stretch/>
        </p:blipFill>
        <p:spPr>
          <a:xfrm>
            <a:off x="3982720" y="2687975"/>
            <a:ext cx="7919896" cy="349853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7679693" y="4926449"/>
            <a:ext cx="721175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62163" y="4926449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F3CA7D7-9D85-4F3A-8970-7C96481CF8A1}"/>
              </a:ext>
            </a:extLst>
          </p:cNvPr>
          <p:cNvSpPr/>
          <p:nvPr/>
        </p:nvSpPr>
        <p:spPr>
          <a:xfrm>
            <a:off x="6830421" y="3429000"/>
            <a:ext cx="3140893" cy="1056654"/>
          </a:xfrm>
          <a:prstGeom prst="wedgeRoundRectCallout">
            <a:avLst>
              <a:gd name="adj1" fmla="val 4827"/>
              <a:gd name="adj2" fmla="val 701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Transaction Tagging: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Category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Expense/Revenue Type</a:t>
            </a:r>
          </a:p>
          <a:p>
            <a:pPr marL="228594" indent="-228594">
              <a:buFontTx/>
              <a:buChar char="-"/>
            </a:pPr>
            <a:r>
              <a:rPr lang="en-US" sz="1200" dirty="0">
                <a:solidFill>
                  <a:srgbClr val="00629B"/>
                </a:solidFill>
              </a:rPr>
              <a:t>Task (task code)</a:t>
            </a:r>
          </a:p>
          <a:p>
            <a:r>
              <a:rPr lang="en-US" sz="1200" dirty="0">
                <a:solidFill>
                  <a:srgbClr val="00629B"/>
                </a:solidFill>
              </a:rPr>
              <a:t>Need to limit to GL codes in your WBS list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198CFC2-14D0-464C-8516-1662986415F6}"/>
              </a:ext>
            </a:extLst>
          </p:cNvPr>
          <p:cNvSpPr txBox="1">
            <a:spLocks/>
          </p:cNvSpPr>
          <p:nvPr/>
        </p:nvSpPr>
        <p:spPr bwMode="auto">
          <a:xfrm>
            <a:off x="361169" y="1336918"/>
            <a:ext cx="11541447" cy="13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Note:  Due to Current NextGen limitation that exposes more tasks to a treasurer than are valid, NextGen tagging does NOT sync with NextGen Cloud.</a:t>
            </a:r>
          </a:p>
          <a:p>
            <a:pPr marL="0" indent="0">
              <a:buNone/>
            </a:pPr>
            <a:r>
              <a:rPr lang="en-US" sz="1800" dirty="0"/>
              <a:t>MGA Finance manually uploads each project from periodic Treasurer spreadsheet tagging process.</a:t>
            </a:r>
          </a:p>
          <a:p>
            <a:pPr marL="0" indent="0">
              <a:buNone/>
            </a:pPr>
            <a:r>
              <a:rPr lang="en-US" sz="1800" dirty="0"/>
              <a:t>Currently a manual tagging and upload process is required to enable reports.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A10488-D65A-16CC-89D1-C1F443EE5B62}"/>
              </a:ext>
            </a:extLst>
          </p:cNvPr>
          <p:cNvSpPr/>
          <p:nvPr/>
        </p:nvSpPr>
        <p:spPr>
          <a:xfrm>
            <a:off x="6958519" y="4952047"/>
            <a:ext cx="344070" cy="115887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916FDC-E725-3DD8-1C32-CFA4ED567EF2}"/>
              </a:ext>
            </a:extLst>
          </p:cNvPr>
          <p:cNvSpPr/>
          <p:nvPr/>
        </p:nvSpPr>
        <p:spPr>
          <a:xfrm rot="16200000">
            <a:off x="8426938" y="3249023"/>
            <a:ext cx="204055" cy="3140894"/>
          </a:xfrm>
          <a:prstGeom prst="rightBrace">
            <a:avLst/>
          </a:prstGeom>
          <a:ln w="28575">
            <a:solidFill>
              <a:srgbClr val="006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1CC189-16AD-F879-BACD-55C09C8E1041}"/>
              </a:ext>
            </a:extLst>
          </p:cNvPr>
          <p:cNvSpPr txBox="1">
            <a:spLocks/>
          </p:cNvSpPr>
          <p:nvPr/>
        </p:nvSpPr>
        <p:spPr bwMode="auto">
          <a:xfrm>
            <a:off x="361169" y="2849252"/>
            <a:ext cx="3469151" cy="13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Treasurers CAN tag transactions as they appear in the list.</a:t>
            </a:r>
          </a:p>
          <a:p>
            <a:pPr marL="0" indent="0">
              <a:buNone/>
            </a:pPr>
            <a:r>
              <a:rPr lang="en-US" sz="1800" dirty="0"/>
              <a:t>The key is tagging ONLY with tasks in your WBS list (obtained from file).  This is manual, but beneficial for managing finances until tool updates provide this capability.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C98BC1-F9AB-37B1-CF7D-E01DE77E39FB}"/>
              </a:ext>
            </a:extLst>
          </p:cNvPr>
          <p:cNvSpPr/>
          <p:nvPr/>
        </p:nvSpPr>
        <p:spPr>
          <a:xfrm>
            <a:off x="4701363" y="4717443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2203C9A-87F7-306C-F36D-D8E4E1A81FBD}"/>
              </a:ext>
            </a:extLst>
          </p:cNvPr>
          <p:cNvSpPr/>
          <p:nvPr/>
        </p:nvSpPr>
        <p:spPr>
          <a:xfrm>
            <a:off x="765627" y="5665933"/>
            <a:ext cx="3140893" cy="520575"/>
          </a:xfrm>
          <a:prstGeom prst="wedgeRoundRectCallout">
            <a:avLst>
              <a:gd name="adj1" fmla="val 75519"/>
              <a:gd name="adj2" fmla="val -20121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Export current view to spreadsheet CSV file for those inclined to work with those</a:t>
            </a:r>
          </a:p>
        </p:txBody>
      </p:sp>
    </p:spTree>
    <p:extLst>
      <p:ext uri="{BB962C8B-B14F-4D97-AF65-F5344CB8AC3E}">
        <p14:creationId xmlns:p14="http://schemas.microsoft.com/office/powerpoint/2010/main" val="365635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Tagging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D32B2-8793-48C0-9025-F255435B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b="25248"/>
          <a:stretch/>
        </p:blipFill>
        <p:spPr>
          <a:xfrm>
            <a:off x="528320" y="2208704"/>
            <a:ext cx="7919896" cy="3498533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F3CA7D7-9D85-4F3A-8970-7C96481CF8A1}"/>
              </a:ext>
            </a:extLst>
          </p:cNvPr>
          <p:cNvSpPr/>
          <p:nvPr/>
        </p:nvSpPr>
        <p:spPr>
          <a:xfrm>
            <a:off x="1727274" y="4058195"/>
            <a:ext cx="3140893" cy="307517"/>
          </a:xfrm>
          <a:prstGeom prst="wedgeRoundRectCallout">
            <a:avLst>
              <a:gd name="adj1" fmla="val -66108"/>
              <a:gd name="adj2" fmla="val 14293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number for transaction to tag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1C304-787F-40EB-8C2B-E638C93B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03" y="1577014"/>
            <a:ext cx="3839131" cy="37039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8DC466-D9DF-40C4-8DEC-B83956327D94}"/>
              </a:ext>
            </a:extLst>
          </p:cNvPr>
          <p:cNvCxnSpPr>
            <a:endCxn id="7" idx="1"/>
          </p:cNvCxnSpPr>
          <p:nvPr/>
        </p:nvCxnSpPr>
        <p:spPr>
          <a:xfrm flipV="1">
            <a:off x="4868167" y="3429001"/>
            <a:ext cx="2655336" cy="782953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852DFB-E7C2-4897-B225-5B1396D4ABDD}"/>
              </a:ext>
            </a:extLst>
          </p:cNvPr>
          <p:cNvSpPr/>
          <p:nvPr/>
        </p:nvSpPr>
        <p:spPr>
          <a:xfrm>
            <a:off x="8377646" y="3298371"/>
            <a:ext cx="2049417" cy="284480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574B6BD-3F60-4AA6-9BEE-CA47100ECB35}"/>
              </a:ext>
            </a:extLst>
          </p:cNvPr>
          <p:cNvSpPr/>
          <p:nvPr/>
        </p:nvSpPr>
        <p:spPr>
          <a:xfrm>
            <a:off x="8894280" y="3970643"/>
            <a:ext cx="3140893" cy="445437"/>
          </a:xfrm>
          <a:prstGeom prst="wedgeRoundRectCallout">
            <a:avLst>
              <a:gd name="adj1" fmla="val -56496"/>
              <a:gd name="adj2" fmla="val -135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Select Type &amp; Task from drop down</a:t>
            </a:r>
          </a:p>
          <a:p>
            <a:r>
              <a:rPr lang="en-US" sz="1200" dirty="0">
                <a:solidFill>
                  <a:srgbClr val="00629B"/>
                </a:solidFill>
              </a:rPr>
              <a:t>*Make sure to only use Task from budget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398EA87-B40D-4C48-AF38-1398515FF79F}"/>
              </a:ext>
            </a:extLst>
          </p:cNvPr>
          <p:cNvSpPr/>
          <p:nvPr/>
        </p:nvSpPr>
        <p:spPr>
          <a:xfrm>
            <a:off x="8650440" y="5307463"/>
            <a:ext cx="2200440" cy="271829"/>
          </a:xfrm>
          <a:prstGeom prst="wedgeRoundRectCallout">
            <a:avLst>
              <a:gd name="adj1" fmla="val -91113"/>
              <a:gd name="adj2" fmla="val -19661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“save” when complete</a:t>
            </a:r>
          </a:p>
        </p:txBody>
      </p:sp>
    </p:spTree>
    <p:extLst>
      <p:ext uri="{BB962C8B-B14F-4D97-AF65-F5344CB8AC3E}">
        <p14:creationId xmlns:p14="http://schemas.microsoft.com/office/powerpoint/2010/main" val="309122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Tagging (official)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Official transaction tagging requires manual upload by MGA Finance team</a:t>
            </a:r>
          </a:p>
          <a:p>
            <a:r>
              <a:rPr lang="en-US" sz="2400" dirty="0"/>
              <a:t>Finance team will send reports to treasurers to tag and return</a:t>
            </a:r>
          </a:p>
          <a:p>
            <a:r>
              <a:rPr lang="en-US" sz="2400" dirty="0"/>
              <a:t>Once these are uploaded by Finance team, B vs A reports will be accurate</a:t>
            </a:r>
          </a:p>
          <a:p>
            <a:endParaRPr lang="en-US" sz="2400" dirty="0"/>
          </a:p>
          <a:p>
            <a:r>
              <a:rPr lang="en-US" sz="2400" dirty="0"/>
              <a:t>However, if tagging performed in NextGen uses only applicable WBS tasks, they can use this data to upload – it is important that it is correct.</a:t>
            </a:r>
          </a:p>
          <a:p>
            <a:endParaRPr lang="en-US" sz="2400" dirty="0"/>
          </a:p>
          <a:p>
            <a:r>
              <a:rPr lang="en-US" sz="2400" dirty="0"/>
              <a:t>Frequent tagging makes the process easier than bulk tagging from spreadsheet &amp; enables a simple method to create reports on demand</a:t>
            </a:r>
          </a:p>
          <a:p>
            <a:endParaRPr lang="en-US" sz="2400" dirty="0"/>
          </a:p>
          <a:p>
            <a:r>
              <a:rPr lang="en-US" sz="2400" dirty="0"/>
              <a:t>Note: Concur expense reports get automatically tagged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Budgets are critical to proper finance management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These should be created and approved by each group with financial transactions before the start of the Fiscal Year (Jan – Dec)</a:t>
            </a:r>
          </a:p>
          <a:p>
            <a:r>
              <a:rPr lang="en-US" sz="2400" dirty="0"/>
              <a:t>All Sections SHOULD create, approve and track to a budget</a:t>
            </a:r>
          </a:p>
          <a:p>
            <a:pPr lvl="1"/>
            <a:r>
              <a:rPr lang="en-US" sz="1800" dirty="0"/>
              <a:t>Provides for predictability, accountability and transparency</a:t>
            </a:r>
          </a:p>
          <a:p>
            <a:pPr lvl="1"/>
            <a:r>
              <a:rPr lang="en-US" sz="1800" dirty="0"/>
              <a:t>Budget is developed by Treasurer with input from Section ExCom &amp; others</a:t>
            </a:r>
          </a:p>
          <a:p>
            <a:pPr lvl="1"/>
            <a:r>
              <a:rPr lang="en-US" sz="1800" dirty="0"/>
              <a:t>Best Practice – incoming ExCom ratifies approved budget</a:t>
            </a:r>
          </a:p>
          <a:p>
            <a:pPr lvl="1"/>
            <a:r>
              <a:rPr lang="en-US" sz="1800" dirty="0"/>
              <a:t>Chapters, Affinity groups, etc. should have budgets as well – any group with a NextGen acct</a:t>
            </a:r>
          </a:p>
          <a:p>
            <a:r>
              <a:rPr lang="en-US" sz="2400" dirty="0"/>
              <a:t>Budgets are built from a template from MGA staff (using your WBS tasks)</a:t>
            </a:r>
            <a:endParaRPr lang="en-US" sz="1200" dirty="0"/>
          </a:p>
          <a:p>
            <a:pPr lvl="1"/>
            <a:r>
              <a:rPr lang="en-US" sz="1800" dirty="0"/>
              <a:t>Likely only a small subset of tasks are used (common)</a:t>
            </a:r>
          </a:p>
          <a:p>
            <a:pPr lvl="1"/>
            <a:r>
              <a:rPr lang="en-US" sz="1800" dirty="0"/>
              <a:t>Additional tasks may be added if needed (shown later)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Once created and approved, budgets are manually loaded by MGA Finance staff</a:t>
            </a:r>
          </a:p>
          <a:p>
            <a:r>
              <a:rPr lang="en-US" sz="2400" dirty="0"/>
              <a:t>These budgets are used in Reporting section to provide B vs A reports</a:t>
            </a:r>
          </a:p>
          <a:p>
            <a:r>
              <a:rPr lang="en-US" sz="2400" dirty="0"/>
              <a:t>Example:  Region 3 budget (revenue and expense section snippets)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D83D-C342-480F-AA17-CD7425581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79" y="3081551"/>
            <a:ext cx="4634221" cy="2722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99C8F-37A6-46FE-A354-1E0F1897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4" y="3081551"/>
            <a:ext cx="4862825" cy="27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your Section requires additional WBS tasks for specific tracking, these can be requested from MGA Finance – contact me for more info</a:t>
            </a:r>
          </a:p>
          <a:p>
            <a:r>
              <a:rPr lang="en-US" sz="2400" dirty="0"/>
              <a:t>MGA Finance team will include standard Task Codes</a:t>
            </a:r>
          </a:p>
          <a:p>
            <a:pPr lvl="1"/>
            <a:r>
              <a:rPr lang="en-US" sz="1867" dirty="0"/>
              <a:t>You can request additional specific codes – example ENCS expense WBS Task 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9225F-40E3-4D21-8661-FB8BC377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956" y="3322217"/>
            <a:ext cx="3683000" cy="2448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C0F0F-0007-47B8-A2B5-77F6C8543C5C}"/>
              </a:ext>
            </a:extLst>
          </p:cNvPr>
          <p:cNvSpPr/>
          <p:nvPr/>
        </p:nvSpPr>
        <p:spPr>
          <a:xfrm>
            <a:off x="6752045" y="3934665"/>
            <a:ext cx="3843384" cy="1836112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D2A4FC-96F8-4C71-A371-0CD265E9CF25}"/>
              </a:ext>
            </a:extLst>
          </p:cNvPr>
          <p:cNvSpPr/>
          <p:nvPr/>
        </p:nvSpPr>
        <p:spPr>
          <a:xfrm>
            <a:off x="6752045" y="3456420"/>
            <a:ext cx="3843384" cy="234405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0949B-7728-4E23-99B8-3A66352D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09" y="3635373"/>
            <a:ext cx="3407953" cy="36977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DCC84E-D3FB-4907-95CC-82E940D079E4}"/>
              </a:ext>
            </a:extLst>
          </p:cNvPr>
          <p:cNvSpPr/>
          <p:nvPr/>
        </p:nvSpPr>
        <p:spPr>
          <a:xfrm>
            <a:off x="1399177" y="4464595"/>
            <a:ext cx="2815771" cy="307703"/>
          </a:xfrm>
          <a:prstGeom prst="wedgeRoundRectCallout">
            <a:avLst>
              <a:gd name="adj1" fmla="val -11348"/>
              <a:gd name="adj2" fmla="val -19998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629B"/>
                </a:solidFill>
              </a:rPr>
              <a:t>Standard budget template 4.15.xxx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90891A2-8792-4756-96C7-688E4D136315}"/>
              </a:ext>
            </a:extLst>
          </p:cNvPr>
          <p:cNvSpPr/>
          <p:nvPr/>
        </p:nvSpPr>
        <p:spPr>
          <a:xfrm>
            <a:off x="3564710" y="5245938"/>
            <a:ext cx="3053805" cy="307703"/>
          </a:xfrm>
          <a:prstGeom prst="wedgeRoundRectCallout">
            <a:avLst>
              <a:gd name="adj1" fmla="val 52720"/>
              <a:gd name="adj2" fmla="val -28300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629B"/>
                </a:solidFill>
              </a:rPr>
              <a:t>Custom ENCS budget template 4.15.xxx</a:t>
            </a:r>
          </a:p>
        </p:txBody>
      </p:sp>
    </p:spTree>
    <p:extLst>
      <p:ext uri="{BB962C8B-B14F-4D97-AF65-F5344CB8AC3E}">
        <p14:creationId xmlns:p14="http://schemas.microsoft.com/office/powerpoint/2010/main" val="63462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F7823-4699-4F4A-A204-903D4F637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74" b="38050"/>
          <a:stretch/>
        </p:blipFill>
        <p:spPr>
          <a:xfrm>
            <a:off x="976574" y="2597419"/>
            <a:ext cx="2220993" cy="2900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Budget + transaction tagging upload =&gt; system generated report</a:t>
            </a:r>
          </a:p>
          <a:p>
            <a:pPr marL="0" indent="0">
              <a:buNone/>
            </a:pPr>
            <a:r>
              <a:rPr lang="en-US" sz="2400" dirty="0"/>
              <a:t>Each report will contain any uploaded transactions &amp; budget info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699692" y="4749073"/>
            <a:ext cx="1290251" cy="58057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B65EF2-2F82-44F3-B0C5-81EC91A05C3F}"/>
              </a:ext>
            </a:extLst>
          </p:cNvPr>
          <p:cNvCxnSpPr>
            <a:endCxn id="7" idx="1"/>
          </p:cNvCxnSpPr>
          <p:nvPr/>
        </p:nvCxnSpPr>
        <p:spPr>
          <a:xfrm>
            <a:off x="499292" y="4580707"/>
            <a:ext cx="1200400" cy="458652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F7D941-274E-4114-89FD-25DF930F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74" y="2595241"/>
            <a:ext cx="6206641" cy="128889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2D0F2-BFED-46CC-9952-CE3FB06E3A91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989943" y="3239691"/>
            <a:ext cx="876331" cy="179966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34B73F-7F6A-44A1-BB7E-EBFA635C609A}"/>
              </a:ext>
            </a:extLst>
          </p:cNvPr>
          <p:cNvSpPr txBox="1">
            <a:spLocks/>
          </p:cNvSpPr>
          <p:nvPr/>
        </p:nvSpPr>
        <p:spPr bwMode="auto">
          <a:xfrm>
            <a:off x="3556702" y="3938843"/>
            <a:ext cx="8261130" cy="18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Start/End date (recommend 1/1/year &amp; 12/31/year for report)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Project Number (Sections start with R and follow with HOP #)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Select the uploaded budget template (leave budget type “Year To Date”)</a:t>
            </a:r>
          </a:p>
          <a:p>
            <a:pPr marL="457189" indent="-457189">
              <a:spcBef>
                <a:spcPts val="0"/>
              </a:spcBef>
              <a:buFont typeface="+mj-lt"/>
              <a:buAutoNum type="arabicPeriod"/>
            </a:pPr>
            <a:r>
              <a:rPr lang="en-US" sz="1867" dirty="0"/>
              <a:t>Press Apply</a:t>
            </a:r>
          </a:p>
          <a:p>
            <a:pPr marL="0" indent="0">
              <a:spcBef>
                <a:spcPts val="0"/>
              </a:spcBef>
              <a:buNone/>
            </a:pPr>
            <a:endParaRPr lang="en-US" sz="1867" dirty="0"/>
          </a:p>
          <a:p>
            <a:pPr marL="0" indent="0">
              <a:spcBef>
                <a:spcPts val="0"/>
              </a:spcBef>
              <a:buNone/>
            </a:pPr>
            <a:r>
              <a:rPr lang="en-US" sz="1867" b="1" dirty="0"/>
              <a:t>Important:</a:t>
            </a:r>
            <a:r>
              <a:rPr lang="en-US" sz="1867" dirty="0"/>
              <a:t>  Report is downloaded as XLS file, not shown on screen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67" dirty="0"/>
              <a:t>	Contains Summary and Detail tabs</a:t>
            </a:r>
          </a:p>
        </p:txBody>
      </p:sp>
    </p:spTree>
    <p:extLst>
      <p:ext uri="{BB962C8B-B14F-4D97-AF65-F5344CB8AC3E}">
        <p14:creationId xmlns:p14="http://schemas.microsoft.com/office/powerpoint/2010/main" val="322077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13A2-7927-E940-BE7B-8FE284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5BBB-984F-F8EB-A86A-88D37E7F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should I use NextGen</a:t>
            </a:r>
          </a:p>
          <a:p>
            <a:r>
              <a:rPr lang="en-US" sz="3200" dirty="0"/>
              <a:t>How do I logon</a:t>
            </a:r>
          </a:p>
          <a:p>
            <a:r>
              <a:rPr lang="en-US" sz="3200" dirty="0"/>
              <a:t>Balances &amp; Transactions</a:t>
            </a:r>
          </a:p>
          <a:p>
            <a:r>
              <a:rPr lang="en-US" sz="3200" dirty="0"/>
              <a:t>WBS Tasks &amp; Tagging</a:t>
            </a:r>
          </a:p>
          <a:p>
            <a:r>
              <a:rPr lang="en-US" sz="3200" dirty="0"/>
              <a:t>Budgets</a:t>
            </a:r>
          </a:p>
          <a:p>
            <a:r>
              <a:rPr lang="en-US" sz="3200" dirty="0"/>
              <a:t>Reports</a:t>
            </a:r>
          </a:p>
          <a:p>
            <a:r>
              <a:rPr lang="en-US" sz="3200" dirty="0"/>
              <a:t>Payments/Transfers (NextGen 201)</a:t>
            </a:r>
          </a:p>
          <a:p>
            <a:r>
              <a:rPr lang="en-US" sz="3200" dirty="0"/>
              <a:t>Expense Approvals (NextGen 201)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96F8E-01F2-2C5D-7735-420BE855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26FD-3E4D-16D4-7966-3BF6F0D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  <a:p>
            <a:pPr lvl="1"/>
            <a:r>
              <a:rPr lang="en-US" sz="1800" dirty="0"/>
              <a:t>Requires some proficiency working in Excel with formulas </a:t>
            </a:r>
            <a:r>
              <a:rPr lang="en-US" sz="1600" dirty="0"/>
              <a:t>(if interested, I can provide a template)</a:t>
            </a:r>
          </a:p>
          <a:p>
            <a:pPr lvl="1"/>
            <a:r>
              <a:rPr lang="en-US" sz="1800" dirty="0"/>
              <a:t>This utilizes the report output and requires an uploaded budget to perform B vs A</a:t>
            </a:r>
          </a:p>
          <a:p>
            <a:pPr lvl="1"/>
            <a:r>
              <a:rPr lang="en-US" sz="1800" dirty="0"/>
              <a:t>This is helpful only if you also correctly tag transactions in NextGen Banking</a:t>
            </a:r>
          </a:p>
          <a:p>
            <a:endParaRPr lang="en-US" sz="2000" dirty="0"/>
          </a:p>
          <a:p>
            <a:r>
              <a:rPr lang="en-US" sz="2000" dirty="0"/>
              <a:t>This takes advantage of a useful feature from the Transaction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EABB5-E872-E2AF-F4CD-6493C65F3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5" b="25248"/>
          <a:stretch/>
        </p:blipFill>
        <p:spPr>
          <a:xfrm>
            <a:off x="4003040" y="3803338"/>
            <a:ext cx="7919896" cy="25018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836830" y="4839362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838200" y="4331587"/>
            <a:ext cx="2663615" cy="1973566"/>
          </a:xfrm>
          <a:prstGeom prst="wedgeRoundRectCallout">
            <a:avLst>
              <a:gd name="adj1" fmla="val 99462"/>
              <a:gd name="adj2" fmla="val -213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This is the Sort and Subtotal tool</a:t>
            </a:r>
          </a:p>
          <a:p>
            <a:r>
              <a:rPr lang="en-US" sz="1200" dirty="0">
                <a:solidFill>
                  <a:srgbClr val="00629B"/>
                </a:solidFill>
              </a:rPr>
              <a:t>It enables you to export a list of all non-zero WBS tasks, with the total for each task</a:t>
            </a:r>
          </a:p>
          <a:p>
            <a:endParaRPr lang="en-US" sz="1200" dirty="0">
              <a:solidFill>
                <a:srgbClr val="00629B"/>
              </a:solidFill>
            </a:endParaRPr>
          </a:p>
          <a:p>
            <a:r>
              <a:rPr lang="en-US" sz="1200" dirty="0">
                <a:solidFill>
                  <a:srgbClr val="00629B"/>
                </a:solidFill>
              </a:rPr>
              <a:t>This can then be used with a blank report to generate an on-demand B vs A report.</a:t>
            </a:r>
          </a:p>
        </p:txBody>
      </p:sp>
    </p:spTree>
    <p:extLst>
      <p:ext uri="{BB962C8B-B14F-4D97-AF65-F5344CB8AC3E}">
        <p14:creationId xmlns:p14="http://schemas.microsoft.com/office/powerpoint/2010/main" val="169393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  <a:p>
            <a:pPr lvl="1"/>
            <a:r>
              <a:rPr lang="en-US" sz="1800" dirty="0"/>
              <a:t>Requires some proficiency working in Excel with formulas </a:t>
            </a:r>
            <a:r>
              <a:rPr lang="en-US" sz="1600" dirty="0"/>
              <a:t>(if interested, I can provide a template)</a:t>
            </a:r>
          </a:p>
          <a:p>
            <a:pPr lvl="1"/>
            <a:r>
              <a:rPr lang="en-US" sz="1800" dirty="0"/>
              <a:t>This utilizes the report output and requires an uploaded budget to perform B vs A</a:t>
            </a:r>
          </a:p>
          <a:p>
            <a:pPr lvl="1"/>
            <a:r>
              <a:rPr lang="en-US" sz="1800" dirty="0"/>
              <a:t>This is helpful only if you also correctly tag transactions in NextGen Banking</a:t>
            </a:r>
          </a:p>
          <a:p>
            <a:endParaRPr lang="en-US" sz="2000" dirty="0"/>
          </a:p>
          <a:p>
            <a:r>
              <a:rPr lang="en-US" sz="2000" dirty="0"/>
              <a:t>This takes advantage of a useful feature from the Transaction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EABB5-E872-E2AF-F4CD-6493C65F3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75" b="25248"/>
          <a:stretch/>
        </p:blipFill>
        <p:spPr>
          <a:xfrm>
            <a:off x="4003040" y="3803338"/>
            <a:ext cx="7919896" cy="25018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836830" y="4839362"/>
            <a:ext cx="128992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838200" y="4331587"/>
            <a:ext cx="2663615" cy="1973566"/>
          </a:xfrm>
          <a:prstGeom prst="wedgeRoundRectCallout">
            <a:avLst>
              <a:gd name="adj1" fmla="val 99462"/>
              <a:gd name="adj2" fmla="val -213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This is the Sort and Subtotal tool</a:t>
            </a:r>
          </a:p>
          <a:p>
            <a:r>
              <a:rPr lang="en-US" sz="1200" dirty="0">
                <a:solidFill>
                  <a:srgbClr val="00629B"/>
                </a:solidFill>
              </a:rPr>
              <a:t>It enables you to export a list of all non-zero WBS tasks, with the total for each task</a:t>
            </a:r>
          </a:p>
          <a:p>
            <a:endParaRPr lang="en-US" sz="1200" dirty="0">
              <a:solidFill>
                <a:srgbClr val="00629B"/>
              </a:solidFill>
            </a:endParaRPr>
          </a:p>
          <a:p>
            <a:r>
              <a:rPr lang="en-US" sz="1200" dirty="0">
                <a:solidFill>
                  <a:srgbClr val="00629B"/>
                </a:solidFill>
              </a:rPr>
              <a:t>This can then be used with a blank report to generate an on-demand B vs A report.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87C92-4387-11E6-9A3F-607DEB71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01" y="1886722"/>
            <a:ext cx="4017824" cy="373083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909A2-338B-0409-AF81-D0DDD9CFC482}"/>
              </a:ext>
            </a:extLst>
          </p:cNvPr>
          <p:cNvCxnSpPr>
            <a:endCxn id="11" idx="1"/>
          </p:cNvCxnSpPr>
          <p:nvPr/>
        </p:nvCxnSpPr>
        <p:spPr>
          <a:xfrm flipV="1">
            <a:off x="4965822" y="3752141"/>
            <a:ext cx="2871379" cy="1157963"/>
          </a:xfrm>
          <a:prstGeom prst="straightConnector1">
            <a:avLst/>
          </a:prstGeom>
          <a:ln w="19050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C9793B-E803-732B-D541-7B1FCEA9B403}"/>
              </a:ext>
            </a:extLst>
          </p:cNvPr>
          <p:cNvSpPr/>
          <p:nvPr/>
        </p:nvSpPr>
        <p:spPr>
          <a:xfrm>
            <a:off x="8514305" y="4524154"/>
            <a:ext cx="2663615" cy="913385"/>
          </a:xfrm>
          <a:prstGeom prst="wedgeRoundRectCallout">
            <a:avLst>
              <a:gd name="adj1" fmla="val -8971"/>
              <a:gd name="adj2" fmla="val -14429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Select “Task” and “Ccy” (currency), and select subtotal check boxes.</a:t>
            </a:r>
          </a:p>
          <a:p>
            <a:r>
              <a:rPr lang="en-US" sz="1200" dirty="0">
                <a:solidFill>
                  <a:srgbClr val="00629B"/>
                </a:solidFill>
              </a:rPr>
              <a:t>Then press “Save and Close” blue curved arrow in upper right.</a:t>
            </a:r>
          </a:p>
        </p:txBody>
      </p:sp>
    </p:spTree>
    <p:extLst>
      <p:ext uri="{BB962C8B-B14F-4D97-AF65-F5344CB8AC3E}">
        <p14:creationId xmlns:p14="http://schemas.microsoft.com/office/powerpoint/2010/main" val="314015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38B0E-5B93-6035-36CC-22F55744F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" t="24916" r="28722" b="24869"/>
          <a:stretch/>
        </p:blipFill>
        <p:spPr>
          <a:xfrm>
            <a:off x="3901207" y="2962864"/>
            <a:ext cx="8021729" cy="334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Depending on your transaction volume, you can manually update the B vs A report in between uploaded tagged transaction files (this is what I currently do)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455B2-BD76-4841-139F-E5EDFA04AD2A}"/>
              </a:ext>
            </a:extLst>
          </p:cNvPr>
          <p:cNvSpPr/>
          <p:nvPr/>
        </p:nvSpPr>
        <p:spPr>
          <a:xfrm>
            <a:off x="4086421" y="4490022"/>
            <a:ext cx="122655" cy="143986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314CF5C-4D85-28D2-451F-0590B70B47D0}"/>
              </a:ext>
            </a:extLst>
          </p:cNvPr>
          <p:cNvSpPr/>
          <p:nvPr/>
        </p:nvSpPr>
        <p:spPr>
          <a:xfrm>
            <a:off x="768833" y="4356147"/>
            <a:ext cx="2663615" cy="713379"/>
          </a:xfrm>
          <a:prstGeom prst="wedgeRoundRectCallout">
            <a:avLst>
              <a:gd name="adj1" fmla="val 74366"/>
              <a:gd name="adj2" fmla="val -160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Use the Export tool to export this to a csv file to use for generating a B vs A report.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C9793B-E803-732B-D541-7B1FCEA9B403}"/>
              </a:ext>
            </a:extLst>
          </p:cNvPr>
          <p:cNvSpPr/>
          <p:nvPr/>
        </p:nvSpPr>
        <p:spPr>
          <a:xfrm>
            <a:off x="8369261" y="3023277"/>
            <a:ext cx="2663615" cy="913385"/>
          </a:xfrm>
          <a:prstGeom prst="wedgeRoundRectCallout">
            <a:avLst>
              <a:gd name="adj1" fmla="val -100595"/>
              <a:gd name="adj2" fmla="val 2043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Now I have totals for each WBS tasks in my budget that I can paste into my report spreadsheet for an on-demand report.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CA475-7AC8-7954-BE7A-FBDBEE7F086F}"/>
              </a:ext>
            </a:extLst>
          </p:cNvPr>
          <p:cNvSpPr/>
          <p:nvPr/>
        </p:nvSpPr>
        <p:spPr>
          <a:xfrm>
            <a:off x="4351283" y="3265559"/>
            <a:ext cx="889175" cy="404653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D3539DE-DC54-20AD-CA52-D0E3C9AD0F92}"/>
              </a:ext>
            </a:extLst>
          </p:cNvPr>
          <p:cNvSpPr/>
          <p:nvPr/>
        </p:nvSpPr>
        <p:spPr>
          <a:xfrm>
            <a:off x="1037896" y="2206120"/>
            <a:ext cx="2663615" cy="914400"/>
          </a:xfrm>
          <a:prstGeom prst="wedgeRoundRectCallout">
            <a:avLst>
              <a:gd name="adj1" fmla="val 74840"/>
              <a:gd name="adj2" fmla="val 875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Note the dates here:</a:t>
            </a:r>
          </a:p>
          <a:p>
            <a:r>
              <a:rPr lang="en-US" sz="1200" dirty="0">
                <a:solidFill>
                  <a:srgbClr val="00629B"/>
                </a:solidFill>
              </a:rPr>
              <a:t>1/1/2023 &amp; 3/31/2023</a:t>
            </a:r>
          </a:p>
          <a:p>
            <a:r>
              <a:rPr lang="en-US" sz="1200" dirty="0">
                <a:solidFill>
                  <a:srgbClr val="00629B"/>
                </a:solidFill>
              </a:rPr>
              <a:t>This provides a financial report for Jan – Mar.</a:t>
            </a:r>
          </a:p>
        </p:txBody>
      </p:sp>
    </p:spTree>
    <p:extLst>
      <p:ext uri="{BB962C8B-B14F-4D97-AF65-F5344CB8AC3E}">
        <p14:creationId xmlns:p14="http://schemas.microsoft.com/office/powerpoint/2010/main" val="209867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– Self-service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25440" y="1371598"/>
            <a:ext cx="5928359" cy="4933555"/>
          </a:xfrm>
        </p:spPr>
        <p:txBody>
          <a:bodyPr/>
          <a:lstStyle/>
          <a:p>
            <a:r>
              <a:rPr lang="en-US" sz="2133" dirty="0"/>
              <a:t>This is a snapshot of the spreadsheet where I generate the report manually (until the tool catches up)</a:t>
            </a:r>
          </a:p>
          <a:p>
            <a:r>
              <a:rPr lang="en-US" sz="2133" dirty="0"/>
              <a:t>It’s designed to just cut/paste csv file into a tab and this report is auto-generated</a:t>
            </a:r>
          </a:p>
          <a:p>
            <a:r>
              <a:rPr lang="en-US" sz="2133" dirty="0"/>
              <a:t>It is manual, but I can generate an on-demand report in less than 10 minutes and print to a pdf for ExCom</a:t>
            </a:r>
          </a:p>
          <a:p>
            <a:endParaRPr lang="en-US" sz="2133" dirty="0"/>
          </a:p>
          <a:p>
            <a:r>
              <a:rPr lang="en-US" sz="2133" dirty="0"/>
              <a:t>More on this in NextGen 201 later today</a:t>
            </a:r>
          </a:p>
          <a:p>
            <a:pPr marL="0" indent="0">
              <a:buNone/>
            </a:pPr>
            <a:endParaRPr lang="en-US" sz="2133" dirty="0"/>
          </a:p>
          <a:p>
            <a:pPr marL="0" indent="0" algn="r">
              <a:buNone/>
            </a:pPr>
            <a:r>
              <a:rPr lang="en-US" sz="2133" i="1" dirty="0"/>
              <a:t>Come see me if you are interested</a:t>
            </a:r>
            <a:endParaRPr lang="en-US" sz="1867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FDD2E-34B1-1F04-0717-4F1F9C51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597"/>
            <a:ext cx="4469100" cy="52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NextGen supports your primary finance management tasks</a:t>
            </a:r>
          </a:p>
          <a:p>
            <a:pPr lvl="1"/>
            <a:r>
              <a:rPr lang="en-US" sz="1800" dirty="0"/>
              <a:t>Planning – budget entry and tracking</a:t>
            </a:r>
          </a:p>
          <a:p>
            <a:pPr lvl="1"/>
            <a:r>
              <a:rPr lang="en-US" sz="1800" dirty="0"/>
              <a:t>Banking – transaction tracking, payments &amp; balances</a:t>
            </a:r>
          </a:p>
          <a:p>
            <a:pPr lvl="1"/>
            <a:r>
              <a:rPr lang="en-US" sz="1800" dirty="0"/>
              <a:t>Reporting – Budget vs Actual reports</a:t>
            </a:r>
          </a:p>
          <a:p>
            <a:pPr lvl="1"/>
            <a:r>
              <a:rPr lang="en-US" sz="1800" dirty="0"/>
              <a:t>Expenses – Expense report approval</a:t>
            </a:r>
          </a:p>
          <a:p>
            <a:r>
              <a:rPr lang="en-US" sz="2800" dirty="0"/>
              <a:t>Some manual processing with MGA Finance team currently required</a:t>
            </a:r>
          </a:p>
          <a:p>
            <a:pPr lvl="1"/>
            <a:r>
              <a:rPr lang="en-US" sz="1800" dirty="0"/>
              <a:t>Automated reporting requires budget uploading and transaction tagging</a:t>
            </a:r>
          </a:p>
          <a:p>
            <a:pPr lvl="1"/>
            <a:r>
              <a:rPr lang="en-US" sz="1800" dirty="0"/>
              <a:t>Updates/improvements in process, will roll out over time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0B33-CB10-43C4-A130-77A6D97F8178}"/>
              </a:ext>
            </a:extLst>
          </p:cNvPr>
          <p:cNvSpPr/>
          <p:nvPr/>
        </p:nvSpPr>
        <p:spPr>
          <a:xfrm>
            <a:off x="3433737" y="2813447"/>
            <a:ext cx="532453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589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DC7D3-6053-34D9-0393-41EF235F2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NextGen 201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81E977-162B-3D69-BCF7-03637EA50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Payments and Expense Approvals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B4E8-D86D-7E88-329F-B3E7559D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C7200-5455-E018-B83B-D1142C7E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13A2-7927-E940-BE7B-8FE284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5BBB-984F-F8EB-A86A-88D37E7F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should I use NextGen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do I logon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Balances &amp; Transactions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WBS Tasks &amp; Tagging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Budgets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Reports</a:t>
            </a:r>
          </a:p>
          <a:p>
            <a:r>
              <a:rPr lang="en-US" sz="3200" dirty="0"/>
              <a:t>Payments/Transfers (NextGen 201)</a:t>
            </a:r>
          </a:p>
          <a:p>
            <a:r>
              <a:rPr lang="en-US" sz="3200" dirty="0"/>
              <a:t>Expense Approvals (NextGen 201)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96F8E-01F2-2C5D-7735-420BE855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26FD-3E4D-16D4-7966-3BF6F0D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43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ED11-8214-1F92-965F-080951E5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NextGen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59F7-42D4-AE22-7365-EE6F253E0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NextGen is like your online bank portal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Shows you what’s already happened, not what’s coming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Retrieve balances for any past day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View all existing transactions, with filtering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Tag transactions*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(there are caveats)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Generate data for reports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Requires budget is setup and loaded to be meaningful</a:t>
            </a:r>
          </a:p>
          <a:p>
            <a:r>
              <a:rPr lang="en-US" sz="2800" dirty="0"/>
              <a:t>Payments/transfers* </a:t>
            </a:r>
            <a:r>
              <a:rPr lang="en-US" sz="2200" i="1" dirty="0"/>
              <a:t>(Part of NextGen 201)</a:t>
            </a:r>
          </a:p>
          <a:p>
            <a:r>
              <a:rPr lang="en-US" sz="2800" dirty="0"/>
              <a:t>Region 3 On-Demand Report Spreadsheet</a:t>
            </a:r>
            <a:r>
              <a:rPr lang="en-US" sz="3200" dirty="0"/>
              <a:t>* </a:t>
            </a:r>
            <a:r>
              <a:rPr lang="en-US" sz="2200" i="1" dirty="0"/>
              <a:t>(Part of NextGen 201)</a:t>
            </a:r>
            <a:endParaRPr lang="en-US" sz="2800" i="1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An ad hoc MGA Finance team is investigating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31DE8-4609-D541-749E-0C62540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39F91-B6FA-1B9D-5AF1-D09729BC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196DC-88E3-475F-AB00-451FF8D7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1" y="2047928"/>
            <a:ext cx="5483232" cy="1859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Common Task:  Transfers between NextGen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59336" y="2606961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4D5E6-0D7A-416B-8731-2C1B38CF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9" y="2047928"/>
            <a:ext cx="2387352" cy="251746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0E2C52-DEAC-495F-A4DE-7DD46C085EF2}"/>
              </a:ext>
            </a:extLst>
          </p:cNvPr>
          <p:cNvSpPr/>
          <p:nvPr/>
        </p:nvSpPr>
        <p:spPr>
          <a:xfrm>
            <a:off x="1257010" y="3112140"/>
            <a:ext cx="542761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60F1667-BE06-47A3-AE71-EBAFB1052DD2}"/>
              </a:ext>
            </a:extLst>
          </p:cNvPr>
          <p:cNvSpPr/>
          <p:nvPr/>
        </p:nvSpPr>
        <p:spPr>
          <a:xfrm>
            <a:off x="299067" y="3859873"/>
            <a:ext cx="1756156" cy="279999"/>
          </a:xfrm>
          <a:prstGeom prst="wedgeRoundRectCallout">
            <a:avLst>
              <a:gd name="adj1" fmla="val 5854"/>
              <a:gd name="adj2" fmla="val -2664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“IC Payments”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04EB88-13F3-47D7-B9C6-7C13E44FEB9A}"/>
              </a:ext>
            </a:extLst>
          </p:cNvPr>
          <p:cNvSpPr/>
          <p:nvPr/>
        </p:nvSpPr>
        <p:spPr>
          <a:xfrm>
            <a:off x="7138914" y="2317439"/>
            <a:ext cx="1135093" cy="270161"/>
          </a:xfrm>
          <a:prstGeom prst="wedgeRoundRectCallout">
            <a:avLst>
              <a:gd name="adj1" fmla="val 74873"/>
              <a:gd name="adj2" fmla="val 850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“New”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25046-3BD3-4A32-A43F-DE4AC085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898" y="3459755"/>
            <a:ext cx="6268461" cy="286421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003694-B3C2-4F0E-BCE3-E8781265934C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 flipV="1">
            <a:off x="2055223" y="2977508"/>
            <a:ext cx="1318239" cy="1022365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BF9318-48BE-475F-A517-8D5F13A7E1C2}"/>
              </a:ext>
            </a:extLst>
          </p:cNvPr>
          <p:cNvCxnSpPr>
            <a:cxnSpLocks/>
            <a:stCxn id="32" idx="2"/>
            <a:endCxn id="16" idx="0"/>
          </p:cNvCxnSpPr>
          <p:nvPr/>
        </p:nvCxnSpPr>
        <p:spPr>
          <a:xfrm flipH="1">
            <a:off x="8001129" y="2748447"/>
            <a:ext cx="695276" cy="71130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4956811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76926A-F36C-45A5-8851-147B85D1700E}"/>
              </a:ext>
            </a:extLst>
          </p:cNvPr>
          <p:cNvSpPr/>
          <p:nvPr/>
        </p:nvSpPr>
        <p:spPr>
          <a:xfrm>
            <a:off x="8039646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B7D1E1-54A5-4989-A73F-8E59231ABB96}"/>
              </a:ext>
            </a:extLst>
          </p:cNvPr>
          <p:cNvSpPr/>
          <p:nvPr/>
        </p:nvSpPr>
        <p:spPr>
          <a:xfrm>
            <a:off x="4956812" y="4779241"/>
            <a:ext cx="98824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7856B-5A04-44A5-8FAD-0A229D24831C}"/>
              </a:ext>
            </a:extLst>
          </p:cNvPr>
          <p:cNvSpPr/>
          <p:nvPr/>
        </p:nvSpPr>
        <p:spPr>
          <a:xfrm>
            <a:off x="7012887" y="4779241"/>
            <a:ext cx="194533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A98C128-D35A-4FA7-AA32-6FED9C1D6B88}"/>
              </a:ext>
            </a:extLst>
          </p:cNvPr>
          <p:cNvSpPr/>
          <p:nvPr/>
        </p:nvSpPr>
        <p:spPr>
          <a:xfrm>
            <a:off x="6452416" y="3895812"/>
            <a:ext cx="3140893" cy="259469"/>
          </a:xfrm>
          <a:prstGeom prst="wedgeRoundRectCallout">
            <a:avLst>
              <a:gd name="adj1" fmla="val 40545"/>
              <a:gd name="adj2" fmla="val 1226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Enter your account &amp; receiver account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2D6C6C2-6264-4EE0-A53A-51500535046E}"/>
              </a:ext>
            </a:extLst>
          </p:cNvPr>
          <p:cNvSpPr/>
          <p:nvPr/>
        </p:nvSpPr>
        <p:spPr>
          <a:xfrm>
            <a:off x="6458226" y="3895818"/>
            <a:ext cx="3140893" cy="259469"/>
          </a:xfrm>
          <a:prstGeom prst="wedgeRoundRectCallout">
            <a:avLst>
              <a:gd name="adj1" fmla="val -44113"/>
              <a:gd name="adj2" fmla="val 124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Enter your account &amp; receiver account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91452F4-86F5-4D32-9BE4-E296EAE8459A}"/>
              </a:ext>
            </a:extLst>
          </p:cNvPr>
          <p:cNvSpPr/>
          <p:nvPr/>
        </p:nvSpPr>
        <p:spPr>
          <a:xfrm>
            <a:off x="5701790" y="5904907"/>
            <a:ext cx="2857548" cy="319775"/>
          </a:xfrm>
          <a:prstGeom prst="wedgeRoundRectCallout">
            <a:avLst>
              <a:gd name="adj1" fmla="val -4155"/>
              <a:gd name="adj2" fmla="val -3282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Date transfer is effective and amount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D3E2E32-E67F-4BA3-9ABB-7E5A82E317F0}"/>
              </a:ext>
            </a:extLst>
          </p:cNvPr>
          <p:cNvSpPr/>
          <p:nvPr/>
        </p:nvSpPr>
        <p:spPr>
          <a:xfrm>
            <a:off x="5701789" y="5907967"/>
            <a:ext cx="2857548" cy="319775"/>
          </a:xfrm>
          <a:prstGeom prst="wedgeRoundRectCallout">
            <a:avLst>
              <a:gd name="adj1" fmla="val -41539"/>
              <a:gd name="adj2" fmla="val -326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Date transfer is effective and amount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AFD0144-CC72-43DC-8977-7331C7E7AD7F}"/>
              </a:ext>
            </a:extLst>
          </p:cNvPr>
          <p:cNvSpPr/>
          <p:nvPr/>
        </p:nvSpPr>
        <p:spPr>
          <a:xfrm>
            <a:off x="3175726" y="4093863"/>
            <a:ext cx="1691172" cy="459459"/>
          </a:xfrm>
          <a:prstGeom prst="wedgeRoundRectCallout">
            <a:avLst>
              <a:gd name="adj1" fmla="val 57159"/>
              <a:gd name="adj2" fmla="val 1918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Payment Reference is free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F9C5E-7235-8174-8DCA-D191ED90709E}"/>
              </a:ext>
            </a:extLst>
          </p:cNvPr>
          <p:cNvSpPr txBox="1"/>
          <p:nvPr/>
        </p:nvSpPr>
        <p:spPr>
          <a:xfrm>
            <a:off x="450404" y="4900305"/>
            <a:ext cx="4019044" cy="666977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/>
              <a:t>Note:  You must be the owner of the </a:t>
            </a:r>
            <a:r>
              <a:rPr lang="en-US" sz="1867" b="1" dirty="0"/>
              <a:t>Payer Account </a:t>
            </a:r>
            <a:r>
              <a:rPr lang="en-US" sz="1867" dirty="0"/>
              <a:t>to use this transfer.</a:t>
            </a:r>
          </a:p>
        </p:txBody>
      </p:sp>
    </p:spTree>
    <p:extLst>
      <p:ext uri="{BB962C8B-B14F-4D97-AF65-F5344CB8AC3E}">
        <p14:creationId xmlns:p14="http://schemas.microsoft.com/office/powerpoint/2010/main" val="229590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ED11-8214-1F92-965F-080951E5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NextGen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59F7-42D4-AE22-7365-EE6F253E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04"/>
            <a:ext cx="10515600" cy="49335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NextGen is like your online bank portal</a:t>
            </a:r>
          </a:p>
          <a:p>
            <a:pPr lvl="1"/>
            <a:r>
              <a:rPr lang="en-US" sz="2000" dirty="0"/>
              <a:t>Shows you what’s already happened, not what’s coming</a:t>
            </a:r>
          </a:p>
          <a:p>
            <a:r>
              <a:rPr lang="en-US" sz="2800" dirty="0"/>
              <a:t>Retrieve balances for any past day</a:t>
            </a:r>
          </a:p>
          <a:p>
            <a:r>
              <a:rPr lang="en-US" sz="2800" dirty="0"/>
              <a:t>View all existing transactions, with date filtering</a:t>
            </a:r>
          </a:p>
          <a:p>
            <a:r>
              <a:rPr lang="en-US" sz="2800" dirty="0"/>
              <a:t>Tag transactions* </a:t>
            </a:r>
            <a:r>
              <a:rPr lang="en-US" sz="2200" i="1" dirty="0"/>
              <a:t>(there are caveats)</a:t>
            </a:r>
          </a:p>
          <a:p>
            <a:r>
              <a:rPr lang="en-US" sz="2800" dirty="0"/>
              <a:t>Generate data for reports</a:t>
            </a:r>
          </a:p>
          <a:p>
            <a:pPr lvl="1"/>
            <a:r>
              <a:rPr lang="en-US" sz="2000" dirty="0"/>
              <a:t>Requires budget is setup and loaded to be meaningful</a:t>
            </a:r>
          </a:p>
          <a:p>
            <a:r>
              <a:rPr lang="en-US" sz="2800" dirty="0"/>
              <a:t>Payments/transfers* </a:t>
            </a:r>
            <a:r>
              <a:rPr lang="en-US" sz="2200" i="1" dirty="0"/>
              <a:t>(Part of NextGen 201)</a:t>
            </a:r>
          </a:p>
          <a:p>
            <a:r>
              <a:rPr lang="en-US" sz="2800" dirty="0"/>
              <a:t>Region 3 On-Demand Report Spreadsheet</a:t>
            </a:r>
            <a:r>
              <a:rPr lang="en-US" sz="3200" dirty="0"/>
              <a:t>* </a:t>
            </a:r>
            <a:r>
              <a:rPr lang="en-US" sz="2200" i="1" dirty="0"/>
              <a:t>(Part of NextGen 201)</a:t>
            </a:r>
            <a:endParaRPr lang="en-US" sz="2800" i="1" dirty="0"/>
          </a:p>
          <a:p>
            <a:endParaRPr lang="en-US" sz="2800" dirty="0"/>
          </a:p>
          <a:p>
            <a:r>
              <a:rPr lang="en-US" sz="2800" dirty="0"/>
              <a:t>An ad hoc MGA Finance team is investigating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31DE8-4609-D541-749E-0C62540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39F91-B6FA-1B9D-5AF1-D09729BC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196DC-88E3-475F-AB00-451FF8D7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1" y="2047928"/>
            <a:ext cx="5483232" cy="1859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Common Task:  Transfers between NextGen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82F2DD-F52C-4B6B-AEC9-908F882564B8}"/>
              </a:ext>
            </a:extLst>
          </p:cNvPr>
          <p:cNvSpPr/>
          <p:nvPr/>
        </p:nvSpPr>
        <p:spPr>
          <a:xfrm>
            <a:off x="8559336" y="2606961"/>
            <a:ext cx="274136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4D5E6-0D7A-416B-8731-2C1B38CF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9" y="2047928"/>
            <a:ext cx="2387352" cy="251746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0E2C52-DEAC-495F-A4DE-7DD46C085EF2}"/>
              </a:ext>
            </a:extLst>
          </p:cNvPr>
          <p:cNvSpPr/>
          <p:nvPr/>
        </p:nvSpPr>
        <p:spPr>
          <a:xfrm>
            <a:off x="1257010" y="3112140"/>
            <a:ext cx="542761" cy="14148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60F1667-BE06-47A3-AE71-EBAFB1052DD2}"/>
              </a:ext>
            </a:extLst>
          </p:cNvPr>
          <p:cNvSpPr/>
          <p:nvPr/>
        </p:nvSpPr>
        <p:spPr>
          <a:xfrm>
            <a:off x="299067" y="3859873"/>
            <a:ext cx="1756156" cy="279999"/>
          </a:xfrm>
          <a:prstGeom prst="wedgeRoundRectCallout">
            <a:avLst>
              <a:gd name="adj1" fmla="val 5854"/>
              <a:gd name="adj2" fmla="val -2664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Select “IC Payments”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04EB88-13F3-47D7-B9C6-7C13E44FEB9A}"/>
              </a:ext>
            </a:extLst>
          </p:cNvPr>
          <p:cNvSpPr/>
          <p:nvPr/>
        </p:nvSpPr>
        <p:spPr>
          <a:xfrm>
            <a:off x="7138914" y="2317439"/>
            <a:ext cx="1135093" cy="270161"/>
          </a:xfrm>
          <a:prstGeom prst="wedgeRoundRectCallout">
            <a:avLst>
              <a:gd name="adj1" fmla="val 74873"/>
              <a:gd name="adj2" fmla="val 850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Click “New”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C25046-3BD3-4A32-A43F-DE4AC085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898" y="3459755"/>
            <a:ext cx="6268461" cy="286421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003694-B3C2-4F0E-BCE3-E8781265934C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 flipV="1">
            <a:off x="2055223" y="2977508"/>
            <a:ext cx="1318239" cy="1022365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BF9318-48BE-475F-A517-8D5F13A7E1C2}"/>
              </a:ext>
            </a:extLst>
          </p:cNvPr>
          <p:cNvCxnSpPr>
            <a:cxnSpLocks/>
            <a:stCxn id="32" idx="2"/>
            <a:endCxn id="16" idx="0"/>
          </p:cNvCxnSpPr>
          <p:nvPr/>
        </p:nvCxnSpPr>
        <p:spPr>
          <a:xfrm flipH="1">
            <a:off x="8001129" y="2748447"/>
            <a:ext cx="695276" cy="711308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BC8BA3-A7CD-4FEC-A88E-D2D2AFE740D9}"/>
              </a:ext>
            </a:extLst>
          </p:cNvPr>
          <p:cNvSpPr/>
          <p:nvPr/>
        </p:nvSpPr>
        <p:spPr>
          <a:xfrm>
            <a:off x="4956811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76926A-F36C-45A5-8851-147B85D1700E}"/>
              </a:ext>
            </a:extLst>
          </p:cNvPr>
          <p:cNvSpPr/>
          <p:nvPr/>
        </p:nvSpPr>
        <p:spPr>
          <a:xfrm>
            <a:off x="8039646" y="4365858"/>
            <a:ext cx="2991212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B7D1E1-54A5-4989-A73F-8E59231ABB96}"/>
              </a:ext>
            </a:extLst>
          </p:cNvPr>
          <p:cNvSpPr/>
          <p:nvPr/>
        </p:nvSpPr>
        <p:spPr>
          <a:xfrm>
            <a:off x="4956812" y="4779241"/>
            <a:ext cx="98824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17856B-5A04-44A5-8FAD-0A229D24831C}"/>
              </a:ext>
            </a:extLst>
          </p:cNvPr>
          <p:cNvSpPr/>
          <p:nvPr/>
        </p:nvSpPr>
        <p:spPr>
          <a:xfrm>
            <a:off x="7012887" y="4779241"/>
            <a:ext cx="194533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A98C128-D35A-4FA7-AA32-6FED9C1D6B88}"/>
              </a:ext>
            </a:extLst>
          </p:cNvPr>
          <p:cNvSpPr/>
          <p:nvPr/>
        </p:nvSpPr>
        <p:spPr>
          <a:xfrm>
            <a:off x="6452416" y="3895812"/>
            <a:ext cx="3140893" cy="259469"/>
          </a:xfrm>
          <a:prstGeom prst="wedgeRoundRectCallout">
            <a:avLst>
              <a:gd name="adj1" fmla="val 40545"/>
              <a:gd name="adj2" fmla="val 1226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Enter your account &amp; receiver account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2D6C6C2-6264-4EE0-A53A-51500535046E}"/>
              </a:ext>
            </a:extLst>
          </p:cNvPr>
          <p:cNvSpPr/>
          <p:nvPr/>
        </p:nvSpPr>
        <p:spPr>
          <a:xfrm>
            <a:off x="6458226" y="3895818"/>
            <a:ext cx="3140893" cy="259469"/>
          </a:xfrm>
          <a:prstGeom prst="wedgeRoundRectCallout">
            <a:avLst>
              <a:gd name="adj1" fmla="val -44113"/>
              <a:gd name="adj2" fmla="val 124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Enter your account &amp; receiver account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91452F4-86F5-4D32-9BE4-E296EAE8459A}"/>
              </a:ext>
            </a:extLst>
          </p:cNvPr>
          <p:cNvSpPr/>
          <p:nvPr/>
        </p:nvSpPr>
        <p:spPr>
          <a:xfrm>
            <a:off x="5701790" y="5904907"/>
            <a:ext cx="2857548" cy="319775"/>
          </a:xfrm>
          <a:prstGeom prst="wedgeRoundRectCallout">
            <a:avLst>
              <a:gd name="adj1" fmla="val -4155"/>
              <a:gd name="adj2" fmla="val -3282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/>
              <a:t>Date transfer is effective and amount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D3E2E32-E67F-4BA3-9ABB-7E5A82E317F0}"/>
              </a:ext>
            </a:extLst>
          </p:cNvPr>
          <p:cNvSpPr/>
          <p:nvPr/>
        </p:nvSpPr>
        <p:spPr>
          <a:xfrm>
            <a:off x="5701789" y="5907967"/>
            <a:ext cx="2857548" cy="319775"/>
          </a:xfrm>
          <a:prstGeom prst="wedgeRoundRectCallout">
            <a:avLst>
              <a:gd name="adj1" fmla="val -41539"/>
              <a:gd name="adj2" fmla="val -32641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629B"/>
                </a:solidFill>
              </a:rPr>
              <a:t>Date transfer is effective and amount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9C5F06-05C8-454D-9886-39413445E811}"/>
              </a:ext>
            </a:extLst>
          </p:cNvPr>
          <p:cNvSpPr txBox="1"/>
          <p:nvPr/>
        </p:nvSpPr>
        <p:spPr>
          <a:xfrm>
            <a:off x="450404" y="4900305"/>
            <a:ext cx="4019044" cy="1528945"/>
          </a:xfrm>
          <a:prstGeom prst="rect">
            <a:avLst/>
          </a:prstGeom>
          <a:noFill/>
          <a:ln>
            <a:solidFill>
              <a:srgbClr val="00629B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/>
              <a:t>Note:  You must be the owner of the </a:t>
            </a:r>
            <a:r>
              <a:rPr lang="en-US" sz="1867" b="1" dirty="0"/>
              <a:t>Payer Account </a:t>
            </a:r>
            <a:r>
              <a:rPr lang="en-US" sz="1867" dirty="0"/>
              <a:t>to use this transfer.</a:t>
            </a:r>
          </a:p>
          <a:p>
            <a:endParaRPr lang="en-US" sz="1867" dirty="0"/>
          </a:p>
          <a:p>
            <a:r>
              <a:rPr lang="en-US" sz="1867" dirty="0"/>
              <a:t>For </a:t>
            </a:r>
            <a:r>
              <a:rPr lang="en-US" sz="1867" b="1" dirty="0"/>
              <a:t>Category</a:t>
            </a:r>
            <a:r>
              <a:rPr lang="en-US" sz="1867" dirty="0"/>
              <a:t>, </a:t>
            </a:r>
            <a:r>
              <a:rPr lang="en-US" sz="1867" b="1" dirty="0"/>
              <a:t>Account Transfer() </a:t>
            </a:r>
            <a:r>
              <a:rPr lang="en-US" sz="1867" dirty="0"/>
              <a:t>is the most likely choice.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AFD0144-CC72-43DC-8977-7331C7E7AD7F}"/>
              </a:ext>
            </a:extLst>
          </p:cNvPr>
          <p:cNvSpPr/>
          <p:nvPr/>
        </p:nvSpPr>
        <p:spPr>
          <a:xfrm>
            <a:off x="3175726" y="4093863"/>
            <a:ext cx="1691172" cy="459459"/>
          </a:xfrm>
          <a:prstGeom prst="wedgeRoundRectCallout">
            <a:avLst>
              <a:gd name="adj1" fmla="val 57159"/>
              <a:gd name="adj2" fmla="val 1918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629B"/>
                </a:solidFill>
              </a:rPr>
              <a:t>Payment Reference is free form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F4BE6D-C83C-7D35-B801-5B4BCA55E696}"/>
              </a:ext>
            </a:extLst>
          </p:cNvPr>
          <p:cNvSpPr/>
          <p:nvPr/>
        </p:nvSpPr>
        <p:spPr>
          <a:xfrm>
            <a:off x="8051610" y="5592315"/>
            <a:ext cx="2991211" cy="2409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D3F9F-08FF-6D0F-40E5-2C92B2A4E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178" y="1628684"/>
            <a:ext cx="1230119" cy="3948959"/>
          </a:xfrm>
          <a:prstGeom prst="rect">
            <a:avLst/>
          </a:prstGeom>
          <a:ln>
            <a:solidFill>
              <a:srgbClr val="00629B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48D082-0FB9-DD42-8A13-D9FF2B856D32}"/>
              </a:ext>
            </a:extLst>
          </p:cNvPr>
          <p:cNvSpPr/>
          <p:nvPr/>
        </p:nvSpPr>
        <p:spPr>
          <a:xfrm>
            <a:off x="10804788" y="4628507"/>
            <a:ext cx="725932" cy="185783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E6B37A-B575-A8A3-9C07-13E4F0378A65}"/>
              </a:ext>
            </a:extLst>
          </p:cNvPr>
          <p:cNvCxnSpPr>
            <a:cxnSpLocks/>
            <a:stCxn id="3" idx="0"/>
            <a:endCxn id="6" idx="1"/>
          </p:cNvCxnSpPr>
          <p:nvPr/>
        </p:nvCxnSpPr>
        <p:spPr>
          <a:xfrm flipV="1">
            <a:off x="9547217" y="3603164"/>
            <a:ext cx="1245961" cy="1989151"/>
          </a:xfrm>
          <a:prstGeom prst="straightConnector1">
            <a:avLst/>
          </a:prstGeom>
          <a:ln w="28575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1025-56F4-5B35-A0CD-DEFF7C2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NextGen Expense (Concur)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7075B-83B4-3D24-E380-CA7C1E9C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3E707-2D5F-5E4F-D259-9E1E69D8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34ED95-D21E-9ECF-E89A-B6691AE00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02" t="23837" r="2536" b="6121"/>
          <a:stretch/>
        </p:blipFill>
        <p:spPr>
          <a:xfrm>
            <a:off x="1235491" y="1362141"/>
            <a:ext cx="8894798" cy="4994209"/>
          </a:xfrm>
        </p:spPr>
      </p:pic>
    </p:spTree>
    <p:extLst>
      <p:ext uri="{BB962C8B-B14F-4D97-AF65-F5344CB8AC3E}">
        <p14:creationId xmlns:p14="http://schemas.microsoft.com/office/powerpoint/2010/main" val="3020330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247990-1D16-B776-A7AD-BD45442C4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8" t="51519" r="20604" b="6295"/>
          <a:stretch/>
        </p:blipFill>
        <p:spPr>
          <a:xfrm>
            <a:off x="838200" y="3838375"/>
            <a:ext cx="5700812" cy="2104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F6962-6B6D-44DF-BE78-51312B43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39" y="1936004"/>
            <a:ext cx="3658456" cy="402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Expense activities will open Concur page</a:t>
            </a:r>
          </a:p>
          <a:p>
            <a:r>
              <a:rPr lang="en-US" sz="2400" dirty="0"/>
              <a:t>Note:  </a:t>
            </a:r>
          </a:p>
          <a:p>
            <a:pPr lvl="1"/>
            <a:r>
              <a:rPr lang="en-US" sz="1600" dirty="0"/>
              <a:t>Treasurer AND Chair MUST have a Concur account</a:t>
            </a:r>
          </a:p>
          <a:p>
            <a:pPr lvl="1"/>
            <a:r>
              <a:rPr lang="en-US" sz="1600" dirty="0"/>
              <a:t>Needed to approve expenses</a:t>
            </a:r>
          </a:p>
          <a:p>
            <a:pPr lvl="1"/>
            <a:r>
              <a:rPr lang="en-US" sz="1600" dirty="0"/>
              <a:t>Expense reports require 2 approvals – both Treasurer &amp;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4962985" y="4795783"/>
            <a:ext cx="1254934" cy="539268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6C220E-963B-40AE-8A72-FFC5FBFC2246}"/>
              </a:ext>
            </a:extLst>
          </p:cNvPr>
          <p:cNvSpPr/>
          <p:nvPr/>
        </p:nvSpPr>
        <p:spPr>
          <a:xfrm>
            <a:off x="9393095" y="3796335"/>
            <a:ext cx="892330" cy="794582"/>
          </a:xfrm>
          <a:prstGeom prst="roundRect">
            <a:avLst/>
          </a:prstGeom>
          <a:noFill/>
          <a:ln w="12700"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32AEFB-E185-A382-4997-FC23210EE889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6217919" y="3950513"/>
            <a:ext cx="2104120" cy="1114904"/>
          </a:xfrm>
          <a:prstGeom prst="straightConnector1">
            <a:avLst/>
          </a:prstGeom>
          <a:ln w="19050"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90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3" y="1371598"/>
            <a:ext cx="3721673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Purpose Levels 1-4</a:t>
            </a:r>
          </a:p>
          <a:p>
            <a:r>
              <a:rPr lang="en-US" sz="1600" dirty="0"/>
              <a:t>Level 1 typically Region or Section</a:t>
            </a:r>
          </a:p>
          <a:p>
            <a:r>
              <a:rPr lang="en-US" sz="1600" dirty="0"/>
              <a:t>Level 2 – Region 3</a:t>
            </a:r>
          </a:p>
          <a:p>
            <a:r>
              <a:rPr lang="en-US" sz="1600" dirty="0"/>
              <a:t>Level 3 – Region 3 or your Section</a:t>
            </a:r>
          </a:p>
          <a:p>
            <a:r>
              <a:rPr lang="en-US" sz="1600" dirty="0"/>
              <a:t>Level 4 – match your NextGen WBS task code entries</a:t>
            </a:r>
          </a:p>
          <a:p>
            <a:endParaRPr lang="en-US" sz="1600" dirty="0"/>
          </a:p>
          <a:p>
            <a:r>
              <a:rPr lang="en-US" sz="1600" dirty="0"/>
              <a:t>These transfer into NextGen Banking directly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86C3-6DAE-4550-9943-BCF83037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70" y="2249488"/>
            <a:ext cx="3774707" cy="1977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7C4FC-7429-43B7-BB91-046F932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77" y="2249488"/>
            <a:ext cx="3721673" cy="1977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3B552-BABA-47B1-8BE4-488FA33C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70" y="4226716"/>
            <a:ext cx="3789919" cy="2068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E64F8C-B817-4306-8ABE-5B4D0A41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88" y="4214031"/>
            <a:ext cx="4000136" cy="20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3" y="1371598"/>
            <a:ext cx="3721673" cy="4933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Purpose Levels 1-4</a:t>
            </a:r>
          </a:p>
          <a:p>
            <a:r>
              <a:rPr lang="en-US" sz="1600" dirty="0"/>
              <a:t>Level 1 typically Region or Section</a:t>
            </a:r>
          </a:p>
          <a:p>
            <a:r>
              <a:rPr lang="en-US" sz="1600" dirty="0"/>
              <a:t>Level 2 – Region 3</a:t>
            </a:r>
          </a:p>
          <a:p>
            <a:r>
              <a:rPr lang="en-US" sz="1600" dirty="0"/>
              <a:t>Level 3 – Region 3 or your Section</a:t>
            </a:r>
          </a:p>
          <a:p>
            <a:r>
              <a:rPr lang="en-US" sz="1600" dirty="0"/>
              <a:t>Level 4 – match your NextGen WBS task code entries</a:t>
            </a:r>
          </a:p>
          <a:p>
            <a:endParaRPr lang="en-US" sz="1600" dirty="0"/>
          </a:p>
          <a:p>
            <a:r>
              <a:rPr lang="en-US" sz="1600" dirty="0"/>
              <a:t>These transfer into NextGen Banking directly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86C3-6DAE-4550-9943-BCF83037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70" y="2249488"/>
            <a:ext cx="3774707" cy="1977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7C4FC-7429-43B7-BB91-046F932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77" y="2249488"/>
            <a:ext cx="3721673" cy="1977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3B552-BABA-47B1-8BE4-488FA33C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70" y="4226716"/>
            <a:ext cx="3789919" cy="2068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E64F8C-B817-4306-8ABE-5B4D0A41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588" y="4214031"/>
            <a:ext cx="4000136" cy="2036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E29DF-B876-E842-BD38-3BEF196D06FC}"/>
              </a:ext>
            </a:extLst>
          </p:cNvPr>
          <p:cNvSpPr/>
          <p:nvPr/>
        </p:nvSpPr>
        <p:spPr>
          <a:xfrm>
            <a:off x="4218670" y="2136367"/>
            <a:ext cx="7749409" cy="394335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BEE18-47FF-8FA7-24B4-8B400A575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07" t="40377" r="1206" b="10439"/>
          <a:stretch/>
        </p:blipFill>
        <p:spPr>
          <a:xfrm>
            <a:off x="4811960" y="2228999"/>
            <a:ext cx="4855089" cy="36739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05D340-0F5B-5756-0587-9C78D1C1814E}"/>
              </a:ext>
            </a:extLst>
          </p:cNvPr>
          <p:cNvCxnSpPr/>
          <p:nvPr/>
        </p:nvCxnSpPr>
        <p:spPr>
          <a:xfrm>
            <a:off x="9667049" y="2228999"/>
            <a:ext cx="2301029" cy="26973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404AF-C0FA-7BFF-36F5-6D0B22559BE8}"/>
              </a:ext>
            </a:extLst>
          </p:cNvPr>
          <p:cNvCxnSpPr/>
          <p:nvPr/>
        </p:nvCxnSpPr>
        <p:spPr>
          <a:xfrm>
            <a:off x="9682262" y="5902941"/>
            <a:ext cx="22858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45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Expense Approval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D363EE-42D8-4775-8AE6-31A5F0DE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Additional Expense Approval comments</a:t>
            </a:r>
          </a:p>
          <a:p>
            <a:r>
              <a:rPr lang="en-US" sz="2400" dirty="0"/>
              <a:t>Approvals must meet IEEE Travel reimbursement policy</a:t>
            </a:r>
          </a:p>
          <a:p>
            <a:r>
              <a:rPr lang="en-US" sz="2400" dirty="0"/>
              <a:t>Ensure line items dates and amounts match receipt dates and amounts</a:t>
            </a:r>
          </a:p>
          <a:p>
            <a:r>
              <a:rPr lang="en-US" sz="2400" dirty="0"/>
              <a:t>You MUST ensure you review (look at) each receipt that is submitted</a:t>
            </a:r>
          </a:p>
          <a:p>
            <a:r>
              <a:rPr lang="en-US" sz="2400" dirty="0"/>
              <a:t>Use this opportunity to ensure Purpose levels are all correct – especially Level 4</a:t>
            </a:r>
          </a:p>
          <a:p>
            <a:r>
              <a:rPr lang="en-US" sz="2400" dirty="0"/>
              <a:t>2 Approvers required for all payments</a:t>
            </a:r>
          </a:p>
          <a:p>
            <a:pPr lvl="1"/>
            <a:r>
              <a:rPr lang="en-US" sz="1867" dirty="0"/>
              <a:t>Treasurer is First Approver</a:t>
            </a:r>
          </a:p>
          <a:p>
            <a:pPr lvl="1"/>
            <a:r>
              <a:rPr lang="en-US" sz="1867" dirty="0"/>
              <a:t>Chair is typically Second Approver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3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A83A-8147-0A1E-44EA-AE8DC29C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On-Demand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2AD87-9C90-ECCC-D9D0-EB419714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83378-D655-B92E-603F-7F603B3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B731A-0207-6C36-0B52-31DED0C6EB04}"/>
              </a:ext>
            </a:extLst>
          </p:cNvPr>
          <p:cNvSpPr/>
          <p:nvPr/>
        </p:nvSpPr>
        <p:spPr>
          <a:xfrm>
            <a:off x="3079791" y="2967335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Show Spreadsheet</a:t>
            </a:r>
          </a:p>
        </p:txBody>
      </p:sp>
    </p:spTree>
    <p:extLst>
      <p:ext uri="{BB962C8B-B14F-4D97-AF65-F5344CB8AC3E}">
        <p14:creationId xmlns:p14="http://schemas.microsoft.com/office/powerpoint/2010/main" val="607293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NextGen supports your primary finance management tasks</a:t>
            </a:r>
          </a:p>
          <a:p>
            <a:pPr lvl="1"/>
            <a:r>
              <a:rPr lang="en-US" sz="1800" dirty="0"/>
              <a:t>Planning – budget entry and tracking</a:t>
            </a:r>
          </a:p>
          <a:p>
            <a:pPr lvl="1"/>
            <a:r>
              <a:rPr lang="en-US" sz="1800" dirty="0"/>
              <a:t>Banking – transaction tracking, payments &amp; balances</a:t>
            </a:r>
          </a:p>
          <a:p>
            <a:pPr lvl="1"/>
            <a:r>
              <a:rPr lang="en-US" sz="1800" dirty="0"/>
              <a:t>Reporting – Budget vs Actual reports</a:t>
            </a:r>
          </a:p>
          <a:p>
            <a:pPr lvl="1"/>
            <a:r>
              <a:rPr lang="en-US" sz="1800" dirty="0"/>
              <a:t>Expenses – Expense report approval</a:t>
            </a:r>
          </a:p>
          <a:p>
            <a:r>
              <a:rPr lang="en-US" sz="2800" dirty="0"/>
              <a:t>Some manual processing with MGA Finance team currently required</a:t>
            </a:r>
          </a:p>
          <a:p>
            <a:pPr lvl="1"/>
            <a:r>
              <a:rPr lang="en-US" sz="1800" dirty="0"/>
              <a:t>Automated reporting requires budget uploading and transaction tagging</a:t>
            </a:r>
          </a:p>
          <a:p>
            <a:pPr lvl="1"/>
            <a:r>
              <a:rPr lang="en-US" sz="1800" dirty="0"/>
              <a:t>Updates/improvements in process, will roll out over time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7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201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0B33-CB10-43C4-A130-77A6D97F8178}"/>
              </a:ext>
            </a:extLst>
          </p:cNvPr>
          <p:cNvSpPr/>
          <p:nvPr/>
        </p:nvSpPr>
        <p:spPr>
          <a:xfrm>
            <a:off x="3433737" y="2813447"/>
            <a:ext cx="532453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8213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 Pennisi, joe.pennisi@ieee.org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9" name="Picture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89BB0F-4505-41B0-AC8B-BBCBF615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445"/>
            <a:ext cx="4345596" cy="501690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C17E16-7AB9-45D5-8B19-B449E0256B79}"/>
              </a:ext>
            </a:extLst>
          </p:cNvPr>
          <p:cNvSpPr/>
          <p:nvPr/>
        </p:nvSpPr>
        <p:spPr>
          <a:xfrm>
            <a:off x="1168281" y="3653179"/>
            <a:ext cx="2692816" cy="1246688"/>
          </a:xfrm>
          <a:prstGeom prst="roundRect">
            <a:avLst/>
          </a:prstGeom>
          <a:noFill/>
          <a:ln w="28575"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8916D45-A494-44C2-92F6-AF08FCEDF01F}"/>
              </a:ext>
            </a:extLst>
          </p:cNvPr>
          <p:cNvSpPr/>
          <p:nvPr/>
        </p:nvSpPr>
        <p:spPr>
          <a:xfrm>
            <a:off x="5243245" y="2207045"/>
            <a:ext cx="3290169" cy="474097"/>
          </a:xfrm>
          <a:prstGeom prst="wedgeRoundRectCallout">
            <a:avLst>
              <a:gd name="adj1" fmla="val -128726"/>
              <a:gd name="adj2" fmla="val -20047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https://www.ieee.org/nextgen</a:t>
            </a:r>
            <a:endParaRPr lang="en-US" sz="1867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8C29A9-D631-9409-5070-4054DF658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73295" y="3292887"/>
            <a:ext cx="2920237" cy="21886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5422B-7869-18BA-B99F-EB3374FCDA68}"/>
              </a:ext>
            </a:extLst>
          </p:cNvPr>
          <p:cNvCxnSpPr>
            <a:endCxn id="8" idx="1"/>
          </p:cNvCxnSpPr>
          <p:nvPr/>
        </p:nvCxnSpPr>
        <p:spPr>
          <a:xfrm flipV="1">
            <a:off x="3417964" y="4387214"/>
            <a:ext cx="3655331" cy="1263147"/>
          </a:xfrm>
          <a:prstGeom prst="straightConnector1">
            <a:avLst/>
          </a:prstGeom>
          <a:ln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8C288B-192C-3D44-9043-3B0C762C8305}"/>
              </a:ext>
            </a:extLst>
          </p:cNvPr>
          <p:cNvSpPr/>
          <p:nvPr/>
        </p:nvSpPr>
        <p:spPr>
          <a:xfrm>
            <a:off x="6194231" y="1738977"/>
            <a:ext cx="5685692" cy="415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u="sng" dirty="0"/>
              <a:t>Desktop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10F4F-24F9-D846-A271-5F758D4101E9}"/>
              </a:ext>
            </a:extLst>
          </p:cNvPr>
          <p:cNvSpPr/>
          <p:nvPr/>
        </p:nvSpPr>
        <p:spPr>
          <a:xfrm>
            <a:off x="457399" y="1738979"/>
            <a:ext cx="5685692" cy="4157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u="sng" dirty="0"/>
              <a:t>Mobile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FEE08-7649-1842-83BC-AE6DFFE9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Layer of Security - </a:t>
            </a:r>
            <a:r>
              <a:rPr lang="en-US" dirty="0" err="1"/>
              <a:t>PingID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9036F-09CC-FF41-ADF8-62A62E2E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9"/>
            <a:fld id="{81D60167-4931-47E6-BA6A-407CBD079E47}" type="slidenum">
              <a:rPr lang="en-US" smtClean="0"/>
              <a:pPr marL="25399"/>
              <a:t>5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291501-BB27-994F-9E0A-0C33F94A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567" y="2441510"/>
            <a:ext cx="5109825" cy="2986385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6E61554-2831-3644-84C0-96D1544073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3" y="2580976"/>
            <a:ext cx="2444180" cy="2476596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F40C62-5F49-B549-9CDA-DAF8C31EE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332" y="2578307"/>
            <a:ext cx="1210175" cy="2479265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812991-24E9-D547-8958-B55EE638A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293" y="2578307"/>
            <a:ext cx="1206008" cy="2479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500B7-8B0E-41DD-9B55-8E3E05B762F7}"/>
              </a:ext>
            </a:extLst>
          </p:cNvPr>
          <p:cNvSpPr txBox="1"/>
          <p:nvPr/>
        </p:nvSpPr>
        <p:spPr>
          <a:xfrm>
            <a:off x="4476751" y="6570518"/>
            <a:ext cx="197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IEEE Proprietary</a:t>
            </a:r>
          </a:p>
        </p:txBody>
      </p:sp>
    </p:spTree>
    <p:extLst>
      <p:ext uri="{BB962C8B-B14F-4D97-AF65-F5344CB8AC3E}">
        <p14:creationId xmlns:p14="http://schemas.microsoft.com/office/powerpoint/2010/main" val="21786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85B1DE-AE7B-41A6-9367-3DF265BD980F}"/>
              </a:ext>
            </a:extLst>
          </p:cNvPr>
          <p:cNvGrpSpPr/>
          <p:nvPr/>
        </p:nvGrpSpPr>
        <p:grpSpPr>
          <a:xfrm>
            <a:off x="4474394" y="2161856"/>
            <a:ext cx="5633559" cy="1814977"/>
            <a:chOff x="3355795" y="1063295"/>
            <a:chExt cx="4225169" cy="13612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75B6D-57AC-4AD2-8F3D-B131FBDCC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1" t="5590" r="1858" b="6212"/>
            <a:stretch/>
          </p:blipFill>
          <p:spPr>
            <a:xfrm>
              <a:off x="3355795" y="1063295"/>
              <a:ext cx="4225168" cy="1361233"/>
            </a:xfrm>
            <a:prstGeom prst="rect">
              <a:avLst/>
            </a:prstGeom>
            <a:ln>
              <a:solidFill>
                <a:srgbClr val="00629B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1E9CC-B8CD-468F-8F2C-24C2E11AF958}"/>
                </a:ext>
              </a:extLst>
            </p:cNvPr>
            <p:cNvSpPr/>
            <p:nvPr/>
          </p:nvSpPr>
          <p:spPr>
            <a:xfrm>
              <a:off x="6566264" y="1063295"/>
              <a:ext cx="1014700" cy="1361233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rgbClr val="0062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Tools Suite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C36D150-716F-49CC-9ECB-5DD69426D0B3}"/>
              </a:ext>
            </a:extLst>
          </p:cNvPr>
          <p:cNvSpPr/>
          <p:nvPr/>
        </p:nvSpPr>
        <p:spPr>
          <a:xfrm>
            <a:off x="400594" y="3147746"/>
            <a:ext cx="3680823" cy="1113453"/>
          </a:xfrm>
          <a:prstGeom prst="wedgeRoundRectCallout">
            <a:avLst>
              <a:gd name="adj1" fmla="val 76620"/>
              <a:gd name="adj2" fmla="val 2198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910" indent="-30691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Annual budget</a:t>
            </a:r>
          </a:p>
          <a:p>
            <a:pPr marL="306910" indent="-30691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Budget vs Actual reporting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F4BB9B-1DF7-4643-9AC6-E9D249E3AF79}"/>
              </a:ext>
            </a:extLst>
          </p:cNvPr>
          <p:cNvSpPr/>
          <p:nvPr/>
        </p:nvSpPr>
        <p:spPr>
          <a:xfrm>
            <a:off x="2868416" y="4786217"/>
            <a:ext cx="3874389" cy="1113455"/>
          </a:xfrm>
          <a:prstGeom prst="wedgeRoundRectCallout">
            <a:avLst>
              <a:gd name="adj1" fmla="val 45031"/>
              <a:gd name="adj2" fmla="val -1249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Banking transactions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>
                <a:solidFill>
                  <a:schemeClr val="tx1"/>
                </a:solidFill>
              </a:rPr>
              <a:t>Payments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F94B38-B66C-451D-9EF1-2F9EFFCE790D}"/>
              </a:ext>
            </a:extLst>
          </p:cNvPr>
          <p:cNvSpPr/>
          <p:nvPr/>
        </p:nvSpPr>
        <p:spPr>
          <a:xfrm>
            <a:off x="7732203" y="4716479"/>
            <a:ext cx="3874389" cy="1113455"/>
          </a:xfrm>
          <a:prstGeom prst="wedgeRoundRectCallout">
            <a:avLst>
              <a:gd name="adj1" fmla="val -42891"/>
              <a:gd name="adj2" fmla="val -11988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chemeClr val="tx1"/>
                </a:solidFill>
              </a:rPr>
              <a:t>Concur Expenses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schemeClr val="tx1"/>
                </a:solidFill>
              </a:rPr>
              <a:t>Expense report approval</a:t>
            </a:r>
          </a:p>
        </p:txBody>
      </p:sp>
    </p:spTree>
    <p:extLst>
      <p:ext uri="{BB962C8B-B14F-4D97-AF65-F5344CB8AC3E}">
        <p14:creationId xmlns:p14="http://schemas.microsoft.com/office/powerpoint/2010/main" val="64618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166921-903F-6EAB-4044-96E6996E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09" y="1400933"/>
            <a:ext cx="7872747" cy="429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NextGen Banking Dashboard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AF9A03-815B-45B7-8F15-5AD296089327}"/>
              </a:ext>
            </a:extLst>
          </p:cNvPr>
          <p:cNvSpPr/>
          <p:nvPr/>
        </p:nvSpPr>
        <p:spPr>
          <a:xfrm>
            <a:off x="399319" y="2437265"/>
            <a:ext cx="2510773" cy="345163"/>
          </a:xfrm>
          <a:prstGeom prst="wedgeRoundRectCallout">
            <a:avLst>
              <a:gd name="adj1" fmla="val 54241"/>
              <a:gd name="adj2" fmla="val -2714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Aft>
                <a:spcPts val="800"/>
              </a:spcAft>
              <a:defRPr/>
            </a:pPr>
            <a:r>
              <a:rPr lang="en-US" sz="1600" u="sng" dirty="0">
                <a:solidFill>
                  <a:srgbClr val="00629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https://mynextgen.ieee.org/</a:t>
            </a:r>
            <a:endParaRPr lang="en-US" sz="1600" dirty="0">
              <a:solidFill>
                <a:srgbClr val="00629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8FB16C-071E-4C79-AC27-78EC29E92CB2}"/>
              </a:ext>
            </a:extLst>
          </p:cNvPr>
          <p:cNvSpPr/>
          <p:nvPr/>
        </p:nvSpPr>
        <p:spPr>
          <a:xfrm>
            <a:off x="3888885" y="4441297"/>
            <a:ext cx="4456585" cy="890557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F21B73-1A8B-4CC1-ACD8-995D75DFF84E}"/>
              </a:ext>
            </a:extLst>
          </p:cNvPr>
          <p:cNvSpPr/>
          <p:nvPr/>
        </p:nvSpPr>
        <p:spPr>
          <a:xfrm>
            <a:off x="7650051" y="4210134"/>
            <a:ext cx="377035" cy="15758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658989-A290-4E89-BE64-1AE5305E620B}"/>
              </a:ext>
            </a:extLst>
          </p:cNvPr>
          <p:cNvSpPr/>
          <p:nvPr/>
        </p:nvSpPr>
        <p:spPr>
          <a:xfrm>
            <a:off x="8590169" y="3088005"/>
            <a:ext cx="1383789" cy="2095741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DF725A1-99C6-4385-ABB8-F5F65D9C2F57}"/>
              </a:ext>
            </a:extLst>
          </p:cNvPr>
          <p:cNvSpPr/>
          <p:nvPr/>
        </p:nvSpPr>
        <p:spPr>
          <a:xfrm>
            <a:off x="699547" y="4886575"/>
            <a:ext cx="2210545" cy="661852"/>
          </a:xfrm>
          <a:prstGeom prst="wedgeRoundRectCallout">
            <a:avLst>
              <a:gd name="adj1" fmla="val 95034"/>
              <a:gd name="adj2" fmla="val -5042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Banking: Account Activities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D69084-EC89-4200-A83E-A6D174BA674A}"/>
              </a:ext>
            </a:extLst>
          </p:cNvPr>
          <p:cNvSpPr/>
          <p:nvPr/>
        </p:nvSpPr>
        <p:spPr>
          <a:xfrm>
            <a:off x="8345470" y="5550139"/>
            <a:ext cx="2210545" cy="661852"/>
          </a:xfrm>
          <a:prstGeom prst="wedgeRoundRectCallout">
            <a:avLst>
              <a:gd name="adj1" fmla="val -65002"/>
              <a:gd name="adj2" fmla="val -22962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Expenses:</a:t>
            </a:r>
          </a:p>
          <a:p>
            <a:pPr algn="ctr"/>
            <a:r>
              <a:rPr lang="en-US" sz="1600" dirty="0">
                <a:solidFill>
                  <a:srgbClr val="00629B"/>
                </a:solidFill>
              </a:rPr>
              <a:t>(opens Concur)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52ED070-796B-4714-B5BD-FCE7B4F770B9}"/>
              </a:ext>
            </a:extLst>
          </p:cNvPr>
          <p:cNvSpPr/>
          <p:nvPr/>
        </p:nvSpPr>
        <p:spPr>
          <a:xfrm>
            <a:off x="9778804" y="2120576"/>
            <a:ext cx="2013877" cy="661852"/>
          </a:xfrm>
          <a:prstGeom prst="wedgeRoundRectCallout">
            <a:avLst>
              <a:gd name="adj1" fmla="val -41611"/>
              <a:gd name="adj2" fmla="val 10770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NextGen Cloud:</a:t>
            </a:r>
          </a:p>
          <a:p>
            <a:pPr algn="ctr"/>
            <a:r>
              <a:rPr lang="en-US" sz="1600" dirty="0">
                <a:solidFill>
                  <a:srgbClr val="00629B"/>
                </a:solidFill>
              </a:rPr>
              <a:t>B vs A Reporting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7436654-DF62-A24D-9884-D3EA0374EEFF}"/>
              </a:ext>
            </a:extLst>
          </p:cNvPr>
          <p:cNvSpPr/>
          <p:nvPr/>
        </p:nvSpPr>
        <p:spPr>
          <a:xfrm>
            <a:off x="417456" y="3156908"/>
            <a:ext cx="2210545" cy="661852"/>
          </a:xfrm>
          <a:prstGeom prst="wedgeRoundRectCallout">
            <a:avLst>
              <a:gd name="adj1" fmla="val 107984"/>
              <a:gd name="adj2" fmla="val 164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629B"/>
                </a:solidFill>
              </a:rPr>
              <a:t>Quick view of account balances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86EC5D-FA4F-7EC3-91E5-224A04C1BA7A}"/>
              </a:ext>
            </a:extLst>
          </p:cNvPr>
          <p:cNvSpPr/>
          <p:nvPr/>
        </p:nvSpPr>
        <p:spPr>
          <a:xfrm>
            <a:off x="3897665" y="3206839"/>
            <a:ext cx="4456585" cy="579284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707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197FA-4A3F-FA1C-F3A9-585F52E2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7" y="1345942"/>
            <a:ext cx="8942955" cy="488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NextGen Demo – 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8FB16C-071E-4C79-AC27-78EC29E92CB2}"/>
              </a:ext>
            </a:extLst>
          </p:cNvPr>
          <p:cNvSpPr/>
          <p:nvPr/>
        </p:nvSpPr>
        <p:spPr>
          <a:xfrm>
            <a:off x="2878428" y="2556456"/>
            <a:ext cx="3584507" cy="1056068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FFAD3-C85D-725E-ED88-BC2D48EB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6" t="24977" r="42253" b="53387"/>
          <a:stretch/>
        </p:blipFill>
        <p:spPr>
          <a:xfrm>
            <a:off x="5602310" y="3786439"/>
            <a:ext cx="6163601" cy="1815921"/>
          </a:xfrm>
          <a:prstGeom prst="rect">
            <a:avLst/>
          </a:prstGeom>
          <a:ln>
            <a:solidFill>
              <a:srgbClr val="00629B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145010-AB3D-1EBD-D8ED-D945E6B07FA8}"/>
              </a:ext>
            </a:extLst>
          </p:cNvPr>
          <p:cNvCxnSpPr>
            <a:stCxn id="9" idx="3"/>
            <a:endCxn id="8" idx="0"/>
          </p:cNvCxnSpPr>
          <p:nvPr/>
        </p:nvCxnSpPr>
        <p:spPr>
          <a:xfrm>
            <a:off x="6462935" y="3084490"/>
            <a:ext cx="2221176" cy="701949"/>
          </a:xfrm>
          <a:prstGeom prst="straightConnector1">
            <a:avLst/>
          </a:prstGeom>
          <a:ln>
            <a:solidFill>
              <a:srgbClr val="0062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7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 Balances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View all bank transactions through “Access Accounts”</a:t>
            </a:r>
          </a:p>
          <a:p>
            <a:r>
              <a:rPr lang="en-US" sz="2000" dirty="0"/>
              <a:t>Opens “</a:t>
            </a:r>
            <a:r>
              <a:rPr lang="en-US" sz="2000" dirty="0" err="1"/>
              <a:t>coupa</a:t>
            </a:r>
            <a:r>
              <a:rPr lang="en-US" sz="2000" dirty="0"/>
              <a:t>” dashboard to account balances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76192-EA62-42F6-9482-7DA50736D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88" b="44622"/>
          <a:stretch/>
        </p:blipFill>
        <p:spPr>
          <a:xfrm>
            <a:off x="8271536" y="1371598"/>
            <a:ext cx="3742091" cy="25928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A0DD8-058A-4C80-937F-C4A4DFE75096}"/>
              </a:ext>
            </a:extLst>
          </p:cNvPr>
          <p:cNvSpPr/>
          <p:nvPr/>
        </p:nvSpPr>
        <p:spPr>
          <a:xfrm>
            <a:off x="10509949" y="2997252"/>
            <a:ext cx="1079863" cy="385325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7B9DB-36B6-4EF8-A338-2A29BF02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076"/>
          <a:stretch/>
        </p:blipFill>
        <p:spPr>
          <a:xfrm>
            <a:off x="1329508" y="3125623"/>
            <a:ext cx="6525801" cy="27093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B1B798-4C24-49B3-8521-5A6521B000EE}"/>
              </a:ext>
            </a:extLst>
          </p:cNvPr>
          <p:cNvSpPr/>
          <p:nvPr/>
        </p:nvSpPr>
        <p:spPr>
          <a:xfrm>
            <a:off x="2171338" y="3837577"/>
            <a:ext cx="2484845" cy="284480"/>
          </a:xfrm>
          <a:prstGeom prst="roundRect">
            <a:avLst/>
          </a:prstGeom>
          <a:noFill/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412A20-55AB-41CF-AEF9-95E31184F50F}"/>
              </a:ext>
            </a:extLst>
          </p:cNvPr>
          <p:cNvSpPr/>
          <p:nvPr/>
        </p:nvSpPr>
        <p:spPr>
          <a:xfrm>
            <a:off x="4598125" y="2943498"/>
            <a:ext cx="2275840" cy="534125"/>
          </a:xfrm>
          <a:prstGeom prst="wedgeRoundRectCallout">
            <a:avLst>
              <a:gd name="adj1" fmla="val -49660"/>
              <a:gd name="adj2" fmla="val 1179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Clear out filters to see your account balances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F44EC65-6FD9-462C-B27C-F2C4A23BFC4B}"/>
              </a:ext>
            </a:extLst>
          </p:cNvPr>
          <p:cNvSpPr/>
          <p:nvPr/>
        </p:nvSpPr>
        <p:spPr>
          <a:xfrm>
            <a:off x="5932401" y="4911855"/>
            <a:ext cx="2275840" cy="534125"/>
          </a:xfrm>
          <a:prstGeom prst="wedgeRoundRectCallout">
            <a:avLst>
              <a:gd name="adj1" fmla="val -75681"/>
              <a:gd name="adj2" fmla="val -17336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29B"/>
                </a:solidFill>
              </a:rPr>
              <a:t>Change Dates here for balances on given dates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1B5710A-3DF2-4208-BB2A-316A5259EE94}"/>
              </a:ext>
            </a:extLst>
          </p:cNvPr>
          <p:cNvSpPr/>
          <p:nvPr/>
        </p:nvSpPr>
        <p:spPr>
          <a:xfrm>
            <a:off x="4598125" y="2943498"/>
            <a:ext cx="2275840" cy="534125"/>
          </a:xfrm>
          <a:prstGeom prst="wedgeRoundRectCallout">
            <a:avLst>
              <a:gd name="adj1" fmla="val 67942"/>
              <a:gd name="adj2" fmla="val 13750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6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629B"/>
                </a:solidFill>
              </a:rPr>
              <a:t>Clear out filters to see your account balances</a:t>
            </a:r>
          </a:p>
        </p:txBody>
      </p:sp>
    </p:spTree>
    <p:extLst>
      <p:ext uri="{BB962C8B-B14F-4D97-AF65-F5344CB8AC3E}">
        <p14:creationId xmlns:p14="http://schemas.microsoft.com/office/powerpoint/2010/main" val="31085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SoutheastCon 2023 PowerPoint Template v0.5 2023-01-04</Template>
  <TotalTime>763</TotalTime>
  <Words>2229</Words>
  <Application>Microsoft Office PowerPoint</Application>
  <PresentationFormat>Widescreen</PresentationFormat>
  <Paragraphs>353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Merriweather Sans</vt:lpstr>
      <vt:lpstr>Noto Sans Symbols</vt:lpstr>
      <vt:lpstr>Times New Roman</vt:lpstr>
      <vt:lpstr>Wingdings</vt:lpstr>
      <vt:lpstr>Office Theme</vt:lpstr>
      <vt:lpstr>NextGen 101</vt:lpstr>
      <vt:lpstr>Agenda</vt:lpstr>
      <vt:lpstr>How should I use NextGen </vt:lpstr>
      <vt:lpstr>Logging in</vt:lpstr>
      <vt:lpstr>Extra Layer of Security - PingID</vt:lpstr>
      <vt:lpstr>NextGen Tools Suite</vt:lpstr>
      <vt:lpstr>NextGen Banking Dashboard</vt:lpstr>
      <vt:lpstr>NextGen Demo – oops</vt:lpstr>
      <vt:lpstr>Account Balances</vt:lpstr>
      <vt:lpstr>Bank Transactions</vt:lpstr>
      <vt:lpstr>WBS Tasks</vt:lpstr>
      <vt:lpstr>Expense-Revenue Types</vt:lpstr>
      <vt:lpstr>Bank Transactions</vt:lpstr>
      <vt:lpstr>Tagging</vt:lpstr>
      <vt:lpstr>Tagging (official)</vt:lpstr>
      <vt:lpstr>Budgets</vt:lpstr>
      <vt:lpstr>Budgets</vt:lpstr>
      <vt:lpstr>Budgets</vt:lpstr>
      <vt:lpstr>Reporting</vt:lpstr>
      <vt:lpstr>Reporting – Self-service</vt:lpstr>
      <vt:lpstr>Reporting – Self-service</vt:lpstr>
      <vt:lpstr>Reporting – Self-service</vt:lpstr>
      <vt:lpstr>Reporting – Self-service</vt:lpstr>
      <vt:lpstr>Summary</vt:lpstr>
      <vt:lpstr>NextGen 101</vt:lpstr>
      <vt:lpstr>NextGen 201</vt:lpstr>
      <vt:lpstr>Agenda</vt:lpstr>
      <vt:lpstr>How should I use NextGen </vt:lpstr>
      <vt:lpstr>Payments</vt:lpstr>
      <vt:lpstr>Payments</vt:lpstr>
      <vt:lpstr>NextGen Expense (Concur)</vt:lpstr>
      <vt:lpstr>Expense Approval</vt:lpstr>
      <vt:lpstr>Expense Approval</vt:lpstr>
      <vt:lpstr>Expense Approval</vt:lpstr>
      <vt:lpstr>Expense Approval</vt:lpstr>
      <vt:lpstr>Region 3 On-Demand Report</vt:lpstr>
      <vt:lpstr>Summary</vt:lpstr>
      <vt:lpstr>NextGen 201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101</dc:title>
  <dc:creator>Joe Pennisi</dc:creator>
  <cp:lastModifiedBy>Donohoe, Pat</cp:lastModifiedBy>
  <cp:revision>2</cp:revision>
  <dcterms:created xsi:type="dcterms:W3CDTF">2023-04-14T21:29:16Z</dcterms:created>
  <dcterms:modified xsi:type="dcterms:W3CDTF">2023-04-15T20:16:13Z</dcterms:modified>
</cp:coreProperties>
</file>