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8"/>
  </p:notesMasterIdLst>
  <p:sldIdLst>
    <p:sldId id="256" r:id="rId3"/>
    <p:sldId id="257" r:id="rId4"/>
    <p:sldId id="261" r:id="rId5"/>
    <p:sldId id="1390" r:id="rId6"/>
    <p:sldId id="1398" r:id="rId7"/>
    <p:sldId id="1400" r:id="rId8"/>
    <p:sldId id="265" r:id="rId9"/>
    <p:sldId id="1395" r:id="rId10"/>
    <p:sldId id="1396" r:id="rId11"/>
    <p:sldId id="268" r:id="rId12"/>
    <p:sldId id="269" r:id="rId13"/>
    <p:sldId id="270" r:id="rId14"/>
    <p:sldId id="281" r:id="rId15"/>
    <p:sldId id="273" r:id="rId16"/>
    <p:sldId id="139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defRPr/>
            </a:pPr>
            <a:fld id="{7CC485B5-2C38-43A5-85BC-C0BC41777420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defRPr/>
              </a:pPr>
              <a:t>4</a:t>
            </a:fld>
            <a:endParaRPr lang="en-US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29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defRPr/>
            </a:pPr>
            <a:fld id="{7CC485B5-2C38-43A5-85BC-C0BC41777420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defRPr/>
              </a:pPr>
              <a:t>7</a:t>
            </a:fld>
            <a:endParaRPr lang="en-US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41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defRPr/>
            </a:pPr>
            <a:fld id="{7CC485B5-2C38-43A5-85BC-C0BC41777420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defRPr/>
              </a:pPr>
              <a:t>8</a:t>
            </a:fld>
            <a:endParaRPr lang="en-US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30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defRPr/>
            </a:pPr>
            <a:fld id="{7CC485B5-2C38-43A5-85BC-C0BC41777420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defRPr/>
              </a:pPr>
              <a:t>9</a:t>
            </a:fld>
            <a:endParaRPr lang="en-US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305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defRPr/>
            </a:pPr>
            <a:fld id="{7CC485B5-2C38-43A5-85BC-C0BC41777420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defRPr/>
              </a:pPr>
              <a:t>10</a:t>
            </a:fld>
            <a:endParaRPr lang="en-US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28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defRPr/>
            </a:pPr>
            <a:fld id="{7CC485B5-2C38-43A5-85BC-C0BC41777420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defRPr/>
              </a:pPr>
              <a:t>11</a:t>
            </a:fld>
            <a:endParaRPr lang="en-US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746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defRPr/>
            </a:pPr>
            <a:fld id="{7CC485B5-2C38-43A5-85BC-C0BC41777420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defRPr/>
              </a:pPr>
              <a:t>12</a:t>
            </a:fld>
            <a:endParaRPr lang="en-US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340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defRPr/>
            </a:pPr>
            <a:fld id="{7CC485B5-2C38-43A5-85BC-C0BC41777420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defRPr/>
              </a:pPr>
              <a:t>13</a:t>
            </a:fld>
            <a:endParaRPr lang="en-US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03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defRPr/>
            </a:pPr>
            <a:fld id="{7CC485B5-2C38-43A5-85BC-C0BC41777420}" type="slidenum"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defRPr/>
              </a:pPr>
              <a:t>14</a:t>
            </a:fld>
            <a:endParaRPr lang="en-US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60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1677C-C55E-98BF-7AC5-D314111A9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30-4142-4797-824E-D60DAEC82FBC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7ADA8-FF1F-405B-A46B-17F73F8F2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39EC1-936A-0EC7-FA8A-D0EB0A2D4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60" y="6003833"/>
            <a:ext cx="1135081" cy="331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/>
        </p:nvSpPr>
        <p:spPr>
          <a:xfrm>
            <a:off x="823266" y="6205391"/>
            <a:ext cx="82266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467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ark&#10;&#10;Description automatically generated">
            <a:extLst>
              <a:ext uri="{FF2B5EF4-FFF2-40B4-BE49-F238E27FC236}">
                <a16:creationId xmlns:a16="http://schemas.microsoft.com/office/drawing/2014/main" id="{E9F2AB4E-526B-4A4C-A275-C77E6C517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1438" y="-493033"/>
            <a:ext cx="13114876" cy="1762205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93E0E718-8983-BB42-9B15-08569FDF5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469205" y="5573110"/>
            <a:ext cx="13114876" cy="1762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E73E3-0DA3-7C01-8BD2-C55F9E21B3B6}"/>
              </a:ext>
            </a:extLst>
          </p:cNvPr>
          <p:cNvSpPr txBox="1"/>
          <p:nvPr/>
        </p:nvSpPr>
        <p:spPr>
          <a:xfrm>
            <a:off x="-1" y="6570506"/>
            <a:ext cx="121920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  <p:pic>
        <p:nvPicPr>
          <p:cNvPr id="13" name="Picture 12" descr="A picture containing mosquito net&#10;&#10;Description automatically generated">
            <a:extLst>
              <a:ext uri="{FF2B5EF4-FFF2-40B4-BE49-F238E27FC236}">
                <a16:creationId xmlns:a16="http://schemas.microsoft.com/office/drawing/2014/main" id="{F328E38E-2F97-495A-BECD-CD3882F84F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03" y="-1960"/>
            <a:ext cx="12216384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5D3BFD-9F19-4C77-8663-511BE6E2EE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 flipV="1">
            <a:off x="-24381" y="5583493"/>
            <a:ext cx="12216383" cy="12757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1A5E0A-EC5F-451A-B04A-617C302EA177}"/>
              </a:ext>
            </a:extLst>
          </p:cNvPr>
          <p:cNvSpPr txBox="1"/>
          <p:nvPr userDrawn="1"/>
        </p:nvSpPr>
        <p:spPr>
          <a:xfrm>
            <a:off x="902210" y="5998464"/>
            <a:ext cx="82048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ieee.org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65C647-14BC-4C6D-817D-BE66B1B5C2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AA398F-7850-4C19-B25A-BB0137E895E7}"/>
              </a:ext>
            </a:extLst>
          </p:cNvPr>
          <p:cNvSpPr txBox="1"/>
          <p:nvPr userDrawn="1"/>
        </p:nvSpPr>
        <p:spPr>
          <a:xfrm>
            <a:off x="0" y="6547104"/>
            <a:ext cx="121920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IEEE, the Professional Home for the World’s Technologists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CE81E-0123-4973-ABD5-CFED327BC69A}"/>
              </a:ext>
            </a:extLst>
          </p:cNvPr>
          <p:cNvSpPr txBox="1"/>
          <p:nvPr userDrawn="1"/>
        </p:nvSpPr>
        <p:spPr>
          <a:xfrm>
            <a:off x="1" y="6596391"/>
            <a:ext cx="1382233" cy="261610"/>
          </a:xfrm>
          <a:prstGeom prst="rect">
            <a:avLst/>
          </a:prstGeom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IEEE PROPRIETARY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3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350081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390845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163503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812625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1325796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132528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140251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3254185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8DB3D-15B6-4399-8303-CF41019A7300}"/>
              </a:ext>
            </a:extLst>
          </p:cNvPr>
          <p:cNvSpPr txBox="1"/>
          <p:nvPr userDrawn="1"/>
        </p:nvSpPr>
        <p:spPr>
          <a:xfrm>
            <a:off x="465512" y="6611779"/>
            <a:ext cx="2078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IEEE PROPRIETARY</a:t>
            </a:r>
          </a:p>
        </p:txBody>
      </p:sp>
    </p:spTree>
    <p:extLst>
      <p:ext uri="{BB962C8B-B14F-4D97-AF65-F5344CB8AC3E}">
        <p14:creationId xmlns:p14="http://schemas.microsoft.com/office/powerpoint/2010/main" val="200901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78519-F605-4D38-930D-A846AECB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2DB4-F78F-495E-AA6B-12B55AF23550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6BDF-389A-4CDD-A5E1-6CBF6183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B85A0-3517-4A1B-8387-785ADFA1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DD8B1DE-E07E-E627-7873-7344AD826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15409887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0689781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648732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FBDEF-4AEA-550F-7E5A-86652D976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6"/>
            <a:ext cx="10515600" cy="142874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FF1D-EF18-41E8-84A0-CFD86B6CA37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4C5B-4F3D-4B06-9227-804F5D46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8EF64-1842-303E-99C0-004AF659E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BE14E-91D7-6C5D-1420-20ECDF8B10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342-3CB9-4ED6-AB8E-4B8EA4EA4E1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92A4D-0FB4-4E02-BBDE-B4479DC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05882-9AA1-459F-A8A3-DD0894333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AC4598-1E5D-F790-6A95-46549B1AE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400"/>
            <a:ext cx="5157787" cy="389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3890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F33-6D3E-4681-B10A-E3F2B2445ABC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C9234-82FB-4DE8-B31B-760D6F86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0558AA-FF3D-489D-A589-B2240DAC4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2C03B-6C8D-0284-456F-98E65211F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F01A-0CD2-4F8C-98C0-7984485B20B2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EBBB1-42FB-4FE7-8A21-E58D662F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B3B36-FB62-465A-A301-04B430B2D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3337AA-C3B5-BC54-9500-753764A2C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tom 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38A2-74F3-4D25-AEF2-3816AEFD6220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06EF2-04A8-48F7-9495-526C3B2D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3DCE-ABE7-2FF2-E261-2947534A1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3B3A8-1326-E605-7864-0D037D1C7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" y="0"/>
            <a:ext cx="1219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  <p:pic>
        <p:nvPicPr>
          <p:cNvPr id="11" name="Picture 10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994117B-84B0-F14B-A6F8-5F7DCC435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1098"/>
            <a:ext cx="12192000" cy="3160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/>
        </p:nvSpPr>
        <p:spPr>
          <a:xfrm>
            <a:off x="913857" y="6205392"/>
            <a:ext cx="82266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467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E794847A-757B-8E46-A10F-D221DBC0A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1438" y="-493033"/>
            <a:ext cx="13114876" cy="1762205"/>
          </a:xfrm>
          <a:prstGeom prst="rect">
            <a:avLst/>
          </a:prstGeom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2924B7B5-6423-6340-A61B-401C6F03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469205" y="5573110"/>
            <a:ext cx="13114876" cy="1762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15BF3-D008-085D-6270-F5FDFD54708A}"/>
              </a:ext>
            </a:extLst>
          </p:cNvPr>
          <p:cNvSpPr txBox="1"/>
          <p:nvPr/>
        </p:nvSpPr>
        <p:spPr>
          <a:xfrm>
            <a:off x="-1" y="6570506"/>
            <a:ext cx="121920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</p:spTree>
    <p:extLst>
      <p:ext uri="{BB962C8B-B14F-4D97-AF65-F5344CB8AC3E}">
        <p14:creationId xmlns:p14="http://schemas.microsoft.com/office/powerpoint/2010/main" val="211705545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>
              <a:buSzPts val="800"/>
              <a:defRPr/>
            </a:pPr>
            <a:fld id="{00000000-1234-1234-1234-123412341234}" type="slidenum">
              <a:rPr lang="en-US" sz="1067" smtClean="0">
                <a:solidFill>
                  <a:srgbClr val="0073AE"/>
                </a:solidFill>
                <a:latin typeface="Calibri"/>
                <a:cs typeface="Calibri"/>
                <a:sym typeface="Calibri"/>
              </a:rPr>
              <a:pPr defTabSz="1219170">
                <a:buSzPts val="800"/>
                <a:defRPr/>
              </a:pPr>
              <a:t>‹#›</a:t>
            </a:fld>
            <a:endParaRPr lang="en-US" sz="1067" dirty="0">
              <a:solidFill>
                <a:srgbClr val="0073A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/>
        </p:nvSpPr>
        <p:spPr>
          <a:xfrm>
            <a:off x="913857" y="6205392"/>
            <a:ext cx="82266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467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E92756BF-AA0C-A844-AB5F-A73B94A12D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1438" y="-493033"/>
            <a:ext cx="13114876" cy="1762205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1100046A-11F2-5A43-A9A3-75FE29DA55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-469205" y="5573110"/>
            <a:ext cx="13114876" cy="1762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A95C6A-353B-67E6-8B77-48D7240D3160}"/>
              </a:ext>
            </a:extLst>
          </p:cNvPr>
          <p:cNvSpPr txBox="1"/>
          <p:nvPr/>
        </p:nvSpPr>
        <p:spPr>
          <a:xfrm>
            <a:off x="-1" y="6570506"/>
            <a:ext cx="121920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</p:spTree>
    <p:extLst>
      <p:ext uri="{BB962C8B-B14F-4D97-AF65-F5344CB8AC3E}">
        <p14:creationId xmlns:p14="http://schemas.microsoft.com/office/powerpoint/2010/main" val="6160500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34B5BB5-394F-4453-BAB1-5F471EF8BD5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3AB5-6EC2-44C0-B871-EBF648BAE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E9165D2-D3B6-435C-A2E0-8337FBEE83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427D2-090E-2F53-D5E4-F4377DED1E5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C27DF31A-83F1-F042-A193-148A4002307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61438" y="-493033"/>
            <a:ext cx="13114876" cy="1762205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1EAC3AEE-335B-5546-A193-823A183928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800000">
            <a:off x="-469205" y="5573110"/>
            <a:ext cx="13114876" cy="17622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76387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B3BCEFC0-BC0D-48E9-923A-8A9C097E44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60" y="6003833"/>
            <a:ext cx="1135081" cy="331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AEF14-6586-4AD2-173E-2B9B2381AF3F}"/>
              </a:ext>
            </a:extLst>
          </p:cNvPr>
          <p:cNvSpPr txBox="1"/>
          <p:nvPr/>
        </p:nvSpPr>
        <p:spPr>
          <a:xfrm>
            <a:off x="-1" y="6570506"/>
            <a:ext cx="121920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</p:spTree>
    <p:extLst>
      <p:ext uri="{BB962C8B-B14F-4D97-AF65-F5344CB8AC3E}">
        <p14:creationId xmlns:p14="http://schemas.microsoft.com/office/powerpoint/2010/main" val="301496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harlenenbrown@ieee.prg" TargetMode="External"/><Relationship Id="rId2" Type="http://schemas.openxmlformats.org/officeDocument/2006/relationships/hyperlink" Target="https://kb.ieee.org/vtools/blog/kbtopic/engage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D918-F2AB-FC80-3D4F-1E5417B685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vTools Engage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FCEF4-B55B-4332-F705-EE754661C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53" y="4078013"/>
            <a:ext cx="10604938" cy="1555532"/>
          </a:xfrm>
        </p:spPr>
        <p:txBody>
          <a:bodyPr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cs typeface="Calibri" charset="0"/>
              </a:rPr>
              <a:t>Presenter: Sharlene Brown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cs typeface="Calibri" charset="0"/>
              </a:rPr>
              <a:t>R3 Member Recruitment &amp; Retention Coordinator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cs typeface="Calibri" charset="0"/>
              </a:rPr>
              <a:t>15 April 2023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E02FF-4BDD-7322-33A6-B1182BD6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  <a:br>
              <a:rPr lang="en-US"/>
            </a:br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B8D4A-2629-1730-32EA-04BDD259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0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2EEC7-3875-47A3-8C34-33AB2E56D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59" y="0"/>
            <a:ext cx="10164081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D46236-41D0-4250-838F-23490A28D32B}"/>
              </a:ext>
            </a:extLst>
          </p:cNvPr>
          <p:cNvSpPr/>
          <p:nvPr/>
        </p:nvSpPr>
        <p:spPr>
          <a:xfrm>
            <a:off x="5841507" y="710215"/>
            <a:ext cx="985421" cy="3728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BDA24-2D01-4C43-A464-445F391E06A8}"/>
              </a:ext>
            </a:extLst>
          </p:cNvPr>
          <p:cNvSpPr txBox="1"/>
          <p:nvPr/>
        </p:nvSpPr>
        <p:spPr>
          <a:xfrm>
            <a:off x="4749204" y="1244400"/>
            <a:ext cx="1841336" cy="5844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Same actions available here</a:t>
            </a:r>
          </a:p>
        </p:txBody>
      </p:sp>
    </p:spTree>
    <p:extLst>
      <p:ext uri="{BB962C8B-B14F-4D97-AF65-F5344CB8AC3E}">
        <p14:creationId xmlns:p14="http://schemas.microsoft.com/office/powerpoint/2010/main" val="301811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CCB53-3EF3-4AED-9400-D793AA234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28" y="594917"/>
            <a:ext cx="11412543" cy="566816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3E13DD-CA8F-469B-9242-032AE68B4F09}"/>
              </a:ext>
            </a:extLst>
          </p:cNvPr>
          <p:cNvSpPr/>
          <p:nvPr/>
        </p:nvSpPr>
        <p:spPr>
          <a:xfrm>
            <a:off x="6871316" y="1393793"/>
            <a:ext cx="1198486" cy="435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69EF413-E26F-486C-B3E9-140CED649854}"/>
              </a:ext>
            </a:extLst>
          </p:cNvPr>
          <p:cNvSpPr/>
          <p:nvPr/>
        </p:nvSpPr>
        <p:spPr>
          <a:xfrm>
            <a:off x="8735218" y="3318691"/>
            <a:ext cx="1811454" cy="818303"/>
          </a:xfrm>
          <a:prstGeom prst="wedgeRoundRectCallout">
            <a:avLst>
              <a:gd name="adj1" fmla="val 14023"/>
              <a:gd name="adj2" fmla="val -12261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Upload single contact or list of contacts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A259AD-2C90-4152-A0E9-155C7B25BD1D}"/>
              </a:ext>
            </a:extLst>
          </p:cNvPr>
          <p:cNvSpPr/>
          <p:nvPr/>
        </p:nvSpPr>
        <p:spPr>
          <a:xfrm>
            <a:off x="3959440" y="630429"/>
            <a:ext cx="2006354" cy="8183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Keep track of your industry or institutional contacts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304DD-D646-4871-B7B1-7CCF817BE30D}"/>
              </a:ext>
            </a:extLst>
          </p:cNvPr>
          <p:cNvSpPr txBox="1"/>
          <p:nvPr/>
        </p:nvSpPr>
        <p:spPr>
          <a:xfrm>
            <a:off x="4616038" y="2034513"/>
            <a:ext cx="1841336" cy="5844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Same actions available here</a:t>
            </a:r>
          </a:p>
        </p:txBody>
      </p:sp>
    </p:spTree>
    <p:extLst>
      <p:ext uri="{BB962C8B-B14F-4D97-AF65-F5344CB8AC3E}">
        <p14:creationId xmlns:p14="http://schemas.microsoft.com/office/powerpoint/2010/main" val="335118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35787-7161-4444-884B-C2FDDEB4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55" y="394864"/>
            <a:ext cx="11393490" cy="606827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4EFAD3-CD5B-48A5-BE42-4BAB3325349A}"/>
              </a:ext>
            </a:extLst>
          </p:cNvPr>
          <p:cNvSpPr/>
          <p:nvPr/>
        </p:nvSpPr>
        <p:spPr>
          <a:xfrm>
            <a:off x="7874492" y="1180729"/>
            <a:ext cx="1198486" cy="435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778ACE-2114-4EFF-9C65-8092F69FE46A}"/>
              </a:ext>
            </a:extLst>
          </p:cNvPr>
          <p:cNvSpPr/>
          <p:nvPr/>
        </p:nvSpPr>
        <p:spPr>
          <a:xfrm>
            <a:off x="4030462" y="514905"/>
            <a:ext cx="2414726" cy="5948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View recent activities taken within the CRM</a:t>
            </a:r>
          </a:p>
        </p:txBody>
      </p:sp>
    </p:spTree>
    <p:extLst>
      <p:ext uri="{BB962C8B-B14F-4D97-AF65-F5344CB8AC3E}">
        <p14:creationId xmlns:p14="http://schemas.microsoft.com/office/powerpoint/2010/main" val="34130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CA489-2903-4F16-837B-6988249ED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78" y="0"/>
            <a:ext cx="8554644" cy="5020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05967-B35F-43C7-8C18-177863B38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23" y="5200419"/>
            <a:ext cx="11126753" cy="1657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3EA6B1-9174-4B53-934A-A0F55FF29B62}"/>
              </a:ext>
            </a:extLst>
          </p:cNvPr>
          <p:cNvSpPr txBox="1"/>
          <p:nvPr/>
        </p:nvSpPr>
        <p:spPr>
          <a:xfrm>
            <a:off x="4492100" y="287681"/>
            <a:ext cx="261003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Record an interaction/note for a member or contact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AFC5D-932D-4A71-8DC2-5B2AB43DE4C7}"/>
              </a:ext>
            </a:extLst>
          </p:cNvPr>
          <p:cNvSpPr txBox="1"/>
          <p:nvPr/>
        </p:nvSpPr>
        <p:spPr>
          <a:xfrm>
            <a:off x="2966622" y="5254789"/>
            <a:ext cx="1960486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Log of interactions</a:t>
            </a:r>
          </a:p>
        </p:txBody>
      </p:sp>
    </p:spTree>
    <p:extLst>
      <p:ext uri="{BB962C8B-B14F-4D97-AF65-F5344CB8AC3E}">
        <p14:creationId xmlns:p14="http://schemas.microsoft.com/office/powerpoint/2010/main" val="315627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E83BAA-086A-40B6-8A39-15464A7B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109" y="0"/>
            <a:ext cx="886378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BA0808-4589-403A-9728-3C5CF5A40408}"/>
              </a:ext>
            </a:extLst>
          </p:cNvPr>
          <p:cNvSpPr txBox="1"/>
          <p:nvPr/>
        </p:nvSpPr>
        <p:spPr>
          <a:xfrm>
            <a:off x="5779363" y="287681"/>
            <a:ext cx="184655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Individual member view 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B93760-75ED-4B9A-9593-AD56B90EA447}"/>
              </a:ext>
            </a:extLst>
          </p:cNvPr>
          <p:cNvSpPr/>
          <p:nvPr/>
        </p:nvSpPr>
        <p:spPr>
          <a:xfrm>
            <a:off x="2574524" y="1988598"/>
            <a:ext cx="363985" cy="1331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98A462-0325-462C-99B5-E9A1CFA5E72C}"/>
              </a:ext>
            </a:extLst>
          </p:cNvPr>
          <p:cNvSpPr/>
          <p:nvPr/>
        </p:nvSpPr>
        <p:spPr>
          <a:xfrm>
            <a:off x="6942338" y="2007833"/>
            <a:ext cx="241177" cy="1331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72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FA23-214E-4F26-A4C9-498D7905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Additional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F69B0-176C-478F-B77D-32C651A0D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dirty="0"/>
              <a:t>View Tutorials here: </a:t>
            </a:r>
            <a:r>
              <a:rPr lang="en-US" sz="5100" dirty="0">
                <a:hlinkClick r:id="rId2"/>
              </a:rPr>
              <a:t>https://kb.ieee.org/vtools/blog/kbtopic/engage/</a:t>
            </a:r>
            <a:r>
              <a:rPr lang="en-US" sz="5100" dirty="0"/>
              <a:t> 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8800" dirty="0"/>
              <a:t>Email:</a:t>
            </a:r>
          </a:p>
          <a:p>
            <a:pPr marL="0" indent="0" algn="ctr">
              <a:buNone/>
            </a:pPr>
            <a:r>
              <a:rPr lang="en-US" sz="8800" dirty="0">
                <a:hlinkClick r:id="rId3"/>
              </a:rPr>
              <a:t>sharlenenbrown@ieee.org</a:t>
            </a:r>
            <a:endParaRPr lang="en-US" sz="8800" dirty="0"/>
          </a:p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r>
              <a:rPr lang="en-US" sz="8800" dirty="0"/>
              <a:t>Questions? </a:t>
            </a:r>
            <a:br>
              <a:rPr lang="en-US" sz="8800" dirty="0"/>
            </a:br>
            <a:endParaRPr lang="en-US" sz="8800" dirty="0"/>
          </a:p>
          <a:p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644C8-6B9D-4838-8BC2-7526210C6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A846-3D02-D448-F16B-D8EAB63D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9001"/>
            <a:ext cx="9380456" cy="914400"/>
          </a:xfrm>
        </p:spPr>
        <p:txBody>
          <a:bodyPr>
            <a:norm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charset="0"/>
                <a:cs typeface="Calibri" charset="0"/>
              </a:rPr>
              <a:t>vTools Engage!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0A2E6-B2B5-8DDB-1A8F-364E67B7C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310"/>
            <a:ext cx="10515600" cy="4465843"/>
          </a:xfrm>
        </p:spPr>
        <p:txBody>
          <a:bodyPr>
            <a:normAutofit fontScale="85000" lnSpcReduction="20000"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vTools Engage is an interactive Customer Relationship Management (CRM) solution that was developed by MGA to enable volunteers and staff to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 members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 member activities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Retain members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 non-members to members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-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 – Sections.  Regions can see the Sections within.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(Minimum Viable Product - MVP)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C8A06-879D-4A30-AE90-28922CD4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91E28-1B40-D5E5-C4BF-6B4FE9F4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4FE3242-BC46-A784-C871-A3ACC4FC7D1D}"/>
              </a:ext>
            </a:extLst>
          </p:cNvPr>
          <p:cNvSpPr txBox="1">
            <a:spLocks/>
          </p:cNvSpPr>
          <p:nvPr/>
        </p:nvSpPr>
        <p:spPr>
          <a:xfrm>
            <a:off x="838199" y="1353099"/>
            <a:ext cx="10515600" cy="63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4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CRM</a:t>
            </a:r>
          </a:p>
        </p:txBody>
      </p:sp>
    </p:spTree>
    <p:extLst>
      <p:ext uri="{BB962C8B-B14F-4D97-AF65-F5344CB8AC3E}">
        <p14:creationId xmlns:p14="http://schemas.microsoft.com/office/powerpoint/2010/main" val="153758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A846-3D02-D448-F16B-D8EAB63D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charset="0"/>
                <a:cs typeface="Calibri" charset="0"/>
              </a:rPr>
              <a:t>vTools Engage!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0B475-6D35-3DA8-6527-46B353ECA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09" y="2353127"/>
            <a:ext cx="5157787" cy="3793693"/>
          </a:xfrm>
        </p:spPr>
        <p:txBody>
          <a:bodyPr>
            <a:normAutofit lnSpcReduction="10000"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Retention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134D58-393D-42E1-E7BB-435B0233A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2447"/>
            <a:ext cx="5183188" cy="3890913"/>
          </a:xfrm>
        </p:spPr>
        <p:txBody>
          <a:bodyPr>
            <a:normAutofit lnSpcReduction="10000"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Actions: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View the list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 Mailing Labels (coming in a future version)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 the list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C8A06-879D-4A30-AE90-28922CD4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91E28-1B40-D5E5-C4BF-6B4FE9F4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4FE3242-BC46-A784-C871-A3ACC4FC7D1D}"/>
              </a:ext>
            </a:extLst>
          </p:cNvPr>
          <p:cNvSpPr txBox="1">
            <a:spLocks/>
          </p:cNvSpPr>
          <p:nvPr/>
        </p:nvSpPr>
        <p:spPr>
          <a:xfrm>
            <a:off x="836609" y="1489056"/>
            <a:ext cx="10517191" cy="654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fontAlgn="base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3600" b="1" i="1" kern="1200">
                <a:solidFill>
                  <a:srgbClr val="7F7F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CRM Categories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00E814-9A51-4F29-9325-D66BC7CA1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2" y="156706"/>
            <a:ext cx="11431595" cy="654458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3D7234C-BA0A-4796-81DC-CBE6B73160C1}"/>
              </a:ext>
            </a:extLst>
          </p:cNvPr>
          <p:cNvSpPr/>
          <p:nvPr/>
        </p:nvSpPr>
        <p:spPr>
          <a:xfrm>
            <a:off x="6551721" y="3428999"/>
            <a:ext cx="2539013" cy="1107489"/>
          </a:xfrm>
          <a:prstGeom prst="wedgeRoundRectCallout">
            <a:avLst>
              <a:gd name="adj1" fmla="val -75992"/>
              <a:gd name="adj2" fmla="val -1063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Section Officers will see only their Section.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Region officers will see the Sections within.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6ACB4-5197-4E3C-9F69-1A81DDE657FE}"/>
              </a:ext>
            </a:extLst>
          </p:cNvPr>
          <p:cNvSpPr txBox="1"/>
          <p:nvPr/>
        </p:nvSpPr>
        <p:spPr>
          <a:xfrm>
            <a:off x="3992162" y="769231"/>
            <a:ext cx="5116327" cy="44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Sign in at: https://engage.vtools.ieee.org/</a:t>
            </a:r>
          </a:p>
        </p:txBody>
      </p:sp>
    </p:spTree>
    <p:extLst>
      <p:ext uri="{BB962C8B-B14F-4D97-AF65-F5344CB8AC3E}">
        <p14:creationId xmlns:p14="http://schemas.microsoft.com/office/powerpoint/2010/main" val="376126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D6E5C2-6017-421F-A36E-088639DD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84" y="0"/>
            <a:ext cx="1134463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ED69D7-7809-41BA-9478-2012744F6D09}"/>
              </a:ext>
            </a:extLst>
          </p:cNvPr>
          <p:cNvSpPr txBox="1"/>
          <p:nvPr/>
        </p:nvSpPr>
        <p:spPr>
          <a:xfrm>
            <a:off x="6255099" y="3340223"/>
            <a:ext cx="3022065" cy="128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Other Quick Actions include: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Welcome # new members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Remind # members to renew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EEFCADE-F8A6-4CBB-B80F-E1EEC31D3614}"/>
              </a:ext>
            </a:extLst>
          </p:cNvPr>
          <p:cNvSpPr/>
          <p:nvPr/>
        </p:nvSpPr>
        <p:spPr>
          <a:xfrm>
            <a:off x="1420427" y="5717219"/>
            <a:ext cx="1899821" cy="772358"/>
          </a:xfrm>
          <a:prstGeom prst="wedgeRoundRectCallout">
            <a:avLst>
              <a:gd name="adj1" fmla="val 133840"/>
              <a:gd name="adj2" fmla="val -903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Recent Actions will display here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8141A50-74F0-4C54-84B7-90C8B8DAB0A7}"/>
              </a:ext>
            </a:extLst>
          </p:cNvPr>
          <p:cNvSpPr/>
          <p:nvPr/>
        </p:nvSpPr>
        <p:spPr>
          <a:xfrm>
            <a:off x="7844202" y="1899821"/>
            <a:ext cx="1899821" cy="809349"/>
          </a:xfrm>
          <a:prstGeom prst="wedgeRoundRectCallout">
            <a:avLst>
              <a:gd name="adj1" fmla="val -183450"/>
              <a:gd name="adj2" fmla="val 1234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Quick Actions will automatically display here</a:t>
            </a:r>
          </a:p>
        </p:txBody>
      </p:sp>
    </p:spTree>
    <p:extLst>
      <p:ext uri="{BB962C8B-B14F-4D97-AF65-F5344CB8AC3E}">
        <p14:creationId xmlns:p14="http://schemas.microsoft.com/office/powerpoint/2010/main" val="27324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04078-A5EA-2F8A-A847-187D2C8A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39" y="0"/>
            <a:ext cx="925212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03F997-B847-495A-EA05-97F2385E7987}"/>
              </a:ext>
            </a:extLst>
          </p:cNvPr>
          <p:cNvSpPr/>
          <p:nvPr/>
        </p:nvSpPr>
        <p:spPr>
          <a:xfrm>
            <a:off x="7004481" y="2283041"/>
            <a:ext cx="241177" cy="13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4E840-61FD-9805-BD70-DB648D8083C9}"/>
              </a:ext>
            </a:extLst>
          </p:cNvPr>
          <p:cNvSpPr/>
          <p:nvPr/>
        </p:nvSpPr>
        <p:spPr>
          <a:xfrm>
            <a:off x="7004481" y="2710649"/>
            <a:ext cx="241177" cy="13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1DC8B-E62F-7E9C-8330-D23FBE6F9715}"/>
              </a:ext>
            </a:extLst>
          </p:cNvPr>
          <p:cNvSpPr/>
          <p:nvPr/>
        </p:nvSpPr>
        <p:spPr>
          <a:xfrm>
            <a:off x="7004481" y="3140477"/>
            <a:ext cx="241177" cy="13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46D8D-1F53-B9C5-BD72-231BCCAFB41E}"/>
              </a:ext>
            </a:extLst>
          </p:cNvPr>
          <p:cNvSpPr/>
          <p:nvPr/>
        </p:nvSpPr>
        <p:spPr>
          <a:xfrm>
            <a:off x="7004480" y="3517776"/>
            <a:ext cx="241177" cy="13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1DB5FE-174B-0310-2750-C0B2A2C9C03D}"/>
              </a:ext>
            </a:extLst>
          </p:cNvPr>
          <p:cNvSpPr/>
          <p:nvPr/>
        </p:nvSpPr>
        <p:spPr>
          <a:xfrm>
            <a:off x="7004480" y="3953153"/>
            <a:ext cx="241177" cy="13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CB2E8-CD24-CC74-78CA-077ECEDDBB0F}"/>
              </a:ext>
            </a:extLst>
          </p:cNvPr>
          <p:cNvSpPr/>
          <p:nvPr/>
        </p:nvSpPr>
        <p:spPr>
          <a:xfrm>
            <a:off x="4582357" y="2283041"/>
            <a:ext cx="241177" cy="13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4BD42C-C194-7919-EAF5-66EFAE5559A4}"/>
              </a:ext>
            </a:extLst>
          </p:cNvPr>
          <p:cNvSpPr/>
          <p:nvPr/>
        </p:nvSpPr>
        <p:spPr>
          <a:xfrm>
            <a:off x="4582356" y="2710649"/>
            <a:ext cx="241177" cy="13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B03A3-779D-2C86-908F-8EDBD6E41D39}"/>
              </a:ext>
            </a:extLst>
          </p:cNvPr>
          <p:cNvSpPr/>
          <p:nvPr/>
        </p:nvSpPr>
        <p:spPr>
          <a:xfrm>
            <a:off x="4582356" y="3136593"/>
            <a:ext cx="241177" cy="13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93EE9-7395-819E-0569-A35C8677F544}"/>
              </a:ext>
            </a:extLst>
          </p:cNvPr>
          <p:cNvSpPr/>
          <p:nvPr/>
        </p:nvSpPr>
        <p:spPr>
          <a:xfrm>
            <a:off x="4582356" y="3562537"/>
            <a:ext cx="241177" cy="13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AFC7F6-7C73-E1D1-F7E0-22BADBC43611}"/>
              </a:ext>
            </a:extLst>
          </p:cNvPr>
          <p:cNvSpPr/>
          <p:nvPr/>
        </p:nvSpPr>
        <p:spPr>
          <a:xfrm>
            <a:off x="4582356" y="3962772"/>
            <a:ext cx="241177" cy="1331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91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6CB4A-0973-45D4-871E-4954D6C11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2" y="804496"/>
            <a:ext cx="11403016" cy="524900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3118FC2-45F4-414E-B921-335B6B39BE0B}"/>
              </a:ext>
            </a:extLst>
          </p:cNvPr>
          <p:cNvSpPr/>
          <p:nvPr/>
        </p:nvSpPr>
        <p:spPr>
          <a:xfrm>
            <a:off x="3462292" y="5061206"/>
            <a:ext cx="852256" cy="417251"/>
          </a:xfrm>
          <a:prstGeom prst="wedgeRoundRectCallout">
            <a:avLst>
              <a:gd name="adj1" fmla="val 133840"/>
              <a:gd name="adj2" fmla="val -903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View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397693A-8C68-4C83-A5DB-5ED0605E478C}"/>
              </a:ext>
            </a:extLst>
          </p:cNvPr>
          <p:cNvSpPr/>
          <p:nvPr/>
        </p:nvSpPr>
        <p:spPr>
          <a:xfrm>
            <a:off x="4491157" y="5430095"/>
            <a:ext cx="852256" cy="417251"/>
          </a:xfrm>
          <a:prstGeom prst="wedgeRoundRectCallout">
            <a:avLst>
              <a:gd name="adj1" fmla="val 66131"/>
              <a:gd name="adj2" fmla="val -16696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Email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1983AA2-E1C5-4833-94FE-EDC1AB881E21}"/>
              </a:ext>
            </a:extLst>
          </p:cNvPr>
          <p:cNvSpPr/>
          <p:nvPr/>
        </p:nvSpPr>
        <p:spPr>
          <a:xfrm>
            <a:off x="5520022" y="5430096"/>
            <a:ext cx="1102720" cy="417251"/>
          </a:xfrm>
          <a:prstGeom prst="wedgeRoundRectCallout">
            <a:avLst>
              <a:gd name="adj1" fmla="val 27255"/>
              <a:gd name="adj2" fmla="val -16909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Download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35D2CDF-9CA6-4749-B721-4684FC07E316}"/>
              </a:ext>
            </a:extLst>
          </p:cNvPr>
          <p:cNvSpPr/>
          <p:nvPr/>
        </p:nvSpPr>
        <p:spPr>
          <a:xfrm>
            <a:off x="6293859" y="2333725"/>
            <a:ext cx="1811454" cy="516463"/>
          </a:xfrm>
          <a:prstGeom prst="wedgeRoundRectCallout">
            <a:avLst>
              <a:gd name="adj1" fmla="val -63410"/>
              <a:gd name="adj2" fmla="val 1592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Print mailing labels (future)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3B8FE7-B911-4772-ABF6-D82491597B79}"/>
              </a:ext>
            </a:extLst>
          </p:cNvPr>
          <p:cNvSpPr/>
          <p:nvPr/>
        </p:nvSpPr>
        <p:spPr>
          <a:xfrm>
            <a:off x="1873188" y="1571348"/>
            <a:ext cx="1402672" cy="435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288A2B-08E4-380A-1511-7E94CD9B2385}"/>
              </a:ext>
            </a:extLst>
          </p:cNvPr>
          <p:cNvSpPr txBox="1"/>
          <p:nvPr/>
        </p:nvSpPr>
        <p:spPr>
          <a:xfrm>
            <a:off x="1610705" y="6157894"/>
            <a:ext cx="781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Note: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emails sent from within Engage are GDPR/member communication compliant. </a:t>
            </a:r>
          </a:p>
        </p:txBody>
      </p:sp>
    </p:spTree>
    <p:extLst>
      <p:ext uri="{BB962C8B-B14F-4D97-AF65-F5344CB8AC3E}">
        <p14:creationId xmlns:p14="http://schemas.microsoft.com/office/powerpoint/2010/main" val="378569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1F538C-7965-46B9-B557-8944C17A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2" y="347232"/>
            <a:ext cx="11431595" cy="616353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D2B92E0-A8D5-4DAF-AA88-02EAE908AAD3}"/>
              </a:ext>
            </a:extLst>
          </p:cNvPr>
          <p:cNvSpPr/>
          <p:nvPr/>
        </p:nvSpPr>
        <p:spPr>
          <a:xfrm>
            <a:off x="2654014" y="5111980"/>
            <a:ext cx="1811454" cy="516463"/>
          </a:xfrm>
          <a:prstGeom prst="wedgeRoundRectCallout">
            <a:avLst>
              <a:gd name="adj1" fmla="val -72722"/>
              <a:gd name="adj2" fmla="val 320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Upload a custom list of contacts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0F3D3E-0156-4F42-ABE8-163952DC06F7}"/>
              </a:ext>
            </a:extLst>
          </p:cNvPr>
          <p:cNvSpPr/>
          <p:nvPr/>
        </p:nvSpPr>
        <p:spPr>
          <a:xfrm>
            <a:off x="3240349" y="1136342"/>
            <a:ext cx="1402672" cy="435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FC1E3-9562-4B8C-91CE-5705D922C7D9}"/>
              </a:ext>
            </a:extLst>
          </p:cNvPr>
          <p:cNvSpPr txBox="1"/>
          <p:nvPr/>
        </p:nvSpPr>
        <p:spPr>
          <a:xfrm>
            <a:off x="5175332" y="1785934"/>
            <a:ext cx="1841336" cy="5844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Same actions available here</a:t>
            </a:r>
          </a:p>
        </p:txBody>
      </p:sp>
    </p:spTree>
    <p:extLst>
      <p:ext uri="{BB962C8B-B14F-4D97-AF65-F5344CB8AC3E}">
        <p14:creationId xmlns:p14="http://schemas.microsoft.com/office/powerpoint/2010/main" val="324020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15EE1-58CE-417C-B62D-B57DE1B9C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2" y="652075"/>
            <a:ext cx="11431595" cy="55538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7CC096-A34D-430E-ABE7-885DB189D369}"/>
              </a:ext>
            </a:extLst>
          </p:cNvPr>
          <p:cNvSpPr/>
          <p:nvPr/>
        </p:nvSpPr>
        <p:spPr>
          <a:xfrm>
            <a:off x="4545366" y="1420428"/>
            <a:ext cx="1402672" cy="435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73E5E-9E26-4A83-82AA-3E6D15F51FC5}"/>
              </a:ext>
            </a:extLst>
          </p:cNvPr>
          <p:cNvSpPr txBox="1"/>
          <p:nvPr/>
        </p:nvSpPr>
        <p:spPr>
          <a:xfrm>
            <a:off x="4935635" y="2083772"/>
            <a:ext cx="1841336" cy="5844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Same actions available here</a:t>
            </a:r>
          </a:p>
        </p:txBody>
      </p:sp>
    </p:spTree>
    <p:extLst>
      <p:ext uri="{BB962C8B-B14F-4D97-AF65-F5344CB8AC3E}">
        <p14:creationId xmlns:p14="http://schemas.microsoft.com/office/powerpoint/2010/main" val="29341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SoutheastCon 2023 PowerPoint Template v0.5 2023-01-04" id="{481BBAA6-8946-4F70-9FF8-4E73E02E57C9}" vid="{D313B227-B612-4AF8-A900-45AAA176E26E}"/>
    </a:ext>
  </a:extLst>
</a:theme>
</file>

<file path=ppt/theme/theme2.xml><?xml version="1.0" encoding="utf-8"?>
<a:theme xmlns:a="http://schemas.openxmlformats.org/drawingml/2006/main" name="1_Professional Home Nov 202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fessional Home Nov 2022" id="{5AE53653-6F2B-4391-846F-D24BBF115A1E}" vid="{AE35F6D1-7574-4E32-A2CD-0FAF40DB0D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- vTOOLS ENGAGE - IEEE SoutheastCon 2023 - Sharlene Brown</Template>
  <TotalTime>118</TotalTime>
  <Words>309</Words>
  <Application>Microsoft Office PowerPoint</Application>
  <PresentationFormat>Widescreen</PresentationFormat>
  <Paragraphs>75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LucidaGrande</vt:lpstr>
      <vt:lpstr>Wingdings</vt:lpstr>
      <vt:lpstr>Office Theme</vt:lpstr>
      <vt:lpstr>1_Professional Home Nov 2022</vt:lpstr>
      <vt:lpstr>Introducing vTools Engage</vt:lpstr>
      <vt:lpstr>vTools Engage!</vt:lpstr>
      <vt:lpstr>vTools Engage!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vTools Engage</dc:title>
  <dc:creator>Sharlene Brown</dc:creator>
  <cp:lastModifiedBy>Donohoe, Pat</cp:lastModifiedBy>
  <cp:revision>2</cp:revision>
  <cp:lastPrinted>2023-03-27T13:25:47Z</cp:lastPrinted>
  <dcterms:created xsi:type="dcterms:W3CDTF">2023-03-27T12:37:10Z</dcterms:created>
  <dcterms:modified xsi:type="dcterms:W3CDTF">2023-04-14T13:24:22Z</dcterms:modified>
</cp:coreProperties>
</file>