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480A3D-30CE-4CA9-B1F0-DEF7E23351CE}">
  <a:tblStyle styleId="{9D480A3D-30CE-4CA9-B1F0-DEF7E23351C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F"/>
          </a:solidFill>
        </a:fill>
      </a:tcStyle>
    </a:wholeTbl>
    <a:band1H>
      <a:tcTxStyle b="off" i="off"/>
      <a:tcStyle>
        <a:tcBdr/>
        <a:fill>
          <a:solidFill>
            <a:srgbClr val="CAD1D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1D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39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9fb6bebb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9fb6bebb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9cd56a8b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g109cd56a8b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14812f4b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14812f4b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14812f4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14812f4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14812f4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e14812f4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Title">
  <p:cSld name="Orange_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47735" r="10899" b="11668"/>
          <a:stretch/>
        </p:blipFill>
        <p:spPr>
          <a:xfrm>
            <a:off x="0" y="1405925"/>
            <a:ext cx="2386676" cy="373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1923" b="1923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4069" y="2464413"/>
            <a:ext cx="9144000" cy="2688900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4416" y="2082994"/>
            <a:ext cx="9144000" cy="3070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83000">
                <a:srgbClr val="000000">
                  <a:alpha val="27450"/>
                </a:srgbClr>
              </a:gs>
              <a:gs pos="100000">
                <a:srgbClr val="000000">
                  <a:alpha val="2745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156698" y="4072106"/>
            <a:ext cx="54708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3156698" y="4483967"/>
            <a:ext cx="41487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l="22824" t="33816" r="13740" b="30778"/>
          <a:stretch/>
        </p:blipFill>
        <p:spPr>
          <a:xfrm>
            <a:off x="3142982" y="3490674"/>
            <a:ext cx="1874088" cy="58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9322" y="4815983"/>
            <a:ext cx="776286" cy="22512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3159581" y="4743700"/>
            <a:ext cx="41487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-4069" y="-470056"/>
            <a:ext cx="1756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6">
            <a:alphaModFix/>
          </a:blip>
          <a:srcRect l="23029" t="14635" b="27380"/>
          <a:stretch/>
        </p:blipFill>
        <p:spPr>
          <a:xfrm>
            <a:off x="-4077" y="-2494"/>
            <a:ext cx="6834106" cy="5148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Content_Image">
  <p:cSld name="Orange_Content_Imag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 l="25901" t="27263" r="42945" b="10178"/>
          <a:stretch/>
        </p:blipFill>
        <p:spPr>
          <a:xfrm flipH="1">
            <a:off x="5666874" y="1"/>
            <a:ext cx="34928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6014" y="2454441"/>
            <a:ext cx="9144000" cy="2688900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6012" y="2571749"/>
            <a:ext cx="9144000" cy="2571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83000">
                <a:srgbClr val="000000">
                  <a:alpha val="27450"/>
                </a:srgbClr>
              </a:gs>
              <a:gs pos="100000">
                <a:srgbClr val="000000">
                  <a:alpha val="2745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0" y="-14908"/>
            <a:ext cx="7122211" cy="5156510"/>
          </a:xfrm>
          <a:custGeom>
            <a:avLst/>
            <a:gdLst/>
            <a:ahLst/>
            <a:cxnLst/>
            <a:rect l="l" t="t" r="r" b="b"/>
            <a:pathLst>
              <a:path w="9496281" h="6898341" extrusionOk="0">
                <a:moveTo>
                  <a:pt x="0" y="40341"/>
                </a:moveTo>
                <a:lnTo>
                  <a:pt x="9496281" y="0"/>
                </a:lnTo>
                <a:lnTo>
                  <a:pt x="6766528" y="6898341"/>
                </a:lnTo>
                <a:lnTo>
                  <a:pt x="0" y="6898341"/>
                </a:lnTo>
                <a:lnTo>
                  <a:pt x="0" y="403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3">
            <a:alphaModFix/>
          </a:blip>
          <a:srcRect t="37123" b="41437"/>
          <a:stretch/>
        </p:blipFill>
        <p:spPr>
          <a:xfrm>
            <a:off x="558053" y="4679999"/>
            <a:ext cx="1964781" cy="42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9322" y="4815983"/>
            <a:ext cx="776286" cy="22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5">
            <a:alphaModFix/>
          </a:blip>
          <a:srcRect l="39241" t="14246" r="26511" b="31932"/>
          <a:stretch/>
        </p:blipFill>
        <p:spPr>
          <a:xfrm>
            <a:off x="4276062" y="-14910"/>
            <a:ext cx="3563263" cy="51584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58293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  <a:defRPr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28651" y="933272"/>
            <a:ext cx="4900200" cy="3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>
                <a:solidFill>
                  <a:schemeClr val="accent3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>
                <a:solidFill>
                  <a:schemeClr val="dk2"/>
                </a:solidFill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Table">
  <p:cSld name="Orange_Tab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628649" y="271106"/>
            <a:ext cx="7732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  <a:defRPr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aphicFrame>
        <p:nvGraphicFramePr>
          <p:cNvPr id="97" name="Google Shape;97;p12"/>
          <p:cNvGraphicFramePr/>
          <p:nvPr/>
        </p:nvGraphicFramePr>
        <p:xfrm>
          <a:off x="628650" y="237320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{9D480A3D-30CE-4CA9-B1F0-DEF7E23351CE}</a:tableStyleId>
              </a:tblPr>
              <a:tblGrid>
                <a:gridCol w="110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Table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Table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Table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Table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Table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Table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Table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Content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123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Content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123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Content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123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5C8A6">
                        <a:alpha val="86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Content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123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 anchor="ctr">
                    <a:solidFill>
                      <a:srgbClr val="F1AC7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628650" y="933272"/>
            <a:ext cx="77322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>
                <a:solidFill>
                  <a:schemeClr val="accent3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>
                <a:solidFill>
                  <a:schemeClr val="dk2"/>
                </a:solidFill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Orange_Chart">
  <p:cSld name="5_Orange_Char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934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2600"/>
              <a:buFont typeface="Calibri"/>
              <a:buNone/>
              <a:defRPr>
                <a:solidFill>
                  <a:srgbClr val="E877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9150" y="897800"/>
            <a:ext cx="8006100" cy="37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3_Column">
  <p:cSld name="Orange_3_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3313247" y="1910635"/>
            <a:ext cx="25176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>
                <a:solidFill>
                  <a:schemeClr val="accent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2"/>
          </p:nvPr>
        </p:nvSpPr>
        <p:spPr>
          <a:xfrm>
            <a:off x="628650" y="933272"/>
            <a:ext cx="78867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>
                <a:solidFill>
                  <a:schemeClr val="accent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3"/>
          </p:nvPr>
        </p:nvSpPr>
        <p:spPr>
          <a:xfrm>
            <a:off x="6006021" y="1910635"/>
            <a:ext cx="25176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>
                <a:solidFill>
                  <a:schemeClr val="accent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4"/>
          </p:nvPr>
        </p:nvSpPr>
        <p:spPr>
          <a:xfrm>
            <a:off x="620474" y="1910635"/>
            <a:ext cx="25176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>
                <a:solidFill>
                  <a:schemeClr val="accent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range_Chart">
  <p:cSld name="1_Orange_Char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934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  <a:defRPr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9150" y="897800"/>
            <a:ext cx="8006100" cy="37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range_Content">
  <p:cSld name="1_Orange_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  <a:defRPr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28650" y="933272"/>
            <a:ext cx="7886700" cy="3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>
                <a:solidFill>
                  <a:schemeClr val="accent3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t="9258" r="60389" b="64885"/>
          <a:stretch/>
        </p:blipFill>
        <p:spPr>
          <a:xfrm>
            <a:off x="6926801" y="0"/>
            <a:ext cx="2217201" cy="132990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lt1"/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Bumper">
  <p:cSld name="Orange_Bump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t="12534" b="12542"/>
          <a:stretch/>
        </p:blipFill>
        <p:spPr>
          <a:xfrm>
            <a:off x="0" y="5094"/>
            <a:ext cx="9144000" cy="513840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6014" y="2454441"/>
            <a:ext cx="9144000" cy="2688900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6014" y="2073023"/>
            <a:ext cx="9144000" cy="3070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83000">
                <a:srgbClr val="000000">
                  <a:alpha val="27450"/>
                </a:srgbClr>
              </a:gs>
              <a:gs pos="100000">
                <a:srgbClr val="000000">
                  <a:alpha val="2745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28650" y="4284517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4" descr="yp-logo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079" y="4735641"/>
            <a:ext cx="1803553" cy="29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9322" y="4815983"/>
            <a:ext cx="776286" cy="22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t="9256" r="60389" b="64885"/>
          <a:stretch/>
        </p:blipFill>
        <p:spPr>
          <a:xfrm>
            <a:off x="6926801" y="0"/>
            <a:ext cx="2217201" cy="132990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lt1"/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Content_Image_Small">
  <p:cSld name="Orange_Content_Image_Smal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3665" y="-19479"/>
            <a:ext cx="8594134" cy="5173756"/>
          </a:xfrm>
          <a:custGeom>
            <a:avLst/>
            <a:gdLst/>
            <a:ahLst/>
            <a:cxnLst/>
            <a:rect l="l" t="t" r="r" b="b"/>
            <a:pathLst>
              <a:path w="9496281" h="6898341" extrusionOk="0">
                <a:moveTo>
                  <a:pt x="0" y="40341"/>
                </a:moveTo>
                <a:lnTo>
                  <a:pt x="9496281" y="0"/>
                </a:lnTo>
                <a:lnTo>
                  <a:pt x="6766528" y="6898341"/>
                </a:lnTo>
                <a:lnTo>
                  <a:pt x="0" y="6898341"/>
                </a:lnTo>
                <a:lnTo>
                  <a:pt x="0" y="403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t="37123" b="41437"/>
          <a:stretch/>
        </p:blipFill>
        <p:spPr>
          <a:xfrm>
            <a:off x="558053" y="4679999"/>
            <a:ext cx="1964781" cy="42121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934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  <a:defRPr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28651" y="933272"/>
            <a:ext cx="6451200" cy="3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>
                <a:solidFill>
                  <a:schemeClr val="accent3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>
                <a:solidFill>
                  <a:schemeClr val="dk2"/>
                </a:solidFill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t="9256" r="60389" b="64885"/>
          <a:stretch/>
        </p:blipFill>
        <p:spPr>
          <a:xfrm>
            <a:off x="6926801" y="0"/>
            <a:ext cx="2217201" cy="132990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lt1"/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Content">
  <p:cSld name="Green_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3D"/>
              </a:buClr>
              <a:buSzPts val="2600"/>
              <a:buFont typeface="Calibri"/>
              <a:buNone/>
              <a:defRPr i="0">
                <a:solidFill>
                  <a:srgbClr val="0084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28650" y="933272"/>
            <a:ext cx="7886700" cy="3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843D"/>
              </a:buClr>
              <a:buSzPts val="1400"/>
              <a:buFont typeface="Noto Sans Symbols"/>
              <a:buChar char="▪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Noto Sans Symbols"/>
              <a:buChar char="▪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Char char="▪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Char char="▪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 t="9256" r="60389" b="64885"/>
          <a:stretch/>
        </p:blipFill>
        <p:spPr>
          <a:xfrm>
            <a:off x="6926801" y="0"/>
            <a:ext cx="2217201" cy="132990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lt1"/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2_Orange_Title-3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 t="1923" b="1923"/>
          <a:stretch/>
        </p:blipFill>
        <p:spPr>
          <a:xfrm>
            <a:off x="4069" y="0"/>
            <a:ext cx="9144001" cy="683575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0" y="2464938"/>
            <a:ext cx="9144000" cy="2688900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4069" y="2083519"/>
            <a:ext cx="9144000" cy="3070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83000">
                <a:srgbClr val="000000">
                  <a:alpha val="27450"/>
                </a:srgbClr>
              </a:gs>
              <a:gs pos="100000">
                <a:srgbClr val="000000">
                  <a:alpha val="2745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3156698" y="4072106"/>
            <a:ext cx="54708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3156698" y="4483967"/>
            <a:ext cx="41487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 l="22824" t="33816" r="13740" b="30778"/>
          <a:stretch/>
        </p:blipFill>
        <p:spPr>
          <a:xfrm>
            <a:off x="3142982" y="3490674"/>
            <a:ext cx="1874088" cy="58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9322" y="4815983"/>
            <a:ext cx="776286" cy="22512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3159581" y="4743700"/>
            <a:ext cx="41487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5">
            <a:alphaModFix/>
          </a:blip>
          <a:srcRect l="23029" t="14635" b="27380"/>
          <a:stretch/>
        </p:blipFill>
        <p:spPr>
          <a:xfrm>
            <a:off x="-4077" y="-2494"/>
            <a:ext cx="6834106" cy="514848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/>
        </p:nvSpPr>
        <p:spPr>
          <a:xfrm>
            <a:off x="-4069" y="-470056"/>
            <a:ext cx="1756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range_Title-2">
  <p:cSld name="1_Orange_Title-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l="47735" r="10899" b="11668"/>
          <a:stretch/>
        </p:blipFill>
        <p:spPr>
          <a:xfrm>
            <a:off x="0" y="1405925"/>
            <a:ext cx="2386676" cy="373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r="15038" b="13382"/>
          <a:stretch/>
        </p:blipFill>
        <p:spPr>
          <a:xfrm>
            <a:off x="2263663" y="1"/>
            <a:ext cx="68803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/>
          <p:nvPr/>
        </p:nvSpPr>
        <p:spPr>
          <a:xfrm>
            <a:off x="1" y="2459428"/>
            <a:ext cx="9144000" cy="2688900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1" y="2078010"/>
            <a:ext cx="9144000" cy="3070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83000">
                <a:srgbClr val="000000">
                  <a:alpha val="27450"/>
                </a:srgbClr>
              </a:gs>
              <a:gs pos="100000">
                <a:srgbClr val="000000">
                  <a:alpha val="2745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156698" y="4072106"/>
            <a:ext cx="54708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156698" y="4483967"/>
            <a:ext cx="41487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4069" y="0"/>
            <a:ext cx="4138863" cy="2863516"/>
          </a:xfrm>
          <a:custGeom>
            <a:avLst/>
            <a:gdLst/>
            <a:ahLst/>
            <a:cxnLst/>
            <a:rect l="l" t="t" r="r" b="b"/>
            <a:pathLst>
              <a:path w="5518484" h="3818021" extrusionOk="0">
                <a:moveTo>
                  <a:pt x="0" y="0"/>
                </a:moveTo>
                <a:lnTo>
                  <a:pt x="5518484" y="0"/>
                </a:lnTo>
                <a:lnTo>
                  <a:pt x="3352800" y="3818021"/>
                </a:lnTo>
                <a:cubicBezTo>
                  <a:pt x="1181768" y="2363537"/>
                  <a:pt x="1128295" y="2545347"/>
                  <a:pt x="16042" y="1909010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5">
            <a:alphaModFix/>
          </a:blip>
          <a:srcRect l="22824" t="33816" r="13740" b="30778"/>
          <a:stretch/>
        </p:blipFill>
        <p:spPr>
          <a:xfrm>
            <a:off x="3142982" y="3490674"/>
            <a:ext cx="1874088" cy="58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39322" y="4815983"/>
            <a:ext cx="776286" cy="22512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3159581" y="4743700"/>
            <a:ext cx="41487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7">
            <a:alphaModFix/>
          </a:blip>
          <a:srcRect l="20716" t="7563" b="23361"/>
          <a:stretch/>
        </p:blipFill>
        <p:spPr>
          <a:xfrm>
            <a:off x="-8140" y="0"/>
            <a:ext cx="6416058" cy="51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/>
        </p:nvSpPr>
        <p:spPr>
          <a:xfrm>
            <a:off x="-4069" y="-470056"/>
            <a:ext cx="1756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SVG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range_Title-3">
  <p:cSld name="2_Orange_Title-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t="1923" b="1923"/>
          <a:stretch/>
        </p:blipFill>
        <p:spPr>
          <a:xfrm>
            <a:off x="4069" y="0"/>
            <a:ext cx="9144001" cy="683575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/>
          <p:nvPr/>
        </p:nvSpPr>
        <p:spPr>
          <a:xfrm>
            <a:off x="0" y="2464938"/>
            <a:ext cx="9144000" cy="2688900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4069" y="2083519"/>
            <a:ext cx="9144000" cy="3070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83000">
                <a:srgbClr val="000000">
                  <a:alpha val="27450"/>
                </a:srgbClr>
              </a:gs>
              <a:gs pos="100000">
                <a:srgbClr val="000000">
                  <a:alpha val="2745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3156698" y="4072106"/>
            <a:ext cx="54708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3156698" y="4483967"/>
            <a:ext cx="41487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l="22824" t="33816" r="13740" b="30778"/>
          <a:stretch/>
        </p:blipFill>
        <p:spPr>
          <a:xfrm>
            <a:off x="3142982" y="3490674"/>
            <a:ext cx="1874088" cy="58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9322" y="4815983"/>
            <a:ext cx="776286" cy="22512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>
            <a:spLocks noGrp="1"/>
          </p:cNvSpPr>
          <p:nvPr>
            <p:ph type="body" idx="2"/>
          </p:nvPr>
        </p:nvSpPr>
        <p:spPr>
          <a:xfrm>
            <a:off x="3159581" y="4743700"/>
            <a:ext cx="41487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5">
            <a:alphaModFix/>
          </a:blip>
          <a:srcRect l="23029" t="14635" b="27380"/>
          <a:stretch/>
        </p:blipFill>
        <p:spPr>
          <a:xfrm>
            <a:off x="-4077" y="-2494"/>
            <a:ext cx="6834106" cy="514848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/>
        </p:nvSpPr>
        <p:spPr>
          <a:xfrm>
            <a:off x="-4069" y="-470056"/>
            <a:ext cx="1756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749509"/>
            <a:ext cx="7886700" cy="3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6">
            <a:alphaModFix/>
          </a:blip>
          <a:srcRect t="37123" b="41437"/>
          <a:stretch/>
        </p:blipFill>
        <p:spPr>
          <a:xfrm>
            <a:off x="558053" y="4679999"/>
            <a:ext cx="1964781" cy="42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839322" y="4807676"/>
            <a:ext cx="776286" cy="2406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156698" y="4072106"/>
            <a:ext cx="5470800" cy="406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3156698" y="4483967"/>
            <a:ext cx="4148700" cy="25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3159581" y="4743700"/>
            <a:ext cx="4148700" cy="225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329" y="0"/>
            <a:ext cx="91726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3159625" y="3904550"/>
            <a:ext cx="5567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Micro-Volunteering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Binesh  Kumar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02/25/23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</a:pPr>
            <a:r>
              <a:rPr lang="en"/>
              <a:t>What is uVolunteering?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4294967295"/>
          </p:nvPr>
        </p:nvSpPr>
        <p:spPr>
          <a:xfrm>
            <a:off x="628650" y="784463"/>
            <a:ext cx="7886700" cy="3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An idea that volunteering within should be more flexible and adaptable to today’s busy lives with information overloads. </a:t>
            </a:r>
            <a:endParaRPr sz="1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Deconstructing the organizational unit’s activities small/doable micro- tasks</a:t>
            </a:r>
            <a:endParaRPr sz="1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Without committing to long term/ long scale projects as in the case with most volunteering positions</a:t>
            </a:r>
            <a:endParaRPr sz="1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To increase the visibility of short term or intermittent volunteering making it easier for members to volunteer and help when they are able to. </a:t>
            </a:r>
            <a:endParaRPr sz="1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Acknowledges their work even if its short term/ intermittent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7886700" cy="406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</a:pPr>
            <a:r>
              <a:rPr lang="en"/>
              <a:t>uVolunteering examples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628650" y="933272"/>
            <a:ext cx="7886700" cy="318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14960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Any small tasks that can be done by the group/individual. 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14960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Section that wants to hold a YP event at a local brewery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Research and tell us which one 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Find days/ times available</a:t>
            </a:r>
            <a:endParaRPr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14960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Create a newsletter report 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14960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Review/create an article for IEEE publications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14960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Website updates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14960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List goes on. 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7886700" cy="406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</a:pPr>
            <a:r>
              <a:rPr lang="en"/>
              <a:t>uVolunteering platforms 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628650" y="933272"/>
            <a:ext cx="7886700" cy="318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Create a process that works for your group ( Can be a micro-task!)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IEEE uVolunteering being piloted by 24 different organization units ( created by YPs)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Not currently accessible to members of other units. 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Stay tuned at YP website for more updates on the platform’s development.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3482775" y="2164950"/>
            <a:ext cx="2530800" cy="406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ange_Master">
  <a:themeElements>
    <a:clrScheme name="IEEE YP brand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619B"/>
      </a:accent1>
      <a:accent2>
        <a:srgbClr val="00833C"/>
      </a:accent2>
      <a:accent3>
        <a:srgbClr val="E87722"/>
      </a:accent3>
      <a:accent4>
        <a:srgbClr val="FFD100"/>
      </a:accent4>
      <a:accent5>
        <a:srgbClr val="78BE20"/>
      </a:accent5>
      <a:accent6>
        <a:srgbClr val="981D97"/>
      </a:accent6>
      <a:hlink>
        <a:srgbClr val="00B5E2"/>
      </a:hlink>
      <a:folHlink>
        <a:srgbClr val="BA0C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On-screen Show (16:9)</PresentationFormat>
  <Paragraphs>38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Noto Sans Symbols</vt:lpstr>
      <vt:lpstr>Orange_Master</vt:lpstr>
      <vt:lpstr>PowerPoint Presentation</vt:lpstr>
      <vt:lpstr>What is uVolunteering?</vt:lpstr>
      <vt:lpstr>uVolunteering examples</vt:lpstr>
      <vt:lpstr>uVolunteering platforms 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Donohoe</dc:creator>
  <cp:lastModifiedBy>Donohoe, Pat</cp:lastModifiedBy>
  <cp:revision>1</cp:revision>
  <dcterms:modified xsi:type="dcterms:W3CDTF">2023-04-15T17:44:01Z</dcterms:modified>
</cp:coreProperties>
</file>