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nVu3oh+sP06dus7E58NvATad6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F05DE1-8C6C-4697-A82B-FCC07AEF4FDA}">
  <a:tblStyle styleId="{DAF05DE1-8C6C-4697-A82B-FCC07AEF4FD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33601C7-9749-45B0-A57A-B3FE098D6E7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db2d0f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407" y="685800"/>
            <a:ext cx="609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2db2d0f2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db2d0f2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2db2d0f2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db2d0f2c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407" y="685800"/>
            <a:ext cx="609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22db2d0f2c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db2d0f2c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2db2d0f2c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db2d0f2c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407" y="685800"/>
            <a:ext cx="609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db2d0f2c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db2d0f2c7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2db2d0f2c7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db2d0f2c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2db2d0f2c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db2d0f2c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407" y="685800"/>
            <a:ext cx="609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db2d0f2c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 amt="25000"/>
          </a:blip>
          <a:srcRect l="12824" r="12823" b="12637"/>
          <a:stretch/>
        </p:blipFill>
        <p:spPr>
          <a:xfrm>
            <a:off x="0" y="2"/>
            <a:ext cx="12192000" cy="599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 l="19986" r="19985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371598"/>
            <a:ext cx="10515600" cy="493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l="19986" r="19985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4"/>
          <p:cNvCxnSpPr/>
          <p:nvPr/>
        </p:nvCxnSpPr>
        <p:spPr>
          <a:xfrm>
            <a:off x="838200" y="1330716"/>
            <a:ext cx="10515599" cy="0"/>
          </a:xfrm>
          <a:prstGeom prst="straightConnector1">
            <a:avLst/>
          </a:prstGeom>
          <a:noFill/>
          <a:ln w="9525" cap="flat" cmpd="sng">
            <a:solidFill>
              <a:srgbClr val="F6BE0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 amt="25000"/>
          </a:blip>
          <a:srcRect l="12824" r="12823" b="12637"/>
          <a:stretch/>
        </p:blipFill>
        <p:spPr>
          <a:xfrm>
            <a:off x="0" y="2"/>
            <a:ext cx="12192000" cy="59912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1850" y="4562476"/>
            <a:ext cx="10515600" cy="142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l="19986" r="19985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38200" y="1371601"/>
            <a:ext cx="5181600" cy="43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6172200" y="1371601"/>
            <a:ext cx="5181600" cy="43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l="19986" r="19985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6"/>
          <p:cNvCxnSpPr/>
          <p:nvPr/>
        </p:nvCxnSpPr>
        <p:spPr>
          <a:xfrm>
            <a:off x="838200" y="1330716"/>
            <a:ext cx="10515599" cy="0"/>
          </a:xfrm>
          <a:prstGeom prst="straightConnector1">
            <a:avLst/>
          </a:prstGeom>
          <a:noFill/>
          <a:ln w="9525" cap="flat" cmpd="sng">
            <a:solidFill>
              <a:srgbClr val="F6BE0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5157787" cy="389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6172200" y="1371600"/>
            <a:ext cx="51831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6172200" y="2057401"/>
            <a:ext cx="5183188" cy="389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l="19986" r="19985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7"/>
          <p:cNvCxnSpPr/>
          <p:nvPr/>
        </p:nvCxnSpPr>
        <p:spPr>
          <a:xfrm>
            <a:off x="838200" y="1330716"/>
            <a:ext cx="10515599" cy="0"/>
          </a:xfrm>
          <a:prstGeom prst="straightConnector1">
            <a:avLst/>
          </a:prstGeom>
          <a:noFill/>
          <a:ln w="9525" cap="flat" cmpd="sng">
            <a:solidFill>
              <a:srgbClr val="F6BE0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l="19986" r="19985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8"/>
          <p:cNvCxnSpPr/>
          <p:nvPr/>
        </p:nvCxnSpPr>
        <p:spPr>
          <a:xfrm>
            <a:off x="838200" y="1330716"/>
            <a:ext cx="10515599" cy="0"/>
          </a:xfrm>
          <a:prstGeom prst="straightConnector1">
            <a:avLst/>
          </a:prstGeom>
          <a:noFill/>
          <a:ln w="9525" cap="flat" cmpd="sng">
            <a:solidFill>
              <a:srgbClr val="F6BE0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Logos Only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2">
            <a:alphaModFix/>
          </a:blip>
          <a:srcRect l="19986" r="19985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62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kf_8FXC58lE&amp;t=6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br>
              <a:rPr lang="en-US"/>
            </a:br>
            <a:r>
              <a:rPr lang="en-US"/>
              <a:t>Orlando, Florida</a:t>
            </a:r>
            <a:endParaRPr/>
          </a:p>
        </p:txBody>
      </p:sp>
      <p:sp>
        <p:nvSpPr>
          <p:cNvPr id="84" name="Google Shape;84;p1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3048000" y="324639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975975" y="4438251"/>
            <a:ext cx="85038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600" rIns="54850" bIns="286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rPr>
              <a:t>Data Migration / Workspaces</a:t>
            </a:r>
            <a:endParaRPr sz="4000" b="1" dirty="0">
              <a:solidFill>
                <a:srgbClr val="0045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45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rPr>
              <a:t>Vera Sharoff - Senior Director, MGA Information Technology</a:t>
            </a:r>
            <a:endParaRPr sz="2400" dirty="0">
              <a:solidFill>
                <a:srgbClr val="0045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1150" y="318648"/>
            <a:ext cx="4859450" cy="96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2db2d0f2c7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800" y="428361"/>
            <a:ext cx="414825" cy="43056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2db2d0f2c7_0_42"/>
          <p:cNvSpPr txBox="1">
            <a:spLocks noGrp="1"/>
          </p:cNvSpPr>
          <p:nvPr>
            <p:ph type="body" idx="1"/>
          </p:nvPr>
        </p:nvSpPr>
        <p:spPr>
          <a:xfrm>
            <a:off x="859625" y="428350"/>
            <a:ext cx="10651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225" tIns="28600" rIns="57225" bIns="286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1000"/>
              <a:buNone/>
            </a:pPr>
            <a:r>
              <a:rPr lang="en-US" sz="3218" b="1">
                <a:solidFill>
                  <a:srgbClr val="004578"/>
                </a:solidFill>
              </a:rPr>
              <a:t>What are Workspaces?</a:t>
            </a:r>
            <a:endParaRPr sz="3218" b="1">
              <a:solidFill>
                <a:srgbClr val="004578"/>
              </a:solidFill>
            </a:endParaRPr>
          </a:p>
        </p:txBody>
      </p:sp>
      <p:pic>
        <p:nvPicPr>
          <p:cNvPr id="141" name="Google Shape;141;g22db2d0f2c7_0_4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6775" y="2359550"/>
            <a:ext cx="3163500" cy="31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db2d0f2c7_0_0"/>
          <p:cNvSpPr txBox="1">
            <a:spLocks noGrp="1"/>
          </p:cNvSpPr>
          <p:nvPr>
            <p:ph type="body" idx="1"/>
          </p:nvPr>
        </p:nvSpPr>
        <p:spPr>
          <a:xfrm>
            <a:off x="945676" y="379864"/>
            <a:ext cx="4493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225" tIns="28600" rIns="57225" bIns="286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1000"/>
              <a:buNone/>
            </a:pPr>
            <a:r>
              <a:rPr lang="en-US" sz="3218" b="1">
                <a:solidFill>
                  <a:srgbClr val="004578"/>
                </a:solidFill>
              </a:rPr>
              <a:t>Today’s Update</a:t>
            </a:r>
            <a:endParaRPr sz="3218" b="1">
              <a:solidFill>
                <a:srgbClr val="004578"/>
              </a:solidFill>
            </a:endParaRPr>
          </a:p>
        </p:txBody>
      </p:sp>
      <p:pic>
        <p:nvPicPr>
          <p:cNvPr id="93" name="Google Shape;93;g22db2d0f2c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800" y="428361"/>
            <a:ext cx="414825" cy="43056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2db2d0f2c7_0_0"/>
          <p:cNvSpPr txBox="1"/>
          <p:nvPr/>
        </p:nvSpPr>
        <p:spPr>
          <a:xfrm>
            <a:off x="1018606" y="1480632"/>
            <a:ext cx="10783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libri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Collabratec at a Glance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libri"/>
              <a:buChar char="●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Focus: Data Migration &amp; Workspaces</a:t>
            </a:r>
            <a:endParaRPr sz="2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db2d0f2c7_0_6"/>
          <p:cNvSpPr txBox="1">
            <a:spLocks noGrp="1"/>
          </p:cNvSpPr>
          <p:nvPr>
            <p:ph type="body" idx="1"/>
          </p:nvPr>
        </p:nvSpPr>
        <p:spPr>
          <a:xfrm>
            <a:off x="866300" y="428350"/>
            <a:ext cx="108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225" tIns="28600" rIns="57225" bIns="286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1000"/>
              <a:buNone/>
            </a:pPr>
            <a:r>
              <a:rPr lang="en-US" sz="3218" b="1">
                <a:solidFill>
                  <a:srgbClr val="004578"/>
                </a:solidFill>
              </a:rPr>
              <a:t>IEEE Collabratec – IEEE’s professional                    networking and collaboration platform</a:t>
            </a:r>
            <a:endParaRPr sz="3218" b="1">
              <a:solidFill>
                <a:srgbClr val="004578"/>
              </a:solidFill>
            </a:endParaRPr>
          </a:p>
        </p:txBody>
      </p:sp>
      <p:pic>
        <p:nvPicPr>
          <p:cNvPr id="100" name="Google Shape;100;g22db2d0f2c7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800" y="428361"/>
            <a:ext cx="414825" cy="4305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g22db2d0f2c7_0_6"/>
          <p:cNvGraphicFramePr/>
          <p:nvPr/>
        </p:nvGraphicFramePr>
        <p:xfrm>
          <a:off x="866311" y="4299362"/>
          <a:ext cx="10677075" cy="2434445"/>
        </p:xfrm>
        <a:graphic>
          <a:graphicData uri="http://schemas.openxmlformats.org/drawingml/2006/table">
            <a:tbl>
              <a:tblPr>
                <a:noFill/>
                <a:tableStyleId>{DAF05DE1-8C6C-4697-A82B-FCC07AEF4FDA}</a:tableStyleId>
              </a:tblPr>
              <a:tblGrid>
                <a:gridCol w="1067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</a:rPr>
                        <a:t>Key Benefits to Users &amp; the IEEE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21675" marR="121900" marT="88725" marB="887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675">
                <a:tc>
                  <a:txBody>
                    <a:bodyPr/>
                    <a:lstStyle/>
                    <a:p>
                      <a:pPr marL="4064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●"/>
                      </a:pPr>
                      <a:r>
                        <a:rPr lang="en-US" sz="1900" u="none" strike="noStrike" cap="none">
                          <a:solidFill>
                            <a:schemeClr val="dk1"/>
                          </a:solidFill>
                        </a:rPr>
                        <a:t>Available to IEEE Members and non-Members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064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●"/>
                      </a:pPr>
                      <a:r>
                        <a:rPr lang="en-US" sz="1900" u="none" strike="noStrike" cap="none">
                          <a:solidFill>
                            <a:schemeClr val="dk1"/>
                          </a:solidFill>
                        </a:rPr>
                        <a:t>Personalized services for users, some exclusive to Members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064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●"/>
                      </a:pPr>
                      <a:r>
                        <a:rPr lang="en-US" sz="1900" u="none" strike="noStrike" cap="none">
                          <a:solidFill>
                            <a:schemeClr val="dk1"/>
                          </a:solidFill>
                        </a:rPr>
                        <a:t>Turn-key tools for networking and collaboration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064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●"/>
                      </a:pPr>
                      <a:r>
                        <a:rPr lang="en-US" sz="1900" u="none" strike="noStrike" cap="none">
                          <a:solidFill>
                            <a:schemeClr val="dk1"/>
                          </a:solidFill>
                        </a:rPr>
                        <a:t>Fully integrated into the IEEE ecosystem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064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●"/>
                      </a:pPr>
                      <a:r>
                        <a:rPr lang="en-US" sz="1900" u="none" strike="noStrike" cap="none">
                          <a:solidFill>
                            <a:schemeClr val="dk1"/>
                          </a:solidFill>
                        </a:rPr>
                        <a:t>Demonstrated impact to membership development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06400" marR="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●"/>
                      </a:pPr>
                      <a:r>
                        <a:rPr lang="en-US" sz="1900" u="none" strike="noStrike" cap="none">
                          <a:solidFill>
                            <a:schemeClr val="dk1"/>
                          </a:solidFill>
                        </a:rPr>
                        <a:t>Rich analytics aligned with IEEE status and affiliations</a:t>
                      </a:r>
                      <a:endParaRPr sz="1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21675" marR="121900" marT="88725" marB="88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" name="Google Shape;102;g22db2d0f2c7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302" y="1525800"/>
            <a:ext cx="3438750" cy="252500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" name="Google Shape;103;g22db2d0f2c7_0_6"/>
          <p:cNvSpPr txBox="1"/>
          <p:nvPr/>
        </p:nvSpPr>
        <p:spPr>
          <a:xfrm>
            <a:off x="5384588" y="1988944"/>
            <a:ext cx="4923900" cy="18471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u="sng">
                <a:latin typeface="Calibri"/>
                <a:ea typeface="Calibri"/>
                <a:cs typeface="Calibri"/>
                <a:sym typeface="Calibri"/>
              </a:rPr>
              <a:t>Mar</a:t>
            </a: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‘23</a:t>
            </a:r>
            <a:endParaRPr sz="24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93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,000 Registrants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77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,000 IEEE Members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30,000 sessions monthly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22db2d0f2c7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9255" y="1988959"/>
            <a:ext cx="881581" cy="881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22db2d0f2c7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800" y="428361"/>
            <a:ext cx="414825" cy="430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2db2d0f2c7_0_15"/>
          <p:cNvSpPr txBox="1">
            <a:spLocks noGrp="1"/>
          </p:cNvSpPr>
          <p:nvPr>
            <p:ph type="body" idx="1"/>
          </p:nvPr>
        </p:nvSpPr>
        <p:spPr>
          <a:xfrm>
            <a:off x="790625" y="428350"/>
            <a:ext cx="11043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225" tIns="28600" rIns="57225" bIns="286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1000"/>
              <a:buNone/>
            </a:pPr>
            <a:r>
              <a:rPr lang="en-US" sz="3218" b="1">
                <a:solidFill>
                  <a:srgbClr val="004578"/>
                </a:solidFill>
              </a:rPr>
              <a:t>Collabratec delivers exclusive value                                    for IEEE and Society Members </a:t>
            </a:r>
            <a:endParaRPr sz="3218" b="1">
              <a:solidFill>
                <a:srgbClr val="004578"/>
              </a:solidFill>
            </a:endParaRPr>
          </a:p>
        </p:txBody>
      </p:sp>
      <p:sp>
        <p:nvSpPr>
          <p:cNvPr id="111" name="Google Shape;111;g22db2d0f2c7_0_15"/>
          <p:cNvSpPr txBox="1"/>
          <p:nvPr/>
        </p:nvSpPr>
        <p:spPr>
          <a:xfrm>
            <a:off x="2580775" y="1644825"/>
            <a:ext cx="92979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Verified identity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IEEE and Society Members, Volunteers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Distinct recognition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badging for member grades, volunteer and mentor status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Personalized certificates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IEEE and Society memberships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&amp; Society Membership Directories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 / Mentee matching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Section, Student Branch hubs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 Forum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Automated profile updating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IEEE affiliations and volunteering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Contact Center chat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22db2d0f2c7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57383">
            <a:off x="360145" y="2260494"/>
            <a:ext cx="2185194" cy="154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g22db2d0f2c7_0_29"/>
          <p:cNvGraphicFramePr/>
          <p:nvPr/>
        </p:nvGraphicFramePr>
        <p:xfrm>
          <a:off x="1095664" y="2149593"/>
          <a:ext cx="10543725" cy="2607908"/>
        </p:xfrm>
        <a:graphic>
          <a:graphicData uri="http://schemas.openxmlformats.org/drawingml/2006/table">
            <a:tbl>
              <a:tblPr>
                <a:noFill/>
                <a:tableStyleId>{333601C7-9749-45B0-A57A-B3FE098D6E77}</a:tableStyleId>
              </a:tblPr>
              <a:tblGrid>
                <a:gridCol w="317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58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2100" b="1" u="none" strike="noStrike" cap="none"/>
                        <a:t>I</a:t>
                      </a:r>
                      <a:r>
                        <a:rPr lang="en-US" sz="2100" b="1" u="none" strike="noStrike" cap="none">
                          <a:solidFill>
                            <a:srgbClr val="000000"/>
                          </a:solidFill>
                        </a:rPr>
                        <a:t>EEE Member Retention </a:t>
                      </a:r>
                      <a:r>
                        <a:rPr lang="en-US" sz="1800" b="1" u="none" strike="noStrike" cap="none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sz="1300" b="1" u="none" strike="noStrike" cap="none">
                          <a:solidFill>
                            <a:srgbClr val="000000"/>
                          </a:solidFill>
                        </a:rPr>
                        <a:t>                                  </a:t>
                      </a: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Global Averages 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Feb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 202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)</a:t>
                      </a:r>
                      <a:endParaRPr sz="2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32525" marR="121900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500" b="1" i="1" u="none" strike="noStrike" cap="none">
                          <a:solidFill>
                            <a:srgbClr val="FFFFFF"/>
                          </a:solidFill>
                        </a:rPr>
                        <a:t>Members on              Collabratec</a:t>
                      </a:r>
                      <a:endParaRPr sz="1500" b="1" i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121875" marR="1218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500" b="1" i="1" u="none" strike="noStrike" cap="none">
                          <a:solidFill>
                            <a:srgbClr val="FFFFFF"/>
                          </a:solidFill>
                        </a:rPr>
                        <a:t>Members not                  on Collabratec</a:t>
                      </a:r>
                      <a:endParaRPr sz="1500" b="1" i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121875" marR="1218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rgbClr val="000000"/>
                          </a:solidFill>
                        </a:rPr>
                        <a:t>All Members</a:t>
                      </a:r>
                      <a:endParaRPr sz="2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32525" marR="121900" marT="88750" marB="887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/>
                        <a:t>60%</a:t>
                      </a:r>
                      <a:endParaRPr sz="21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/>
                        <a:t>75%</a:t>
                      </a:r>
                      <a:endParaRPr sz="21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/>
                        <a:t>55%</a:t>
                      </a:r>
                      <a:endParaRPr sz="21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050">
                <a:tc>
                  <a:txBody>
                    <a:bodyPr/>
                    <a:lstStyle/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100"/>
                        <a:t>&gt; </a:t>
                      </a:r>
                      <a:r>
                        <a:rPr lang="en-US" sz="2100" u="none" strike="noStrike" cap="none">
                          <a:solidFill>
                            <a:srgbClr val="000000"/>
                          </a:solidFill>
                        </a:rPr>
                        <a:t>Higher-Grade</a:t>
                      </a:r>
                      <a:endParaRPr sz="2100" u="none" strike="noStrike" cap="none"/>
                    </a:p>
                  </a:txBody>
                  <a:tcPr marL="332525" marR="121900" marT="88750" marB="887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/>
                        <a:t>73%</a:t>
                      </a:r>
                      <a:endParaRPr sz="21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/>
                        <a:t>80%</a:t>
                      </a:r>
                      <a:endParaRPr sz="21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/>
                        <a:t>70%</a:t>
                      </a:r>
                      <a:endParaRPr sz="21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050">
                <a:tc>
                  <a:txBody>
                    <a:bodyPr/>
                    <a:lstStyle/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2100"/>
                        <a:t>&gt; </a:t>
                      </a:r>
                      <a:r>
                        <a:rPr lang="en-US" sz="2100" u="none" strike="noStrike" cap="none">
                          <a:solidFill>
                            <a:srgbClr val="000000"/>
                          </a:solidFill>
                        </a:rPr>
                        <a:t>Students*</a:t>
                      </a:r>
                      <a:endParaRPr sz="2100" u="none" strike="noStrike" cap="none"/>
                    </a:p>
                  </a:txBody>
                  <a:tcPr marL="332525" marR="121900" marT="88750" marB="8875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/>
                        <a:t>27%</a:t>
                      </a:r>
                      <a:endParaRPr sz="21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/>
                        <a:t>52%</a:t>
                      </a:r>
                      <a:endParaRPr sz="21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/>
                        <a:t>23%</a:t>
                      </a:r>
                      <a:endParaRPr sz="21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" name="Google Shape;118;g22db2d0f2c7_0_29"/>
          <p:cNvSpPr txBox="1"/>
          <p:nvPr/>
        </p:nvSpPr>
        <p:spPr>
          <a:xfrm>
            <a:off x="1039330" y="5021146"/>
            <a:ext cx="105435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*Comparative retention data incorporates influence of Future50 participation, by student members on and not on Collabratec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2db2d0f2c7_0_29"/>
          <p:cNvSpPr txBox="1">
            <a:spLocks noGrp="1"/>
          </p:cNvSpPr>
          <p:nvPr>
            <p:ph type="title"/>
          </p:nvPr>
        </p:nvSpPr>
        <p:spPr>
          <a:xfrm>
            <a:off x="877375" y="242075"/>
            <a:ext cx="9040500" cy="803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200" dirty="0">
                <a:solidFill>
                  <a:srgbClr val="004578"/>
                </a:solidFill>
              </a:rPr>
              <a:t>Collabratec is helping with Member retention</a:t>
            </a:r>
            <a:endParaRPr sz="3200" dirty="0">
              <a:solidFill>
                <a:srgbClr val="004578"/>
              </a:solidFill>
            </a:endParaRPr>
          </a:p>
        </p:txBody>
      </p:sp>
      <p:sp>
        <p:nvSpPr>
          <p:cNvPr id="120" name="Google Shape;120;g22db2d0f2c7_0_29"/>
          <p:cNvSpPr txBox="1"/>
          <p:nvPr/>
        </p:nvSpPr>
        <p:spPr>
          <a:xfrm>
            <a:off x="5824026" y="6368367"/>
            <a:ext cx="15114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IEEE PROPRIETARY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22db2d0f2c7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800" y="428361"/>
            <a:ext cx="414825" cy="430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2db2d0f2c7_0_29"/>
          <p:cNvSpPr txBox="1"/>
          <p:nvPr/>
        </p:nvSpPr>
        <p:spPr>
          <a:xfrm>
            <a:off x="1095667" y="1406393"/>
            <a:ext cx="638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Post February’s Service Deactivation…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db2d0f2c7_0_38"/>
          <p:cNvSpPr txBox="1">
            <a:spLocks noGrp="1"/>
          </p:cNvSpPr>
          <p:nvPr>
            <p:ph type="body" idx="1"/>
          </p:nvPr>
        </p:nvSpPr>
        <p:spPr>
          <a:xfrm>
            <a:off x="979788" y="2131765"/>
            <a:ext cx="10933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225" tIns="28600" rIns="57225" bIns="286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1000"/>
              <a:buNone/>
            </a:pPr>
            <a:r>
              <a:rPr lang="en-US" sz="3818" b="1">
                <a:solidFill>
                  <a:srgbClr val="004578"/>
                </a:solidFill>
              </a:rPr>
              <a:t>Today’s Focus: </a:t>
            </a:r>
            <a:endParaRPr sz="3818" b="1">
              <a:solidFill>
                <a:srgbClr val="00457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1000"/>
              <a:buNone/>
            </a:pPr>
            <a:r>
              <a:rPr lang="en-US" sz="3818" b="1">
                <a:solidFill>
                  <a:srgbClr val="004578"/>
                </a:solidFill>
              </a:rPr>
              <a:t>Data Migration / Workspaces</a:t>
            </a:r>
            <a:endParaRPr sz="3818" b="1">
              <a:solidFill>
                <a:srgbClr val="00457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22db2d0f2c7_0_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800" y="428361"/>
            <a:ext cx="414825" cy="4305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B6D75-7C04-D83E-A6E3-119F1A85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Google / Data Storage</a:t>
            </a:r>
          </a:p>
        </p:txBody>
      </p:sp>
      <p:sp>
        <p:nvSpPr>
          <p:cNvPr id="133" name="Google Shape;133;g22db2d0f2c7_0_427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800" b="1" dirty="0">
                <a:sym typeface="Calibri"/>
              </a:rPr>
              <a:t>The Google offering for IEEE Members is “Google Workspace Enterprise for Frontline Workers” licenses. This service includes the following:</a:t>
            </a:r>
          </a:p>
          <a:p>
            <a:pPr lvl="1"/>
            <a:r>
              <a:rPr lang="en-US" sz="2800" dirty="0">
                <a:sym typeface="Calibri"/>
              </a:rPr>
              <a:t>Core Google Workspace Services</a:t>
            </a:r>
          </a:p>
          <a:p>
            <a:pPr lvl="2"/>
            <a:r>
              <a:rPr lang="en-US" sz="2400" dirty="0">
                <a:sym typeface="Calibri"/>
              </a:rPr>
              <a:t>Gmail, Calendar, Chat, Meet, Google Drive, Tasks, Keep and </a:t>
            </a:r>
            <a:r>
              <a:rPr lang="en-US" sz="2400" dirty="0" err="1">
                <a:sym typeface="Calibri"/>
              </a:rPr>
              <a:t>JamBoard</a:t>
            </a:r>
            <a:endParaRPr lang="en-US" sz="2400" dirty="0">
              <a:sym typeface="Calibri"/>
            </a:endParaRPr>
          </a:p>
          <a:p>
            <a:pPr lvl="1"/>
            <a:r>
              <a:rPr lang="en-US" sz="2800" dirty="0">
                <a:sym typeface="Calibri"/>
              </a:rPr>
              <a:t>Non-Core Google Workspace Services</a:t>
            </a:r>
          </a:p>
          <a:p>
            <a:pPr lvl="2"/>
            <a:r>
              <a:rPr lang="en-US" sz="2400" dirty="0">
                <a:sym typeface="Calibri"/>
              </a:rPr>
              <a:t>Such as Google Maps, Google Earth, Photos, YouTube, Play Store, Blogger</a:t>
            </a:r>
          </a:p>
          <a:p>
            <a:pPr lvl="1"/>
            <a:r>
              <a:rPr lang="en-US" sz="2800" dirty="0">
                <a:sym typeface="Calibri"/>
              </a:rPr>
              <a:t>2GB of storage shared between Gmail, Google Drive &amp; Photos</a:t>
            </a:r>
          </a:p>
          <a:p>
            <a:r>
              <a:rPr lang="en-US" sz="2800" dirty="0">
                <a:sym typeface="Calibri"/>
              </a:rPr>
              <a:t>Transition is mandatory by 31 July.</a:t>
            </a:r>
          </a:p>
          <a:p>
            <a:r>
              <a:rPr lang="en-US" sz="2800" dirty="0">
                <a:sym typeface="Calibri"/>
              </a:rPr>
              <a:t>There is no mechanism for individual members or IEEE administrators to assign or purchase additional storage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A3FF-1392-0500-3054-1C89C28E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Google offers Shared Drives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4D8F8-1D96-8CE5-0BE1-67100127A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Unlimited Storage</a:t>
            </a:r>
          </a:p>
          <a:p>
            <a:r>
              <a:rPr lang="en-US" sz="3200" dirty="0"/>
              <a:t>HOWEVER, we’ve learned that shared drives have limitations when used by Frontline worker accounts</a:t>
            </a:r>
          </a:p>
          <a:p>
            <a:r>
              <a:rPr lang="en-US" sz="3200" dirty="0"/>
              <a:t>Decision going forward is to build out Collabratec Workspaces</a:t>
            </a:r>
          </a:p>
          <a:p>
            <a:pPr lvl="1"/>
            <a:r>
              <a:rPr lang="en-US" sz="2000" dirty="0"/>
              <a:t>Available to IEEE members and volunteers</a:t>
            </a:r>
          </a:p>
          <a:p>
            <a:pPr lvl="1"/>
            <a:r>
              <a:rPr lang="en-US" sz="2000" dirty="0"/>
              <a:t>Unlimited storage</a:t>
            </a:r>
          </a:p>
          <a:p>
            <a:pPr lvl="1"/>
            <a:r>
              <a:rPr lang="en-US" sz="2000" dirty="0"/>
              <a:t>Easy process to move files from current ieee.org account</a:t>
            </a:r>
          </a:p>
          <a:p>
            <a:pPr lvl="1"/>
            <a:r>
              <a:rPr lang="en-US" sz="2000" dirty="0"/>
              <a:t>Workspaces can be for an OU or an individual</a:t>
            </a:r>
          </a:p>
          <a:p>
            <a:pPr lvl="1"/>
            <a:r>
              <a:rPr lang="en-US" sz="2000" dirty="0"/>
              <a:t>Release is coming on Tuesday 18 April that further simplifies for Workspace creation process</a:t>
            </a:r>
          </a:p>
          <a:p>
            <a:pPr lvl="1"/>
            <a:r>
              <a:rPr lang="en-US" sz="2000" dirty="0"/>
              <a:t>More enhancements will be made in Q2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AF8F0-A00C-BA9C-3DF2-A4D7BD98F0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2db2d0f2c7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800" y="428361"/>
            <a:ext cx="414825" cy="4305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2db2d0f2c7_0_57"/>
          <p:cNvSpPr txBox="1">
            <a:spLocks noGrp="1"/>
          </p:cNvSpPr>
          <p:nvPr>
            <p:ph type="body" idx="1"/>
          </p:nvPr>
        </p:nvSpPr>
        <p:spPr>
          <a:xfrm>
            <a:off x="790625" y="428350"/>
            <a:ext cx="9313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225" tIns="28600" rIns="57225" bIns="286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1000"/>
              <a:buNone/>
            </a:pPr>
            <a:r>
              <a:rPr lang="en-US" sz="3218" b="1">
                <a:solidFill>
                  <a:srgbClr val="004578"/>
                </a:solidFill>
              </a:rPr>
              <a:t>Coming Soon - Organizational Workspaces</a:t>
            </a:r>
            <a:endParaRPr sz="3218" b="1">
              <a:solidFill>
                <a:srgbClr val="004578"/>
              </a:solidFill>
            </a:endParaRPr>
          </a:p>
        </p:txBody>
      </p:sp>
      <p:sp>
        <p:nvSpPr>
          <p:cNvPr id="148" name="Google Shape;148;g22db2d0f2c7_0_57"/>
          <p:cNvSpPr txBox="1"/>
          <p:nvPr/>
        </p:nvSpPr>
        <p:spPr>
          <a:xfrm>
            <a:off x="490493" y="1498644"/>
            <a:ext cx="11211000" cy="41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Augmented Workspaces-Creation Menu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Adding the option for creating an organizational unit workspace (OU Workspace). Only IEEE Volunteers will see the menu option for creating OU Workspaces.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of OU Workspaces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That  will combine some of the best capabilities offered by Collabratec and package them for use by IEEE organizational units such as sections, chapters, councils, committees, etc. This will include: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 access by only active volunteers of the organizational unit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Unlimited centralized file storage with collaborative editing for volunteer files (a perfect solution for the upcoming Google Drive size limit of 2 GB) 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archiving with automatic file deletion after user selected amount of time (a solution for the file archiving requirement for compliance) support for discussions  </a:t>
            </a:r>
            <a:endParaRPr sz="4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2db2d0f2c7_0_57"/>
          <p:cNvSpPr/>
          <p:nvPr/>
        </p:nvSpPr>
        <p:spPr>
          <a:xfrm>
            <a:off x="524126" y="5822950"/>
            <a:ext cx="8639700" cy="57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to be offered after release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22db2d0f2c7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8225" y="334250"/>
            <a:ext cx="715900" cy="7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575</Words>
  <Application>Microsoft Office PowerPoint</Application>
  <PresentationFormat>Widescreen</PresentationFormat>
  <Paragraphs>81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Collabratec is helping with Member retention</vt:lpstr>
      <vt:lpstr>PowerPoint Presentation</vt:lpstr>
      <vt:lpstr>Google / Data Storage</vt:lpstr>
      <vt:lpstr>Google offers Shared Drives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Day</dc:creator>
  <cp:lastModifiedBy>Donohoe, Pat</cp:lastModifiedBy>
  <cp:revision>2</cp:revision>
  <dcterms:created xsi:type="dcterms:W3CDTF">2023-04-13T17:38:22Z</dcterms:created>
  <dcterms:modified xsi:type="dcterms:W3CDTF">2023-04-15T01:53:34Z</dcterms:modified>
</cp:coreProperties>
</file>