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58" r:id="rId5"/>
    <p:sldId id="259" r:id="rId6"/>
    <p:sldId id="260" r:id="rId7"/>
    <p:sldId id="263" r:id="rId8"/>
    <p:sldId id="264" r:id="rId9"/>
    <p:sldId id="261" r:id="rId10"/>
    <p:sldId id="262" r:id="rId11"/>
    <p:sldId id="265" r:id="rId12"/>
  </p:sldIdLst>
  <p:sldSz cx="12192000" cy="6858000"/>
  <p:notesSz cx="7315200" cy="96012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rigorian3\Box\My%20Workspace\Documents\ERG\ConfComm\Southeastcon%20Conference%20Data%202005-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'List View 2'!$AA$1</c:f>
              <c:strCache>
                <c:ptCount val="1"/>
                <c:pt idx="0">
                  <c:v> Conference Net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95-4F79-B903-0DCC23CAD8B3}"/>
              </c:ext>
            </c:extLst>
          </c:dPt>
          <c:dPt>
            <c:idx val="1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95-4F79-B903-0DCC23CAD8B3}"/>
              </c:ext>
            </c:extLst>
          </c:dPt>
          <c:cat>
            <c:strRef>
              <c:f>'List View 2'!$F$2:$F$20</c:f>
              <c:strCach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2023*</c:v>
                </c:pt>
              </c:strCache>
            </c:strRef>
          </c:cat>
          <c:val>
            <c:numRef>
              <c:f>'List View 2'!$AA$2:$AA$20</c:f>
              <c:numCache>
                <c:formatCode>"$"#,##0_);[Red]\("$"#,##0\)</c:formatCode>
                <c:ptCount val="19"/>
                <c:pt idx="0">
                  <c:v>4490.3999999999942</c:v>
                </c:pt>
                <c:pt idx="1">
                  <c:v>31754.699999999997</c:v>
                </c:pt>
                <c:pt idx="2">
                  <c:v>19061.72</c:v>
                </c:pt>
                <c:pt idx="3">
                  <c:v>58653.98000000001</c:v>
                </c:pt>
                <c:pt idx="4">
                  <c:v>9680.3399999999965</c:v>
                </c:pt>
                <c:pt idx="5">
                  <c:v>54784</c:v>
                </c:pt>
                <c:pt idx="6">
                  <c:v>37700</c:v>
                </c:pt>
                <c:pt idx="7">
                  <c:v>20578</c:v>
                </c:pt>
                <c:pt idx="8">
                  <c:v>52618.200000000012</c:v>
                </c:pt>
                <c:pt idx="9">
                  <c:v>17870.01999999999</c:v>
                </c:pt>
                <c:pt idx="10">
                  <c:v>20639</c:v>
                </c:pt>
                <c:pt idx="11">
                  <c:v>0</c:v>
                </c:pt>
                <c:pt idx="12">
                  <c:v>19800.95</c:v>
                </c:pt>
                <c:pt idx="13">
                  <c:v>42527.199999999983</c:v>
                </c:pt>
                <c:pt idx="14">
                  <c:v>131680.63999999998</c:v>
                </c:pt>
                <c:pt idx="15">
                  <c:v>20818.439999999999</c:v>
                </c:pt>
                <c:pt idx="16">
                  <c:v>35694.68</c:v>
                </c:pt>
                <c:pt idx="17">
                  <c:v>50961.2</c:v>
                </c:pt>
                <c:pt idx="18">
                  <c:v>69816.86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95-4F79-B903-0DCC23CAD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7531455"/>
        <c:axId val="1997533119"/>
      </c:barChart>
      <c:catAx>
        <c:axId val="199753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533119"/>
        <c:crosses val="autoZero"/>
        <c:auto val="1"/>
        <c:lblAlgn val="ctr"/>
        <c:lblOffset val="100"/>
        <c:noMultiLvlLbl val="0"/>
      </c:catAx>
      <c:valAx>
        <c:axId val="19975331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53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3DA9FDBA-FD52-481E-AC59-33B8E83E4E1E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ACE9E248-ADB3-4EAE-A791-5D74DFC16455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2" name="Google Shape;5;n">
            <a:extLst>
              <a:ext uri="{FF2B5EF4-FFF2-40B4-BE49-F238E27FC236}">
                <a16:creationId xmlns:a16="http://schemas.microsoft.com/office/drawing/2014/main" id="{7DFC5DD3-093A-4A32-B0C3-8F8907E20243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5759450 w 120000"/>
              <a:gd name="T3" fmla="*/ 0 h 120000"/>
              <a:gd name="T4" fmla="*/ 5759450 w 120000"/>
              <a:gd name="T5" fmla="*/ 3240088 h 120000"/>
              <a:gd name="T6" fmla="*/ 0 w 120000"/>
              <a:gd name="T7" fmla="*/ 3240088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Google Shape;6;n">
            <a:extLst>
              <a:ext uri="{FF2B5EF4-FFF2-40B4-BE49-F238E27FC236}">
                <a16:creationId xmlns:a16="http://schemas.microsoft.com/office/drawing/2014/main" id="{342437AC-42BF-4C07-A043-D244530FA0E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38F8EF0A-C996-4396-87A0-9EBC490361EE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FD6E31A4-14C9-4612-B9EC-E07CC90C20AD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 smtClean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63E6CE5C-952E-42BB-AA7B-15B65CA73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00;p1:notes">
            <a:extLst>
              <a:ext uri="{FF2B5EF4-FFF2-40B4-BE49-F238E27FC236}">
                <a16:creationId xmlns:a16="http://schemas.microsoft.com/office/drawing/2014/main" id="{FFD404FA-44C4-48C3-B5A6-351F1A2A73B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Google Shape;101;p1:notes">
            <a:extLst>
              <a:ext uri="{FF2B5EF4-FFF2-40B4-BE49-F238E27FC236}">
                <a16:creationId xmlns:a16="http://schemas.microsoft.com/office/drawing/2014/main" id="{6018B4C2-ADC1-453D-9EA7-AEAB1AF84BE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e0be3cb752_0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1e0be3cb752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e0be3cb752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1e0be3cb752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e0be3cb752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7" name="Google Shape;137;g1e0be3cb75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e0be3cb752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e0be3cb75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e0be3cb752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g1e0be3cb75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e0be3cb752_0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e0be3cb75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e0be3cb752_0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1e0be3cb752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e0be3cb752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1e0be3cb75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e0be3cb752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1e0be3cb75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F41CC26E-A2FD-4FF2-9A0F-EA2998DBD43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7AD368F6-558B-421C-8492-0AC1ED01D91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14362B7A-9F4C-4DFA-9F27-50344BB2FD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oogle Shape;20;p13">
            <a:extLst>
              <a:ext uri="{FF2B5EF4-FFF2-40B4-BE49-F238E27FC236}">
                <a16:creationId xmlns:a16="http://schemas.microsoft.com/office/drawing/2014/main" id="{1937644D-ADF2-4817-9257-D868A0A1A3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" name="Google Shape;16;p13">
            <a:extLst>
              <a:ext uri="{FF2B5EF4-FFF2-40B4-BE49-F238E27FC236}">
                <a16:creationId xmlns:a16="http://schemas.microsoft.com/office/drawing/2014/main" id="{BC7C290E-C2BD-47F8-8DF2-050E77E00D4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F4A490-419C-41EC-82DB-0B089B1191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226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3;p12">
            <a:extLst>
              <a:ext uri="{FF2B5EF4-FFF2-40B4-BE49-F238E27FC236}">
                <a16:creationId xmlns:a16="http://schemas.microsoft.com/office/drawing/2014/main" id="{1E87D823-CA49-49B7-AF55-3BFA95DA73B9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598E-62FF-4CD0-A236-B32DA92432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560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;p15">
            <a:extLst>
              <a:ext uri="{FF2B5EF4-FFF2-40B4-BE49-F238E27FC236}">
                <a16:creationId xmlns:a16="http://schemas.microsoft.com/office/drawing/2014/main" id="{3A3E10E7-7E86-48D2-807C-FEB614021C4C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5C95A050-3A90-45A8-A86B-A868DA6835C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D95D0FDB-6309-48EC-AABD-9C1170D5016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Google Shape;34;p15">
            <a:extLst>
              <a:ext uri="{FF2B5EF4-FFF2-40B4-BE49-F238E27FC236}">
                <a16:creationId xmlns:a16="http://schemas.microsoft.com/office/drawing/2014/main" id="{ADFAF7E3-B34F-48B1-AE91-65E5A7CDB1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Google Shape;38;p15">
            <a:extLst>
              <a:ext uri="{FF2B5EF4-FFF2-40B4-BE49-F238E27FC236}">
                <a16:creationId xmlns:a16="http://schemas.microsoft.com/office/drawing/2014/main" id="{A63022A1-8F78-4A34-B2D3-9027CCC081E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10">
            <a:extLst>
              <a:ext uri="{FF2B5EF4-FFF2-40B4-BE49-F238E27FC236}">
                <a16:creationId xmlns:a16="http://schemas.microsoft.com/office/drawing/2014/main" id="{EF877E2E-A864-4D40-858C-80D9970EAD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37;p15">
            <a:extLst>
              <a:ext uri="{FF2B5EF4-FFF2-40B4-BE49-F238E27FC236}">
                <a16:creationId xmlns:a16="http://schemas.microsoft.com/office/drawing/2014/main" id="{A3608B80-40A3-48D8-A997-356FBB00C07D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998358-825D-44E4-BADA-60DCAAEC3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75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9E530C75-CE35-43EE-8FE1-625E2D4C5FE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8893A742-F9CD-4E44-BB7A-3BC2CC75D35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C0BD598F-8692-457D-8B41-310383A0312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oogle Shape;45;p16">
            <a:extLst>
              <a:ext uri="{FF2B5EF4-FFF2-40B4-BE49-F238E27FC236}">
                <a16:creationId xmlns:a16="http://schemas.microsoft.com/office/drawing/2014/main" id="{7C142FF3-B5A6-4F64-AC4E-8F30B454B2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" name="Google Shape;41;p16">
            <a:extLst>
              <a:ext uri="{FF2B5EF4-FFF2-40B4-BE49-F238E27FC236}">
                <a16:creationId xmlns:a16="http://schemas.microsoft.com/office/drawing/2014/main" id="{D9B57276-CA25-4A3A-A622-6297375B9B58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EF28B8-2718-4C22-90B9-A4B54F3536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874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7;p17">
            <a:extLst>
              <a:ext uri="{FF2B5EF4-FFF2-40B4-BE49-F238E27FC236}">
                <a16:creationId xmlns:a16="http://schemas.microsoft.com/office/drawing/2014/main" id="{1F7338D4-759C-420E-BA80-6E216BF2A2FD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600931AC-88DD-4DC0-9CFF-BF030760D96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BD5767BF-323A-4D25-B0EF-03CF4BE0DBA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oogle Shape;50;p17">
            <a:extLst>
              <a:ext uri="{FF2B5EF4-FFF2-40B4-BE49-F238E27FC236}">
                <a16:creationId xmlns:a16="http://schemas.microsoft.com/office/drawing/2014/main" id="{DB8DA95F-3097-4CF7-BFC0-8B408E4A07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oogle Shape;53;p17">
            <a:extLst>
              <a:ext uri="{FF2B5EF4-FFF2-40B4-BE49-F238E27FC236}">
                <a16:creationId xmlns:a16="http://schemas.microsoft.com/office/drawing/2014/main" id="{659A8FF0-6000-4907-9D91-38F302E3DC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F32681F6-DB86-468F-815F-BEA59C89119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74E904F-B4E0-4A63-97C4-2D2217E8A6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" name="Google Shape;56;p17">
            <a:extLst>
              <a:ext uri="{FF2B5EF4-FFF2-40B4-BE49-F238E27FC236}">
                <a16:creationId xmlns:a16="http://schemas.microsoft.com/office/drawing/2014/main" id="{EEEC4F2F-A594-49FE-BB7D-BC283FCF7DC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1AD7B-56C5-46AF-9BD7-2CBBD8DE94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75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EAEB1D2C-95E6-4772-91CF-413C969FAB8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62;p18">
            <a:extLst>
              <a:ext uri="{FF2B5EF4-FFF2-40B4-BE49-F238E27FC236}">
                <a16:creationId xmlns:a16="http://schemas.microsoft.com/office/drawing/2014/main" id="{DC685310-DABE-4128-8B7A-ED8B53C0A5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" name="Google Shape;61;p18">
            <a:extLst>
              <a:ext uri="{FF2B5EF4-FFF2-40B4-BE49-F238E27FC236}">
                <a16:creationId xmlns:a16="http://schemas.microsoft.com/office/drawing/2014/main" id="{7D0D0990-59F6-4989-A65C-024143ABB96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CE38AB-B2F9-41F3-B2B1-BF820AE6F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9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9">
            <a:extLst>
              <a:ext uri="{FF2B5EF4-FFF2-40B4-BE49-F238E27FC236}">
                <a16:creationId xmlns:a16="http://schemas.microsoft.com/office/drawing/2014/main" id="{E89859A9-D3EC-481C-9373-1AB97627AA67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0527B994-DA01-4CD5-BD71-A85B1532F52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0BF517B8-0433-4C62-ABD8-663D3280E1E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oogle Shape;70;p19">
            <a:extLst>
              <a:ext uri="{FF2B5EF4-FFF2-40B4-BE49-F238E27FC236}">
                <a16:creationId xmlns:a16="http://schemas.microsoft.com/office/drawing/2014/main" id="{4C917BF6-3DE7-41ED-B548-8FE1179BF3E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id="{AC00E775-0A69-4863-B895-0A65B0B9BD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" name="Google Shape;71;p19">
            <a:extLst>
              <a:ext uri="{FF2B5EF4-FFF2-40B4-BE49-F238E27FC236}">
                <a16:creationId xmlns:a16="http://schemas.microsoft.com/office/drawing/2014/main" id="{962F9F26-4668-434F-9EBE-F0924357EC89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E3C5FA-A93B-4775-8B1D-C61F6DDE6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917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8;p20">
            <a:extLst>
              <a:ext uri="{FF2B5EF4-FFF2-40B4-BE49-F238E27FC236}">
                <a16:creationId xmlns:a16="http://schemas.microsoft.com/office/drawing/2014/main" id="{320A5843-309F-4CAD-9895-4F475154309E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93D209CE-A947-4FFE-B943-A7AEE66B62A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D4CB9904-7AE7-4097-962A-263CF4678DF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oogle Shape;81;p20">
            <a:extLst>
              <a:ext uri="{FF2B5EF4-FFF2-40B4-BE49-F238E27FC236}">
                <a16:creationId xmlns:a16="http://schemas.microsoft.com/office/drawing/2014/main" id="{55A816CD-CE56-48EC-9B7B-96AB289480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id="{810ACBBA-594C-43A0-AAB4-F335F217A9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82;p20">
            <a:extLst>
              <a:ext uri="{FF2B5EF4-FFF2-40B4-BE49-F238E27FC236}">
                <a16:creationId xmlns:a16="http://schemas.microsoft.com/office/drawing/2014/main" id="{4DABBA39-4965-4D37-A09A-CB80B5848F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0DECF5-46B2-461D-9708-8EA04A0EA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06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5;p21">
            <a:extLst>
              <a:ext uri="{FF2B5EF4-FFF2-40B4-BE49-F238E27FC236}">
                <a16:creationId xmlns:a16="http://schemas.microsoft.com/office/drawing/2014/main" id="{FB130913-8138-4301-953E-97EE22C15DCC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C5157505-C9F2-4056-B3D3-E3768A752D7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2823FC1D-AB53-4993-89BB-CC37570CCEC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oogle Shape;88;p21">
            <a:extLst>
              <a:ext uri="{FF2B5EF4-FFF2-40B4-BE49-F238E27FC236}">
                <a16:creationId xmlns:a16="http://schemas.microsoft.com/office/drawing/2014/main" id="{9E4FCF45-C366-48E0-BF10-8834CB7A72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9">
            <a:extLst>
              <a:ext uri="{FF2B5EF4-FFF2-40B4-BE49-F238E27FC236}">
                <a16:creationId xmlns:a16="http://schemas.microsoft.com/office/drawing/2014/main" id="{D3248108-4121-4B36-9A0D-1436BCF01E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" name="Google Shape;89;p21">
            <a:extLst>
              <a:ext uri="{FF2B5EF4-FFF2-40B4-BE49-F238E27FC236}">
                <a16:creationId xmlns:a16="http://schemas.microsoft.com/office/drawing/2014/main" id="{1EA9A144-2604-487C-8EE1-0880F5570B7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F38B9B-67D0-4CEC-9E3F-5BEAF3BD3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60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D2A44D1D-AD54-4565-99B9-8283FC907765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BB8D831B-4B8D-4A6E-8DAB-3857C553A7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6D9F4C47-2D75-4E65-B6DA-65DC7BA4D13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0016AB8C-35BA-4526-BF51-46ECBF4756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4D0B93AA-A22F-45EE-8579-709B808584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7C45DF11-778B-42E9-84B9-3899B924E1C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402E29-B817-4BC2-BEA7-AF514F9B7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64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739E2511-22B5-4C2B-A3D6-D54A931B81C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B16920DC-9C49-4DC9-BE5A-9E11CBCC0F3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AFA7C804-54B4-4FD8-B722-CF0D693D176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0FA18561-46CE-4A81-B80C-73E5A7C0EBC8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B669BC2-2DCC-4399-BA18-45EC6F6DF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69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3.ieee.org/wp-content/uploads/SoutheastCon-Operations-Manual-Rev_1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3;p1">
            <a:extLst>
              <a:ext uri="{FF2B5EF4-FFF2-40B4-BE49-F238E27FC236}">
                <a16:creationId xmlns:a16="http://schemas.microsoft.com/office/drawing/2014/main" id="{8C4D2965-F857-4315-8A3E-FB0D5E965BFA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4191000"/>
            <a:ext cx="9144000" cy="622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Region 3 Meeting </a:t>
            </a:r>
            <a:r>
              <a:rPr lang="en-US" altLang="en-US">
                <a:solidFill>
                  <a:srgbClr val="7030A0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10 AUG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Ottawa, Canada </a:t>
            </a:r>
            <a:r>
              <a:rPr lang="en-US" altLang="en-US">
                <a:solidFill>
                  <a:srgbClr val="772583"/>
                </a:solidFill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|</a:t>
            </a:r>
            <a:r>
              <a:rPr lang="en-US" altLang="en-US">
                <a:latin typeface="Open Sans" panose="020B0606030504020204" pitchFamily="34" charset="0"/>
                <a:cs typeface="Arial" panose="020B0604020202020204" pitchFamily="34" charset="0"/>
                <a:sym typeface="Open Sans" panose="020B0606030504020204" pitchFamily="34" charset="0"/>
              </a:rPr>
              <a:t> 11–13 AUG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3C91BE6F-B45D-488B-857E-F09998DC5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Google Shape;126;p17">
            <a:extLst>
              <a:ext uri="{FF2B5EF4-FFF2-40B4-BE49-F238E27FC236}">
                <a16:creationId xmlns:a16="http://schemas.microsoft.com/office/drawing/2014/main" id="{B2C7201A-96D2-41FF-8932-31D21267B620}"/>
              </a:ext>
            </a:extLst>
          </p:cNvPr>
          <p:cNvSpPr txBox="1"/>
          <p:nvPr/>
        </p:nvSpPr>
        <p:spPr>
          <a:xfrm>
            <a:off x="0" y="5154525"/>
            <a:ext cx="4588829" cy="122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Eric Grigorian- egrigorian@ieee.org</a:t>
            </a:r>
            <a:endParaRPr sz="2000" b="1" i="1" dirty="0">
              <a:solidFill>
                <a:srgbClr val="0066A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Region 3 Director Elect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2000" b="1" i="1" dirty="0">
                <a:solidFill>
                  <a:srgbClr val="0066A1"/>
                </a:solidFill>
                <a:latin typeface="Calibri"/>
                <a:ea typeface="Calibri"/>
                <a:cs typeface="Calibri"/>
                <a:sym typeface="Calibri"/>
              </a:rPr>
              <a:t>Past Conference Committee Chair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body" idx="1"/>
          </p:nvPr>
        </p:nvSpPr>
        <p:spPr>
          <a:xfrm>
            <a:off x="838200" y="1371598"/>
            <a:ext cx="10515600" cy="49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228600" indent="-234950">
              <a:spcBef>
                <a:spcPts val="0"/>
              </a:spcBef>
              <a:buClr>
                <a:schemeClr val="dk1"/>
              </a:buClr>
              <a:buSzPts val="2300"/>
              <a:buFont typeface="Arial" panose="020B0604020202020204" pitchFamily="34" charset="0"/>
              <a:buChar char="●"/>
            </a:pPr>
            <a:r>
              <a:rPr lang="en-US" sz="2300" dirty="0"/>
              <a:t>Local Sections Notify Conference Committee of Interest (2026+)</a:t>
            </a:r>
            <a:endParaRPr sz="2300" dirty="0"/>
          </a:p>
          <a:p>
            <a:pPr marL="228600" indent="-234950">
              <a:spcBef>
                <a:spcPts val="0"/>
              </a:spcBef>
              <a:buClr>
                <a:schemeClr val="dk1"/>
              </a:buClr>
              <a:buSzPts val="2300"/>
              <a:buFont typeface="Arial" panose="020B0604020202020204" pitchFamily="34" charset="0"/>
              <a:buChar char="●"/>
            </a:pPr>
            <a:r>
              <a:rPr lang="en-US" sz="2300" dirty="0"/>
              <a:t>Region will work with Section to perform all logistics associated with site selection based on conference site requirements</a:t>
            </a:r>
          </a:p>
          <a:p>
            <a:pPr marL="228600" indent="-234950">
              <a:spcBef>
                <a:spcPts val="0"/>
              </a:spcBef>
              <a:buClr>
                <a:schemeClr val="dk1"/>
              </a:buClr>
              <a:buSzPts val="2300"/>
              <a:buFont typeface="Arial" panose="020B0604020202020204" pitchFamily="34" charset="0"/>
              <a:buChar char="●"/>
            </a:pPr>
            <a:r>
              <a:rPr lang="en-US" sz="2300" dirty="0"/>
              <a:t>Region will review and establish initial budget</a:t>
            </a:r>
            <a:endParaRPr sz="2300" dirty="0"/>
          </a:p>
          <a:p>
            <a:pPr marL="2286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dirty="0"/>
              <a:t>Region will provide registration logistics</a:t>
            </a:r>
            <a:endParaRPr sz="2300" dirty="0"/>
          </a:p>
          <a:p>
            <a:pPr marL="2286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dirty="0"/>
              <a:t>Region will provide mentors</a:t>
            </a:r>
            <a:endParaRPr sz="2300" dirty="0"/>
          </a:p>
          <a:p>
            <a:pPr marL="228600" indent="-234950">
              <a:spcBef>
                <a:spcPts val="0"/>
              </a:spcBef>
              <a:buClr>
                <a:schemeClr val="dk1"/>
              </a:buClr>
              <a:buSzPts val="2300"/>
              <a:buFont typeface="Arial" panose="020B0604020202020204" pitchFamily="34" charset="0"/>
              <a:buChar char="●"/>
            </a:pPr>
            <a:r>
              <a:rPr lang="en-US" sz="2300" dirty="0"/>
              <a:t>Region will be responsible for Student Paper, Ethics, Networking, T-shirt, and Website Competitions</a:t>
            </a:r>
            <a:endParaRPr lang="en-US" sz="3300" dirty="0"/>
          </a:p>
          <a:p>
            <a:pPr marL="2286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dirty="0"/>
              <a:t>Section is expected to provide</a:t>
            </a:r>
            <a:endParaRPr sz="3300" dirty="0"/>
          </a:p>
          <a:p>
            <a:pPr marL="515938" lvl="1" indent="-234950">
              <a:spcBef>
                <a:spcPts val="0"/>
              </a:spcBef>
              <a:buSzPts val="2100"/>
              <a:buFont typeface="Arial" panose="020B0604020202020204" pitchFamily="34" charset="0"/>
              <a:buChar char="○"/>
            </a:pPr>
            <a:r>
              <a:rPr lang="en-US" sz="1700" dirty="0"/>
              <a:t>Local Organizing Committee (General Chair, Treasurer, Program Chair, Student Program Chair)</a:t>
            </a:r>
            <a:endParaRPr sz="1700" dirty="0"/>
          </a:p>
          <a:p>
            <a:pPr marL="515938" lvl="1" indent="-234950">
              <a:spcBef>
                <a:spcPts val="0"/>
              </a:spcBef>
              <a:buSzPts val="2100"/>
              <a:buFont typeface="Arial" panose="020B0604020202020204" pitchFamily="34" charset="0"/>
              <a:buChar char="○"/>
            </a:pPr>
            <a:r>
              <a:rPr lang="en-US" sz="1700" dirty="0"/>
              <a:t>Engage and expand Student Chapter involvement</a:t>
            </a:r>
            <a:endParaRPr sz="1700" dirty="0"/>
          </a:p>
          <a:p>
            <a:pPr marL="515938" lvl="1" indent="-234950">
              <a:spcBef>
                <a:spcPts val="0"/>
              </a:spcBef>
              <a:buSzPts val="2100"/>
              <a:buFont typeface="Arial" panose="020B0604020202020204" pitchFamily="34" charset="0"/>
              <a:buChar char="○"/>
            </a:pPr>
            <a:r>
              <a:rPr lang="en-US" sz="1700" dirty="0"/>
              <a:t>Local Volunteer Staff at Conference Time</a:t>
            </a:r>
            <a:endParaRPr sz="1700" dirty="0"/>
          </a:p>
          <a:p>
            <a:pPr marL="2286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dirty="0"/>
              <a:t>Section will be responsible for Student Hardware, Software, and any additional locally developed  Competitions</a:t>
            </a:r>
            <a:endParaRPr sz="3300" dirty="0"/>
          </a:p>
          <a:p>
            <a:pPr marL="228600" lvl="0" indent="-234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 dirty="0"/>
              <a:t>Requires a </a:t>
            </a:r>
            <a:r>
              <a:rPr lang="en-US" sz="2300" b="1" dirty="0"/>
              <a:t>3 year </a:t>
            </a:r>
            <a:r>
              <a:rPr lang="en-US" sz="2300" dirty="0"/>
              <a:t>commitment</a:t>
            </a:r>
            <a:endParaRPr sz="3300" dirty="0"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755725" y="294400"/>
            <a:ext cx="938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/>
              <a:t>Interested in Hosting </a:t>
            </a:r>
            <a:r>
              <a:rPr lang="en-US" dirty="0" err="1"/>
              <a:t>SoutheastCon</a:t>
            </a:r>
            <a:r>
              <a:rPr lang="en-US" dirty="0"/>
              <a:t>?</a:t>
            </a:r>
            <a:endParaRPr dirty="0"/>
          </a:p>
        </p:txBody>
      </p:sp>
      <p:cxnSp>
        <p:nvCxnSpPr>
          <p:cNvPr id="173" name="Google Shape;173;p23"/>
          <p:cNvCxnSpPr/>
          <p:nvPr/>
        </p:nvCxnSpPr>
        <p:spPr>
          <a:xfrm flipH="1">
            <a:off x="11658533" y="348700"/>
            <a:ext cx="11700" cy="5544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>
            <a:spLocks noGrp="1"/>
          </p:cNvSpPr>
          <p:nvPr>
            <p:ph type="body" idx="1"/>
          </p:nvPr>
        </p:nvSpPr>
        <p:spPr>
          <a:xfrm>
            <a:off x="521767" y="1408955"/>
            <a:ext cx="10515600" cy="457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09600" lvl="0" indent="-431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Specific to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31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 guide for Region and hosting Sections on “How to Hold a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”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31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Living document that will be updated as conference hosting processes evolve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Based on lessons learned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Provides details of all activities associated with hosting a conference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85800" lvl="1" indent="-2286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Links and POCs to assist with planning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31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Collaboratively updated based on input from committee members to take on specific sections and provide content.</a:t>
            </a: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318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Released document available on Region website for Sections/Council considering to host.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br>
              <a:rPr lang="en-US" sz="20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2000" dirty="0">
                <a:latin typeface="Arial"/>
                <a:ea typeface="Arial"/>
                <a:cs typeface="Arial"/>
                <a:sym typeface="Arial"/>
                <a:hlinkClick r:id="rId3"/>
              </a:rPr>
              <a:t>https://r3.ieee.org/wp-content/uploads/SoutheastCon-Operations-Manual-Rev_1.pdf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8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 err="1"/>
              <a:t>SoutheastCon</a:t>
            </a:r>
            <a:r>
              <a:rPr lang="en-US" dirty="0"/>
              <a:t> Conference Manual</a:t>
            </a:r>
            <a:endParaRPr dirty="0"/>
          </a:p>
        </p:txBody>
      </p:sp>
      <p:cxnSp>
        <p:nvCxnSpPr>
          <p:cNvPr id="252" name="Google Shape;252;p26"/>
          <p:cNvCxnSpPr/>
          <p:nvPr/>
        </p:nvCxnSpPr>
        <p:spPr>
          <a:xfrm flipH="1">
            <a:off x="11658533" y="348700"/>
            <a:ext cx="11700" cy="5544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3" name="Google Shape;253;p26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838200" y="1371598"/>
            <a:ext cx="10515600" cy="49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sz="2400" b="1" dirty="0"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Article V.2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 The Conference Committee (CC) shall facilitate effective and timely conference planning and execution in the Region, especially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Article VI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Technical Conference &amp; Exhibition is held for the technical and professional development of Region 3 members as specified in the Region 3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ByLaws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(see VI.2). The Region 3 Student Conference may be held concurrently.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will be moved around the Region to provide the opportunity for all Region 3 entities to serve as hosts or co-hosts. 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938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dirty="0"/>
              <a:t>Per R3 Operations Manual</a:t>
            </a:r>
            <a:endParaRPr dirty="0"/>
          </a:p>
        </p:txBody>
      </p:sp>
      <p:cxnSp>
        <p:nvCxnSpPr>
          <p:cNvPr id="133" name="Google Shape;133;p18"/>
          <p:cNvCxnSpPr/>
          <p:nvPr/>
        </p:nvCxnSpPr>
        <p:spPr>
          <a:xfrm flipH="1">
            <a:off x="11658533" y="348700"/>
            <a:ext cx="11700" cy="5544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16955-C71F-49AB-905F-3CF660F2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Arial"/>
                <a:ea typeface="Arial"/>
                <a:cs typeface="Arial"/>
                <a:sym typeface="Arial"/>
              </a:rPr>
              <a:t>Committee Membership Breakdown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791EB-11B0-4C09-BADB-0DA9D1C39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CC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Chair,Vice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Chair </a:t>
            </a:r>
          </a:p>
          <a:p>
            <a:pPr marL="6096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Delegate/Director-elect </a:t>
            </a:r>
          </a:p>
          <a:p>
            <a:pPr marL="6096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immediate past CC Chair</a:t>
            </a:r>
          </a:p>
          <a:p>
            <a:pPr marL="6096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Student Activities Chair</a:t>
            </a:r>
          </a:p>
          <a:p>
            <a:pPr marL="6096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Region 3 Treasurer</a:t>
            </a:r>
          </a:p>
          <a:p>
            <a:pPr marL="6096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Conference Operations Specialist </a:t>
            </a:r>
          </a:p>
          <a:p>
            <a:pPr marL="6096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 past Delegate/Director serve as a mentor. </a:t>
            </a:r>
          </a:p>
          <a:p>
            <a:pPr marL="6096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The Present, immediate Past and next two Future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General Chairs or an agreed upon representative (by the specific 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Committee and the Region 3 Director)</a:t>
            </a:r>
          </a:p>
          <a:p>
            <a:pPr marL="6096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A member of the IEEE Staff dealing with conferences may be a non-voting member.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DE056F-332F-4A70-AE7B-BF6C09D92A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7998358-825D-44E4-BADA-60DCAAEC391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56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838200" y="221372"/>
            <a:ext cx="938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/>
              <a:t>Responsibilities</a:t>
            </a:r>
            <a:endParaRPr dirty="0"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521767" y="1573552"/>
            <a:ext cx="10515600" cy="3924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09600" lvl="0" indent="-425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Encourage Region 3 organizational units to develop conferences to meet the specialized interests of their members.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25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Solicit invitations from Sections in Region 3 to host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in accordance with the Region 3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Operations Manual. 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25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Maintain a library of accumulated experience of the Region related to conferences to help ensure the success of future conferences.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25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Periodically review the effectiveness of the conferences sponsored by Region 3 organizational units and make recommendations for improvements.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25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Give assistance in the negotiation of contracts for service.  Review, and approve all such contracts where Region 3 might have financial liability over $5000.00.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25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Provide support for Region 3 conferences including sub-OUs with a focus on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25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Maintain the IEEE Region 3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 Operations Manual.  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19"/>
          <p:cNvCxnSpPr/>
          <p:nvPr/>
        </p:nvCxnSpPr>
        <p:spPr>
          <a:xfrm flipH="1">
            <a:off x="11658533" y="348700"/>
            <a:ext cx="11700" cy="5544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body" idx="1"/>
          </p:nvPr>
        </p:nvSpPr>
        <p:spPr>
          <a:xfrm>
            <a:off x="838200" y="1371598"/>
            <a:ext cx="10515600" cy="49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09600" indent="-42545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ym typeface="Arial"/>
              </a:rPr>
              <a:t>Engage Section/Council members to work together toward a common good</a:t>
            </a:r>
            <a:endParaRPr sz="2400" dirty="0">
              <a:sym typeface="Arial"/>
            </a:endParaRPr>
          </a:p>
          <a:p>
            <a:pPr marL="609600" indent="-42545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ym typeface="Arial"/>
              </a:rPr>
              <a:t>Enable recruiting volunteers that can assist various roles on the conference committee and potential Section/Region involvement</a:t>
            </a:r>
            <a:endParaRPr sz="2400" dirty="0">
              <a:sym typeface="Arial"/>
            </a:endParaRPr>
          </a:p>
          <a:p>
            <a:pPr marL="609600" indent="-42545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ym typeface="Arial"/>
              </a:rPr>
              <a:t>Provide members with new leadership/mentorship roles</a:t>
            </a:r>
            <a:endParaRPr sz="2400" dirty="0">
              <a:sym typeface="Arial"/>
            </a:endParaRPr>
          </a:p>
          <a:p>
            <a:pPr marL="609600" indent="-42545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ym typeface="Arial"/>
              </a:rPr>
              <a:t>Expand IEEE visibility within local community</a:t>
            </a:r>
            <a:endParaRPr sz="2400" dirty="0">
              <a:sym typeface="Arial"/>
            </a:endParaRPr>
          </a:p>
          <a:p>
            <a:pPr marL="609600" indent="-42545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ym typeface="Arial"/>
              </a:rPr>
              <a:t>Increase visibility to IEEE members locally</a:t>
            </a:r>
            <a:endParaRPr sz="2400" dirty="0">
              <a:sym typeface="Arial"/>
            </a:endParaRPr>
          </a:p>
          <a:p>
            <a:pPr marL="609600" indent="-42545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ym typeface="Arial"/>
              </a:rPr>
              <a:t>Engage with other technical societies such as AIAA, ASME, INCOSE, SWE…</a:t>
            </a:r>
            <a:endParaRPr sz="2400" dirty="0">
              <a:sym typeface="Arial"/>
            </a:endParaRPr>
          </a:p>
          <a:p>
            <a:pPr marL="609600" indent="-42545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ym typeface="Arial"/>
              </a:rPr>
              <a:t>Increase student memberships and participation</a:t>
            </a:r>
            <a:endParaRPr sz="2400" dirty="0">
              <a:sym typeface="Arial"/>
            </a:endParaRPr>
          </a:p>
          <a:p>
            <a:pPr marL="609600" indent="-42545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ym typeface="Arial"/>
              </a:rPr>
              <a:t>Engage K-12 STEM</a:t>
            </a:r>
            <a:endParaRPr sz="2400" dirty="0">
              <a:sym typeface="Arial"/>
            </a:endParaRPr>
          </a:p>
          <a:p>
            <a:pPr marL="609600" indent="-42545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2400" dirty="0">
                <a:sym typeface="Arial"/>
              </a:rPr>
              <a:t>Provide source of revenue to hosting Section/Council</a:t>
            </a:r>
            <a:endParaRPr sz="2400" dirty="0">
              <a:sym typeface="Arial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8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dirty="0"/>
              <a:t>Hosting IEEE </a:t>
            </a:r>
            <a:r>
              <a:rPr lang="en-US" dirty="0" err="1"/>
              <a:t>SoutheastCon</a:t>
            </a:r>
            <a:r>
              <a:rPr lang="en-US" dirty="0"/>
              <a:t> will</a:t>
            </a:r>
            <a:endParaRPr dirty="0"/>
          </a:p>
        </p:txBody>
      </p:sp>
      <p:cxnSp>
        <p:nvCxnSpPr>
          <p:cNvPr id="149" name="Google Shape;149;p20"/>
          <p:cNvCxnSpPr/>
          <p:nvPr/>
        </p:nvCxnSpPr>
        <p:spPr>
          <a:xfrm flipH="1">
            <a:off x="11658533" y="348700"/>
            <a:ext cx="11700" cy="5544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838200" y="1371598"/>
            <a:ext cx="10515600" cy="49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09600" lvl="0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Liaison between Region and Section for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1219200" lvl="1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Financial and Technical Co-sponsorships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1219200" lvl="1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Provide continuity of knowledge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Initiating activities to expand Region sponsored conference beyond </a:t>
            </a:r>
            <a:r>
              <a:rPr lang="en-US" sz="1900" dirty="0" err="1">
                <a:latin typeface="Arial"/>
                <a:ea typeface="Arial"/>
                <a:cs typeface="Arial"/>
                <a:sym typeface="Arial"/>
              </a:rPr>
              <a:t>SoutheastCon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1219200" lvl="1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Expanding locally hosted Technical conference with support from Region to be held in late summer/early fall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1219200" lvl="1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Re-engaging conferences that were held in the past with support from Region Conference Committee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1219200" lvl="1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Engaging with other Regions for joint conferences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Mentoring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1219200" lvl="1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Can provide a mentor for a hosted conference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1219200" lvl="1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Mentors have many years of experience hosting IEEE conferences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609600" lvl="0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Support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1219200" lvl="1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Can provide conflict resolution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1219200" lvl="1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Can provide recommendations for services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  <a:p>
            <a:pPr marL="1219200" lvl="1" indent="-425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○"/>
            </a:pPr>
            <a:r>
              <a:rPr lang="en-US" sz="1900" dirty="0">
                <a:latin typeface="Arial"/>
                <a:ea typeface="Arial"/>
                <a:cs typeface="Arial"/>
                <a:sym typeface="Arial"/>
              </a:rPr>
              <a:t>On a case-by-case basis may be able to provide financial startup loan</a:t>
            </a:r>
            <a:endParaRPr sz="1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8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/>
              <a:t>Conference Committee</a:t>
            </a:r>
            <a:endParaRPr/>
          </a:p>
        </p:txBody>
      </p:sp>
      <p:cxnSp>
        <p:nvCxnSpPr>
          <p:cNvPr id="157" name="Google Shape;157;p21"/>
          <p:cNvCxnSpPr/>
          <p:nvPr/>
        </p:nvCxnSpPr>
        <p:spPr>
          <a:xfrm flipH="1">
            <a:off x="11658533" y="348700"/>
            <a:ext cx="11700" cy="5544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4324" y="896703"/>
            <a:ext cx="46355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4"/>
          <p:cNvSpPr/>
          <p:nvPr/>
        </p:nvSpPr>
        <p:spPr>
          <a:xfrm>
            <a:off x="1104336" y="2250166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HSV ‘81, ‘08, ‘19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2721644" y="4188461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TPA ‘87, ‘96, ‘18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1995635" y="201699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SDF ‘84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4060440" y="201699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LEX ’99, ‘14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8345276" y="1514003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RDU ‘85, ‘95, ’20*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8345276" y="4442812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FLL ‘0</a:t>
            </a:r>
            <a:r>
              <a:rPr lang="en-US"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‘15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8345276" y="5337757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OCJ ‘03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1104336" y="1357569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BNA ‘00, ‘11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1104336" y="3589059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MSY ‘90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3804324" y="4845829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MCO ‘98, ’12, ‘23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1104336" y="1803867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MEM ‘06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8345276" y="527571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RIC ’86, ‘07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1104336" y="911270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TYS ’88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8345276" y="2993651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CAE ‘89, ’02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8345275" y="2007225"/>
            <a:ext cx="25248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CLT/KJQF ‘93, ‘10, ’17, </a:t>
            </a: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’25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8345276" y="3486867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ATL ‘09, ’21*, ‘24</a:t>
            </a:r>
            <a:endParaRPr sz="1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8345276" y="1020787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ORF ‘16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1104336" y="3142763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MOB ’22**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8345276" y="2500435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CEU ‘01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125245" y="201699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ROA ‘97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8345276" y="3980083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JAX ‘13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2" name="Google Shape;202;p24"/>
          <p:cNvCxnSpPr>
            <a:stCxn id="181" idx="3"/>
          </p:cNvCxnSpPr>
          <p:nvPr/>
        </p:nvCxnSpPr>
        <p:spPr>
          <a:xfrm>
            <a:off x="3012336" y="2436316"/>
            <a:ext cx="1897200" cy="8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3" name="Google Shape;203;p24"/>
          <p:cNvCxnSpPr>
            <a:stCxn id="198" idx="3"/>
          </p:cNvCxnSpPr>
          <p:nvPr/>
        </p:nvCxnSpPr>
        <p:spPr>
          <a:xfrm>
            <a:off x="3012336" y="3328913"/>
            <a:ext cx="1746000" cy="271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4" name="Google Shape;204;p24"/>
          <p:cNvCxnSpPr>
            <a:stCxn id="189" idx="3"/>
          </p:cNvCxnSpPr>
          <p:nvPr/>
        </p:nvCxnSpPr>
        <p:spPr>
          <a:xfrm rot="10800000" flipH="1">
            <a:off x="3012336" y="3738309"/>
            <a:ext cx="1161600" cy="36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5" name="Google Shape;205;p24"/>
          <p:cNvCxnSpPr/>
          <p:nvPr/>
        </p:nvCxnSpPr>
        <p:spPr>
          <a:xfrm rot="10800000" flipH="1">
            <a:off x="4629468" y="4118229"/>
            <a:ext cx="1495500" cy="256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6" name="Google Shape;206;p24"/>
          <p:cNvCxnSpPr>
            <a:stCxn id="190" idx="3"/>
          </p:cNvCxnSpPr>
          <p:nvPr/>
        </p:nvCxnSpPr>
        <p:spPr>
          <a:xfrm rot="10800000" flipH="1">
            <a:off x="5712324" y="3979879"/>
            <a:ext cx="619500" cy="1052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7" name="Google Shape;207;p24"/>
          <p:cNvCxnSpPr>
            <a:stCxn id="187" idx="1"/>
          </p:cNvCxnSpPr>
          <p:nvPr/>
        </p:nvCxnSpPr>
        <p:spPr>
          <a:xfrm rot="10800000">
            <a:off x="7887776" y="5348707"/>
            <a:ext cx="457500" cy="175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8" name="Google Shape;208;p24"/>
          <p:cNvCxnSpPr>
            <a:stCxn id="209" idx="1"/>
          </p:cNvCxnSpPr>
          <p:nvPr/>
        </p:nvCxnSpPr>
        <p:spPr>
          <a:xfrm rot="10800000">
            <a:off x="6698876" y="4799179"/>
            <a:ext cx="1646400" cy="2925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0" name="Google Shape;210;p24"/>
          <p:cNvCxnSpPr>
            <a:stCxn id="201" idx="1"/>
          </p:cNvCxnSpPr>
          <p:nvPr/>
        </p:nvCxnSpPr>
        <p:spPr>
          <a:xfrm rot="10800000">
            <a:off x="6331676" y="3738133"/>
            <a:ext cx="2013600" cy="428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1" name="Google Shape;211;p24"/>
          <p:cNvCxnSpPr>
            <a:stCxn id="196" idx="1"/>
          </p:cNvCxnSpPr>
          <p:nvPr/>
        </p:nvCxnSpPr>
        <p:spPr>
          <a:xfrm rot="10800000">
            <a:off x="5464976" y="2708217"/>
            <a:ext cx="2880300" cy="964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2" name="Google Shape;212;p24"/>
          <p:cNvCxnSpPr>
            <a:stCxn id="191" idx="3"/>
          </p:cNvCxnSpPr>
          <p:nvPr/>
        </p:nvCxnSpPr>
        <p:spPr>
          <a:xfrm>
            <a:off x="3012336" y="1990017"/>
            <a:ext cx="1161600" cy="47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3" name="Google Shape;213;p24"/>
          <p:cNvCxnSpPr>
            <a:stCxn id="188" idx="3"/>
          </p:cNvCxnSpPr>
          <p:nvPr/>
        </p:nvCxnSpPr>
        <p:spPr>
          <a:xfrm>
            <a:off x="3012336" y="1543719"/>
            <a:ext cx="1953600" cy="468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p24"/>
          <p:cNvCxnSpPr>
            <a:stCxn id="193" idx="3"/>
          </p:cNvCxnSpPr>
          <p:nvPr/>
        </p:nvCxnSpPr>
        <p:spPr>
          <a:xfrm>
            <a:off x="3012336" y="1097420"/>
            <a:ext cx="2868000" cy="8172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p24"/>
          <p:cNvCxnSpPr>
            <a:stCxn id="183" idx="2"/>
          </p:cNvCxnSpPr>
          <p:nvPr/>
        </p:nvCxnSpPr>
        <p:spPr>
          <a:xfrm>
            <a:off x="2949635" y="573999"/>
            <a:ext cx="2180100" cy="800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p24"/>
          <p:cNvCxnSpPr>
            <a:stCxn id="184" idx="2"/>
          </p:cNvCxnSpPr>
          <p:nvPr/>
        </p:nvCxnSpPr>
        <p:spPr>
          <a:xfrm>
            <a:off x="5014440" y="573999"/>
            <a:ext cx="379500" cy="8928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7" name="Google Shape;217;p24"/>
          <p:cNvCxnSpPr>
            <a:stCxn id="200" idx="2"/>
          </p:cNvCxnSpPr>
          <p:nvPr/>
        </p:nvCxnSpPr>
        <p:spPr>
          <a:xfrm flipH="1">
            <a:off x="6285145" y="573999"/>
            <a:ext cx="794100" cy="102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8" name="Google Shape;218;p24"/>
          <p:cNvCxnSpPr>
            <a:stCxn id="192" idx="1"/>
          </p:cNvCxnSpPr>
          <p:nvPr/>
        </p:nvCxnSpPr>
        <p:spPr>
          <a:xfrm flipH="1">
            <a:off x="6603776" y="713721"/>
            <a:ext cx="1741500" cy="792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9" name="Google Shape;219;p24"/>
          <p:cNvCxnSpPr>
            <a:stCxn id="197" idx="1"/>
          </p:cNvCxnSpPr>
          <p:nvPr/>
        </p:nvCxnSpPr>
        <p:spPr>
          <a:xfrm flipH="1">
            <a:off x="6886376" y="1206937"/>
            <a:ext cx="1458900" cy="3069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0" name="Google Shape;220;p24"/>
          <p:cNvCxnSpPr>
            <a:stCxn id="185" idx="1"/>
          </p:cNvCxnSpPr>
          <p:nvPr/>
        </p:nvCxnSpPr>
        <p:spPr>
          <a:xfrm flipH="1">
            <a:off x="6754976" y="1700153"/>
            <a:ext cx="1590300" cy="113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1" name="Google Shape;221;p24"/>
          <p:cNvCxnSpPr>
            <a:stCxn id="195" idx="1"/>
          </p:cNvCxnSpPr>
          <p:nvPr/>
        </p:nvCxnSpPr>
        <p:spPr>
          <a:xfrm rot="10800000">
            <a:off x="6389575" y="1913775"/>
            <a:ext cx="1955700" cy="2796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24"/>
          <p:cNvCxnSpPr>
            <a:stCxn id="199" idx="1"/>
          </p:cNvCxnSpPr>
          <p:nvPr/>
        </p:nvCxnSpPr>
        <p:spPr>
          <a:xfrm rot="10800000">
            <a:off x="5820476" y="2518885"/>
            <a:ext cx="2524800" cy="1677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3" name="Google Shape;223;p24"/>
          <p:cNvCxnSpPr>
            <a:stCxn id="194" idx="1"/>
          </p:cNvCxnSpPr>
          <p:nvPr/>
        </p:nvCxnSpPr>
        <p:spPr>
          <a:xfrm rot="10800000">
            <a:off x="6201776" y="2705501"/>
            <a:ext cx="2143500" cy="474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4" name="Google Shape;224;p24"/>
          <p:cNvSpPr/>
          <p:nvPr/>
        </p:nvSpPr>
        <p:spPr>
          <a:xfrm>
            <a:off x="1104335" y="2696465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BHM ‘92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5" name="Google Shape;225;p24"/>
          <p:cNvCxnSpPr>
            <a:stCxn id="224" idx="3"/>
          </p:cNvCxnSpPr>
          <p:nvPr/>
        </p:nvCxnSpPr>
        <p:spPr>
          <a:xfrm>
            <a:off x="3012335" y="2882615"/>
            <a:ext cx="1897200" cy="33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6" name="Google Shape;226;p24"/>
          <p:cNvSpPr txBox="1"/>
          <p:nvPr/>
        </p:nvSpPr>
        <p:spPr>
          <a:xfrm>
            <a:off x="1175509" y="5680425"/>
            <a:ext cx="20733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i="0" u="none" strike="noStrike" cap="none">
                <a:solidFill>
                  <a:schemeClr val="dk1"/>
                </a:solidFill>
              </a:rPr>
              <a:t>*Virtual Conference</a:t>
            </a:r>
            <a:endParaRPr sz="1700" i="0" u="none" strike="noStrike" cap="none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500" i="0" u="none" strike="noStrike" cap="none">
                <a:solidFill>
                  <a:schemeClr val="dk1"/>
                </a:solidFill>
              </a:rPr>
              <a:t>**Hybrid Conference</a:t>
            </a:r>
            <a:endParaRPr sz="1500" i="0" u="none" strike="noStrike" cap="none">
              <a:solidFill>
                <a:schemeClr val="dk1"/>
              </a:solidFill>
            </a:endParaRPr>
          </a:p>
        </p:txBody>
      </p:sp>
      <p:cxnSp>
        <p:nvCxnSpPr>
          <p:cNvPr id="228" name="Google Shape;228;p24"/>
          <p:cNvCxnSpPr/>
          <p:nvPr/>
        </p:nvCxnSpPr>
        <p:spPr>
          <a:xfrm flipH="1">
            <a:off x="11658533" y="348700"/>
            <a:ext cx="11700" cy="5544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9" name="Google Shape;209;p24"/>
          <p:cNvSpPr/>
          <p:nvPr/>
        </p:nvSpPr>
        <p:spPr>
          <a:xfrm>
            <a:off x="8345276" y="4905529"/>
            <a:ext cx="1908000" cy="37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MIA ‘94</a:t>
            </a: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9" name="Google Shape;229;p24"/>
          <p:cNvCxnSpPr>
            <a:stCxn id="186" idx="1"/>
          </p:cNvCxnSpPr>
          <p:nvPr/>
        </p:nvCxnSpPr>
        <p:spPr>
          <a:xfrm flipH="1">
            <a:off x="6708776" y="4628962"/>
            <a:ext cx="1636500" cy="81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 txBox="1"/>
          <p:nvPr/>
        </p:nvSpPr>
        <p:spPr>
          <a:xfrm>
            <a:off x="8822836" y="4085611"/>
            <a:ext cx="1073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*Projected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5"/>
          <p:cNvSpPr txBox="1"/>
          <p:nvPr/>
        </p:nvSpPr>
        <p:spPr>
          <a:xfrm>
            <a:off x="8609468" y="5153536"/>
            <a:ext cx="3114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Data Source: IEEE HQ Finance</a:t>
            </a:r>
            <a:endParaRPr sz="16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37" name="Google Shape;237;p25"/>
          <p:cNvSpPr/>
          <p:nvPr/>
        </p:nvSpPr>
        <p:spPr>
          <a:xfrm>
            <a:off x="8973325" y="4473353"/>
            <a:ext cx="276900" cy="609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5"/>
          <p:cNvSpPr txBox="1"/>
          <p:nvPr/>
        </p:nvSpPr>
        <p:spPr>
          <a:xfrm>
            <a:off x="9157741" y="4329427"/>
            <a:ext cx="21399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Verified Conf-based data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5"/>
          <p:cNvSpPr/>
          <p:nvPr/>
        </p:nvSpPr>
        <p:spPr>
          <a:xfrm>
            <a:off x="8974628" y="4743135"/>
            <a:ext cx="276900" cy="609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9580666" y="4568832"/>
            <a:ext cx="1748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IEEE HQ-based data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8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Historial Surplus</a:t>
            </a:r>
            <a:endParaRPr/>
          </a:p>
        </p:txBody>
      </p:sp>
      <p:cxnSp>
        <p:nvCxnSpPr>
          <p:cNvPr id="243" name="Google Shape;243;p25"/>
          <p:cNvCxnSpPr/>
          <p:nvPr/>
        </p:nvCxnSpPr>
        <p:spPr>
          <a:xfrm flipH="1">
            <a:off x="11658533" y="348700"/>
            <a:ext cx="11700" cy="5544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4" name="Google Shape;244;p25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249413"/>
              </p:ext>
            </p:extLst>
          </p:nvPr>
        </p:nvGraphicFramePr>
        <p:xfrm>
          <a:off x="556278" y="1351066"/>
          <a:ext cx="8115864" cy="4375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22"/>
          <p:cNvGraphicFramePr/>
          <p:nvPr>
            <p:extLst>
              <p:ext uri="{D42A27DB-BD31-4B8C-83A1-F6EECF244321}">
                <p14:modId xmlns:p14="http://schemas.microsoft.com/office/powerpoint/2010/main" val="3023476250"/>
              </p:ext>
            </p:extLst>
          </p:nvPr>
        </p:nvGraphicFramePr>
        <p:xfrm>
          <a:off x="620266" y="1539474"/>
          <a:ext cx="10591354" cy="387091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74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6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/>
                        <a:t>     </a:t>
                      </a:r>
                      <a:r>
                        <a:rPr lang="en-US" sz="1800" u="none" strike="noStrike" cap="none"/>
                        <a:t>Conference Committee Chair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8475" marR="8475" marT="8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Eric S. Ackerman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Conference Committee Vice Chair 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81000" marR="8475" marT="8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Wyman Williams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Region 3 Director 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81000" marR="8475" marT="8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Theresa Brunasso</a:t>
                      </a:r>
                      <a:endParaRPr sz="1800" i="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Region 3 Director Elect</a:t>
                      </a:r>
                      <a:endParaRPr sz="1800" i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381000" marR="8475" marT="8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dk1"/>
                          </a:solidFill>
                        </a:rPr>
                        <a:t>Eric Grigorian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4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Past Conference Committee Chair &amp; Mentor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81000" marR="8475" marT="8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i="0" u="none" strike="noStrike" cap="none" dirty="0">
                          <a:solidFill>
                            <a:srgbClr val="000000"/>
                          </a:solidFill>
                        </a:rPr>
                        <a:t>Eric Grigorian</a:t>
                      </a:r>
                      <a:endParaRPr sz="1800" i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Regional Student Activities Chair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81000" marR="8475" marT="8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Bailey Heyman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Conference Operations Specialist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81000" marR="8475" marT="8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Charles Lord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8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Region 3 Treasurer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81000" marR="8475" marT="8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202124"/>
                          </a:solidFill>
                          <a:highlight>
                            <a:srgbClr val="FFFFFF"/>
                          </a:highlight>
                        </a:rPr>
                        <a:t>Joseph Pennisi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8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Former Region 3 Director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81000" marR="8475" marT="8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Jim Conrad</a:t>
                      </a:r>
                      <a:endParaRPr sz="1800" i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Southeastcon 202</a:t>
                      </a:r>
                      <a:r>
                        <a:rPr lang="en-US" sz="1800"/>
                        <a:t>3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81000" marR="8475" marT="8475" marB="0" anchor="b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</a:rPr>
                        <a:t>Joe Juisai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21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Southeastcon 202</a:t>
                      </a:r>
                      <a:r>
                        <a:rPr lang="en-US" sz="1800"/>
                        <a:t>4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81000" marR="8475" marT="8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Alessio Medda</a:t>
                      </a:r>
                      <a:endParaRPr sz="24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8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Southeastcon 202</a:t>
                      </a:r>
                      <a:r>
                        <a:rPr lang="en-US" sz="1800"/>
                        <a:t>5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81000" marR="8475" marT="8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/>
                        <a:t>Jim Conrad - Charles Lord</a:t>
                      </a:r>
                      <a:endParaRPr sz="1800"/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815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/>
                        <a:t>Southeastcon 202</a:t>
                      </a:r>
                      <a:r>
                        <a:rPr lang="en-US" sz="1800"/>
                        <a:t>6</a:t>
                      </a:r>
                      <a:endParaRPr sz="180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381000" marR="8475" marT="847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dirty="0"/>
                        <a:t>TBD</a:t>
                      </a:r>
                      <a:endParaRPr sz="1800" dirty="0"/>
                    </a:p>
                  </a:txBody>
                  <a:tcPr marL="8475" marR="8475" marT="847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64" name="Google Shape;16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38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/>
              <a:t>Committee Members</a:t>
            </a:r>
            <a:endParaRPr/>
          </a:p>
        </p:txBody>
      </p:sp>
      <p:cxnSp>
        <p:nvCxnSpPr>
          <p:cNvPr id="165" name="Google Shape;165;p22"/>
          <p:cNvCxnSpPr/>
          <p:nvPr/>
        </p:nvCxnSpPr>
        <p:spPr>
          <a:xfrm flipH="1">
            <a:off x="11658533" y="348700"/>
            <a:ext cx="11700" cy="5544300"/>
          </a:xfrm>
          <a:prstGeom prst="straightConnector1">
            <a:avLst/>
          </a:prstGeom>
          <a:noFill/>
          <a:ln w="38100" cap="flat" cmpd="sng">
            <a:solidFill>
              <a:srgbClr val="2E75B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xfrm>
            <a:off x="9380483" y="6356350"/>
            <a:ext cx="19733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980</Words>
  <Application>Microsoft Office PowerPoint</Application>
  <PresentationFormat>Widescreen</PresentationFormat>
  <Paragraphs>143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Open Sans</vt:lpstr>
      <vt:lpstr>Office Theme</vt:lpstr>
      <vt:lpstr>PowerPoint Presentation</vt:lpstr>
      <vt:lpstr>Per R3 Operations Manual</vt:lpstr>
      <vt:lpstr>Committee Membership Breakdown</vt:lpstr>
      <vt:lpstr>Responsibilities</vt:lpstr>
      <vt:lpstr>Hosting IEEE SoutheastCon will</vt:lpstr>
      <vt:lpstr>Conference Committee</vt:lpstr>
      <vt:lpstr>PowerPoint Presentation</vt:lpstr>
      <vt:lpstr>Historial Surplus</vt:lpstr>
      <vt:lpstr>Committee Members</vt:lpstr>
      <vt:lpstr>Interested in Hosting SoutheastCon?</vt:lpstr>
      <vt:lpstr>SoutheastCon Conference Manual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10</cp:revision>
  <dcterms:created xsi:type="dcterms:W3CDTF">2022-10-04T13:41:59Z</dcterms:created>
  <dcterms:modified xsi:type="dcterms:W3CDTF">2023-08-09T01:40:58Z</dcterms:modified>
</cp:coreProperties>
</file>