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15"/>
  </p:notesMasterIdLst>
  <p:handoutMasterIdLst>
    <p:handoutMasterId r:id="rId16"/>
  </p:handoutMasterIdLst>
  <p:sldIdLst>
    <p:sldId id="282" r:id="rId3"/>
    <p:sldId id="281" r:id="rId4"/>
    <p:sldId id="263" r:id="rId5"/>
    <p:sldId id="283" r:id="rId6"/>
    <p:sldId id="262" r:id="rId7"/>
    <p:sldId id="280" r:id="rId8"/>
    <p:sldId id="284" r:id="rId9"/>
    <p:sldId id="285" r:id="rId10"/>
    <p:sldId id="286" r:id="rId11"/>
    <p:sldId id="269"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E7"/>
    <a:srgbClr val="FFFFF3"/>
    <a:srgbClr val="FFFFCC"/>
    <a:srgbClr val="FFFFFF"/>
    <a:srgbClr val="006699"/>
    <a:srgbClr val="58585B"/>
    <a:srgbClr val="98132E"/>
    <a:srgbClr val="E67231"/>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0698" autoAdjust="0"/>
  </p:normalViewPr>
  <p:slideViewPr>
    <p:cSldViewPr snapToGrid="0" snapToObjects="1">
      <p:cViewPr varScale="1">
        <p:scale>
          <a:sx n="97" d="100"/>
          <a:sy n="97" d="100"/>
        </p:scale>
        <p:origin x="918" y="7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26E42E-0B03-EC4B-9D41-43423E696BC9}" type="datetimeFigureOut">
              <a:rPr lang="en-US" smtClean="0"/>
              <a:t>8/8/2023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C20AC8-9CCA-4948-8159-F15DA00C95DD}" type="slidenum">
              <a:rPr lang="en-US" smtClean="0"/>
              <a:t>‹#›</a:t>
            </a:fld>
            <a:endParaRPr lang="en-US"/>
          </a:p>
        </p:txBody>
      </p:sp>
    </p:spTree>
    <p:extLst>
      <p:ext uri="{BB962C8B-B14F-4D97-AF65-F5344CB8AC3E}">
        <p14:creationId xmlns:p14="http://schemas.microsoft.com/office/powerpoint/2010/main" val="2991166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DC967-1619-AB4D-B936-D77193A4728A}" type="datetimeFigureOut">
              <a:rPr lang="en-US" smtClean="0"/>
              <a:t>8/8/2023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A4595-6C9B-0C4F-9E6D-1BF05F96A6A9}" type="slidenum">
              <a:rPr lang="en-US" smtClean="0"/>
              <a:t>‹#›</a:t>
            </a:fld>
            <a:endParaRPr lang="en-US"/>
          </a:p>
        </p:txBody>
      </p:sp>
    </p:spTree>
    <p:extLst>
      <p:ext uri="{BB962C8B-B14F-4D97-AF65-F5344CB8AC3E}">
        <p14:creationId xmlns:p14="http://schemas.microsoft.com/office/powerpoint/2010/main" val="3342912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 Id="rId5" Type="http://schemas.microsoft.com/office/2007/relationships/hdphoto" Target="../media/hdphoto2.wdp"/><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952750"/>
            <a:ext cx="11582400" cy="933451"/>
          </a:xfrm>
          <a:prstGeom prst="rect">
            <a:avLst/>
          </a:prstGeom>
        </p:spPr>
        <p:txBody>
          <a:bodyPr vert="horz" lIns="91440" tIns="45720" rIns="91440" bIns="45720" rtlCol="0" anchor="ctr">
            <a:noAutofit/>
          </a:bodyPr>
          <a:lstStyle>
            <a:lvl1pPr algn="l">
              <a:defRPr lang="en-US" sz="3600" dirty="0">
                <a:solidFill>
                  <a:srgbClr val="006699"/>
                </a:solidFill>
              </a:defRPr>
            </a:lvl1pPr>
          </a:lstStyle>
          <a:p>
            <a:pPr marL="0" lvl="0" algn="l">
              <a:lnSpc>
                <a:spcPct val="90000"/>
              </a:lnSpc>
            </a:pPr>
            <a:r>
              <a:rPr lang="en-US"/>
              <a:t>Click to edit Master title style</a:t>
            </a:r>
            <a:endParaRPr lang="en-US" dirty="0"/>
          </a:p>
        </p:txBody>
      </p:sp>
      <p:sp>
        <p:nvSpPr>
          <p:cNvPr id="3" name="Subtitle 2"/>
          <p:cNvSpPr>
            <a:spLocks noGrp="1"/>
          </p:cNvSpPr>
          <p:nvPr>
            <p:ph type="subTitle" idx="1"/>
          </p:nvPr>
        </p:nvSpPr>
        <p:spPr>
          <a:xfrm>
            <a:off x="609600" y="4018828"/>
            <a:ext cx="10826496" cy="2080221"/>
          </a:xfrm>
        </p:spPr>
        <p:txBody>
          <a:bodyPr vert="horz" lIns="91440" tIns="45720" rIns="91440" bIns="45720" rtlCol="0">
            <a:noAutofit/>
          </a:bodyPr>
          <a:lstStyle>
            <a:lvl1pPr marL="342900" indent="-342900" algn="l">
              <a:buNone/>
              <a:defRPr lang="en-US" sz="1500">
                <a:solidFill>
                  <a:srgbClr val="58585B"/>
                </a:solidFill>
              </a:defRPr>
            </a:lvl1pPr>
          </a:lstStyle>
          <a:p>
            <a:pPr marL="0" lvl="0" indent="0"/>
            <a:r>
              <a:rPr lang="en-US"/>
              <a:t>Click to edit Master subtitle style</a:t>
            </a:r>
            <a:endParaRPr lang="en-US" dirty="0"/>
          </a:p>
        </p:txBody>
      </p:sp>
      <p:cxnSp>
        <p:nvCxnSpPr>
          <p:cNvPr id="5" name="Straight Connector 4">
            <a:extLst>
              <a:ext uri="{FF2B5EF4-FFF2-40B4-BE49-F238E27FC236}">
                <a16:creationId xmlns:a16="http://schemas.microsoft.com/office/drawing/2014/main" id="{24E37000-9447-006A-B61B-EE90310391D6}"/>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2B3384E-48A4-2B2F-4CF7-0ED0F5116487}"/>
              </a:ext>
            </a:extLst>
          </p:cNvPr>
          <p:cNvSpPr txBox="1"/>
          <p:nvPr userDrawn="1"/>
        </p:nvSpPr>
        <p:spPr>
          <a:xfrm>
            <a:off x="1560130" y="6245423"/>
            <a:ext cx="8595360" cy="307777"/>
          </a:xfrm>
          <a:prstGeom prst="rect">
            <a:avLst/>
          </a:prstGeom>
          <a:noFill/>
        </p:spPr>
        <p:txBody>
          <a:bodyPr wrap="square" rtlCol="0">
            <a:spAutoFit/>
          </a:bodyPr>
          <a:lstStyle/>
          <a:p>
            <a:pPr algn="ctr"/>
            <a:r>
              <a:rPr lang="en-US" sz="1400" dirty="0"/>
              <a:t>IEEE Mississippi Section Volunteer Train</a:t>
            </a:r>
            <a:r>
              <a:rPr lang="en-US" sz="1400" baseline="0" dirty="0"/>
              <a:t>ing                           Clinton, MS                        25 February 2023</a:t>
            </a:r>
            <a:endParaRPr lang="en-US" sz="1400" dirty="0"/>
          </a:p>
        </p:txBody>
      </p:sp>
      <p:pic>
        <p:nvPicPr>
          <p:cNvPr id="9" name="Picture 8" descr="Logo&#10;&#10;Description automatically generated">
            <a:extLst>
              <a:ext uri="{FF2B5EF4-FFF2-40B4-BE49-F238E27FC236}">
                <a16:creationId xmlns:a16="http://schemas.microsoft.com/office/drawing/2014/main" id="{1F759ACD-5EEC-9548-3CD2-95D123C51E99}"/>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10" name="Picture 12" descr="ieeeblu">
            <a:extLst>
              <a:ext uri="{FF2B5EF4-FFF2-40B4-BE49-F238E27FC236}">
                <a16:creationId xmlns:a16="http://schemas.microsoft.com/office/drawing/2014/main" id="{36C2562A-1D6D-103D-093E-078E85C8FE07}"/>
              </a:ext>
            </a:extLst>
          </p:cNvPr>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sp>
        <p:nvSpPr>
          <p:cNvPr id="11" name="Rectangle 10">
            <a:extLst>
              <a:ext uri="{FF2B5EF4-FFF2-40B4-BE49-F238E27FC236}">
                <a16:creationId xmlns:a16="http://schemas.microsoft.com/office/drawing/2014/main" id="{E5A6CE57-5B62-D006-71AD-42803938A93F}"/>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8252536-5124-4B26-D9AA-CBD8A0EC58C9}"/>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3200" dirty="0">
                <a:solidFill>
                  <a:schemeClr val="bg1"/>
                </a:solidFill>
              </a:rPr>
              <a:t>Effective Section–</a:t>
            </a:r>
            <a:r>
              <a:rPr lang="en-US" sz="2800" dirty="0">
                <a:solidFill>
                  <a:schemeClr val="bg1"/>
                </a:solidFill>
              </a:rPr>
              <a:t>Student</a:t>
            </a:r>
            <a:r>
              <a:rPr lang="en-US" sz="3200" dirty="0">
                <a:solidFill>
                  <a:schemeClr val="bg1"/>
                </a:solidFill>
              </a:rPr>
              <a:t> Branch Interaction </a:t>
            </a:r>
            <a:br>
              <a:rPr lang="en-US" sz="2800" dirty="0"/>
            </a:br>
            <a:endParaRPr lang="en-US" sz="2400" dirty="0"/>
          </a:p>
        </p:txBody>
      </p:sp>
    </p:spTree>
    <p:extLst>
      <p:ext uri="{BB962C8B-B14F-4D97-AF65-F5344CB8AC3E}">
        <p14:creationId xmlns:p14="http://schemas.microsoft.com/office/powerpoint/2010/main" val="24783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8369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buClr>
                <a:srgbClr val="E67231"/>
              </a:buClr>
              <a:buSzPct val="125000"/>
              <a:buFont typeface=".AppleSystemUIFont" charset="-120"/>
              <a:buChar char="•"/>
              <a:defRPr lang="en-US" sz="1600" kern="1200" dirty="0">
                <a:solidFill>
                  <a:srgbClr val="58585B"/>
                </a:solidFill>
                <a:latin typeface="Verdana"/>
                <a:ea typeface="+mn-ea"/>
                <a:cs typeface="Verdana"/>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D779E96E-8709-0F45-B2AB-5920EF13B0A9}" type="datetimeFigureOut">
              <a:rPr lang="en-US" smtClean="0"/>
              <a:t>8/8/2023</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9DCC6B06-C972-2147-8EFE-A52F0477CE46}" type="slidenum">
              <a:rPr lang="en-US" smtClean="0"/>
              <a:t>‹#›</a:t>
            </a:fld>
            <a:endParaRPr lang="en-US"/>
          </a:p>
        </p:txBody>
      </p:sp>
    </p:spTree>
    <p:extLst>
      <p:ext uri="{BB962C8B-B14F-4D97-AF65-F5344CB8AC3E}">
        <p14:creationId xmlns:p14="http://schemas.microsoft.com/office/powerpoint/2010/main" val="263924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91968" y="4489704"/>
            <a:ext cx="8790433" cy="1299346"/>
          </a:xfrm>
          <a:prstGeom prst="rect">
            <a:avLst/>
          </a:prstGeom>
        </p:spPr>
        <p:txBody>
          <a:bodyPr vert="horz" lIns="91440" tIns="45720" rIns="91440" bIns="45720" rtlCol="0" anchor="t">
            <a:noAutofit/>
          </a:bodyPr>
          <a:lstStyle>
            <a:lvl1pPr>
              <a:defRPr lang="en-US" sz="1600">
                <a:solidFill>
                  <a:schemeClr val="bg1"/>
                </a:solidFill>
                <a:ea typeface="+mn-ea"/>
              </a:defRPr>
            </a:lvl1pPr>
          </a:lstStyle>
          <a:p>
            <a:pPr marL="0" lvl="0" indent="0" algn="l">
              <a:spcBef>
                <a:spcPct val="20000"/>
              </a:spcBef>
              <a:spcAft>
                <a:spcPts val="500"/>
              </a:spcAft>
              <a:buFont typeface="Arial"/>
            </a:pPr>
            <a:r>
              <a:rPr lang="en-US"/>
              <a:t>Click to edit Master title style</a:t>
            </a:r>
            <a:endParaRPr lang="en-US" dirty="0"/>
          </a:p>
        </p:txBody>
      </p:sp>
      <p:sp>
        <p:nvSpPr>
          <p:cNvPr id="3" name="Text Placeholder 2"/>
          <p:cNvSpPr>
            <a:spLocks noGrp="1"/>
          </p:cNvSpPr>
          <p:nvPr>
            <p:ph type="body" idx="1"/>
          </p:nvPr>
        </p:nvSpPr>
        <p:spPr>
          <a:xfrm>
            <a:off x="2791968" y="2093976"/>
            <a:ext cx="8790433" cy="1920624"/>
          </a:xfrm>
        </p:spPr>
        <p:txBody>
          <a:bodyPr vert="horz" lIns="91440" tIns="45720" rIns="91440" bIns="45720" rtlCol="0" anchor="b">
            <a:noAutofit/>
          </a:bodyPr>
          <a:lstStyle>
            <a:lvl1pPr marL="0" indent="0">
              <a:buFont typeface="+mj-lt"/>
              <a:buNone/>
              <a:defRPr lang="en-US" sz="3600" b="1" dirty="0" smtClean="0">
                <a:solidFill>
                  <a:schemeClr val="bg1"/>
                </a:solidFill>
                <a:latin typeface="Verdana" charset="0"/>
                <a:ea typeface="+mj-ea"/>
                <a:cs typeface="Verdana" charset="0"/>
              </a:defRPr>
            </a:lvl1pPr>
          </a:lstStyle>
          <a:p>
            <a:pPr marL="0" lvl="0">
              <a:lnSpc>
                <a:spcPct val="90000"/>
              </a:lnSpc>
              <a:spcBef>
                <a:spcPct val="0"/>
              </a:spcBef>
            </a:pPr>
            <a:r>
              <a:rPr lang="en-US"/>
              <a:t>Edit Master text styles</a:t>
            </a:r>
          </a:p>
        </p:txBody>
      </p:sp>
    </p:spTree>
    <p:extLst>
      <p:ext uri="{BB962C8B-B14F-4D97-AF65-F5344CB8AC3E}">
        <p14:creationId xmlns:p14="http://schemas.microsoft.com/office/powerpoint/2010/main" val="23424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vert="horz" lIns="91440" tIns="45720" rIns="91440" bIns="45720" rtlCol="0" anchor="ctr">
            <a:noAutofit/>
          </a:bodyPr>
          <a:lstStyle>
            <a:lvl1pPr>
              <a:defRPr lang="en-US" sz="3600">
                <a:solidFill>
                  <a:schemeClr val="bg1"/>
                </a:solidFill>
                <a:latin typeface="Verdana" charset="0"/>
                <a:cs typeface="Verdana" charset="0"/>
              </a:defRPr>
            </a:lvl1pPr>
          </a:lstStyle>
          <a:p>
            <a:pPr marL="0" lvl="0" algn="l">
              <a:lnSpc>
                <a:spcPct val="90000"/>
              </a:lnSpc>
            </a:pPr>
            <a:r>
              <a:rPr lang="en-US"/>
              <a:t>Click to edit Master title style</a:t>
            </a:r>
            <a:endParaRPr lang="en-US" dirty="0"/>
          </a:p>
        </p:txBody>
      </p:sp>
    </p:spTree>
    <p:extLst>
      <p:ext uri="{BB962C8B-B14F-4D97-AF65-F5344CB8AC3E}">
        <p14:creationId xmlns:p14="http://schemas.microsoft.com/office/powerpoint/2010/main" val="59458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47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952750"/>
            <a:ext cx="11582400" cy="933451"/>
          </a:xfrm>
          <a:prstGeom prst="rect">
            <a:avLst/>
          </a:prstGeom>
        </p:spPr>
        <p:txBody>
          <a:bodyPr vert="horz" lIns="91440" tIns="45720" rIns="91440" bIns="45720" rtlCol="0" anchor="ctr">
            <a:noAutofit/>
          </a:bodyPr>
          <a:lstStyle>
            <a:lvl1pPr algn="l">
              <a:defRPr lang="en-US" sz="3600" dirty="0">
                <a:solidFill>
                  <a:srgbClr val="006699"/>
                </a:solidFill>
              </a:defRPr>
            </a:lvl1pPr>
          </a:lstStyle>
          <a:p>
            <a:pPr marL="0" lvl="0" algn="l">
              <a:lnSpc>
                <a:spcPct val="90000"/>
              </a:lnSpc>
            </a:pPr>
            <a:r>
              <a:rPr lang="en-US"/>
              <a:t>Click to edit Master title style</a:t>
            </a:r>
            <a:endParaRPr lang="en-US" dirty="0"/>
          </a:p>
        </p:txBody>
      </p:sp>
      <p:sp>
        <p:nvSpPr>
          <p:cNvPr id="3" name="Subtitle 2"/>
          <p:cNvSpPr>
            <a:spLocks noGrp="1"/>
          </p:cNvSpPr>
          <p:nvPr>
            <p:ph type="subTitle" idx="1"/>
          </p:nvPr>
        </p:nvSpPr>
        <p:spPr>
          <a:xfrm>
            <a:off x="609600" y="4018828"/>
            <a:ext cx="10826496" cy="2080221"/>
          </a:xfrm>
          <a:prstGeom prst="rect">
            <a:avLst/>
          </a:prstGeom>
        </p:spPr>
        <p:txBody>
          <a:bodyPr vert="horz" lIns="91440" tIns="45720" rIns="91440" bIns="45720" rtlCol="0">
            <a:noAutofit/>
          </a:bodyPr>
          <a:lstStyle>
            <a:lvl1pPr marL="342900" indent="-342900" algn="l">
              <a:buNone/>
              <a:defRPr lang="en-US" sz="1500">
                <a:solidFill>
                  <a:srgbClr val="58585B"/>
                </a:solidFill>
              </a:defRPr>
            </a:lvl1pPr>
          </a:lstStyle>
          <a:p>
            <a:pPr marL="0" lvl="0" indent="0"/>
            <a:r>
              <a:rPr lang="en-US"/>
              <a:t>Click to edit Master subtitle style</a:t>
            </a:r>
            <a:endParaRPr lang="en-US" dirty="0"/>
          </a:p>
        </p:txBody>
      </p:sp>
      <p:cxnSp>
        <p:nvCxnSpPr>
          <p:cNvPr id="5" name="Straight Connector 4">
            <a:extLst>
              <a:ext uri="{FF2B5EF4-FFF2-40B4-BE49-F238E27FC236}">
                <a16:creationId xmlns:a16="http://schemas.microsoft.com/office/drawing/2014/main" id="{24E37000-9447-006A-B61B-EE90310391D6}"/>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2B3384E-48A4-2B2F-4CF7-0ED0F5116487}"/>
              </a:ext>
            </a:extLst>
          </p:cNvPr>
          <p:cNvSpPr txBox="1"/>
          <p:nvPr userDrawn="1"/>
        </p:nvSpPr>
        <p:spPr>
          <a:xfrm>
            <a:off x="1560130" y="6245423"/>
            <a:ext cx="8595360" cy="307777"/>
          </a:xfrm>
          <a:prstGeom prst="rect">
            <a:avLst/>
          </a:prstGeom>
          <a:noFill/>
        </p:spPr>
        <p:txBody>
          <a:bodyPr wrap="square" rtlCol="0">
            <a:spAutoFit/>
          </a:bodyPr>
          <a:lstStyle/>
          <a:p>
            <a:pPr algn="ctr"/>
            <a:r>
              <a:rPr lang="en-US" sz="1400" dirty="0"/>
              <a:t>IEEE Mississippi Section Volunteer Train</a:t>
            </a:r>
            <a:r>
              <a:rPr lang="en-US" sz="1400" baseline="0" dirty="0"/>
              <a:t>ing                           Clinton, MS                        25 February 2023</a:t>
            </a:r>
            <a:endParaRPr lang="en-US" sz="1400" dirty="0"/>
          </a:p>
        </p:txBody>
      </p:sp>
      <p:pic>
        <p:nvPicPr>
          <p:cNvPr id="9" name="Picture 8" descr="Logo&#10;&#10;Description automatically generated">
            <a:extLst>
              <a:ext uri="{FF2B5EF4-FFF2-40B4-BE49-F238E27FC236}">
                <a16:creationId xmlns:a16="http://schemas.microsoft.com/office/drawing/2014/main" id="{1F759ACD-5EEC-9548-3CD2-95D123C51E99}"/>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10" name="Picture 12" descr="ieeeblu">
            <a:extLst>
              <a:ext uri="{FF2B5EF4-FFF2-40B4-BE49-F238E27FC236}">
                <a16:creationId xmlns:a16="http://schemas.microsoft.com/office/drawing/2014/main" id="{36C2562A-1D6D-103D-093E-078E85C8FE07}"/>
              </a:ext>
            </a:extLst>
          </p:cNvPr>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sp>
        <p:nvSpPr>
          <p:cNvPr id="11" name="Rectangle 10">
            <a:extLst>
              <a:ext uri="{FF2B5EF4-FFF2-40B4-BE49-F238E27FC236}">
                <a16:creationId xmlns:a16="http://schemas.microsoft.com/office/drawing/2014/main" id="{E5A6CE57-5B62-D006-71AD-42803938A93F}"/>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8252536-5124-4B26-D9AA-CBD8A0EC58C9}"/>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3200" dirty="0">
                <a:solidFill>
                  <a:schemeClr val="bg1"/>
                </a:solidFill>
              </a:rPr>
              <a:t>Effective Section–</a:t>
            </a:r>
            <a:r>
              <a:rPr lang="en-US" sz="2800" dirty="0">
                <a:solidFill>
                  <a:schemeClr val="bg1"/>
                </a:solidFill>
              </a:rPr>
              <a:t>Student</a:t>
            </a:r>
            <a:r>
              <a:rPr lang="en-US" sz="3200" dirty="0">
                <a:solidFill>
                  <a:schemeClr val="bg1"/>
                </a:solidFill>
              </a:rPr>
              <a:t> Branch Interaction </a:t>
            </a:r>
            <a:br>
              <a:rPr lang="en-US" sz="2800" dirty="0"/>
            </a:br>
            <a:endParaRPr lang="en-US" sz="2400" dirty="0"/>
          </a:p>
        </p:txBody>
      </p:sp>
    </p:spTree>
    <p:extLst>
      <p:ext uri="{BB962C8B-B14F-4D97-AF65-F5344CB8AC3E}">
        <p14:creationId xmlns:p14="http://schemas.microsoft.com/office/powerpoint/2010/main" val="195409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4525963"/>
          </a:xfrm>
          <a:prstGeom prst="rect">
            <a:avLst/>
          </a:prstGeom>
        </p:spPr>
        <p:txBody>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buClr>
                <a:srgbClr val="E67231"/>
              </a:buClr>
              <a:buSzPct val="125000"/>
              <a:buFont typeface=".AppleSystemUIFont" charset="-120"/>
              <a:buChar char="•"/>
              <a:defRPr lang="en-US" sz="1600" kern="1200" dirty="0">
                <a:solidFill>
                  <a:srgbClr val="58585B"/>
                </a:solidFill>
                <a:latin typeface="Verdana"/>
                <a:ea typeface="+mn-ea"/>
                <a:cs typeface="Verdana"/>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D779E96E-8709-0F45-B2AB-5920EF13B0A9}" type="datetimeFigureOut">
              <a:rPr lang="en-US" smtClean="0"/>
              <a:t>8/8/2023</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9DCC6B06-C972-2147-8EFE-A52F0477CE46}" type="slidenum">
              <a:rPr lang="en-US" smtClean="0"/>
              <a:t>‹#›</a:t>
            </a:fld>
            <a:endParaRPr lang="en-US"/>
          </a:p>
        </p:txBody>
      </p:sp>
    </p:spTree>
    <p:extLst>
      <p:ext uri="{BB962C8B-B14F-4D97-AF65-F5344CB8AC3E}">
        <p14:creationId xmlns:p14="http://schemas.microsoft.com/office/powerpoint/2010/main" val="108291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91968" y="4489704"/>
            <a:ext cx="8790433" cy="1299346"/>
          </a:xfrm>
          <a:prstGeom prst="rect">
            <a:avLst/>
          </a:prstGeom>
        </p:spPr>
        <p:txBody>
          <a:bodyPr vert="horz" lIns="91440" tIns="45720" rIns="91440" bIns="45720" rtlCol="0" anchor="t">
            <a:noAutofit/>
          </a:bodyPr>
          <a:lstStyle>
            <a:lvl1pPr>
              <a:defRPr lang="en-US" sz="1600">
                <a:solidFill>
                  <a:schemeClr val="bg1"/>
                </a:solidFill>
                <a:ea typeface="+mn-ea"/>
              </a:defRPr>
            </a:lvl1pPr>
          </a:lstStyle>
          <a:p>
            <a:pPr marL="0" lvl="0" indent="0" algn="l">
              <a:spcBef>
                <a:spcPct val="20000"/>
              </a:spcBef>
              <a:spcAft>
                <a:spcPts val="500"/>
              </a:spcAft>
              <a:buFont typeface="Arial"/>
            </a:pPr>
            <a:r>
              <a:rPr lang="en-US"/>
              <a:t>Click to edit Master title style</a:t>
            </a:r>
            <a:endParaRPr lang="en-US" dirty="0"/>
          </a:p>
        </p:txBody>
      </p:sp>
      <p:sp>
        <p:nvSpPr>
          <p:cNvPr id="3" name="Text Placeholder 2"/>
          <p:cNvSpPr>
            <a:spLocks noGrp="1"/>
          </p:cNvSpPr>
          <p:nvPr>
            <p:ph type="body" idx="1"/>
          </p:nvPr>
        </p:nvSpPr>
        <p:spPr>
          <a:xfrm>
            <a:off x="2791968" y="2093976"/>
            <a:ext cx="8790433" cy="1920624"/>
          </a:xfrm>
          <a:prstGeom prst="rect">
            <a:avLst/>
          </a:prstGeom>
        </p:spPr>
        <p:txBody>
          <a:bodyPr vert="horz" lIns="91440" tIns="45720" rIns="91440" bIns="45720" rtlCol="0" anchor="b">
            <a:noAutofit/>
          </a:bodyPr>
          <a:lstStyle>
            <a:lvl1pPr marL="0" indent="0">
              <a:buFont typeface="+mj-lt"/>
              <a:buNone/>
              <a:defRPr lang="en-US" sz="3600" b="1" dirty="0" smtClean="0">
                <a:solidFill>
                  <a:schemeClr val="bg1"/>
                </a:solidFill>
                <a:latin typeface="Verdana" charset="0"/>
                <a:ea typeface="+mj-ea"/>
                <a:cs typeface="Verdana" charset="0"/>
              </a:defRPr>
            </a:lvl1pPr>
          </a:lstStyle>
          <a:p>
            <a:pPr marL="0" lvl="0">
              <a:lnSpc>
                <a:spcPct val="90000"/>
              </a:lnSpc>
              <a:spcBef>
                <a:spcPct val="0"/>
              </a:spcBef>
            </a:pPr>
            <a:r>
              <a:rPr lang="en-US"/>
              <a:t>Edit Master text styles</a:t>
            </a:r>
          </a:p>
        </p:txBody>
      </p:sp>
    </p:spTree>
    <p:extLst>
      <p:ext uri="{BB962C8B-B14F-4D97-AF65-F5344CB8AC3E}">
        <p14:creationId xmlns:p14="http://schemas.microsoft.com/office/powerpoint/2010/main" val="371969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vert="horz" lIns="91440" tIns="45720" rIns="91440" bIns="45720" rtlCol="0" anchor="ctr">
            <a:noAutofit/>
          </a:bodyPr>
          <a:lstStyle>
            <a:lvl1pPr>
              <a:defRPr lang="en-US" sz="3600">
                <a:solidFill>
                  <a:schemeClr val="bg1"/>
                </a:solidFill>
                <a:latin typeface="Verdana" charset="0"/>
                <a:cs typeface="Verdana" charset="0"/>
              </a:defRPr>
            </a:lvl1pPr>
          </a:lstStyle>
          <a:p>
            <a:pPr marL="0" lvl="0" algn="l">
              <a:lnSpc>
                <a:spcPct val="90000"/>
              </a:lnSpc>
            </a:pPr>
            <a:r>
              <a:rPr lang="en-US"/>
              <a:t>Click to edit Master title style</a:t>
            </a:r>
            <a:endParaRPr lang="en-US" dirty="0"/>
          </a:p>
        </p:txBody>
      </p:sp>
    </p:spTree>
    <p:extLst>
      <p:ext uri="{BB962C8B-B14F-4D97-AF65-F5344CB8AC3E}">
        <p14:creationId xmlns:p14="http://schemas.microsoft.com/office/powerpoint/2010/main" val="3092954584"/>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microsoft.com/office/2007/relationships/hdphoto" Target="../media/hdphoto2.wdp"/><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10" Type="http://schemas.microsoft.com/office/2007/relationships/hdphoto" Target="../media/hdphoto2.wdp"/><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74F7B103-2720-437E-A714-76D0D91585CD}"/>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C35F044-7FB9-4287-B559-559A7A621130}"/>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2800" dirty="0">
                <a:solidFill>
                  <a:schemeClr val="bg1"/>
                </a:solidFill>
              </a:rPr>
              <a:t>Engaging Student Branches </a:t>
            </a:r>
            <a:br>
              <a:rPr lang="en-US" sz="2800" dirty="0"/>
            </a:br>
            <a:endParaRPr lang="en-US" sz="2400" dirty="0"/>
          </a:p>
        </p:txBody>
      </p:sp>
      <p:sp>
        <p:nvSpPr>
          <p:cNvPr id="6" name="TextBox 5">
            <a:extLst>
              <a:ext uri="{FF2B5EF4-FFF2-40B4-BE49-F238E27FC236}">
                <a16:creationId xmlns:a16="http://schemas.microsoft.com/office/drawing/2014/main" id="{E2C10BB5-AF3F-44B8-9747-ACF0F9595D67}"/>
              </a:ext>
            </a:extLst>
          </p:cNvPr>
          <p:cNvSpPr txBox="1"/>
          <p:nvPr userDrawn="1"/>
        </p:nvSpPr>
        <p:spPr>
          <a:xfrm>
            <a:off x="1560130" y="6245423"/>
            <a:ext cx="8595360" cy="307777"/>
          </a:xfrm>
          <a:prstGeom prst="rect">
            <a:avLst/>
          </a:prstGeom>
          <a:noFill/>
        </p:spPr>
        <p:txBody>
          <a:bodyPr wrap="square" rtlCol="0">
            <a:spAutoFit/>
          </a:bodyPr>
          <a:lstStyle/>
          <a:p>
            <a:pPr algn="l"/>
            <a:r>
              <a:rPr lang="en-US" sz="1400" dirty="0"/>
              <a:t>             IEEE Sections Congress 2023</a:t>
            </a:r>
            <a:r>
              <a:rPr lang="en-US" sz="1400" baseline="0" dirty="0"/>
              <a:t>                                 Ottawa, CA                                     11 August 2023</a:t>
            </a:r>
            <a:endParaRPr lang="en-US" sz="1400" dirty="0"/>
          </a:p>
        </p:txBody>
      </p:sp>
      <p:pic>
        <p:nvPicPr>
          <p:cNvPr id="7" name="Picture 6" descr="Logo&#10;&#10;Description automatically generated">
            <a:extLst>
              <a:ext uri="{FF2B5EF4-FFF2-40B4-BE49-F238E27FC236}">
                <a16:creationId xmlns:a16="http://schemas.microsoft.com/office/drawing/2014/main" id="{B7CBFAD0-3FB9-4EFF-A7EA-E1D54A86BCFC}"/>
              </a:ext>
            </a:extLst>
          </p:cNvPr>
          <p:cNvPicPr>
            <a:picLocks noChangeAspect="1"/>
          </p:cNvPicPr>
          <p:nvPr userDrawn="1"/>
        </p:nvPicPr>
        <p:blipFill>
          <a:blip r:embed="rId7">
            <a:extLst>
              <a:ext uri="{BEBA8EAE-BF5A-486C-A8C5-ECC9F3942E4B}">
                <a14:imgProps xmlns:a14="http://schemas.microsoft.com/office/drawing/2010/main">
                  <a14:imgLayer r:embed="rId8">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8" name="Picture 12" descr="ieeeblu">
            <a:extLst>
              <a:ext uri="{FF2B5EF4-FFF2-40B4-BE49-F238E27FC236}">
                <a16:creationId xmlns:a16="http://schemas.microsoft.com/office/drawing/2014/main" id="{63E2907A-57AA-4BC3-AFCC-D409D0C2FCF3}"/>
              </a:ext>
            </a:extLst>
          </p:cNvPr>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cxnSp>
        <p:nvCxnSpPr>
          <p:cNvPr id="9" name="Straight Connector 8">
            <a:extLst>
              <a:ext uri="{FF2B5EF4-FFF2-40B4-BE49-F238E27FC236}">
                <a16:creationId xmlns:a16="http://schemas.microsoft.com/office/drawing/2014/main" id="{774B2B79-2AF7-4DC1-9B51-DD643E5A2DA5}"/>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16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457200" rtl="0" eaLnBrk="1" latinLnBrk="0" hangingPunct="1">
        <a:spcBef>
          <a:spcPct val="0"/>
        </a:spcBef>
        <a:buNone/>
        <a:defRPr sz="4400" b="1" kern="1200">
          <a:solidFill>
            <a:schemeClr val="tx1"/>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E7"/>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B7CBFAD0-3FB9-4EFF-A7EA-E1D54A86BCFC}"/>
              </a:ext>
            </a:extLst>
          </p:cNvPr>
          <p:cNvPicPr>
            <a:picLocks noChangeAspect="1"/>
          </p:cNvPicPr>
          <p:nvPr userDrawn="1"/>
        </p:nvPicPr>
        <p:blipFill>
          <a:blip r:embed="rId7">
            <a:extLst>
              <a:ext uri="{BEBA8EAE-BF5A-486C-A8C5-ECC9F3942E4B}">
                <a14:imgProps xmlns:a14="http://schemas.microsoft.com/office/drawing/2010/main">
                  <a14:imgLayer r:embed="rId8">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8" name="Picture 12" descr="ieeeblu">
            <a:extLst>
              <a:ext uri="{FF2B5EF4-FFF2-40B4-BE49-F238E27FC236}">
                <a16:creationId xmlns:a16="http://schemas.microsoft.com/office/drawing/2014/main" id="{63E2907A-57AA-4BC3-AFCC-D409D0C2FCF3}"/>
              </a:ext>
            </a:extLst>
          </p:cNvPr>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cxnSp>
        <p:nvCxnSpPr>
          <p:cNvPr id="9" name="Straight Connector 8">
            <a:extLst>
              <a:ext uri="{FF2B5EF4-FFF2-40B4-BE49-F238E27FC236}">
                <a16:creationId xmlns:a16="http://schemas.microsoft.com/office/drawing/2014/main" id="{774B2B79-2AF7-4DC1-9B51-DD643E5A2DA5}"/>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64827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l" defTabSz="457200" rtl="0" eaLnBrk="1" latinLnBrk="0" hangingPunct="1">
        <a:spcBef>
          <a:spcPct val="0"/>
        </a:spcBef>
        <a:buNone/>
        <a:defRPr sz="4400" b="1" kern="1200">
          <a:solidFill>
            <a:schemeClr val="tx1"/>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23FF280-E21F-81FF-AA7B-3498816F5623}"/>
              </a:ext>
            </a:extLst>
          </p:cNvPr>
          <p:cNvSpPr txBox="1">
            <a:spLocks/>
          </p:cNvSpPr>
          <p:nvPr/>
        </p:nvSpPr>
        <p:spPr>
          <a:xfrm>
            <a:off x="0" y="495915"/>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3200" dirty="0">
                <a:solidFill>
                  <a:srgbClr val="003399"/>
                </a:solidFill>
              </a:rPr>
              <a:t>Engaging Student Branches</a:t>
            </a:r>
          </a:p>
          <a:p>
            <a:pPr algn="ctr"/>
            <a:endParaRPr lang="en-US" sz="2400" dirty="0"/>
          </a:p>
          <a:p>
            <a:pPr algn="ctr"/>
            <a:r>
              <a:rPr lang="en-US" sz="2400" dirty="0"/>
              <a:t>Pat Donohoe</a:t>
            </a:r>
          </a:p>
          <a:p>
            <a:pPr algn="ctr"/>
            <a:endParaRPr lang="en-US" sz="2400" dirty="0"/>
          </a:p>
          <a:p>
            <a:pPr algn="ctr"/>
            <a:r>
              <a:rPr lang="en-US" sz="2400" dirty="0"/>
              <a:t>Region 3 Secretary</a:t>
            </a:r>
          </a:p>
          <a:p>
            <a:pPr algn="ctr"/>
            <a:endParaRPr lang="en-US" sz="2400" dirty="0"/>
          </a:p>
          <a:p>
            <a:pPr algn="ctr"/>
            <a:r>
              <a:rPr lang="en-US" sz="2400" dirty="0"/>
              <a:t>Region 3 Committee Meeting</a:t>
            </a:r>
          </a:p>
          <a:p>
            <a:pPr algn="ctr"/>
            <a:r>
              <a:rPr lang="en-US" sz="2400" dirty="0"/>
              <a:t>Sections Congress 2023</a:t>
            </a:r>
          </a:p>
          <a:p>
            <a:pPr algn="ctr"/>
            <a:r>
              <a:rPr lang="en-US" sz="2400" dirty="0"/>
              <a:t>Ottawa, CA</a:t>
            </a:r>
          </a:p>
          <a:p>
            <a:pPr algn="ctr"/>
            <a:endParaRPr lang="en-US" sz="2400" dirty="0"/>
          </a:p>
          <a:p>
            <a:pPr algn="ctr"/>
            <a:r>
              <a:rPr lang="en-US" sz="2400" dirty="0"/>
              <a:t>11 August 2023</a:t>
            </a:r>
          </a:p>
          <a:p>
            <a:pPr algn="ctr"/>
            <a:endParaRPr lang="en-US" sz="2400" dirty="0"/>
          </a:p>
        </p:txBody>
      </p:sp>
    </p:spTree>
    <p:extLst>
      <p:ext uri="{BB962C8B-B14F-4D97-AF65-F5344CB8AC3E}">
        <p14:creationId xmlns:p14="http://schemas.microsoft.com/office/powerpoint/2010/main" val="5311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126293-636E-DC3F-B22C-6EA2FBF21CEC}"/>
              </a:ext>
            </a:extLst>
          </p:cNvPr>
          <p:cNvSpPr/>
          <p:nvPr/>
        </p:nvSpPr>
        <p:spPr>
          <a:xfrm>
            <a:off x="9104665" y="3795252"/>
            <a:ext cx="2104103" cy="2097924"/>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500213" y="2099820"/>
            <a:ext cx="8338984" cy="3847207"/>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Contact the Student Branch Counselor, Student Branch officers and (or) department chair. In a meeting with all constituents, stress that the students, the academic department, the school, the Section and IEEE all benefit from having a strong Student Branch. </a:t>
            </a:r>
          </a:p>
          <a:p>
            <a:pPr marL="457200" indent="-457200">
              <a:spcAft>
                <a:spcPts val="1200"/>
              </a:spcAft>
              <a:buFont typeface="Arial" panose="020B0604020202020204" pitchFamily="34" charset="0"/>
              <a:buChar char="•"/>
            </a:pPr>
            <a:r>
              <a:rPr lang="en-US" sz="2600" dirty="0"/>
              <a:t>For the case of revitalizing an inactive Student Branch, selection of the Branch Counselor is key. Ideally, the students select the Branch Counselor with the approval of the Section Chair and the department chair.</a:t>
            </a:r>
          </a:p>
        </p:txBody>
      </p:sp>
      <p:sp>
        <p:nvSpPr>
          <p:cNvPr id="3" name="Title 1">
            <a:extLst>
              <a:ext uri="{FF2B5EF4-FFF2-40B4-BE49-F238E27FC236}">
                <a16:creationId xmlns:a16="http://schemas.microsoft.com/office/drawing/2014/main" id="{C57694B4-0F16-98CD-7966-3755276EC19D}"/>
              </a:ext>
            </a:extLst>
          </p:cNvPr>
          <p:cNvSpPr txBox="1">
            <a:spLocks/>
          </p:cNvSpPr>
          <p:nvPr/>
        </p:nvSpPr>
        <p:spPr>
          <a:xfrm>
            <a:off x="-18415" y="964824"/>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3200" dirty="0">
                <a:solidFill>
                  <a:srgbClr val="003399"/>
                </a:solidFill>
              </a:rPr>
              <a:t>Initiating Student Branch Engagement or</a:t>
            </a:r>
          </a:p>
          <a:p>
            <a:pPr algn="ctr"/>
            <a:r>
              <a:rPr lang="en-US" sz="3200" dirty="0">
                <a:solidFill>
                  <a:srgbClr val="003399"/>
                </a:solidFill>
              </a:rPr>
              <a:t>Revitalizing an Inactive Student Branch</a:t>
            </a:r>
          </a:p>
        </p:txBody>
      </p:sp>
      <p:sp>
        <p:nvSpPr>
          <p:cNvPr id="2" name="Rectangle 1">
            <a:extLst>
              <a:ext uri="{FF2B5EF4-FFF2-40B4-BE49-F238E27FC236}">
                <a16:creationId xmlns:a16="http://schemas.microsoft.com/office/drawing/2014/main" id="{017A146F-F0B2-8DC5-7D51-7BE36ED34046}"/>
              </a:ext>
            </a:extLst>
          </p:cNvPr>
          <p:cNvSpPr>
            <a:spLocks noChangeAspect="1"/>
          </p:cNvSpPr>
          <p:nvPr/>
        </p:nvSpPr>
        <p:spPr>
          <a:xfrm>
            <a:off x="9414382" y="2288555"/>
            <a:ext cx="1457325" cy="85725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Section</a:t>
            </a:r>
          </a:p>
        </p:txBody>
      </p:sp>
      <p:sp>
        <p:nvSpPr>
          <p:cNvPr id="5" name="Rectangle 4">
            <a:extLst>
              <a:ext uri="{FF2B5EF4-FFF2-40B4-BE49-F238E27FC236}">
                <a16:creationId xmlns:a16="http://schemas.microsoft.com/office/drawing/2014/main" id="{CBB7AFCF-88F1-E8C9-FEFC-F41BD003BD0B}"/>
              </a:ext>
            </a:extLst>
          </p:cNvPr>
          <p:cNvSpPr>
            <a:spLocks noChangeAspect="1"/>
          </p:cNvSpPr>
          <p:nvPr/>
        </p:nvSpPr>
        <p:spPr>
          <a:xfrm>
            <a:off x="9424212" y="4066770"/>
            <a:ext cx="1457325" cy="857249"/>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Student</a:t>
            </a:r>
          </a:p>
          <a:p>
            <a:pPr algn="ctr"/>
            <a:r>
              <a:rPr lang="en-US" sz="2400" b="1" dirty="0">
                <a:solidFill>
                  <a:schemeClr val="tx1"/>
                </a:solidFill>
              </a:rPr>
              <a:t>Branch</a:t>
            </a:r>
          </a:p>
        </p:txBody>
      </p:sp>
      <p:sp>
        <p:nvSpPr>
          <p:cNvPr id="6" name="Arrow: Up-Down 5">
            <a:extLst>
              <a:ext uri="{FF2B5EF4-FFF2-40B4-BE49-F238E27FC236}">
                <a16:creationId xmlns:a16="http://schemas.microsoft.com/office/drawing/2014/main" id="{FC64D415-043E-5F55-5A1F-AF9FAE97ED61}"/>
              </a:ext>
            </a:extLst>
          </p:cNvPr>
          <p:cNvSpPr/>
          <p:nvPr/>
        </p:nvSpPr>
        <p:spPr>
          <a:xfrm>
            <a:off x="9981268" y="3166084"/>
            <a:ext cx="317700" cy="861355"/>
          </a:xfrm>
          <a:prstGeom prst="upDownArrow">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E25A6B7-BD83-90B7-3E59-4E27FEA2D65B}"/>
              </a:ext>
            </a:extLst>
          </p:cNvPr>
          <p:cNvSpPr txBox="1"/>
          <p:nvPr/>
        </p:nvSpPr>
        <p:spPr>
          <a:xfrm>
            <a:off x="9625393" y="5150612"/>
            <a:ext cx="1029449" cy="461665"/>
          </a:xfrm>
          <a:prstGeom prst="rect">
            <a:avLst/>
          </a:prstGeom>
          <a:noFill/>
        </p:spPr>
        <p:txBody>
          <a:bodyPr wrap="none" rtlCol="0">
            <a:spAutoFit/>
          </a:bodyPr>
          <a:lstStyle/>
          <a:p>
            <a:r>
              <a:rPr lang="en-US" sz="2400" b="1" dirty="0">
                <a:solidFill>
                  <a:schemeClr val="bg1"/>
                </a:solidFill>
              </a:rPr>
              <a:t>School</a:t>
            </a:r>
          </a:p>
        </p:txBody>
      </p:sp>
    </p:spTree>
    <p:extLst>
      <p:ext uri="{BB962C8B-B14F-4D97-AF65-F5344CB8AC3E}">
        <p14:creationId xmlns:p14="http://schemas.microsoft.com/office/powerpoint/2010/main" val="392444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FAE6-A9DA-6717-0C22-3DF6953B169D}"/>
              </a:ext>
            </a:extLst>
          </p:cNvPr>
          <p:cNvSpPr txBox="1">
            <a:spLocks/>
          </p:cNvSpPr>
          <p:nvPr/>
        </p:nvSpPr>
        <p:spPr>
          <a:xfrm>
            <a:off x="-18415" y="964824"/>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3200" dirty="0">
                <a:solidFill>
                  <a:srgbClr val="003399"/>
                </a:solidFill>
              </a:rPr>
              <a:t>Initiating Student Branch Engagement or</a:t>
            </a:r>
          </a:p>
          <a:p>
            <a:pPr algn="ctr"/>
            <a:r>
              <a:rPr lang="en-US" sz="3200" dirty="0">
                <a:solidFill>
                  <a:srgbClr val="003399"/>
                </a:solidFill>
              </a:rPr>
              <a:t>Revitalizing an Inactive Student Branch</a:t>
            </a:r>
          </a:p>
        </p:txBody>
      </p:sp>
      <p:sp>
        <p:nvSpPr>
          <p:cNvPr id="3" name="Rectangle 2">
            <a:extLst>
              <a:ext uri="{FF2B5EF4-FFF2-40B4-BE49-F238E27FC236}">
                <a16:creationId xmlns:a16="http://schemas.microsoft.com/office/drawing/2014/main" id="{E23E800A-FF9E-29AA-21D2-D5ABDE7DCD7F}"/>
              </a:ext>
            </a:extLst>
          </p:cNvPr>
          <p:cNvSpPr/>
          <p:nvPr/>
        </p:nvSpPr>
        <p:spPr>
          <a:xfrm>
            <a:off x="1188471" y="2857754"/>
            <a:ext cx="9803994" cy="2800767"/>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works with the Student Branch officers and Branch Counselor in developing the Student Branch Annual Plan (meeting schedule, speakers, budget). </a:t>
            </a:r>
          </a:p>
          <a:p>
            <a:pPr marL="457200" indent="-457200">
              <a:spcAft>
                <a:spcPts val="1200"/>
              </a:spcAft>
              <a:buFont typeface="Arial" panose="020B0604020202020204" pitchFamily="34" charset="0"/>
              <a:buChar char="•"/>
            </a:pPr>
            <a:r>
              <a:rPr lang="en-US" sz="2600" dirty="0"/>
              <a:t>The Section can provide resources to the Student Branch (speakers, funding, etc.).</a:t>
            </a:r>
          </a:p>
          <a:p>
            <a:pPr marL="457200" indent="-457200">
              <a:spcAft>
                <a:spcPts val="1200"/>
              </a:spcAft>
              <a:buFont typeface="Arial" panose="020B0604020202020204" pitchFamily="34" charset="0"/>
              <a:buChar char="•"/>
            </a:pPr>
            <a:r>
              <a:rPr lang="en-US" sz="2600" dirty="0"/>
              <a:t>Joint activities are encouraged. </a:t>
            </a:r>
          </a:p>
        </p:txBody>
      </p:sp>
      <p:sp>
        <p:nvSpPr>
          <p:cNvPr id="5" name="TextBox 4">
            <a:extLst>
              <a:ext uri="{FF2B5EF4-FFF2-40B4-BE49-F238E27FC236}">
                <a16:creationId xmlns:a16="http://schemas.microsoft.com/office/drawing/2014/main" id="{11F53FA2-3BC9-B260-1E94-07C12A708E77}"/>
              </a:ext>
            </a:extLst>
          </p:cNvPr>
          <p:cNvSpPr txBox="1"/>
          <p:nvPr/>
        </p:nvSpPr>
        <p:spPr>
          <a:xfrm>
            <a:off x="845574" y="2254167"/>
            <a:ext cx="4935967" cy="584775"/>
          </a:xfrm>
          <a:prstGeom prst="rect">
            <a:avLst/>
          </a:prstGeom>
          <a:noFill/>
        </p:spPr>
        <p:txBody>
          <a:bodyPr wrap="none" rtlCol="0">
            <a:spAutoFit/>
          </a:bodyPr>
          <a:lstStyle/>
          <a:p>
            <a:r>
              <a:rPr lang="en-US" sz="3200" b="1" u="sng" dirty="0"/>
              <a:t>Student Branch Annual Plan</a:t>
            </a:r>
          </a:p>
        </p:txBody>
      </p:sp>
    </p:spTree>
    <p:extLst>
      <p:ext uri="{BB962C8B-B14F-4D97-AF65-F5344CB8AC3E}">
        <p14:creationId xmlns:p14="http://schemas.microsoft.com/office/powerpoint/2010/main" val="355752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AF4715BB-8018-B43B-95E1-3C3F75D26B1C}"/>
              </a:ext>
            </a:extLst>
          </p:cNvPr>
          <p:cNvSpPr txBox="1">
            <a:spLocks/>
          </p:cNvSpPr>
          <p:nvPr/>
        </p:nvSpPr>
        <p:spPr>
          <a:xfrm>
            <a:off x="0" y="1986118"/>
            <a:ext cx="12192000" cy="2391048"/>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3500" b="1" dirty="0">
                <a:solidFill>
                  <a:schemeClr val="tx1"/>
                </a:solidFill>
              </a:rPr>
              <a:t>A question for every Section … </a:t>
            </a:r>
          </a:p>
          <a:p>
            <a:pPr algn="ctr"/>
            <a:r>
              <a:rPr lang="en-US" sz="3500" b="1" dirty="0">
                <a:solidFill>
                  <a:schemeClr val="tx1"/>
                </a:solidFill>
              </a:rPr>
              <a:t>Are you a good parent?</a:t>
            </a:r>
          </a:p>
          <a:p>
            <a:pPr algn="ctr"/>
            <a:endParaRPr lang="en-US" sz="3500" dirty="0"/>
          </a:p>
          <a:p>
            <a:pPr algn="ctr"/>
            <a:endParaRPr lang="en-US" sz="3200" dirty="0"/>
          </a:p>
          <a:p>
            <a:pPr algn="ctr"/>
            <a:r>
              <a:rPr lang="en-US" sz="3200" dirty="0"/>
              <a:t>Discussion/Questions</a:t>
            </a:r>
          </a:p>
        </p:txBody>
      </p:sp>
    </p:spTree>
    <p:extLst>
      <p:ext uri="{BB962C8B-B14F-4D97-AF65-F5344CB8AC3E}">
        <p14:creationId xmlns:p14="http://schemas.microsoft.com/office/powerpoint/2010/main" val="218393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8B5914D7-C838-6F90-8AFA-38AB82AF066E}"/>
              </a:ext>
            </a:extLst>
          </p:cNvPr>
          <p:cNvGrpSpPr/>
          <p:nvPr/>
        </p:nvGrpSpPr>
        <p:grpSpPr>
          <a:xfrm>
            <a:off x="2819400" y="2172265"/>
            <a:ext cx="6553200" cy="2057400"/>
            <a:chOff x="1617912" y="3193345"/>
            <a:chExt cx="6553200" cy="2057400"/>
          </a:xfrm>
        </p:grpSpPr>
        <p:cxnSp>
          <p:nvCxnSpPr>
            <p:cNvPr id="11" name="Straight Arrow Connector 10">
              <a:extLst>
                <a:ext uri="{FF2B5EF4-FFF2-40B4-BE49-F238E27FC236}">
                  <a16:creationId xmlns:a16="http://schemas.microsoft.com/office/drawing/2014/main" id="{4EE0F44E-C8C7-D67E-17F7-15D060113B20}"/>
                </a:ext>
              </a:extLst>
            </p:cNvPr>
            <p:cNvCxnSpPr>
              <a:cxnSpLocks/>
              <a:stCxn id="8" idx="2"/>
            </p:cNvCxnSpPr>
            <p:nvPr/>
          </p:nvCxnSpPr>
          <p:spPr>
            <a:xfrm flipH="1">
              <a:off x="4854450" y="3955345"/>
              <a:ext cx="1962"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FC4EAED-E7F0-473A-D25D-689F5F1EE465}"/>
                </a:ext>
              </a:extLst>
            </p:cNvPr>
            <p:cNvCxnSpPr/>
            <p:nvPr/>
          </p:nvCxnSpPr>
          <p:spPr>
            <a:xfrm>
              <a:off x="2265612" y="4229665"/>
              <a:ext cx="52578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D96D4D95-18A7-4EAB-7186-9511D4AF221C}"/>
                </a:ext>
              </a:extLst>
            </p:cNvPr>
            <p:cNvCxnSpPr>
              <a:cxnSpLocks/>
            </p:cNvCxnSpPr>
            <p:nvPr/>
          </p:nvCxnSpPr>
          <p:spPr>
            <a:xfrm flipH="1">
              <a:off x="2271327" y="4209662"/>
              <a:ext cx="3810" cy="292608"/>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097957-D8EB-0ADF-FE60-71FED56B4CD4}"/>
                </a:ext>
              </a:extLst>
            </p:cNvPr>
            <p:cNvCxnSpPr/>
            <p:nvPr/>
          </p:nvCxnSpPr>
          <p:spPr>
            <a:xfrm>
              <a:off x="4056312" y="4214425"/>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6B0B138-FABF-5455-C35A-4AA90F538E89}"/>
                </a:ext>
              </a:extLst>
            </p:cNvPr>
            <p:cNvCxnSpPr/>
            <p:nvPr/>
          </p:nvCxnSpPr>
          <p:spPr>
            <a:xfrm>
              <a:off x="5759382" y="4229665"/>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A7BED27-636A-BC29-3996-59269FA94B14}"/>
                </a:ext>
              </a:extLst>
            </p:cNvPr>
            <p:cNvCxnSpPr>
              <a:cxnSpLocks/>
            </p:cNvCxnSpPr>
            <p:nvPr/>
          </p:nvCxnSpPr>
          <p:spPr>
            <a:xfrm>
              <a:off x="7523412" y="4209662"/>
              <a:ext cx="0" cy="292608"/>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D0AD641-E6B3-517E-B321-F19DE17263E9}"/>
                </a:ext>
              </a:extLst>
            </p:cNvPr>
            <p:cNvSpPr/>
            <p:nvPr/>
          </p:nvSpPr>
          <p:spPr>
            <a:xfrm>
              <a:off x="4208712" y="3193345"/>
              <a:ext cx="1295400" cy="762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Section</a:t>
              </a:r>
            </a:p>
          </p:txBody>
        </p:sp>
        <p:sp>
          <p:nvSpPr>
            <p:cNvPr id="15" name="Rectangle 14">
              <a:extLst>
                <a:ext uri="{FF2B5EF4-FFF2-40B4-BE49-F238E27FC236}">
                  <a16:creationId xmlns:a16="http://schemas.microsoft.com/office/drawing/2014/main" id="{2527DF7F-5718-11C6-D283-64938D737B7E}"/>
                </a:ext>
              </a:extLst>
            </p:cNvPr>
            <p:cNvSpPr/>
            <p:nvPr/>
          </p:nvSpPr>
          <p:spPr>
            <a:xfrm>
              <a:off x="5123112" y="4488745"/>
              <a:ext cx="1295400" cy="7620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Sub-Sections</a:t>
              </a:r>
            </a:p>
          </p:txBody>
        </p:sp>
        <p:sp>
          <p:nvSpPr>
            <p:cNvPr id="9" name="Rectangle 8">
              <a:extLst>
                <a:ext uri="{FF2B5EF4-FFF2-40B4-BE49-F238E27FC236}">
                  <a16:creationId xmlns:a16="http://schemas.microsoft.com/office/drawing/2014/main" id="{AF5CDD80-88CD-A6D8-5F22-6D2461E87941}"/>
                </a:ext>
              </a:extLst>
            </p:cNvPr>
            <p:cNvSpPr/>
            <p:nvPr/>
          </p:nvSpPr>
          <p:spPr>
            <a:xfrm>
              <a:off x="3370512" y="4488745"/>
              <a:ext cx="1295400" cy="7620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Affinity Groups</a:t>
              </a:r>
            </a:p>
          </p:txBody>
        </p:sp>
        <p:sp>
          <p:nvSpPr>
            <p:cNvPr id="10" name="Rectangle 9">
              <a:extLst>
                <a:ext uri="{FF2B5EF4-FFF2-40B4-BE49-F238E27FC236}">
                  <a16:creationId xmlns:a16="http://schemas.microsoft.com/office/drawing/2014/main" id="{D3FB0746-954E-BED8-F166-C74DD5285116}"/>
                </a:ext>
              </a:extLst>
            </p:cNvPr>
            <p:cNvSpPr/>
            <p:nvPr/>
          </p:nvSpPr>
          <p:spPr>
            <a:xfrm>
              <a:off x="1617912" y="4488745"/>
              <a:ext cx="1295400" cy="76200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Chapters</a:t>
              </a:r>
            </a:p>
          </p:txBody>
        </p:sp>
        <p:sp>
          <p:nvSpPr>
            <p:cNvPr id="12" name="Rectangle 11">
              <a:extLst>
                <a:ext uri="{FF2B5EF4-FFF2-40B4-BE49-F238E27FC236}">
                  <a16:creationId xmlns:a16="http://schemas.microsoft.com/office/drawing/2014/main" id="{9EFB1387-354D-35BC-EA54-BBBC44B28A76}"/>
                </a:ext>
              </a:extLst>
            </p:cNvPr>
            <p:cNvSpPr/>
            <p:nvPr/>
          </p:nvSpPr>
          <p:spPr>
            <a:xfrm>
              <a:off x="6875712" y="4488745"/>
              <a:ext cx="1295400" cy="762000"/>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Student</a:t>
              </a:r>
            </a:p>
            <a:p>
              <a:pPr algn="ctr"/>
              <a:r>
                <a:rPr lang="en-US" b="1" dirty="0">
                  <a:solidFill>
                    <a:schemeClr val="tx1"/>
                  </a:solidFill>
                </a:rPr>
                <a:t>Branch(es)</a:t>
              </a:r>
            </a:p>
          </p:txBody>
        </p:sp>
      </p:grpSp>
      <p:sp>
        <p:nvSpPr>
          <p:cNvPr id="28" name="TextBox 27">
            <a:extLst>
              <a:ext uri="{FF2B5EF4-FFF2-40B4-BE49-F238E27FC236}">
                <a16:creationId xmlns:a16="http://schemas.microsoft.com/office/drawing/2014/main" id="{1A6D65C1-E8A8-7EAF-13B1-3866C485A021}"/>
              </a:ext>
            </a:extLst>
          </p:cNvPr>
          <p:cNvSpPr txBox="1"/>
          <p:nvPr/>
        </p:nvSpPr>
        <p:spPr>
          <a:xfrm>
            <a:off x="4345873" y="1187925"/>
            <a:ext cx="3500254" cy="523220"/>
          </a:xfrm>
          <a:prstGeom prst="rect">
            <a:avLst/>
          </a:prstGeom>
          <a:noFill/>
        </p:spPr>
        <p:txBody>
          <a:bodyPr wrap="none" rtlCol="0">
            <a:spAutoFit/>
          </a:bodyPr>
          <a:lstStyle/>
          <a:p>
            <a:r>
              <a:rPr lang="en-US" sz="2800" b="1" u="sng" dirty="0">
                <a:solidFill>
                  <a:srgbClr val="003399"/>
                </a:solidFill>
              </a:rPr>
              <a:t>IEEE Section Org Chart</a:t>
            </a:r>
          </a:p>
        </p:txBody>
      </p:sp>
      <p:sp>
        <p:nvSpPr>
          <p:cNvPr id="29" name="TextBox 28">
            <a:extLst>
              <a:ext uri="{FF2B5EF4-FFF2-40B4-BE49-F238E27FC236}">
                <a16:creationId xmlns:a16="http://schemas.microsoft.com/office/drawing/2014/main" id="{22A19EB0-9647-AFD0-AD3E-90FF4F84B9C7}"/>
              </a:ext>
            </a:extLst>
          </p:cNvPr>
          <p:cNvSpPr txBox="1"/>
          <p:nvPr/>
        </p:nvSpPr>
        <p:spPr>
          <a:xfrm>
            <a:off x="1818235" y="4978630"/>
            <a:ext cx="8475405" cy="461665"/>
          </a:xfrm>
          <a:prstGeom prst="rect">
            <a:avLst/>
          </a:prstGeom>
          <a:noFill/>
        </p:spPr>
        <p:txBody>
          <a:bodyPr wrap="square" rtlCol="0">
            <a:spAutoFit/>
          </a:bodyPr>
          <a:lstStyle/>
          <a:p>
            <a:pPr algn="ctr"/>
            <a:r>
              <a:rPr lang="en-US" sz="2400" b="1" dirty="0"/>
              <a:t>Section-Student Branch     →     Parent-Child Relationship</a:t>
            </a:r>
          </a:p>
        </p:txBody>
      </p:sp>
    </p:spTree>
    <p:extLst>
      <p:ext uri="{BB962C8B-B14F-4D97-AF65-F5344CB8AC3E}">
        <p14:creationId xmlns:p14="http://schemas.microsoft.com/office/powerpoint/2010/main" val="210108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Google Shape;3408;p361">
            <a:extLst>
              <a:ext uri="{FF2B5EF4-FFF2-40B4-BE49-F238E27FC236}">
                <a16:creationId xmlns:a16="http://schemas.microsoft.com/office/drawing/2014/main" id="{BA48722F-96D9-EAC0-5C22-DCA115B47E62}"/>
              </a:ext>
            </a:extLst>
          </p:cNvPr>
          <p:cNvPicPr preferRelativeResize="0"/>
          <p:nvPr/>
        </p:nvPicPr>
        <p:blipFill rotWithShape="1">
          <a:blip r:embed="rId2">
            <a:alphaModFix/>
          </a:blip>
          <a:srcRect l="-75" r="24250"/>
          <a:stretch/>
        </p:blipFill>
        <p:spPr>
          <a:xfrm>
            <a:off x="5447295" y="1552575"/>
            <a:ext cx="6309360" cy="4562474"/>
          </a:xfrm>
          <a:prstGeom prst="rect">
            <a:avLst/>
          </a:prstGeom>
          <a:noFill/>
          <a:ln>
            <a:noFill/>
          </a:ln>
        </p:spPr>
      </p:pic>
      <p:sp>
        <p:nvSpPr>
          <p:cNvPr id="23" name="Google Shape;3409;p361">
            <a:extLst>
              <a:ext uri="{FF2B5EF4-FFF2-40B4-BE49-F238E27FC236}">
                <a16:creationId xmlns:a16="http://schemas.microsoft.com/office/drawing/2014/main" id="{3545E16C-E0F4-56DD-1DAE-8C77C5DA92E8}"/>
              </a:ext>
            </a:extLst>
          </p:cNvPr>
          <p:cNvSpPr txBox="1"/>
          <p:nvPr/>
        </p:nvSpPr>
        <p:spPr>
          <a:xfrm>
            <a:off x="400050" y="1649730"/>
            <a:ext cx="5828030" cy="438578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100" b="1" i="1" dirty="0">
                <a:solidFill>
                  <a:srgbClr val="FF0000"/>
                </a:solidFill>
                <a:latin typeface="Calibri"/>
                <a:ea typeface="Calibri"/>
                <a:cs typeface="Calibri"/>
                <a:sym typeface="Calibri"/>
              </a:rPr>
              <a:t>1. To enhance my career opportunities (63%)</a:t>
            </a:r>
            <a:endParaRPr sz="2100" b="1" dirty="0">
              <a:solidFill>
                <a:srgbClr val="FF0000"/>
              </a:solidFill>
              <a:latin typeface="Calibri"/>
              <a:ea typeface="Calibri"/>
              <a:cs typeface="Calibri"/>
              <a:sym typeface="Calibri"/>
            </a:endParaRPr>
          </a:p>
          <a:p>
            <a:pPr marL="0" lvl="0" indent="0" algn="l" rtl="0">
              <a:spcBef>
                <a:spcPts val="0"/>
              </a:spcBef>
              <a:spcAft>
                <a:spcPts val="0"/>
              </a:spcAft>
              <a:buNone/>
            </a:pPr>
            <a:endParaRPr sz="2100" b="1" dirty="0">
              <a:latin typeface="Calibri"/>
              <a:ea typeface="Calibri"/>
              <a:cs typeface="Calibri"/>
              <a:sym typeface="Calibri"/>
            </a:endParaRPr>
          </a:p>
          <a:p>
            <a:pPr marL="0" lvl="0" indent="0" algn="l" rtl="0">
              <a:spcBef>
                <a:spcPts val="0"/>
              </a:spcBef>
              <a:spcAft>
                <a:spcPts val="0"/>
              </a:spcAft>
              <a:buNone/>
            </a:pPr>
            <a:r>
              <a:rPr lang="en-US" sz="2100" b="1" i="1" dirty="0">
                <a:solidFill>
                  <a:srgbClr val="FF0000"/>
                </a:solidFill>
                <a:latin typeface="Calibri"/>
                <a:ea typeface="Calibri"/>
                <a:cs typeface="Calibri"/>
                <a:sym typeface="Calibri"/>
              </a:rPr>
              <a:t>2. To remain technically current (53%)</a:t>
            </a:r>
          </a:p>
          <a:p>
            <a:pPr marL="0" lvl="0" indent="0" algn="l" rtl="0">
              <a:spcBef>
                <a:spcPts val="0"/>
              </a:spcBef>
              <a:spcAft>
                <a:spcPts val="0"/>
              </a:spcAft>
              <a:buNone/>
            </a:pPr>
            <a:endParaRPr lang="en-US" sz="2100" b="1" i="1" dirty="0">
              <a:latin typeface="Calibri"/>
              <a:ea typeface="Calibri"/>
              <a:cs typeface="Calibri"/>
              <a:sym typeface="Calibri"/>
            </a:endParaRPr>
          </a:p>
          <a:p>
            <a:pPr marL="0" lvl="0" indent="0" algn="l" rtl="0">
              <a:spcBef>
                <a:spcPts val="0"/>
              </a:spcBef>
              <a:spcAft>
                <a:spcPts val="0"/>
              </a:spcAft>
              <a:buNone/>
            </a:pPr>
            <a:r>
              <a:rPr lang="en-US" sz="2100" b="1" i="1" dirty="0">
                <a:solidFill>
                  <a:srgbClr val="FF0000"/>
                </a:solidFill>
                <a:latin typeface="Calibri"/>
                <a:ea typeface="Calibri"/>
                <a:cs typeface="Calibri"/>
                <a:sym typeface="Calibri"/>
              </a:rPr>
              <a:t>3. To network with others in the profession (52%)</a:t>
            </a:r>
          </a:p>
          <a:p>
            <a:pPr marL="0" lvl="0" indent="0" algn="l" rtl="0">
              <a:spcBef>
                <a:spcPts val="0"/>
              </a:spcBef>
              <a:spcAft>
                <a:spcPts val="0"/>
              </a:spcAft>
              <a:buNone/>
            </a:pPr>
            <a:endParaRPr lang="en-US" sz="2100" b="1" i="1" dirty="0">
              <a:latin typeface="Calibri"/>
              <a:ea typeface="Calibri"/>
              <a:cs typeface="Calibri"/>
              <a:sym typeface="Calibri"/>
            </a:endParaRPr>
          </a:p>
          <a:p>
            <a:pPr marL="0" lvl="0" indent="0" algn="l" rtl="0">
              <a:spcBef>
                <a:spcPts val="0"/>
              </a:spcBef>
              <a:spcAft>
                <a:spcPts val="0"/>
              </a:spcAft>
              <a:buNone/>
            </a:pPr>
            <a:r>
              <a:rPr lang="en-US" sz="2100" b="1" i="1" dirty="0">
                <a:solidFill>
                  <a:srgbClr val="FF0000"/>
                </a:solidFill>
                <a:latin typeface="Calibri"/>
                <a:ea typeface="Calibri"/>
                <a:cs typeface="Calibri"/>
                <a:sym typeface="Calibri"/>
              </a:rPr>
              <a:t>4. To participate in Student Branch activities (50%)</a:t>
            </a:r>
          </a:p>
          <a:p>
            <a:pPr marL="0" lvl="0" indent="0" algn="l" rtl="0">
              <a:spcBef>
                <a:spcPts val="0"/>
              </a:spcBef>
              <a:spcAft>
                <a:spcPts val="0"/>
              </a:spcAft>
              <a:buNone/>
            </a:pPr>
            <a:endParaRPr lang="en-US" sz="2100" b="1" i="1" dirty="0">
              <a:latin typeface="Calibri"/>
              <a:ea typeface="Calibri"/>
              <a:cs typeface="Calibri"/>
              <a:sym typeface="Calibri"/>
            </a:endParaRPr>
          </a:p>
          <a:p>
            <a:pPr marL="0" lvl="0" indent="0" algn="l" rtl="0">
              <a:spcBef>
                <a:spcPts val="0"/>
              </a:spcBef>
              <a:spcAft>
                <a:spcPts val="0"/>
              </a:spcAft>
              <a:buNone/>
            </a:pPr>
            <a:r>
              <a:rPr lang="en-US" sz="2100" b="1" i="1" dirty="0">
                <a:latin typeface="Calibri"/>
                <a:ea typeface="Calibri"/>
                <a:cs typeface="Calibri"/>
                <a:sym typeface="Calibri"/>
              </a:rPr>
              <a:t>5. To obtain IEEE publications (50%)</a:t>
            </a:r>
          </a:p>
          <a:p>
            <a:pPr marL="0" lvl="0" indent="0" algn="l" rtl="0">
              <a:spcBef>
                <a:spcPts val="0"/>
              </a:spcBef>
              <a:spcAft>
                <a:spcPts val="0"/>
              </a:spcAft>
              <a:buNone/>
            </a:pPr>
            <a:endParaRPr lang="en-US" sz="2100" b="1" i="1" dirty="0">
              <a:latin typeface="Calibri"/>
              <a:ea typeface="Calibri"/>
              <a:cs typeface="Calibri"/>
              <a:sym typeface="Calibri"/>
            </a:endParaRPr>
          </a:p>
          <a:p>
            <a:pPr marL="0" lvl="0" indent="0" algn="l" rtl="0">
              <a:spcBef>
                <a:spcPts val="0"/>
              </a:spcBef>
              <a:spcAft>
                <a:spcPts val="0"/>
              </a:spcAft>
              <a:buNone/>
            </a:pPr>
            <a:r>
              <a:rPr lang="en-US" sz="2100" b="1" i="1" dirty="0">
                <a:solidFill>
                  <a:srgbClr val="FF0000"/>
                </a:solidFill>
                <a:latin typeface="Calibri"/>
                <a:ea typeface="Calibri"/>
                <a:cs typeface="Calibri"/>
                <a:sym typeface="Calibri"/>
              </a:rPr>
              <a:t>6. To join IEEE Societies (49%)</a:t>
            </a:r>
          </a:p>
          <a:p>
            <a:pPr marL="0" lvl="0" indent="0" algn="l" rtl="0">
              <a:spcBef>
                <a:spcPts val="0"/>
              </a:spcBef>
              <a:spcAft>
                <a:spcPts val="0"/>
              </a:spcAft>
              <a:buNone/>
            </a:pPr>
            <a:endParaRPr lang="en-US" sz="2100" b="1" i="1" dirty="0">
              <a:latin typeface="Calibri"/>
              <a:ea typeface="Calibri"/>
              <a:cs typeface="Calibri"/>
              <a:sym typeface="Calibri"/>
            </a:endParaRPr>
          </a:p>
          <a:p>
            <a:pPr marL="0" lvl="0" indent="0" algn="l" rtl="0">
              <a:spcBef>
                <a:spcPts val="0"/>
              </a:spcBef>
              <a:spcAft>
                <a:spcPts val="0"/>
              </a:spcAft>
              <a:buNone/>
            </a:pPr>
            <a:r>
              <a:rPr lang="en-US" sz="2100" b="1" i="1" dirty="0">
                <a:solidFill>
                  <a:srgbClr val="FF0000"/>
                </a:solidFill>
                <a:latin typeface="Calibri"/>
                <a:ea typeface="Calibri"/>
                <a:cs typeface="Calibri"/>
                <a:sym typeface="Calibri"/>
              </a:rPr>
              <a:t>7. To participate in local IEEE activities (46%)</a:t>
            </a:r>
            <a:endParaRPr sz="2100" b="1" i="1" dirty="0">
              <a:solidFill>
                <a:srgbClr val="FF0000"/>
              </a:solidFill>
              <a:latin typeface="Calibri"/>
              <a:ea typeface="Calibri"/>
              <a:cs typeface="Calibri"/>
              <a:sym typeface="Calibri"/>
            </a:endParaRPr>
          </a:p>
        </p:txBody>
      </p:sp>
      <p:sp>
        <p:nvSpPr>
          <p:cNvPr id="24" name="Google Shape;3406;p361">
            <a:extLst>
              <a:ext uri="{FF2B5EF4-FFF2-40B4-BE49-F238E27FC236}">
                <a16:creationId xmlns:a16="http://schemas.microsoft.com/office/drawing/2014/main" id="{01D623D2-8437-47BF-4C6C-DEA3E96B52AD}"/>
              </a:ext>
            </a:extLst>
          </p:cNvPr>
          <p:cNvSpPr txBox="1">
            <a:spLocks/>
          </p:cNvSpPr>
          <p:nvPr/>
        </p:nvSpPr>
        <p:spPr>
          <a:xfrm>
            <a:off x="1176351" y="1015875"/>
            <a:ext cx="10515600" cy="536700"/>
          </a:xfrm>
          <a:prstGeom prst="rect">
            <a:avLst/>
          </a:prstGeom>
        </p:spPr>
        <p:txBody>
          <a:bodyPr spcFirstLastPara="1" wrap="square" lIns="91425" tIns="45700" rIns="91425" bIns="45700" anchor="t" anchorCtr="0">
            <a:normAutofit fontScale="675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spcBef>
                <a:spcPts val="0"/>
              </a:spcBef>
            </a:pPr>
            <a:r>
              <a:rPr lang="en-US" dirty="0">
                <a:solidFill>
                  <a:srgbClr val="003399"/>
                </a:solidFill>
              </a:rPr>
              <a:t>Student Members - Reasons for Joining IEEE</a:t>
            </a:r>
          </a:p>
        </p:txBody>
      </p:sp>
    </p:spTree>
    <p:extLst>
      <p:ext uri="{BB962C8B-B14F-4D97-AF65-F5344CB8AC3E}">
        <p14:creationId xmlns:p14="http://schemas.microsoft.com/office/powerpoint/2010/main" val="210558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F7B67B-2CA4-247E-A563-8F2F3A21FC00}"/>
              </a:ext>
            </a:extLst>
          </p:cNvPr>
          <p:cNvSpPr/>
          <p:nvPr/>
        </p:nvSpPr>
        <p:spPr>
          <a:xfrm>
            <a:off x="570271" y="1098727"/>
            <a:ext cx="11307097" cy="584775"/>
          </a:xfrm>
          <a:prstGeom prst="rect">
            <a:avLst/>
          </a:prstGeom>
        </p:spPr>
        <p:txBody>
          <a:bodyPr wrap="square">
            <a:spAutoFit/>
          </a:bodyPr>
          <a:lstStyle/>
          <a:p>
            <a:pPr>
              <a:spcAft>
                <a:spcPts val="1200"/>
              </a:spcAft>
            </a:pPr>
            <a:r>
              <a:rPr lang="en-US" sz="3200" b="1" dirty="0">
                <a:solidFill>
                  <a:srgbClr val="003399"/>
                </a:solidFill>
              </a:rPr>
              <a:t>Student Branch members want to participate in Section Activities.</a:t>
            </a:r>
          </a:p>
        </p:txBody>
      </p:sp>
      <p:sp>
        <p:nvSpPr>
          <p:cNvPr id="4" name="Rectangle 3">
            <a:extLst>
              <a:ext uri="{FF2B5EF4-FFF2-40B4-BE49-F238E27FC236}">
                <a16:creationId xmlns:a16="http://schemas.microsoft.com/office/drawing/2014/main" id="{02E46BA0-11F3-034F-9F96-2C61F95E26D4}"/>
              </a:ext>
            </a:extLst>
          </p:cNvPr>
          <p:cNvSpPr/>
          <p:nvPr/>
        </p:nvSpPr>
        <p:spPr>
          <a:xfrm>
            <a:off x="1441385" y="1774117"/>
            <a:ext cx="7043853" cy="4001095"/>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Sections must be proactive to develop an effective working relationship with the Student Branch.</a:t>
            </a:r>
          </a:p>
          <a:p>
            <a:pPr marL="457200" indent="-457200">
              <a:spcAft>
                <a:spcPts val="1200"/>
              </a:spcAft>
              <a:buFont typeface="Arial" panose="020B0604020202020204" pitchFamily="34" charset="0"/>
              <a:buChar char="•"/>
            </a:pPr>
            <a:r>
              <a:rPr lang="en-US" sz="2600" dirty="0"/>
              <a:t>Direct communication between Section leaders and Student Branch leaders (branch officers and branch counselor) is key to developing and sustaining an effective working relationship between the Section and Student Branch.</a:t>
            </a:r>
          </a:p>
          <a:p>
            <a:pPr marL="457200" indent="-457200">
              <a:spcAft>
                <a:spcPts val="1200"/>
              </a:spcAft>
              <a:buFont typeface="Arial" panose="020B0604020202020204" pitchFamily="34" charset="0"/>
              <a:buChar char="•"/>
            </a:pPr>
            <a:r>
              <a:rPr lang="en-US" sz="2600" dirty="0"/>
              <a:t>The interaction should be bidirectional.</a:t>
            </a:r>
          </a:p>
        </p:txBody>
      </p:sp>
      <p:sp>
        <p:nvSpPr>
          <p:cNvPr id="12" name="Rectangle 11">
            <a:extLst>
              <a:ext uri="{FF2B5EF4-FFF2-40B4-BE49-F238E27FC236}">
                <a16:creationId xmlns:a16="http://schemas.microsoft.com/office/drawing/2014/main" id="{812F5EBA-07D9-8048-BC8C-C3A66AD34E6B}"/>
              </a:ext>
            </a:extLst>
          </p:cNvPr>
          <p:cNvSpPr>
            <a:spLocks noChangeAspect="1"/>
          </p:cNvSpPr>
          <p:nvPr/>
        </p:nvSpPr>
        <p:spPr>
          <a:xfrm>
            <a:off x="9109580" y="2091908"/>
            <a:ext cx="1943099" cy="1143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Section</a:t>
            </a:r>
          </a:p>
        </p:txBody>
      </p:sp>
      <p:sp>
        <p:nvSpPr>
          <p:cNvPr id="16" name="Rectangle 15">
            <a:extLst>
              <a:ext uri="{FF2B5EF4-FFF2-40B4-BE49-F238E27FC236}">
                <a16:creationId xmlns:a16="http://schemas.microsoft.com/office/drawing/2014/main" id="{E64D8567-D421-059C-73BE-D32929E78A14}"/>
              </a:ext>
            </a:extLst>
          </p:cNvPr>
          <p:cNvSpPr>
            <a:spLocks noChangeAspect="1"/>
          </p:cNvSpPr>
          <p:nvPr/>
        </p:nvSpPr>
        <p:spPr>
          <a:xfrm>
            <a:off x="9109579" y="4096263"/>
            <a:ext cx="1943100" cy="1143000"/>
          </a:xfrm>
          <a:prstGeom prst="rect">
            <a:avLst/>
          </a:prstGeom>
          <a:solidFill>
            <a:schemeClr val="tx2">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Student</a:t>
            </a:r>
          </a:p>
          <a:p>
            <a:pPr algn="ctr"/>
            <a:r>
              <a:rPr lang="en-US" sz="2400" b="1" dirty="0">
                <a:solidFill>
                  <a:schemeClr val="tx1"/>
                </a:solidFill>
              </a:rPr>
              <a:t>Branch</a:t>
            </a:r>
          </a:p>
        </p:txBody>
      </p:sp>
      <p:sp>
        <p:nvSpPr>
          <p:cNvPr id="17" name="Arrow: Up-Down 16">
            <a:extLst>
              <a:ext uri="{FF2B5EF4-FFF2-40B4-BE49-F238E27FC236}">
                <a16:creationId xmlns:a16="http://schemas.microsoft.com/office/drawing/2014/main" id="{54E9A9DB-FB7C-B05C-234A-633F24B3BCB5}"/>
              </a:ext>
            </a:extLst>
          </p:cNvPr>
          <p:cNvSpPr/>
          <p:nvPr/>
        </p:nvSpPr>
        <p:spPr>
          <a:xfrm>
            <a:off x="9922279" y="3234908"/>
            <a:ext cx="317700" cy="861355"/>
          </a:xfrm>
          <a:prstGeom prst="upDownArrow">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286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1653;p187">
            <a:extLst>
              <a:ext uri="{FF2B5EF4-FFF2-40B4-BE49-F238E27FC236}">
                <a16:creationId xmlns:a16="http://schemas.microsoft.com/office/drawing/2014/main" id="{58235875-50A7-A67C-8017-1F472DE45E9C}"/>
              </a:ext>
            </a:extLst>
          </p:cNvPr>
          <p:cNvPicPr preferRelativeResize="0"/>
          <p:nvPr/>
        </p:nvPicPr>
        <p:blipFill>
          <a:blip r:embed="rId2">
            <a:alphaModFix/>
          </a:blip>
          <a:stretch>
            <a:fillRect/>
          </a:stretch>
        </p:blipFill>
        <p:spPr>
          <a:xfrm>
            <a:off x="1574794" y="1687915"/>
            <a:ext cx="9298050" cy="4220300"/>
          </a:xfrm>
          <a:prstGeom prst="rect">
            <a:avLst/>
          </a:prstGeom>
          <a:noFill/>
          <a:ln>
            <a:solidFill>
              <a:schemeClr val="tx1"/>
            </a:solidFill>
          </a:ln>
        </p:spPr>
      </p:pic>
      <p:sp>
        <p:nvSpPr>
          <p:cNvPr id="9" name="Google Shape;3406;p361">
            <a:extLst>
              <a:ext uri="{FF2B5EF4-FFF2-40B4-BE49-F238E27FC236}">
                <a16:creationId xmlns:a16="http://schemas.microsoft.com/office/drawing/2014/main" id="{F04984FC-7134-7BDC-5C1E-F83FF7640C76}"/>
              </a:ext>
            </a:extLst>
          </p:cNvPr>
          <p:cNvSpPr txBox="1">
            <a:spLocks/>
          </p:cNvSpPr>
          <p:nvPr/>
        </p:nvSpPr>
        <p:spPr>
          <a:xfrm>
            <a:off x="838200" y="1151215"/>
            <a:ext cx="10515600" cy="536700"/>
          </a:xfrm>
          <a:prstGeom prst="rect">
            <a:avLst/>
          </a:prstGeom>
        </p:spPr>
        <p:txBody>
          <a:bodyPr spcFirstLastPara="1" wrap="square" lIns="91425" tIns="45700" rIns="91425" bIns="45700" anchor="t" anchorCtr="0">
            <a:normAutofit fontScale="4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0"/>
              </a:spcBef>
            </a:pPr>
            <a:r>
              <a:rPr lang="en-US" dirty="0"/>
              <a:t>IEEE Total Student Membership (SM+GSM) – December Shapshot</a:t>
            </a:r>
          </a:p>
        </p:txBody>
      </p:sp>
    </p:spTree>
    <p:extLst>
      <p:ext uri="{BB962C8B-B14F-4D97-AF65-F5344CB8AC3E}">
        <p14:creationId xmlns:p14="http://schemas.microsoft.com/office/powerpoint/2010/main" val="293467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3406;p361">
            <a:extLst>
              <a:ext uri="{FF2B5EF4-FFF2-40B4-BE49-F238E27FC236}">
                <a16:creationId xmlns:a16="http://schemas.microsoft.com/office/drawing/2014/main" id="{7F661EBB-3058-4D1C-89F3-F374988DDB4F}"/>
              </a:ext>
            </a:extLst>
          </p:cNvPr>
          <p:cNvSpPr txBox="1">
            <a:spLocks/>
          </p:cNvSpPr>
          <p:nvPr/>
        </p:nvSpPr>
        <p:spPr>
          <a:xfrm>
            <a:off x="838200" y="1124240"/>
            <a:ext cx="10515600" cy="536700"/>
          </a:xfrm>
          <a:prstGeom prst="rect">
            <a:avLst/>
          </a:prstGeom>
        </p:spPr>
        <p:txBody>
          <a:bodyPr spcFirstLastPara="1" wrap="square" lIns="91425" tIns="45700" rIns="91425" bIns="45700" anchor="t" anchorCtr="0">
            <a:normAutofit fontScale="4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0"/>
              </a:spcBef>
            </a:pPr>
            <a:r>
              <a:rPr lang="en-US" dirty="0"/>
              <a:t>Region 3 Total Student Membership (SM+GSM) – June Shapshot</a:t>
            </a:r>
          </a:p>
        </p:txBody>
      </p:sp>
      <p:pic>
        <p:nvPicPr>
          <p:cNvPr id="7" name="Picture 6">
            <a:extLst>
              <a:ext uri="{FF2B5EF4-FFF2-40B4-BE49-F238E27FC236}">
                <a16:creationId xmlns:a16="http://schemas.microsoft.com/office/drawing/2014/main" id="{D5BA67C7-42E9-DE27-E79A-F72BD59838B3}"/>
              </a:ext>
            </a:extLst>
          </p:cNvPr>
          <p:cNvPicPr>
            <a:picLocks noChangeAspect="1"/>
          </p:cNvPicPr>
          <p:nvPr/>
        </p:nvPicPr>
        <p:blipFill>
          <a:blip r:embed="rId2"/>
          <a:stretch>
            <a:fillRect/>
          </a:stretch>
        </p:blipFill>
        <p:spPr>
          <a:xfrm>
            <a:off x="2605549" y="1766570"/>
            <a:ext cx="7040448" cy="4094345"/>
          </a:xfrm>
          <a:prstGeom prst="rect">
            <a:avLst/>
          </a:prstGeom>
          <a:ln>
            <a:solidFill>
              <a:schemeClr val="tx1"/>
            </a:solidFill>
          </a:ln>
        </p:spPr>
      </p:pic>
    </p:spTree>
    <p:extLst>
      <p:ext uri="{BB962C8B-B14F-4D97-AF65-F5344CB8AC3E}">
        <p14:creationId xmlns:p14="http://schemas.microsoft.com/office/powerpoint/2010/main" val="290708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F7B67B-2CA4-247E-A563-8F2F3A21FC00}"/>
              </a:ext>
            </a:extLst>
          </p:cNvPr>
          <p:cNvSpPr/>
          <p:nvPr/>
        </p:nvSpPr>
        <p:spPr>
          <a:xfrm>
            <a:off x="402134" y="1106073"/>
            <a:ext cx="11387732" cy="1077218"/>
          </a:xfrm>
          <a:prstGeom prst="rect">
            <a:avLst/>
          </a:prstGeom>
        </p:spPr>
        <p:txBody>
          <a:bodyPr wrap="square">
            <a:spAutoFit/>
          </a:bodyPr>
          <a:lstStyle/>
          <a:p>
            <a:pPr>
              <a:spcAft>
                <a:spcPts val="1200"/>
              </a:spcAft>
            </a:pPr>
            <a:r>
              <a:rPr lang="en-US" sz="3200" b="1" dirty="0">
                <a:solidFill>
                  <a:srgbClr val="003399"/>
                </a:solidFill>
              </a:rPr>
              <a:t>R3 Student Branches have not fully rebounded from the impacts of the pandemic.</a:t>
            </a:r>
          </a:p>
        </p:txBody>
      </p:sp>
      <p:sp>
        <p:nvSpPr>
          <p:cNvPr id="4" name="Rectangle 3">
            <a:extLst>
              <a:ext uri="{FF2B5EF4-FFF2-40B4-BE49-F238E27FC236}">
                <a16:creationId xmlns:a16="http://schemas.microsoft.com/office/drawing/2014/main" id="{02E46BA0-11F3-034F-9F96-2C61F95E26D4}"/>
              </a:ext>
            </a:extLst>
          </p:cNvPr>
          <p:cNvSpPr/>
          <p:nvPr/>
        </p:nvSpPr>
        <p:spPr>
          <a:xfrm>
            <a:off x="821953" y="2295226"/>
            <a:ext cx="10780112" cy="3354765"/>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Disruption in face-to-face meetings (prohibition of student gatherings) during the pandemic brought most student branches to a full stop.</a:t>
            </a:r>
          </a:p>
          <a:p>
            <a:pPr marL="457200" indent="-457200">
              <a:spcAft>
                <a:spcPts val="1200"/>
              </a:spcAft>
              <a:buFont typeface="Arial" panose="020B0604020202020204" pitchFamily="34" charset="0"/>
              <a:buChar char="•"/>
            </a:pPr>
            <a:r>
              <a:rPr lang="en-US" sz="2600" dirty="0"/>
              <a:t>Continuity of student branch operations (regular meetings, elections, etc.) was lost.</a:t>
            </a:r>
          </a:p>
          <a:p>
            <a:pPr marL="457200" indent="-457200">
              <a:spcAft>
                <a:spcPts val="1200"/>
              </a:spcAft>
              <a:buFont typeface="Arial" panose="020B0604020202020204" pitchFamily="34" charset="0"/>
              <a:buChar char="•"/>
            </a:pPr>
            <a:r>
              <a:rPr lang="en-US" sz="2600" dirty="0"/>
              <a:t>We may have lost experienced student branch counselors in the process, which makes restarting student branch activities that much harder.</a:t>
            </a:r>
          </a:p>
          <a:p>
            <a:pPr marL="457200" indent="-457200">
              <a:spcAft>
                <a:spcPts val="1200"/>
              </a:spcAft>
              <a:buFont typeface="Arial" panose="020B0604020202020204" pitchFamily="34" charset="0"/>
              <a:buChar char="•"/>
            </a:pPr>
            <a:r>
              <a:rPr lang="en-US" sz="2600" dirty="0"/>
              <a:t>Some student branches have not reactivated.</a:t>
            </a:r>
          </a:p>
        </p:txBody>
      </p:sp>
    </p:spTree>
    <p:extLst>
      <p:ext uri="{BB962C8B-B14F-4D97-AF65-F5344CB8AC3E}">
        <p14:creationId xmlns:p14="http://schemas.microsoft.com/office/powerpoint/2010/main" val="388548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F7B67B-2CA4-247E-A563-8F2F3A21FC00}"/>
              </a:ext>
            </a:extLst>
          </p:cNvPr>
          <p:cNvSpPr/>
          <p:nvPr/>
        </p:nvSpPr>
        <p:spPr>
          <a:xfrm>
            <a:off x="0" y="1056913"/>
            <a:ext cx="12192000" cy="584775"/>
          </a:xfrm>
          <a:prstGeom prst="rect">
            <a:avLst/>
          </a:prstGeom>
        </p:spPr>
        <p:txBody>
          <a:bodyPr wrap="square">
            <a:spAutoFit/>
          </a:bodyPr>
          <a:lstStyle/>
          <a:p>
            <a:pPr algn="ctr">
              <a:spcAft>
                <a:spcPts val="1200"/>
              </a:spcAft>
            </a:pPr>
            <a:r>
              <a:rPr lang="en-US" sz="3200" b="1" dirty="0">
                <a:solidFill>
                  <a:srgbClr val="003399"/>
                </a:solidFill>
              </a:rPr>
              <a:t>Region 3 Student Branches Set for Dissolution</a:t>
            </a:r>
          </a:p>
        </p:txBody>
      </p:sp>
      <p:graphicFrame>
        <p:nvGraphicFramePr>
          <p:cNvPr id="2" name="Table 4">
            <a:extLst>
              <a:ext uri="{FF2B5EF4-FFF2-40B4-BE49-F238E27FC236}">
                <a16:creationId xmlns:a16="http://schemas.microsoft.com/office/drawing/2014/main" id="{2EED5004-5CF5-7C16-CFF8-881E0A5A6C09}"/>
              </a:ext>
            </a:extLst>
          </p:cNvPr>
          <p:cNvGraphicFramePr>
            <a:graphicFrameLocks noGrp="1"/>
          </p:cNvGraphicFramePr>
          <p:nvPr>
            <p:extLst>
              <p:ext uri="{D42A27DB-BD31-4B8C-83A1-F6EECF244321}">
                <p14:modId xmlns:p14="http://schemas.microsoft.com/office/powerpoint/2010/main" val="3611255128"/>
              </p:ext>
            </p:extLst>
          </p:nvPr>
        </p:nvGraphicFramePr>
        <p:xfrm>
          <a:off x="933075" y="1771199"/>
          <a:ext cx="10334692" cy="4210050"/>
        </p:xfrm>
        <a:graphic>
          <a:graphicData uri="http://schemas.openxmlformats.org/drawingml/2006/table">
            <a:tbl>
              <a:tblPr firstRow="1" bandRow="1">
                <a:tableStyleId>{5C22544A-7EE6-4342-B048-85BDC9FD1C3A}</a:tableStyleId>
              </a:tblPr>
              <a:tblGrid>
                <a:gridCol w="4042047">
                  <a:extLst>
                    <a:ext uri="{9D8B030D-6E8A-4147-A177-3AD203B41FA5}">
                      <a16:colId xmlns:a16="http://schemas.microsoft.com/office/drawing/2014/main" val="3242145972"/>
                    </a:ext>
                  </a:extLst>
                </a:gridCol>
                <a:gridCol w="6292645">
                  <a:extLst>
                    <a:ext uri="{9D8B030D-6E8A-4147-A177-3AD203B41FA5}">
                      <a16:colId xmlns:a16="http://schemas.microsoft.com/office/drawing/2014/main" val="895121774"/>
                    </a:ext>
                  </a:extLst>
                </a:gridCol>
              </a:tblGrid>
              <a:tr h="355764">
                <a:tc>
                  <a:txBody>
                    <a:bodyPr/>
                    <a:lstStyle/>
                    <a:p>
                      <a:pPr algn="ctr"/>
                      <a:r>
                        <a:rPr lang="en-US" sz="2400" dirty="0"/>
                        <a:t> Section</a:t>
                      </a:r>
                    </a:p>
                  </a:txBody>
                  <a:tcPr/>
                </a:tc>
                <a:tc>
                  <a:txBody>
                    <a:bodyPr/>
                    <a:lstStyle/>
                    <a:p>
                      <a:pPr algn="ctr"/>
                      <a:r>
                        <a:rPr lang="en-US" sz="2400" dirty="0"/>
                        <a:t> Student Branch</a:t>
                      </a:r>
                    </a:p>
                  </a:txBody>
                  <a:tcPr/>
                </a:tc>
                <a:extLst>
                  <a:ext uri="{0D108BD9-81ED-4DB2-BD59-A6C34878D82A}">
                    <a16:rowId xmlns:a16="http://schemas.microsoft.com/office/drawing/2014/main" val="3087827153"/>
                  </a:ext>
                </a:extLst>
              </a:tr>
              <a:tr h="293608">
                <a:tc>
                  <a:txBody>
                    <a:bodyPr/>
                    <a:lstStyle/>
                    <a:p>
                      <a:pPr algn="l" fontAlgn="b"/>
                      <a:r>
                        <a:rPr lang="en-US" sz="2400" b="0" i="0" u="none" strike="noStrike" dirty="0">
                          <a:solidFill>
                            <a:srgbClr val="000000"/>
                          </a:solidFill>
                          <a:effectLst/>
                          <a:latin typeface="Calibri" panose="020F0502020204030204" pitchFamily="34" charset="0"/>
                        </a:rPr>
                        <a:t> Alabama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Gadsden State Community College</a:t>
                      </a:r>
                    </a:p>
                  </a:txBody>
                  <a:tcPr marL="9525" marR="9525" marT="9525" marB="0" anchor="b"/>
                </a:tc>
                <a:extLst>
                  <a:ext uri="{0D108BD9-81ED-4DB2-BD59-A6C34878D82A}">
                    <a16:rowId xmlns:a16="http://schemas.microsoft.com/office/drawing/2014/main" val="1774708277"/>
                  </a:ext>
                </a:extLst>
              </a:tr>
              <a:tr h="293608">
                <a:tc>
                  <a:txBody>
                    <a:bodyPr/>
                    <a:lstStyle/>
                    <a:p>
                      <a:pPr algn="l" fontAlgn="b"/>
                      <a:r>
                        <a:rPr lang="en-US" sz="2400" b="0" i="0" u="none" strike="noStrike">
                          <a:solidFill>
                            <a:srgbClr val="000000"/>
                          </a:solidFill>
                          <a:effectLst/>
                          <a:latin typeface="Calibri" panose="020F0502020204030204" pitchFamily="34" charset="0"/>
                        </a:rPr>
                        <a:t> Atlanta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Chattahoochee Technical College</a:t>
                      </a:r>
                    </a:p>
                  </a:txBody>
                  <a:tcPr marL="9525" marR="9525" marT="9525" marB="0" anchor="b"/>
                </a:tc>
                <a:extLst>
                  <a:ext uri="{0D108BD9-81ED-4DB2-BD59-A6C34878D82A}">
                    <a16:rowId xmlns:a16="http://schemas.microsoft.com/office/drawing/2014/main" val="2778955847"/>
                  </a:ext>
                </a:extLst>
              </a:tr>
              <a:tr h="293608">
                <a:tc>
                  <a:txBody>
                    <a:bodyPr/>
                    <a:lstStyle/>
                    <a:p>
                      <a:pPr algn="l" fontAlgn="b"/>
                      <a:r>
                        <a:rPr lang="en-US" sz="2400" b="0" i="0" u="none" strike="noStrike" dirty="0">
                          <a:solidFill>
                            <a:srgbClr val="000000"/>
                          </a:solidFill>
                          <a:effectLst/>
                          <a:latin typeface="Calibri" panose="020F0502020204030204" pitchFamily="34" charset="0"/>
                        </a:rPr>
                        <a:t> Atlanta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Clark Atlanta Univ</a:t>
                      </a:r>
                    </a:p>
                  </a:txBody>
                  <a:tcPr marL="9525" marR="9525" marT="9525" marB="0" anchor="b"/>
                </a:tc>
                <a:extLst>
                  <a:ext uri="{0D108BD9-81ED-4DB2-BD59-A6C34878D82A}">
                    <a16:rowId xmlns:a16="http://schemas.microsoft.com/office/drawing/2014/main" val="373294092"/>
                  </a:ext>
                </a:extLst>
              </a:tr>
              <a:tr h="293608">
                <a:tc>
                  <a:txBody>
                    <a:bodyPr/>
                    <a:lstStyle/>
                    <a:p>
                      <a:pPr algn="l" fontAlgn="b"/>
                      <a:r>
                        <a:rPr lang="en-US" sz="2400" b="0" i="0" u="none" strike="noStrike" dirty="0">
                          <a:solidFill>
                            <a:srgbClr val="000000"/>
                          </a:solidFill>
                          <a:effectLst/>
                          <a:latin typeface="Calibri" panose="020F0502020204030204" pitchFamily="34" charset="0"/>
                        </a:rPr>
                        <a:t> Atlanta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Dekalb Tech</a:t>
                      </a:r>
                    </a:p>
                  </a:txBody>
                  <a:tcPr marL="9525" marR="9525" marT="9525" marB="0" anchor="b"/>
                </a:tc>
                <a:extLst>
                  <a:ext uri="{0D108BD9-81ED-4DB2-BD59-A6C34878D82A}">
                    <a16:rowId xmlns:a16="http://schemas.microsoft.com/office/drawing/2014/main" val="3423748612"/>
                  </a:ext>
                </a:extLst>
              </a:tr>
              <a:tr h="293608">
                <a:tc>
                  <a:txBody>
                    <a:bodyPr/>
                    <a:lstStyle/>
                    <a:p>
                      <a:pPr algn="l" fontAlgn="b"/>
                      <a:r>
                        <a:rPr lang="en-US" sz="2400" b="0" i="0" u="none" strike="noStrike" dirty="0">
                          <a:solidFill>
                            <a:srgbClr val="000000"/>
                          </a:solidFill>
                          <a:effectLst/>
                          <a:latin typeface="Calibri" panose="020F0502020204030204" pitchFamily="34" charset="0"/>
                        </a:rPr>
                        <a:t> Atlanta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Westwood College – Atlanta</a:t>
                      </a:r>
                    </a:p>
                  </a:txBody>
                  <a:tcPr marL="9525" marR="9525" marT="9525" marB="0" anchor="b"/>
                </a:tc>
                <a:extLst>
                  <a:ext uri="{0D108BD9-81ED-4DB2-BD59-A6C34878D82A}">
                    <a16:rowId xmlns:a16="http://schemas.microsoft.com/office/drawing/2014/main" val="174837503"/>
                  </a:ext>
                </a:extLst>
              </a:tr>
              <a:tr h="293608">
                <a:tc>
                  <a:txBody>
                    <a:bodyPr/>
                    <a:lstStyle/>
                    <a:p>
                      <a:pPr algn="l" fontAlgn="b"/>
                      <a:r>
                        <a:rPr lang="en-US" sz="2400" b="0" i="0" u="none" strike="noStrike" dirty="0">
                          <a:solidFill>
                            <a:srgbClr val="000000"/>
                          </a:solidFill>
                          <a:effectLst/>
                          <a:latin typeface="Calibri" panose="020F0502020204030204" pitchFamily="34" charset="0"/>
                        </a:rPr>
                        <a:t> Central Savannah River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Augusta Technical College</a:t>
                      </a:r>
                    </a:p>
                  </a:txBody>
                  <a:tcPr marL="9525" marR="9525" marT="9525" marB="0" anchor="b"/>
                </a:tc>
                <a:extLst>
                  <a:ext uri="{0D108BD9-81ED-4DB2-BD59-A6C34878D82A}">
                    <a16:rowId xmlns:a16="http://schemas.microsoft.com/office/drawing/2014/main" val="4097578192"/>
                  </a:ext>
                </a:extLst>
              </a:tr>
              <a:tr h="293608">
                <a:tc>
                  <a:txBody>
                    <a:bodyPr/>
                    <a:lstStyle/>
                    <a:p>
                      <a:pPr algn="l" fontAlgn="b"/>
                      <a:r>
                        <a:rPr lang="en-US" sz="2400" b="0" i="0" u="none" strike="noStrike" dirty="0">
                          <a:solidFill>
                            <a:srgbClr val="000000"/>
                          </a:solidFill>
                          <a:effectLst/>
                          <a:latin typeface="Calibri" panose="020F0502020204030204" pitchFamily="34" charset="0"/>
                        </a:rPr>
                        <a:t> Central Tennessee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Nashville State Technical Inst</a:t>
                      </a:r>
                    </a:p>
                  </a:txBody>
                  <a:tcPr marL="9525" marR="9525" marT="9525" marB="0" anchor="b"/>
                </a:tc>
                <a:extLst>
                  <a:ext uri="{0D108BD9-81ED-4DB2-BD59-A6C34878D82A}">
                    <a16:rowId xmlns:a16="http://schemas.microsoft.com/office/drawing/2014/main" val="1417572645"/>
                  </a:ext>
                </a:extLst>
              </a:tr>
              <a:tr h="293608">
                <a:tc>
                  <a:txBody>
                    <a:bodyPr/>
                    <a:lstStyle/>
                    <a:p>
                      <a:pPr algn="l" fontAlgn="b"/>
                      <a:r>
                        <a:rPr lang="en-US" sz="2400" b="0" i="0" u="none" strike="noStrike" dirty="0">
                          <a:solidFill>
                            <a:srgbClr val="000000"/>
                          </a:solidFill>
                          <a:effectLst/>
                          <a:latin typeface="Calibri" panose="020F0502020204030204" pitchFamily="34" charset="0"/>
                        </a:rPr>
                        <a:t> Chattanooga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Chattanooga State Technical Community College</a:t>
                      </a:r>
                    </a:p>
                  </a:txBody>
                  <a:tcPr marL="9525" marR="9525" marT="9525" marB="0" anchor="b"/>
                </a:tc>
                <a:extLst>
                  <a:ext uri="{0D108BD9-81ED-4DB2-BD59-A6C34878D82A}">
                    <a16:rowId xmlns:a16="http://schemas.microsoft.com/office/drawing/2014/main" val="697055006"/>
                  </a:ext>
                </a:extLst>
              </a:tr>
              <a:tr h="293608">
                <a:tc>
                  <a:txBody>
                    <a:bodyPr/>
                    <a:lstStyle/>
                    <a:p>
                      <a:pPr algn="l" fontAlgn="b"/>
                      <a:r>
                        <a:rPr lang="en-US" sz="2400" b="0" i="0" u="none" strike="noStrike" dirty="0">
                          <a:solidFill>
                            <a:srgbClr val="000000"/>
                          </a:solidFill>
                          <a:effectLst/>
                          <a:latin typeface="Calibri" panose="020F0502020204030204" pitchFamily="34" charset="0"/>
                        </a:rPr>
                        <a:t> Coastal South Carolina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Horry-Georgetown Tech College</a:t>
                      </a:r>
                    </a:p>
                  </a:txBody>
                  <a:tcPr marL="9525" marR="9525" marT="9525" marB="0" anchor="b"/>
                </a:tc>
                <a:extLst>
                  <a:ext uri="{0D108BD9-81ED-4DB2-BD59-A6C34878D82A}">
                    <a16:rowId xmlns:a16="http://schemas.microsoft.com/office/drawing/2014/main" val="4153325380"/>
                  </a:ext>
                </a:extLst>
              </a:tr>
              <a:tr h="293608">
                <a:tc>
                  <a:txBody>
                    <a:bodyPr/>
                    <a:lstStyle/>
                    <a:p>
                      <a:pPr algn="l" fontAlgn="b"/>
                      <a:r>
                        <a:rPr lang="en-US" sz="2400" b="0" i="0" u="none" strike="noStrike" dirty="0">
                          <a:solidFill>
                            <a:srgbClr val="000000"/>
                          </a:solidFill>
                          <a:effectLst/>
                          <a:latin typeface="Calibri" panose="020F0502020204030204" pitchFamily="34" charset="0"/>
                        </a:rPr>
                        <a:t> East Tennessee Section</a:t>
                      </a:r>
                    </a:p>
                  </a:txBody>
                  <a:tcPr marL="9525" marR="9525" marT="9525" marB="0" anchor="b"/>
                </a:tc>
                <a:tc>
                  <a:txBody>
                    <a:bodyPr/>
                    <a:lstStyle/>
                    <a:p>
                      <a:pPr algn="l" fontAlgn="b"/>
                      <a:r>
                        <a:rPr lang="en-US" sz="2400" b="0" i="0" u="none" strike="noStrike">
                          <a:solidFill>
                            <a:srgbClr val="000000"/>
                          </a:solidFill>
                          <a:effectLst/>
                          <a:latin typeface="Calibri" panose="020F0502020204030204" pitchFamily="34" charset="0"/>
                        </a:rPr>
                        <a:t>  Fountainhead </a:t>
                      </a:r>
                      <a:r>
                        <a:rPr lang="en-US" sz="2400" b="0" i="0" u="none" strike="noStrike" dirty="0">
                          <a:solidFill>
                            <a:srgbClr val="000000"/>
                          </a:solidFill>
                          <a:effectLst/>
                          <a:latin typeface="Calibri" panose="020F0502020204030204" pitchFamily="34" charset="0"/>
                        </a:rPr>
                        <a:t>College Of Tech</a:t>
                      </a:r>
                    </a:p>
                  </a:txBody>
                  <a:tcPr marL="9525" marR="9525" marT="9525" marB="0" anchor="b"/>
                </a:tc>
                <a:extLst>
                  <a:ext uri="{0D108BD9-81ED-4DB2-BD59-A6C34878D82A}">
                    <a16:rowId xmlns:a16="http://schemas.microsoft.com/office/drawing/2014/main" val="91079259"/>
                  </a:ext>
                </a:extLst>
              </a:tr>
            </a:tbl>
          </a:graphicData>
        </a:graphic>
      </p:graphicFrame>
    </p:spTree>
    <p:extLst>
      <p:ext uri="{BB962C8B-B14F-4D97-AF65-F5344CB8AC3E}">
        <p14:creationId xmlns:p14="http://schemas.microsoft.com/office/powerpoint/2010/main" val="3721528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F7B67B-2CA4-247E-A563-8F2F3A21FC00}"/>
              </a:ext>
            </a:extLst>
          </p:cNvPr>
          <p:cNvSpPr/>
          <p:nvPr/>
        </p:nvSpPr>
        <p:spPr>
          <a:xfrm>
            <a:off x="0" y="1106073"/>
            <a:ext cx="12192000" cy="584775"/>
          </a:xfrm>
          <a:prstGeom prst="rect">
            <a:avLst/>
          </a:prstGeom>
        </p:spPr>
        <p:txBody>
          <a:bodyPr wrap="square">
            <a:spAutoFit/>
          </a:bodyPr>
          <a:lstStyle/>
          <a:p>
            <a:pPr algn="ctr">
              <a:spcAft>
                <a:spcPts val="1200"/>
              </a:spcAft>
            </a:pPr>
            <a:r>
              <a:rPr lang="en-US" sz="3200" b="1" dirty="0">
                <a:solidFill>
                  <a:srgbClr val="003399"/>
                </a:solidFill>
              </a:rPr>
              <a:t>Region 3 Student Branches Set for Dissolution (cont.)</a:t>
            </a:r>
          </a:p>
        </p:txBody>
      </p:sp>
      <p:graphicFrame>
        <p:nvGraphicFramePr>
          <p:cNvPr id="2" name="Table 4">
            <a:extLst>
              <a:ext uri="{FF2B5EF4-FFF2-40B4-BE49-F238E27FC236}">
                <a16:creationId xmlns:a16="http://schemas.microsoft.com/office/drawing/2014/main" id="{2EED5004-5CF5-7C16-CFF8-881E0A5A6C09}"/>
              </a:ext>
            </a:extLst>
          </p:cNvPr>
          <p:cNvGraphicFramePr>
            <a:graphicFrameLocks noGrp="1"/>
          </p:cNvGraphicFramePr>
          <p:nvPr>
            <p:extLst>
              <p:ext uri="{D42A27DB-BD31-4B8C-83A1-F6EECF244321}">
                <p14:modId xmlns:p14="http://schemas.microsoft.com/office/powerpoint/2010/main" val="1116557785"/>
              </p:ext>
            </p:extLst>
          </p:nvPr>
        </p:nvGraphicFramePr>
        <p:xfrm>
          <a:off x="933075" y="1830191"/>
          <a:ext cx="10334692" cy="3834765"/>
        </p:xfrm>
        <a:graphic>
          <a:graphicData uri="http://schemas.openxmlformats.org/drawingml/2006/table">
            <a:tbl>
              <a:tblPr firstRow="1" bandRow="1">
                <a:tableStyleId>{5C22544A-7EE6-4342-B048-85BDC9FD1C3A}</a:tableStyleId>
              </a:tblPr>
              <a:tblGrid>
                <a:gridCol w="4042047">
                  <a:extLst>
                    <a:ext uri="{9D8B030D-6E8A-4147-A177-3AD203B41FA5}">
                      <a16:colId xmlns:a16="http://schemas.microsoft.com/office/drawing/2014/main" val="3242145972"/>
                    </a:ext>
                  </a:extLst>
                </a:gridCol>
                <a:gridCol w="6292645">
                  <a:extLst>
                    <a:ext uri="{9D8B030D-6E8A-4147-A177-3AD203B41FA5}">
                      <a16:colId xmlns:a16="http://schemas.microsoft.com/office/drawing/2014/main" val="895121774"/>
                    </a:ext>
                  </a:extLst>
                </a:gridCol>
              </a:tblGrid>
              <a:tr h="355764">
                <a:tc>
                  <a:txBody>
                    <a:bodyPr/>
                    <a:lstStyle/>
                    <a:p>
                      <a:pPr algn="ctr"/>
                      <a:r>
                        <a:rPr lang="en-US" sz="2400" dirty="0"/>
                        <a:t> Section</a:t>
                      </a:r>
                    </a:p>
                  </a:txBody>
                  <a:tcPr/>
                </a:tc>
                <a:tc>
                  <a:txBody>
                    <a:bodyPr/>
                    <a:lstStyle/>
                    <a:p>
                      <a:pPr algn="ctr"/>
                      <a:r>
                        <a:rPr lang="en-US" sz="2400" dirty="0"/>
                        <a:t> Student Branch</a:t>
                      </a:r>
                    </a:p>
                  </a:txBody>
                  <a:tcPr/>
                </a:tc>
                <a:extLst>
                  <a:ext uri="{0D108BD9-81ED-4DB2-BD59-A6C34878D82A}">
                    <a16:rowId xmlns:a16="http://schemas.microsoft.com/office/drawing/2014/main" val="3087827153"/>
                  </a:ext>
                </a:extLst>
              </a:tr>
              <a:tr h="293608">
                <a:tc>
                  <a:txBody>
                    <a:bodyPr/>
                    <a:lstStyle/>
                    <a:p>
                      <a:pPr algn="l" fontAlgn="b"/>
                      <a:r>
                        <a:rPr lang="en-US" sz="2400" b="0" i="0" u="none" strike="noStrike" dirty="0">
                          <a:solidFill>
                            <a:srgbClr val="000000"/>
                          </a:solidFill>
                          <a:effectLst/>
                          <a:latin typeface="Calibri" panose="020F0502020204030204" pitchFamily="34" charset="0"/>
                        </a:rPr>
                        <a:t> Eastern North Carolina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Elizabeth City State University</a:t>
                      </a:r>
                    </a:p>
                  </a:txBody>
                  <a:tcPr marL="9525" marR="9525" marT="9525" marB="0" anchor="b"/>
                </a:tc>
                <a:extLst>
                  <a:ext uri="{0D108BD9-81ED-4DB2-BD59-A6C34878D82A}">
                    <a16:rowId xmlns:a16="http://schemas.microsoft.com/office/drawing/2014/main" val="1774708277"/>
                  </a:ext>
                </a:extLst>
              </a:tr>
              <a:tr h="293608">
                <a:tc>
                  <a:txBody>
                    <a:bodyPr/>
                    <a:lstStyle/>
                    <a:p>
                      <a:pPr algn="l" fontAlgn="b"/>
                      <a:r>
                        <a:rPr lang="en-US" sz="2400" b="0" i="0" u="none" strike="noStrike" dirty="0">
                          <a:solidFill>
                            <a:srgbClr val="000000"/>
                          </a:solidFill>
                          <a:effectLst/>
                          <a:latin typeface="Calibri" panose="020F0502020204030204" pitchFamily="34" charset="0"/>
                        </a:rPr>
                        <a:t> Eastern North Carolina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Fayetteville Technical Inst</a:t>
                      </a:r>
                    </a:p>
                  </a:txBody>
                  <a:tcPr marL="9525" marR="9525" marT="9525" marB="0" anchor="b"/>
                </a:tc>
                <a:extLst>
                  <a:ext uri="{0D108BD9-81ED-4DB2-BD59-A6C34878D82A}">
                    <a16:rowId xmlns:a16="http://schemas.microsoft.com/office/drawing/2014/main" val="2778955847"/>
                  </a:ext>
                </a:extLst>
              </a:tr>
              <a:tr h="293608">
                <a:tc>
                  <a:txBody>
                    <a:bodyPr/>
                    <a:lstStyle/>
                    <a:p>
                      <a:pPr algn="l" fontAlgn="b"/>
                      <a:r>
                        <a:rPr lang="en-US" sz="2400" b="0" i="0" u="none" strike="noStrike" dirty="0">
                          <a:solidFill>
                            <a:srgbClr val="000000"/>
                          </a:solidFill>
                          <a:effectLst/>
                          <a:latin typeface="Calibri" panose="020F0502020204030204" pitchFamily="34" charset="0"/>
                        </a:rPr>
                        <a:t> Lexington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Kentucky State University</a:t>
                      </a:r>
                    </a:p>
                  </a:txBody>
                  <a:tcPr marL="9525" marR="9525" marT="9525" marB="0" anchor="b"/>
                </a:tc>
                <a:extLst>
                  <a:ext uri="{0D108BD9-81ED-4DB2-BD59-A6C34878D82A}">
                    <a16:rowId xmlns:a16="http://schemas.microsoft.com/office/drawing/2014/main" val="373294092"/>
                  </a:ext>
                </a:extLst>
              </a:tr>
              <a:tr h="293608">
                <a:tc>
                  <a:txBody>
                    <a:bodyPr/>
                    <a:lstStyle/>
                    <a:p>
                      <a:pPr algn="l" fontAlgn="b"/>
                      <a:r>
                        <a:rPr lang="en-US" sz="2400" b="0" i="0" u="none" strike="noStrike" dirty="0">
                          <a:solidFill>
                            <a:srgbClr val="000000"/>
                          </a:solidFill>
                          <a:effectLst/>
                          <a:latin typeface="Calibri" panose="020F0502020204030204" pitchFamily="34" charset="0"/>
                        </a:rPr>
                        <a:t> Louisville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ITT Technical Institute-Louisville</a:t>
                      </a:r>
                    </a:p>
                  </a:txBody>
                  <a:tcPr marL="9525" marR="9525" marT="9525" marB="0" anchor="b"/>
                </a:tc>
                <a:extLst>
                  <a:ext uri="{0D108BD9-81ED-4DB2-BD59-A6C34878D82A}">
                    <a16:rowId xmlns:a16="http://schemas.microsoft.com/office/drawing/2014/main" val="3423748612"/>
                  </a:ext>
                </a:extLst>
              </a:tr>
              <a:tr h="293608">
                <a:tc>
                  <a:txBody>
                    <a:bodyPr/>
                    <a:lstStyle/>
                    <a:p>
                      <a:pPr algn="l" fontAlgn="b"/>
                      <a:r>
                        <a:rPr lang="en-US" sz="2400" b="0" i="0" u="none" strike="noStrike" dirty="0">
                          <a:solidFill>
                            <a:srgbClr val="000000"/>
                          </a:solidFill>
                          <a:effectLst/>
                          <a:latin typeface="Calibri" panose="020F0502020204030204" pitchFamily="34" charset="0"/>
                        </a:rPr>
                        <a:t> Memphis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State Technical Inst-Memphis</a:t>
                      </a:r>
                    </a:p>
                  </a:txBody>
                  <a:tcPr marL="9525" marR="9525" marT="9525" marB="0" anchor="b"/>
                </a:tc>
                <a:extLst>
                  <a:ext uri="{0D108BD9-81ED-4DB2-BD59-A6C34878D82A}">
                    <a16:rowId xmlns:a16="http://schemas.microsoft.com/office/drawing/2014/main" val="174837503"/>
                  </a:ext>
                </a:extLst>
              </a:tr>
              <a:tr h="293608">
                <a:tc>
                  <a:txBody>
                    <a:bodyPr/>
                    <a:lstStyle/>
                    <a:p>
                      <a:pPr algn="l" fontAlgn="b"/>
                      <a:r>
                        <a:rPr lang="en-US" sz="2400" b="0" i="0" u="none" strike="noStrike" dirty="0">
                          <a:solidFill>
                            <a:srgbClr val="000000"/>
                          </a:solidFill>
                          <a:effectLst/>
                          <a:latin typeface="Calibri" panose="020F0502020204030204" pitchFamily="34" charset="0"/>
                        </a:rPr>
                        <a:t> Savannah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Savannah Technical College</a:t>
                      </a:r>
                    </a:p>
                  </a:txBody>
                  <a:tcPr marL="9525" marR="9525" marT="9525" marB="0" anchor="b"/>
                </a:tc>
                <a:extLst>
                  <a:ext uri="{0D108BD9-81ED-4DB2-BD59-A6C34878D82A}">
                    <a16:rowId xmlns:a16="http://schemas.microsoft.com/office/drawing/2014/main" val="4097578192"/>
                  </a:ext>
                </a:extLst>
              </a:tr>
              <a:tr h="293608">
                <a:tc>
                  <a:txBody>
                    <a:bodyPr/>
                    <a:lstStyle/>
                    <a:p>
                      <a:pPr algn="l" fontAlgn="b"/>
                      <a:r>
                        <a:rPr lang="en-US" sz="2400" b="0" i="0" u="none" strike="noStrike" dirty="0">
                          <a:solidFill>
                            <a:srgbClr val="000000"/>
                          </a:solidFill>
                          <a:effectLst/>
                          <a:latin typeface="Calibri" panose="020F0502020204030204" pitchFamily="34" charset="0"/>
                        </a:rPr>
                        <a:t> Virginia Mountain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Southwest Virginia Community College</a:t>
                      </a:r>
                    </a:p>
                  </a:txBody>
                  <a:tcPr marL="9525" marR="9525" marT="9525" marB="0" anchor="b"/>
                </a:tc>
                <a:extLst>
                  <a:ext uri="{0D108BD9-81ED-4DB2-BD59-A6C34878D82A}">
                    <a16:rowId xmlns:a16="http://schemas.microsoft.com/office/drawing/2014/main" val="1417572645"/>
                  </a:ext>
                </a:extLst>
              </a:tr>
              <a:tr h="293608">
                <a:tc>
                  <a:txBody>
                    <a:bodyPr/>
                    <a:lstStyle/>
                    <a:p>
                      <a:pPr algn="l" fontAlgn="b"/>
                      <a:r>
                        <a:rPr lang="en-US" sz="2400" b="0" i="0" u="none" strike="noStrike" dirty="0">
                          <a:solidFill>
                            <a:srgbClr val="000000"/>
                          </a:solidFill>
                          <a:effectLst/>
                          <a:latin typeface="Calibri" panose="020F0502020204030204" pitchFamily="34" charset="0"/>
                        </a:rPr>
                        <a:t> Virginia Mountain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Virginia Western Community College</a:t>
                      </a:r>
                    </a:p>
                  </a:txBody>
                  <a:tcPr marL="9525" marR="9525" marT="9525" marB="0" anchor="b"/>
                </a:tc>
                <a:extLst>
                  <a:ext uri="{0D108BD9-81ED-4DB2-BD59-A6C34878D82A}">
                    <a16:rowId xmlns:a16="http://schemas.microsoft.com/office/drawing/2014/main" val="697055006"/>
                  </a:ext>
                </a:extLst>
              </a:tr>
              <a:tr h="293608">
                <a:tc>
                  <a:txBody>
                    <a:bodyPr/>
                    <a:lstStyle/>
                    <a:p>
                      <a:pPr algn="l" fontAlgn="b"/>
                      <a:r>
                        <a:rPr lang="en-US" sz="2400" b="0" i="0" u="none" strike="noStrike" dirty="0">
                          <a:solidFill>
                            <a:srgbClr val="000000"/>
                          </a:solidFill>
                          <a:effectLst/>
                          <a:latin typeface="Calibri" panose="020F0502020204030204" pitchFamily="34" charset="0"/>
                        </a:rPr>
                        <a:t> Western North Carolina Section</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  Caldwell Community Coll &amp; Tech Institute</a:t>
                      </a:r>
                    </a:p>
                  </a:txBody>
                  <a:tcPr marL="9525" marR="9525" marT="9525" marB="0" anchor="b"/>
                </a:tc>
                <a:extLst>
                  <a:ext uri="{0D108BD9-81ED-4DB2-BD59-A6C34878D82A}">
                    <a16:rowId xmlns:a16="http://schemas.microsoft.com/office/drawing/2014/main" val="4153325380"/>
                  </a:ext>
                </a:extLst>
              </a:tr>
            </a:tbl>
          </a:graphicData>
        </a:graphic>
      </p:graphicFrame>
    </p:spTree>
    <p:extLst>
      <p:ext uri="{BB962C8B-B14F-4D97-AF65-F5344CB8AC3E}">
        <p14:creationId xmlns:p14="http://schemas.microsoft.com/office/powerpoint/2010/main" val="2837830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5613</TotalTime>
  <Words>652</Words>
  <Application>Microsoft Office PowerPoint</Application>
  <PresentationFormat>Widescreen</PresentationFormat>
  <Paragraphs>110</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.AppleSystemUIFont</vt:lpstr>
      <vt:lpstr>Arial</vt:lpstr>
      <vt:lpstr>Calibri</vt:lpstr>
      <vt:lpstr>Verdana</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Schneider, Maria T.</dc:creator>
  <cp:lastModifiedBy>Donohoe, Pat</cp:lastModifiedBy>
  <cp:revision>156</cp:revision>
  <cp:lastPrinted>2015-12-18T16:18:16Z</cp:lastPrinted>
  <dcterms:created xsi:type="dcterms:W3CDTF">2017-07-07T13:57:16Z</dcterms:created>
  <dcterms:modified xsi:type="dcterms:W3CDTF">2023-08-09T02:04:57Z</dcterms:modified>
</cp:coreProperties>
</file>