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82" r:id="rId4"/>
    <p:sldId id="283" r:id="rId5"/>
    <p:sldId id="292" r:id="rId6"/>
    <p:sldId id="272" r:id="rId7"/>
    <p:sldId id="291" r:id="rId8"/>
    <p:sldId id="293" r:id="rId9"/>
    <p:sldId id="288" r:id="rId10"/>
    <p:sldId id="295" r:id="rId11"/>
    <p:sldId id="296" r:id="rId12"/>
    <p:sldId id="294" r:id="rId13"/>
    <p:sldId id="297" r:id="rId14"/>
    <p:sldId id="289" r:id="rId15"/>
    <p:sldId id="284" r:id="rId1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B986"/>
    <a:srgbClr val="55368A"/>
    <a:srgbClr val="8968C4"/>
    <a:srgbClr val="01B5E0"/>
    <a:srgbClr val="00629B"/>
    <a:srgbClr val="383A83"/>
    <a:srgbClr val="78BE2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410" autoAdjust="0"/>
  </p:normalViewPr>
  <p:slideViewPr>
    <p:cSldViewPr snapToGrid="0">
      <p:cViewPr varScale="1">
        <p:scale>
          <a:sx n="77" d="100"/>
          <a:sy n="77" d="100"/>
        </p:scale>
        <p:origin x="1794" y="96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6CFB4632-EDF1-F920-0F2E-052EF8807C97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A8CB68F5-FC33-F5FB-5FA6-62AF23492731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4" name="Google Shape;5;n">
            <a:extLst>
              <a:ext uri="{FF2B5EF4-FFF2-40B4-BE49-F238E27FC236}">
                <a16:creationId xmlns:a16="http://schemas.microsoft.com/office/drawing/2014/main" id="{E759922A-B4DB-C11A-7490-987C6A7F1655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Google Shape;6;n">
            <a:extLst>
              <a:ext uri="{FF2B5EF4-FFF2-40B4-BE49-F238E27FC236}">
                <a16:creationId xmlns:a16="http://schemas.microsoft.com/office/drawing/2014/main" id="{AE64265A-11F2-B263-EF3B-3A6302EF59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B48CB53D-F608-8D9A-37A5-79D6904241D2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4615E45F-EDC2-46A1-2513-D58BB60B760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536697A-9D82-409C-A1D7-83F12C07B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0;p1:notes">
            <a:extLst>
              <a:ext uri="{FF2B5EF4-FFF2-40B4-BE49-F238E27FC236}">
                <a16:creationId xmlns:a16="http://schemas.microsoft.com/office/drawing/2014/main" id="{873529C5-2F18-A718-7972-1871BCB23C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291" name="Google Shape;101;p1:notes">
            <a:extLst>
              <a:ext uri="{FF2B5EF4-FFF2-40B4-BE49-F238E27FC236}">
                <a16:creationId xmlns:a16="http://schemas.microsoft.com/office/drawing/2014/main" id="{F909C89E-05B2-9525-9BD8-FDF3DE36236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F915A6F1-B4BE-F568-1435-E53AF1BE80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A0ABFD9-4C17-63A3-F299-441D006B03B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Display other units associated with your section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Customize what OUs to display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B936CA0-368E-49EC-A4EB-A7586EDFE0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9C61308-C6EB-47CD-B63D-A75CAD974CAC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11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829BCCA-28E6-29F1-C559-993053B4BC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035D36D-8AC4-4716-7615-23F284C77D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Get as detailed as you like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Show recent posts from your blog.</a:t>
            </a:r>
          </a:p>
          <a:p>
            <a:endParaRPr lang="en-US" altLang="en-US">
              <a:solidFill>
                <a:srgbClr val="333333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altLang="en-US">
                <a:solidFill>
                  <a:srgbClr val="333333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Upload any files you want to be available to those who visit your website.</a:t>
            </a:r>
          </a:p>
          <a:p>
            <a:endParaRPr lang="en-US" altLang="en-US">
              <a:solidFill>
                <a:srgbClr val="333333"/>
              </a:solidFill>
              <a:latin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US" altLang="en-US">
                <a:solidFill>
                  <a:srgbClr val="333333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Add more links to this page as desired.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1083DA70-767C-1C3F-419E-FD5AEAD618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FE18B95-C9EB-48C0-A037-49A10AA23259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12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093D3E1B-4812-EC84-495F-A73D092D55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A59411D-AD07-5860-D16B-8FC9EC37FD4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Preview your hard work, make any changes, and save.  Your section website is now live.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CE71EFA7-9DCC-6C98-627D-B3737EE75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3E4CEA4-D916-46D2-85D1-2A0135F704AD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13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5FC8DF19-DFDA-2096-D737-175EF393C8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C8CFE164-5DD3-550B-4E90-B237CCB000A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And before you know it, you have a finished website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53582B94-7138-286B-5345-B59356341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50FD6B6-25DA-4D86-A82D-78472854932A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14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F4626216-484E-0D35-2907-22F8F36928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0AEA1085-D3AA-8550-B564-D3787150A20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Easy.</a:t>
            </a: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4AF5E59E-0FAC-C130-A9EE-FBF38ECA2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9FDEFA8-780D-473A-A3C0-B1478615ECE0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15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41F10C9-E62A-CE86-E3DF-CF6DE5F9CB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433FAB-AF29-50F2-000D-F6743A671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This is the place where you can direct others to go to find out more about your section.</a:t>
            </a:r>
          </a:p>
          <a:p>
            <a:pPr marL="5143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Professional Development</a:t>
            </a:r>
          </a:p>
          <a:p>
            <a:pPr marL="5143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Outreach</a:t>
            </a:r>
          </a:p>
          <a:p>
            <a:pPr marL="5143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Potential Members</a:t>
            </a:r>
          </a:p>
          <a:p>
            <a:pPr marL="5143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Events</a:t>
            </a:r>
          </a:p>
          <a:p>
            <a:pPr marL="5143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Distinguished Lectures</a:t>
            </a:r>
          </a:p>
          <a:p>
            <a:pPr marL="5143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Conferences</a:t>
            </a:r>
          </a:p>
          <a:p>
            <a:pPr marL="228600" indent="0">
              <a:defRPr/>
            </a:pPr>
            <a:endParaRPr lang="en-US" dirty="0"/>
          </a:p>
          <a:p>
            <a:pPr marL="228600" indent="0">
              <a:defRPr/>
            </a:pPr>
            <a:r>
              <a:rPr lang="en-US" dirty="0"/>
              <a:t>It’s also the place for you to brag about your section’s accomplishments.</a:t>
            </a:r>
          </a:p>
          <a:p>
            <a:pPr marL="228600" indent="0">
              <a:defRPr/>
            </a:pPr>
            <a:endParaRPr 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3BF909E-8CE6-690A-2B95-01EF313C9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9298F48-4162-4848-9FAD-B16E864E431D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5B895B6-8ACA-D410-834A-BCFEB506B3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C28DF772-01A3-3638-65DA-0483C3753BD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Or say I-E-E_E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cranky Melody is never a good thing.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B61F36E-0B2A-84FD-093C-2BFAE8DF0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480FF6C-ED91-4495-BE9C-BCF4B5E019D0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D38B294-218A-B129-7BE3-0F71AF20EA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2AD5D3F-B948-6F39-9FBB-AF9002FD44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59FCFBD9-D9A1-84DE-CF83-6FEF0DFCB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EFB737C-408B-4DC3-AAB9-347A2DEFFEA0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233D0255-7A64-2098-F07F-A4B3CE6B3C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595F5D0-9239-F4DF-DF9A-6B0FAE5170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dirty="0" err="1"/>
              <a:t>WebinaBox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Simple, No Fuss website in minutes</a:t>
            </a: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2B4F5B3-B1E7-ECA3-3552-45E2BAAF3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5AEDA1B-0500-4623-B273-0402BFA4B499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3AA8DC72-38CC-688B-1DDD-F458DD3527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6223C25-890D-A694-189A-C70C671422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Detailed Tutorial: https://vtools.ieee.org/webinabox-tutorials/</a:t>
            </a:r>
          </a:p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https://kb.ieee.org/vtools/blog/kb/intro-to-webinabox/</a:t>
            </a:r>
          </a:p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473B3DA9-1735-EDC1-23C5-3832237F8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42FFEDA-CB61-4176-9648-6F239FB86935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4860F454-2F5E-EA1A-7DEC-A73E6A52DE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095BE8E-D18B-0948-5D31-6993551172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Change the Site’s Name –(It’s what shows up in Google)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Select an Image to Display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	Consider Canva - https://www.canva.com/</a:t>
            </a:r>
          </a:p>
          <a:p>
            <a:pPr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 Text about your Section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830D86D-7321-626A-206D-BA5440E608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963E6B7-76B5-40E7-A2F4-84DCB426989A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BB39DE27-EDF0-6741-F688-9AF55A24E5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C806ACF-CB51-3EBE-4260-8CD4A7732B8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Automatically display section events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Shows events captured in vTools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Customizable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Date Range</a:t>
            </a:r>
          </a:p>
          <a:p>
            <a:pPr marL="1428750" lvl="2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Length of Time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B93EFC6-A972-A543-BCFF-3738EAFB8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580F93E-90EA-4F07-911D-B0617098F326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4C661B7-D6CE-3980-1572-7BAD4910F4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ADE7E82F-951B-068C-25E7-50521D3858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Display Officers as reported to IEEE Headquarters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Customize what positions to display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E0E22A2-FCF8-29EE-B026-6E75361BD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99B1834-B94E-402C-BA3A-1425762DFC57}" type="slidenum">
              <a:rPr lang="en-US" altLang="en-US"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10</a:t>
            </a:fld>
            <a:endParaRPr lang="en-US" altLang="en-US" sz="13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977A6D2B-9CDA-C4B2-3DA0-8B5525665F6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E3482C7C-B474-AED0-3BDD-D9C5750E1C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9601F380-2A75-6BBE-A56D-3A49D17331E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EF460011-8068-14C0-89BF-B427427329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4712583D-9BE0-63EC-D052-15A09A5EF5E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2FB0F-A0AA-4E2D-BA4D-57A35493C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21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C36A91E4-4F9F-6092-D27D-C0121979B8E5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AD81722C-91AC-FEE8-BB25-1C14455122C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418817CB-0F75-87F3-E10C-E46E8F226F0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632A0E28-F85D-85D6-15CC-0C5E648202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FD5676B1-64DC-7D56-3FEB-66C9857DBC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549ACF3A-9543-0D51-120C-C7F4FC562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2941F8B3-97AA-0CDA-102E-09924497D86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45E63-413B-488D-93E4-5295F486E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4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3F52CF0F-F15B-9A69-5CBE-69C505EDE5C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D3A78818-DB37-FE93-B51C-2049B256628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3B5F379E-EBEF-F020-A87C-FB3BDBD212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897FD569-830A-2947-395F-893C7A5AA8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54CB0185-A46F-6EEB-23CB-3D279D8170A5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73577-67BC-4A6F-9520-70845CB781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84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70972A36-6EBB-2204-DE6C-D53EF23AFA0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A5290221-802E-1D3B-85E4-967DEAD5D5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72F4B3EE-8578-F03B-CF48-F9E8FF0CD1B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9BCC-30D2-424B-8296-EA872A9F4E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021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0E3BCD3F-105C-A56D-AF62-29EAE68DF93D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521FA73E-F650-26F6-6E48-99BFB88B306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626531E9-FBF9-78E5-6DFE-4B9E2B48E7D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13AC3E95-DD79-1640-3631-F4955077B7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C2C64336-2A68-4C73-18D2-D7302BA43B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74EDCBFB-59A4-87C1-F4A4-FC3A1698CCB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08260-B233-4A21-A2A0-D7A9EA9E0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1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B7F8E193-FB41-9224-3B40-A7B41D630199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4D5C57B5-02F9-5661-266E-E145AD8D66C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5590D6D1-DD6F-DEFE-A473-E426A67A19B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7C2FE4E8-549A-A012-0D19-AF590B8C29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60A53EA2-45E0-BF95-472E-7C298EC25F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AA2A2CFE-D47F-94EA-1755-83949B41711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5F59-26B3-46BD-87DF-DEAC629E8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2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423AC1C6-FF2F-0309-A0D8-15F748287328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EF3579BB-6CAB-041A-DA7B-7D6CE17A03A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B0C8C1DF-E755-7831-28CC-69A6654977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48758EB1-8F3D-06B7-9ECD-6EB90FD3A0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1EA55E54-8BE0-FBBF-8C65-B48BBD9FDD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653E0B9D-D7A2-0D7D-B44C-FBE5BE95C3D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2F70-A329-40B0-A0A2-9C2423CB8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8666B9EF-D879-9B11-BB3F-BB834A677E8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B84D5CED-A70C-5CB0-0D3B-EFEE6ECD4DA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CB6C4A9D-4218-A3C6-9BC6-071100571E8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4899F2BF-DE6F-5176-5436-5D25167407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2656000B-5F05-45D5-B68F-40627D9E70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3CB97F14-AA16-8C08-84C6-4CB066434B7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F6CA-14EC-4781-B3FC-8B09ECC31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3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C0688990-BB76-2F1D-F4D4-5244B375CBC0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34769-39FA-43C3-AD90-BFDF72B4C3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897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7AF55390-8DFA-35CE-3F8C-C9D6BD23EB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A8C37C0E-B85E-19FB-D1E8-A65D3F6950A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528F1D8A-EFB2-1D6E-373A-C89788418D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4ADCCD3A-89B7-FEF9-1CFD-B9814EC44464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E3E3D199-71E0-4B20-80A8-778DD42E3F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Google Shape;103;p1">
            <a:extLst>
              <a:ext uri="{FF2B5EF4-FFF2-40B4-BE49-F238E27FC236}">
                <a16:creationId xmlns:a16="http://schemas.microsoft.com/office/drawing/2014/main" id="{5F742B67-8A85-53D3-9CDC-53E84C9E95C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11–13 AUG</a:t>
            </a:r>
          </a:p>
        </p:txBody>
      </p:sp>
      <p:pic>
        <p:nvPicPr>
          <p:cNvPr id="11267" name="Picture 4">
            <a:extLst>
              <a:ext uri="{FF2B5EF4-FFF2-40B4-BE49-F238E27FC236}">
                <a16:creationId xmlns:a16="http://schemas.microsoft.com/office/drawing/2014/main" id="{7FF40E56-17D0-3572-3A3A-9CA244E4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1">
            <a:extLst>
              <a:ext uri="{FF2B5EF4-FFF2-40B4-BE49-F238E27FC236}">
                <a16:creationId xmlns:a16="http://schemas.microsoft.com/office/drawing/2014/main" id="{EB6878AB-7C94-5476-34FD-907B9E329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4691063"/>
            <a:ext cx="3557588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55368A"/>
                </a:solidFill>
              </a:rPr>
              <a:t>The Power of Having a Website</a:t>
            </a:r>
          </a:p>
          <a:p>
            <a:endParaRPr lang="en-US" altLang="en-US" sz="1800" b="1">
              <a:solidFill>
                <a:srgbClr val="55368A"/>
              </a:solidFill>
            </a:endParaRPr>
          </a:p>
          <a:p>
            <a:r>
              <a:rPr lang="en-US" altLang="en-US" sz="1800" b="1">
                <a:solidFill>
                  <a:srgbClr val="383A83"/>
                </a:solidFill>
              </a:rPr>
              <a:t>Melody Richardson</a:t>
            </a:r>
          </a:p>
          <a:p>
            <a:r>
              <a:rPr lang="en-US" altLang="en-US" sz="1800" b="1">
                <a:solidFill>
                  <a:srgbClr val="383A83"/>
                </a:solidFill>
              </a:rPr>
              <a:t>IEEE-Atlanta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2DB8C39-9576-65AD-FA58-3169994E348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3200" b="1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Add Section Officers</a:t>
            </a:r>
          </a:p>
        </p:txBody>
      </p:sp>
      <p:sp>
        <p:nvSpPr>
          <p:cNvPr id="28675" name="Slide Number Placeholder 4">
            <a:extLst>
              <a:ext uri="{FF2B5EF4-FFF2-40B4-BE49-F238E27FC236}">
                <a16:creationId xmlns:a16="http://schemas.microsoft.com/office/drawing/2014/main" id="{F7BC2F69-9CBD-1E5E-E9EE-AA2CBAD7E2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EE5F868D-1147-46FE-9BA7-78F6E10E83B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10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6" name="Picture 2" descr="Click to Enlarge">
            <a:extLst>
              <a:ext uri="{FF2B5EF4-FFF2-40B4-BE49-F238E27FC236}">
                <a16:creationId xmlns:a16="http://schemas.microsoft.com/office/drawing/2014/main" id="{41D16071-DCA2-0A15-146B-46F26661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923925"/>
            <a:ext cx="9542462" cy="5568950"/>
          </a:xfrm>
          <a:prstGeom prst="rect">
            <a:avLst/>
          </a:prstGeom>
          <a:noFill/>
          <a:ln w="79375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11E6F9F-1084-4424-14BC-F5718DF6C60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3200" b="1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Add Additional OUs</a:t>
            </a:r>
          </a:p>
        </p:txBody>
      </p:sp>
      <p:sp>
        <p:nvSpPr>
          <p:cNvPr id="30723" name="Slide Number Placeholder 4">
            <a:extLst>
              <a:ext uri="{FF2B5EF4-FFF2-40B4-BE49-F238E27FC236}">
                <a16:creationId xmlns:a16="http://schemas.microsoft.com/office/drawing/2014/main" id="{C570CDCC-8375-BFE1-6FFD-BDF1423952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E43CC37-4D8F-4F5E-8989-A88F41810AB8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11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724" name="Picture 2" descr="Click to Enlarge">
            <a:extLst>
              <a:ext uri="{FF2B5EF4-FFF2-40B4-BE49-F238E27FC236}">
                <a16:creationId xmlns:a16="http://schemas.microsoft.com/office/drawing/2014/main" id="{F7B672D4-28E4-8F13-DDAA-26AC04BCC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89013"/>
            <a:ext cx="9880600" cy="5503862"/>
          </a:xfrm>
          <a:prstGeom prst="rect">
            <a:avLst/>
          </a:prstGeom>
          <a:noFill/>
          <a:ln w="76200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16C876A-5144-F5D2-5D73-811D89EC4F5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Add a Blog, Files, or Links</a:t>
            </a:r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AEBFE312-7F1C-14C8-6ABA-C95BB8CC992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C8DAFCF-77AB-442B-8039-DB868DAB36F0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2C09092E-596C-7849-9B08-146E0C8E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2030413"/>
            <a:ext cx="3524250" cy="2066925"/>
          </a:xfrm>
          <a:prstGeom prst="rect">
            <a:avLst/>
          </a:prstGeom>
          <a:noFill/>
          <a:ln w="76200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6">
            <a:extLst>
              <a:ext uri="{FF2B5EF4-FFF2-40B4-BE49-F238E27FC236}">
                <a16:creationId xmlns:a16="http://schemas.microsoft.com/office/drawing/2014/main" id="{AC04D2C9-DF89-0B0A-BDC9-BA3AA7A4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030413"/>
            <a:ext cx="3524250" cy="2409825"/>
          </a:xfrm>
          <a:prstGeom prst="rect">
            <a:avLst/>
          </a:prstGeom>
          <a:noFill/>
          <a:ln w="76200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8">
            <a:extLst>
              <a:ext uri="{FF2B5EF4-FFF2-40B4-BE49-F238E27FC236}">
                <a16:creationId xmlns:a16="http://schemas.microsoft.com/office/drawing/2014/main" id="{871F10DE-EE80-0A5A-8CDE-6190ED5B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2030413"/>
            <a:ext cx="3524250" cy="1933575"/>
          </a:xfrm>
          <a:prstGeom prst="rect">
            <a:avLst/>
          </a:prstGeom>
          <a:noFill/>
          <a:ln w="76200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E5009ABB-0AA6-D5E6-ACA8-C73CC38718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28001F6-BFB2-4C3D-A953-F53700B06981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4819" name="Title 1">
            <a:extLst>
              <a:ext uri="{FF2B5EF4-FFF2-40B4-BE49-F238E27FC236}">
                <a16:creationId xmlns:a16="http://schemas.microsoft.com/office/drawing/2014/main" id="{D4B36886-BE46-ADDC-16B9-E414191E499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3200" b="1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Save and Preview</a:t>
            </a:r>
          </a:p>
        </p:txBody>
      </p:sp>
      <p:pic>
        <p:nvPicPr>
          <p:cNvPr id="34820" name="Picture 2" descr="Click to Enlarge">
            <a:extLst>
              <a:ext uri="{FF2B5EF4-FFF2-40B4-BE49-F238E27FC236}">
                <a16:creationId xmlns:a16="http://schemas.microsoft.com/office/drawing/2014/main" id="{75A81559-86AC-3E03-3233-1141BAE5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147763"/>
            <a:ext cx="10461625" cy="4116387"/>
          </a:xfrm>
          <a:prstGeom prst="rect">
            <a:avLst/>
          </a:prstGeom>
          <a:noFill/>
          <a:ln w="76200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F54F6AF0-0DDF-B62B-A9ED-BE0FAC099EC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3AEA6AC-098C-4BF5-A0AF-5E505DAFC38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6867" name="Title 1">
            <a:extLst>
              <a:ext uri="{FF2B5EF4-FFF2-40B4-BE49-F238E27FC236}">
                <a16:creationId xmlns:a16="http://schemas.microsoft.com/office/drawing/2014/main" id="{67DF5152-2478-7399-C96B-805007B0EDA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3200" b="1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Your Section’s Website!</a:t>
            </a:r>
          </a:p>
        </p:txBody>
      </p:sp>
      <p:pic>
        <p:nvPicPr>
          <p:cNvPr id="36868" name="Picture 11" descr="A group of people in circles&#10;&#10;Description automatically generated">
            <a:extLst>
              <a:ext uri="{FF2B5EF4-FFF2-40B4-BE49-F238E27FC236}">
                <a16:creationId xmlns:a16="http://schemas.microsoft.com/office/drawing/2014/main" id="{75E39953-8F10-ABC5-BEC4-9F93B41AD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92188"/>
            <a:ext cx="8964613" cy="4627562"/>
          </a:xfrm>
          <a:prstGeom prst="rect">
            <a:avLst/>
          </a:prstGeom>
          <a:noFill/>
          <a:ln w="73025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7579-E85A-78D2-8039-62CE19A6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38" y="2898775"/>
            <a:ext cx="5459412" cy="2079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400" b="1" dirty="0">
                <a:solidFill>
                  <a:srgbClr val="5536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Make Melody Happy!</a:t>
            </a:r>
            <a:br>
              <a:rPr lang="en-US" altLang="en-US" sz="4400" b="1" dirty="0">
                <a:solidFill>
                  <a:srgbClr val="5536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</a:br>
            <a:r>
              <a:rPr lang="en-US" altLang="en-US" sz="3600" b="1" dirty="0">
                <a:solidFill>
                  <a:srgbClr val="8968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(</a:t>
            </a:r>
            <a:r>
              <a:rPr lang="en-US" altLang="en-US" sz="3600" b="1" i="1" dirty="0">
                <a:solidFill>
                  <a:srgbClr val="8968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you know you want to!)</a:t>
            </a:r>
            <a:br>
              <a:rPr lang="en-US" altLang="en-US" sz="4400" b="1" i="1" dirty="0">
                <a:solidFill>
                  <a:srgbClr val="55368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</a:br>
            <a:r>
              <a:rPr lang="en-US" altLang="en-US" b="1" dirty="0">
                <a:solidFill>
                  <a:srgbClr val="0062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 </a:t>
            </a:r>
            <a:br>
              <a:rPr lang="en-US" altLang="en-US" b="1" dirty="0">
                <a:solidFill>
                  <a:srgbClr val="0062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</a:br>
            <a:r>
              <a:rPr lang="en-US" altLang="en-US" b="1" dirty="0">
                <a:solidFill>
                  <a:srgbClr val="0062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" panose="020B0606030504020204" pitchFamily="34" charset="0"/>
              </a:rPr>
              <a:t>Create or Update your Website</a:t>
            </a:r>
            <a:endParaRPr lang="en-US" b="1" dirty="0">
              <a:solidFill>
                <a:srgbClr val="0062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A66A0B4B-A5EE-511F-8C99-26CA83956F5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2899B9C-D65C-4188-9DCA-403C8EC01B46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8916" name="Picture 5" descr="A cartoon of a child with her hands up&#10;&#10;Description automatically generated">
            <a:extLst>
              <a:ext uri="{FF2B5EF4-FFF2-40B4-BE49-F238E27FC236}">
                <a16:creationId xmlns:a16="http://schemas.microsoft.com/office/drawing/2014/main" id="{EDBDA231-3A6A-693C-BD11-E48472B29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1201738"/>
            <a:ext cx="4613275" cy="462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15FA481-C91F-F10E-E5B4-112BC6BEE8A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55368A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Why Having a Website is Important</a:t>
            </a:r>
            <a:endParaRPr lang="en-US" altLang="en-US" sz="3600">
              <a:solidFill>
                <a:srgbClr val="553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B317A-26A1-64BE-206D-D4E1381F6B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707063" y="1617663"/>
            <a:ext cx="6272212" cy="4351337"/>
          </a:xfrm>
        </p:spPr>
        <p:txBody>
          <a:bodyPr/>
          <a:lstStyle/>
          <a:p>
            <a:pPr marL="514350" indent="-285750"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Visibility</a:t>
            </a:r>
          </a:p>
          <a:p>
            <a:pPr marL="971550" lvl="1" indent="-285750" eaLnBrk="1" hangingPunct="1"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Public Facing</a:t>
            </a:r>
          </a:p>
          <a:p>
            <a:pPr marL="971550" lvl="1" indent="-285750" eaLnBrk="1" hangingPunct="1"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24/7 availability</a:t>
            </a:r>
          </a:p>
          <a:p>
            <a:pPr marL="514350" indent="-285750" eaLnBrk="1" hangingPunct="1"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Platform for Communication</a:t>
            </a:r>
          </a:p>
          <a:p>
            <a:pPr marL="971550" lvl="1" indent="-285750" eaLnBrk="1" hangingPunct="1"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Resource for Members</a:t>
            </a:r>
          </a:p>
          <a:p>
            <a:pPr marL="971550" lvl="1" indent="-285750" eaLnBrk="1" hangingPunct="1"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Promote Events</a:t>
            </a:r>
          </a:p>
          <a:p>
            <a:pPr marL="971550" lvl="1" indent="-285750" eaLnBrk="1" hangingPunct="1"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Share Accomplishments</a:t>
            </a:r>
          </a:p>
          <a:p>
            <a:pPr>
              <a:defRPr/>
            </a:pPr>
            <a:endParaRPr lang="en-US" sz="2800" dirty="0"/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70E38534-2C76-38CA-4999-10E746F47C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F00CD14-2D74-4673-9C7D-6F7CF738DA6C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317" name="Picture 6" descr="A cartoon of a child pointing at a blue exclamation mark&#10;&#10;Description automatically generated">
            <a:extLst>
              <a:ext uri="{FF2B5EF4-FFF2-40B4-BE49-F238E27FC236}">
                <a16:creationId xmlns:a16="http://schemas.microsoft.com/office/drawing/2014/main" id="{C613ADE8-AF8F-52A7-0CE4-C8C3E40F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849313"/>
            <a:ext cx="456882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39327CEA-10CE-E458-1CCC-E9F720C06D4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But More Importantly…</a:t>
            </a:r>
            <a:endParaRPr lang="en-US" altLang="en-US" sz="3600">
              <a:solidFill>
                <a:srgbClr val="55368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718AEA38-D313-FD6D-AC72-A7E80903493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73063" y="1093788"/>
            <a:ext cx="5181600" cy="3086100"/>
          </a:xfrm>
        </p:spPr>
        <p:txBody>
          <a:bodyPr/>
          <a:lstStyle/>
          <a:p>
            <a:pPr>
              <a:spcAft>
                <a:spcPct val="0"/>
              </a:spcAft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Folks don’t know about IEEE </a:t>
            </a:r>
          </a:p>
          <a:p>
            <a:pPr lvl="2">
              <a:spcAft>
                <a:spcPct val="0"/>
              </a:spcAft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Who We Are</a:t>
            </a:r>
          </a:p>
          <a:p>
            <a:pPr lvl="3">
              <a:spcAft>
                <a:spcPct val="0"/>
              </a:spcAft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Professional Opportunities</a:t>
            </a:r>
          </a:p>
          <a:p>
            <a:pPr lvl="3">
              <a:spcAft>
                <a:spcPct val="0"/>
              </a:spcAft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Outreach Events</a:t>
            </a:r>
          </a:p>
          <a:p>
            <a:pPr marL="114300" inden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4065EF92-9293-46F7-3614-B29FB31BB5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0C2F5A6-366B-467E-A499-45745EE1DAA7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365" name="Picture 6" descr="A cartoon of a child with a sad expression&#10;&#10;Description automatically generated">
            <a:extLst>
              <a:ext uri="{FF2B5EF4-FFF2-40B4-BE49-F238E27FC236}">
                <a16:creationId xmlns:a16="http://schemas.microsoft.com/office/drawing/2014/main" id="{2B233AB4-FE2E-CF59-DF08-BE8D96B94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912813"/>
            <a:ext cx="51276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F8217B-DE32-3757-0835-9B75A9424C65}"/>
              </a:ext>
            </a:extLst>
          </p:cNvPr>
          <p:cNvSpPr/>
          <p:nvPr/>
        </p:nvSpPr>
        <p:spPr>
          <a:xfrm>
            <a:off x="287082" y="4309319"/>
            <a:ext cx="733322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4800" b="1" dirty="0">
                <a:ln/>
                <a:solidFill>
                  <a:schemeClr val="accent4"/>
                </a:solidFill>
              </a:rPr>
              <a:t>It makes Melody Cranky.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8617707-4878-1628-1E6C-664B3B33659D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-1270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So, Let’s Make Melody Happy</a:t>
            </a:r>
            <a:endParaRPr lang="en-US" altLang="en-US" sz="3600">
              <a:solidFill>
                <a:srgbClr val="5536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62F6-8BD5-2B8E-B6D0-2C8B62289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2090738"/>
            <a:ext cx="5778500" cy="2913062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Font typeface="Arial" panose="020B0604020202020204" pitchFamily="34" charset="0"/>
              <a:buNone/>
              <a:defRPr/>
            </a:pPr>
            <a:r>
              <a:rPr lang="en-US" sz="5400" b="1" dirty="0">
                <a:solidFill>
                  <a:srgbClr val="00629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 a Section Website!</a:t>
            </a:r>
          </a:p>
          <a:p>
            <a:pPr marL="114300" indent="0" algn="ctr">
              <a:buFont typeface="Arial" panose="020B0604020202020204" pitchFamily="34" charset="0"/>
              <a:buNone/>
              <a:defRPr/>
            </a:pPr>
            <a:endParaRPr lang="en-US" sz="5100" dirty="0">
              <a:solidFill>
                <a:srgbClr val="00629B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buFont typeface="Arial" panose="020B0604020202020204" pitchFamily="34" charset="0"/>
              <a:buNone/>
              <a:defRPr/>
            </a:pPr>
            <a:r>
              <a:rPr lang="en-US" sz="5100" i="1" dirty="0">
                <a:solidFill>
                  <a:srgbClr val="01B5E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easier than you think.</a:t>
            </a:r>
          </a:p>
        </p:txBody>
      </p:sp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46DBA1F9-D851-3EEC-CD67-E9B7567F23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539798A-4110-4424-BE8B-656D490E396C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7413" name="Picture 6" descr="A cartoon of a child with her arms up&#10;&#10;Description automatically generated">
            <a:extLst>
              <a:ext uri="{FF2B5EF4-FFF2-40B4-BE49-F238E27FC236}">
                <a16:creationId xmlns:a16="http://schemas.microsoft.com/office/drawing/2014/main" id="{03914CC0-FC7E-D66C-B277-6868DB9C9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31863"/>
            <a:ext cx="5181600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>
            <a:extLst>
              <a:ext uri="{FF2B5EF4-FFF2-40B4-BE49-F238E27FC236}">
                <a16:creationId xmlns:a16="http://schemas.microsoft.com/office/drawing/2014/main" id="{3297DD39-D6DE-7F76-EC2E-8729B6671FD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849313" y="1098550"/>
            <a:ext cx="9345612" cy="20796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4800" b="1">
                <a:solidFill>
                  <a:srgbClr val="55368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Your Website</a:t>
            </a:r>
          </a:p>
        </p:txBody>
      </p:sp>
      <p:sp>
        <p:nvSpPr>
          <p:cNvPr id="18435" name="Text Placeholder 5">
            <a:extLst>
              <a:ext uri="{FF2B5EF4-FFF2-40B4-BE49-F238E27FC236}">
                <a16:creationId xmlns:a16="http://schemas.microsoft.com/office/drawing/2014/main" id="{B73412FA-77CB-4F72-39FE-A196AEE773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23888" y="2962275"/>
            <a:ext cx="9344025" cy="82232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 sz="3600" b="1">
                <a:solidFill>
                  <a:srgbClr val="38B98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Easy Way!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DD6E3B0-4831-E822-BAD9-2B0A5A831A0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3E115B2-BA59-4595-946C-700E92F4007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8437" name="Picture 7" descr="A cartoon of a child pointing up&#10;&#10;Description automatically generated">
            <a:extLst>
              <a:ext uri="{FF2B5EF4-FFF2-40B4-BE49-F238E27FC236}">
                <a16:creationId xmlns:a16="http://schemas.microsoft.com/office/drawing/2014/main" id="{98C6B2EF-DE00-ED79-EC2E-C3EF47204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252788"/>
            <a:ext cx="420052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10">
            <a:extLst>
              <a:ext uri="{FF2B5EF4-FFF2-40B4-BE49-F238E27FC236}">
                <a16:creationId xmlns:a16="http://schemas.microsoft.com/office/drawing/2014/main" id="{AD9384EA-6F5B-B489-4045-E7232755C7E5}"/>
              </a:ext>
            </a:extLst>
          </p:cNvPr>
          <p:cNvGrpSpPr>
            <a:grpSpLocks/>
          </p:cNvGrpSpPr>
          <p:nvPr/>
        </p:nvGrpSpPr>
        <p:grpSpPr bwMode="auto">
          <a:xfrm>
            <a:off x="5335588" y="3783013"/>
            <a:ext cx="3840162" cy="1336675"/>
            <a:chOff x="5205281" y="4515077"/>
            <a:chExt cx="3840163" cy="1336675"/>
          </a:xfrm>
        </p:grpSpPr>
        <p:sp>
          <p:nvSpPr>
            <p:cNvPr id="9" name="Text Placeholder 3">
              <a:extLst>
                <a:ext uri="{FF2B5EF4-FFF2-40B4-BE49-F238E27FC236}">
                  <a16:creationId xmlns:a16="http://schemas.microsoft.com/office/drawing/2014/main" id="{2F4F26A3-EB88-B8AE-2D29-4F4B4E8396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05281" y="5215164"/>
              <a:ext cx="3255963" cy="636588"/>
            </a:xfrm>
            <a:prstGeom prst="rect">
              <a:avLst/>
            </a:prstGeom>
            <a:solidFill>
              <a:srgbClr val="0099CC"/>
            </a:solidFill>
            <a:ln>
              <a:solidFill>
                <a:srgbClr val="00CCFF"/>
              </a:solidFill>
              <a:miter lim="800000"/>
              <a:headEnd/>
              <a:tailEnd/>
            </a:ln>
          </p:spPr>
          <p:txBody>
            <a:bodyPr spcFirstLastPara="1" lIns="91425" tIns="45700" rIns="91425" bIns="4570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lvl="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3A3838"/>
                </a:buClr>
                <a:buSzPts val="2000"/>
                <a:buFont typeface="Arial" panose="020B0604020202020204" pitchFamily="34" charset="0"/>
                <a:buNone/>
                <a:defRPr sz="20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1pPr>
              <a:lvl2pPr marL="914400" lvl="1" indent="-3429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Arial" panose="020B0604020202020204" pitchFamily="34" charset="0"/>
                <a:buChar char="•"/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2pPr>
              <a:lvl3pPr marL="1371600" lvl="2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3A3838"/>
                </a:buClr>
                <a:buSzPts val="2000"/>
                <a:buFont typeface="Arial" panose="020B0604020202020204" pitchFamily="34" charset="0"/>
                <a:buNone/>
                <a:defRPr sz="20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3pPr>
              <a:lvl4pPr marL="1828800" lvl="3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3A3838"/>
                </a:buClr>
                <a:buSzPts val="2000"/>
                <a:buFont typeface="Arial" panose="020B0604020202020204" pitchFamily="34" charset="0"/>
                <a:buNone/>
                <a:defRPr sz="20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4pPr>
              <a:lvl5pPr marL="2286000" lvl="4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3A3838"/>
                </a:buClr>
                <a:buSzPts val="2000"/>
                <a:buFont typeface="Arial" panose="020B0604020202020204" pitchFamily="34" charset="0"/>
                <a:buNone/>
                <a:defRPr sz="2000">
                  <a:solidFill>
                    <a:srgbClr val="3A3838"/>
                  </a:solidFill>
                  <a:latin typeface="Arial"/>
                  <a:ea typeface="Arial"/>
                  <a:cs typeface="Arial"/>
                  <a:sym typeface="Arial" panose="020B0604020202020204" pitchFamily="34" charset="0"/>
                </a:defRPr>
              </a:lvl5pPr>
              <a:lvl6pPr marL="2743200" marR="0" lvl="5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L="3200400" marR="0" lvl="6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L="3657600" marR="0" lvl="7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L="4114800" marR="0" lvl="8" indent="-342900" algn="l" rtl="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spcAft>
                  <a:spcPct val="0"/>
                </a:spcAft>
                <a:defRPr/>
              </a:pPr>
              <a:r>
                <a:rPr lang="en-US" altLang="en-US" sz="3000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WEBINABOX</a:t>
              </a:r>
            </a:p>
          </p:txBody>
        </p:sp>
        <p:sp>
          <p:nvSpPr>
            <p:cNvPr id="18440" name="TextBox 4">
              <a:extLst>
                <a:ext uri="{FF2B5EF4-FFF2-40B4-BE49-F238E27FC236}">
                  <a16:creationId xmlns:a16="http://schemas.microsoft.com/office/drawing/2014/main" id="{24A9E950-35B7-283A-C508-34EFF9FD6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5769" y="4515077"/>
              <a:ext cx="374967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r>
                <a:rPr lang="en-US" altLang="en-US" sz="3600" b="1"/>
                <a:t>IEEE’s vTools </a:t>
              </a:r>
            </a:p>
            <a:p>
              <a:endParaRPr lang="en-US" altLang="en-US" sz="36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EF6B4138-8CDD-3ED9-F4EA-F07B3FA8877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The Easiest Way to Build Your Website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0A289361-8E9A-C81B-3C59-44186264D8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AB75DC6-551C-4BF6-8ACA-AB4D33928C0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4" name="Text Placeholder 3">
            <a:extLst>
              <a:ext uri="{FF2B5EF4-FFF2-40B4-BE49-F238E27FC236}">
                <a16:creationId xmlns:a16="http://schemas.microsoft.com/office/drawing/2014/main" id="{A78DC48B-335D-E2E4-56D2-BEE0427C72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23950" y="3390900"/>
            <a:ext cx="3255963" cy="636588"/>
          </a:xfrm>
          <a:solidFill>
            <a:srgbClr val="0099CC"/>
          </a:solidFill>
          <a:ln>
            <a:solidFill>
              <a:srgbClr val="00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ct val="0"/>
              </a:spcAft>
            </a:pPr>
            <a:r>
              <a:rPr lang="en-US" altLang="en-US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WEBINABOX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4EDCAAC6-57C4-4ABF-3083-BA15C2C42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690813"/>
            <a:ext cx="37496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 sz="3600" b="1"/>
              <a:t>IEEE’s vTools </a:t>
            </a:r>
          </a:p>
          <a:p>
            <a:endParaRPr lang="en-US" altLang="en-US" sz="3600"/>
          </a:p>
        </p:txBody>
      </p:sp>
      <p:sp>
        <p:nvSpPr>
          <p:cNvPr id="20486" name="TextBox 6">
            <a:extLst>
              <a:ext uri="{FF2B5EF4-FFF2-40B4-BE49-F238E27FC236}">
                <a16:creationId xmlns:a16="http://schemas.microsoft.com/office/drawing/2014/main" id="{93D196A0-DD6D-E3A1-2FF6-0F36FFAA4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476375"/>
            <a:ext cx="6096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14400" indent="-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Section Website in a Few Quick Steps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Web Site Creation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Automatically Updated</a:t>
            </a:r>
            <a:endParaRPr lang="en-US" altLang="en-US" sz="2400">
              <a:solidFill>
                <a:srgbClr val="44444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little maintenance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b="1" i="1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It and Forget it!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9832B8A-C420-23D7-79BC-18E5A0980F5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3200" b="1">
                <a:solidFill>
                  <a:srgbClr val="383A8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Getting Starting with WebInABox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1C81B6E1-A50E-21BE-534B-E10CB0115C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73063" y="1093788"/>
            <a:ext cx="5181600" cy="4351337"/>
          </a:xfrm>
        </p:spPr>
        <p:txBody>
          <a:bodyPr/>
          <a:lstStyle/>
          <a:p>
            <a:pPr marL="228600" indent="0">
              <a:spcAft>
                <a:spcPct val="0"/>
              </a:spcAft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   From IEEE MGA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vTools</a:t>
            </a: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457200">
              <a:spcAft>
                <a:spcPct val="0"/>
              </a:spcAft>
              <a:defRPr/>
            </a:pP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 </a:t>
            </a:r>
            <a:r>
              <a:rPr lang="en-US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Tools</a:t>
            </a:r>
          </a:p>
          <a:p>
            <a:pPr marL="1143000" lvl="1" indent="-457200">
              <a:spcAft>
                <a:spcPct val="0"/>
              </a:spcAft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Select </a:t>
            </a:r>
            <a:r>
              <a:rPr lang="en-US" alt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vTools</a:t>
            </a: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WebInABox</a:t>
            </a:r>
            <a:endParaRPr lang="en-US" alt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1" indent="-457200">
              <a:spcAft>
                <a:spcPct val="0"/>
              </a:spcAft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Select your </a:t>
            </a: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Organizational Unit</a:t>
            </a:r>
          </a:p>
          <a:p>
            <a:pPr marL="228600" indent="0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Slide Number Placeholder 4">
            <a:extLst>
              <a:ext uri="{FF2B5EF4-FFF2-40B4-BE49-F238E27FC236}">
                <a16:creationId xmlns:a16="http://schemas.microsoft.com/office/drawing/2014/main" id="{7A72C044-A6EC-2FA8-57D9-AB9D817DDD1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EE86B6F-DB57-40D3-88FA-94D1BC57DF86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2533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A33C890-6756-29C7-5BB8-FAA4EEF2E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04938"/>
            <a:ext cx="6096000" cy="3311525"/>
          </a:xfrm>
          <a:prstGeom prst="rect">
            <a:avLst/>
          </a:prstGeom>
          <a:noFill/>
          <a:ln w="76200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lick to Enlarge">
            <a:extLst>
              <a:ext uri="{FF2B5EF4-FFF2-40B4-BE49-F238E27FC236}">
                <a16:creationId xmlns:a16="http://schemas.microsoft.com/office/drawing/2014/main" id="{CFF32CD8-2957-08A6-E4BA-52609134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957263"/>
            <a:ext cx="9496425" cy="5657850"/>
          </a:xfrm>
          <a:prstGeom prst="rect">
            <a:avLst/>
          </a:prstGeom>
          <a:noFill/>
          <a:ln w="76200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Title 1">
            <a:extLst>
              <a:ext uri="{FF2B5EF4-FFF2-40B4-BE49-F238E27FC236}">
                <a16:creationId xmlns:a16="http://schemas.microsoft.com/office/drawing/2014/main" id="{2FA316AF-D36C-C997-47C3-1B20A4E8805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3200" b="1">
                <a:solidFill>
                  <a:srgbClr val="383A8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Edit Your Welcome Page</a:t>
            </a:r>
          </a:p>
        </p:txBody>
      </p:sp>
      <p:sp>
        <p:nvSpPr>
          <p:cNvPr id="24580" name="Slide Number Placeholder 4">
            <a:extLst>
              <a:ext uri="{FF2B5EF4-FFF2-40B4-BE49-F238E27FC236}">
                <a16:creationId xmlns:a16="http://schemas.microsoft.com/office/drawing/2014/main" id="{302D7ED1-3F19-2AEF-5960-0EED812E83F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31FFCE2-9D63-40AB-ABC0-A16E98AFFD45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F870E187-C36E-7794-6F01-8BF57B3630E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73063" y="0"/>
            <a:ext cx="10515600" cy="95726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 sz="3200" b="1">
                <a:solidFill>
                  <a:srgbClr val="55368A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Add a Calendar of Events</a:t>
            </a:r>
          </a:p>
        </p:txBody>
      </p:sp>
      <p:sp>
        <p:nvSpPr>
          <p:cNvPr id="26627" name="Slide Number Placeholder 4">
            <a:extLst>
              <a:ext uri="{FF2B5EF4-FFF2-40B4-BE49-F238E27FC236}">
                <a16:creationId xmlns:a16="http://schemas.microsoft.com/office/drawing/2014/main" id="{D460FAC2-BD77-C0D3-76AC-567D983695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08C9BDC-D85C-4817-97A0-05C82E8156A1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6628" name="Picture 2" descr="Click to Enlarge">
            <a:extLst>
              <a:ext uri="{FF2B5EF4-FFF2-40B4-BE49-F238E27FC236}">
                <a16:creationId xmlns:a16="http://schemas.microsoft.com/office/drawing/2014/main" id="{AE3D14AE-565E-5B93-A587-0376E63F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6200"/>
            <a:ext cx="9810750" cy="5157788"/>
          </a:xfrm>
          <a:prstGeom prst="rect">
            <a:avLst/>
          </a:prstGeom>
          <a:noFill/>
          <a:ln w="76200">
            <a:solidFill>
              <a:srgbClr val="00629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8154</TotalTime>
  <Words>454</Words>
  <Application>Microsoft Office PowerPoint</Application>
  <PresentationFormat>Widescreen</PresentationFormat>
  <Paragraphs>115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Open Sans</vt:lpstr>
      <vt:lpstr>Roboto</vt:lpstr>
      <vt:lpstr>Office Theme</vt:lpstr>
      <vt:lpstr>PowerPoint Presentation</vt:lpstr>
      <vt:lpstr>Why Having a Website is Important</vt:lpstr>
      <vt:lpstr>But More Importantly…</vt:lpstr>
      <vt:lpstr>So, Let’s Make Melody Happy</vt:lpstr>
      <vt:lpstr>Build Your Website</vt:lpstr>
      <vt:lpstr>The Easiest Way to Build Your Website</vt:lpstr>
      <vt:lpstr>Getting Starting with WebInABox</vt:lpstr>
      <vt:lpstr>Edit Your Welcome Page</vt:lpstr>
      <vt:lpstr>Add a Calendar of Events</vt:lpstr>
      <vt:lpstr>Add Section Officers</vt:lpstr>
      <vt:lpstr>Add Additional OUs</vt:lpstr>
      <vt:lpstr>Add a Blog, Files, or Links</vt:lpstr>
      <vt:lpstr>Save and Preview</vt:lpstr>
      <vt:lpstr>Your Section’s Website!</vt:lpstr>
      <vt:lpstr>Make Melody Happy! (you know you want to!)   Create or Update your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68</cp:revision>
  <dcterms:created xsi:type="dcterms:W3CDTF">2022-10-04T13:41:59Z</dcterms:created>
  <dcterms:modified xsi:type="dcterms:W3CDTF">2023-08-09T00:52:22Z</dcterms:modified>
</cp:coreProperties>
</file>