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9" r:id="rId4"/>
    <p:sldId id="274" r:id="rId5"/>
    <p:sldId id="273" r:id="rId6"/>
    <p:sldId id="270" r:id="rId7"/>
    <p:sldId id="276" r:id="rId8"/>
    <p:sldId id="275" r:id="rId9"/>
    <p:sldId id="277" r:id="rId10"/>
    <p:sldId id="271" r:id="rId11"/>
    <p:sldId id="278" r:id="rId12"/>
    <p:sldId id="272" r:id="rId13"/>
    <p:sldId id="279" r:id="rId14"/>
  </p:sldIdLst>
  <p:sldSz cx="12192000" cy="6858000"/>
  <p:notesSz cx="7315200" cy="96012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48E938-06E3-4FB4-BD16-44B020393BD7}">
  <a:tblStyle styleId="{1948E938-06E3-4FB4-BD16-44B020393BD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3;n">
            <a:extLst>
              <a:ext uri="{FF2B5EF4-FFF2-40B4-BE49-F238E27FC236}">
                <a16:creationId xmlns:a16="http://schemas.microsoft.com/office/drawing/2014/main" id="{5D941154-EB03-636C-8145-C829C4160E16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Google Shape;4;n">
            <a:extLst>
              <a:ext uri="{FF2B5EF4-FFF2-40B4-BE49-F238E27FC236}">
                <a16:creationId xmlns:a16="http://schemas.microsoft.com/office/drawing/2014/main" id="{A3533805-F39A-0E20-4786-A1EC6F72CDEC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2" name="Google Shape;5;n">
            <a:extLst>
              <a:ext uri="{FF2B5EF4-FFF2-40B4-BE49-F238E27FC236}">
                <a16:creationId xmlns:a16="http://schemas.microsoft.com/office/drawing/2014/main" id="{E4E0DCA6-7319-5172-E975-F0C97D61A93E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777875" y="1200150"/>
            <a:ext cx="5759450" cy="3240088"/>
          </a:xfrm>
          <a:custGeom>
            <a:avLst/>
            <a:gdLst>
              <a:gd name="T0" fmla="*/ 0 w 120000"/>
              <a:gd name="T1" fmla="*/ 0 h 120000"/>
              <a:gd name="T2" fmla="*/ 276427203 w 120000"/>
              <a:gd name="T3" fmla="*/ 0 h 120000"/>
              <a:gd name="T4" fmla="*/ 276427203 w 120000"/>
              <a:gd name="T5" fmla="*/ 87484752 h 120000"/>
              <a:gd name="T6" fmla="*/ 0 w 120000"/>
              <a:gd name="T7" fmla="*/ 87484752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Google Shape;6;n">
            <a:extLst>
              <a:ext uri="{FF2B5EF4-FFF2-40B4-BE49-F238E27FC236}">
                <a16:creationId xmlns:a16="http://schemas.microsoft.com/office/drawing/2014/main" id="{11587290-8F33-8378-9E39-8E521EA5DA9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621213"/>
            <a:ext cx="585152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2294" name="Google Shape;7;n">
            <a:extLst>
              <a:ext uri="{FF2B5EF4-FFF2-40B4-BE49-F238E27FC236}">
                <a16:creationId xmlns:a16="http://schemas.microsoft.com/office/drawing/2014/main" id="{B97C19E7-6F2E-B5F0-BB38-0C378C4EB2D6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Google Shape;8;n">
            <a:extLst>
              <a:ext uri="{FF2B5EF4-FFF2-40B4-BE49-F238E27FC236}">
                <a16:creationId xmlns:a16="http://schemas.microsoft.com/office/drawing/2014/main" id="{1C73E038-9249-4A41-5389-18B51CD31EBD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4143375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A63560E6-8B71-4D19-B556-35110FAC49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00;p1:notes">
            <a:extLst>
              <a:ext uri="{FF2B5EF4-FFF2-40B4-BE49-F238E27FC236}">
                <a16:creationId xmlns:a16="http://schemas.microsoft.com/office/drawing/2014/main" id="{AEC0B3EB-0AEC-1482-F0DB-3336ECAD7A1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39" name="Google Shape;101;p1:notes">
            <a:extLst>
              <a:ext uri="{FF2B5EF4-FFF2-40B4-BE49-F238E27FC236}">
                <a16:creationId xmlns:a16="http://schemas.microsoft.com/office/drawing/2014/main" id="{03E6D41D-43B3-C321-FD33-1C8200E574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182;p11:notes">
            <a:extLst>
              <a:ext uri="{FF2B5EF4-FFF2-40B4-BE49-F238E27FC236}">
                <a16:creationId xmlns:a16="http://schemas.microsoft.com/office/drawing/2014/main" id="{F3327ACD-0B6A-D081-8ADC-28ECE812D56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3795" name="Google Shape;183;p11:notes">
            <a:extLst>
              <a:ext uri="{FF2B5EF4-FFF2-40B4-BE49-F238E27FC236}">
                <a16:creationId xmlns:a16="http://schemas.microsoft.com/office/drawing/2014/main" id="{24A93649-1F00-87D2-E4CA-A1CAA321B30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82;p11:notes">
            <a:extLst>
              <a:ext uri="{FF2B5EF4-FFF2-40B4-BE49-F238E27FC236}">
                <a16:creationId xmlns:a16="http://schemas.microsoft.com/office/drawing/2014/main" id="{929E00BF-3EC6-8B8A-E885-0B308A722B3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5843" name="Google Shape;183;p11:notes">
            <a:extLst>
              <a:ext uri="{FF2B5EF4-FFF2-40B4-BE49-F238E27FC236}">
                <a16:creationId xmlns:a16="http://schemas.microsoft.com/office/drawing/2014/main" id="{2F3A8810-F323-11B3-2355-BC913D9ECE1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82;p11:notes">
            <a:extLst>
              <a:ext uri="{FF2B5EF4-FFF2-40B4-BE49-F238E27FC236}">
                <a16:creationId xmlns:a16="http://schemas.microsoft.com/office/drawing/2014/main" id="{929E00BF-3EC6-8B8A-E885-0B308A722B3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5843" name="Google Shape;183;p11:notes">
            <a:extLst>
              <a:ext uri="{FF2B5EF4-FFF2-40B4-BE49-F238E27FC236}">
                <a16:creationId xmlns:a16="http://schemas.microsoft.com/office/drawing/2014/main" id="{2F3A8810-F323-11B3-2355-BC913D9ECE1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6909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82;p11:notes">
            <a:extLst>
              <a:ext uri="{FF2B5EF4-FFF2-40B4-BE49-F238E27FC236}">
                <a16:creationId xmlns:a16="http://schemas.microsoft.com/office/drawing/2014/main" id="{8D59640E-3C27-74D6-2985-EB6B7D9CB0E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11" name="Google Shape;183;p11:notes">
            <a:extLst>
              <a:ext uri="{FF2B5EF4-FFF2-40B4-BE49-F238E27FC236}">
                <a16:creationId xmlns:a16="http://schemas.microsoft.com/office/drawing/2014/main" id="{C8203CE3-C795-833D-0607-4BF27F7830F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82;p11:notes">
            <a:extLst>
              <a:ext uri="{FF2B5EF4-FFF2-40B4-BE49-F238E27FC236}">
                <a16:creationId xmlns:a16="http://schemas.microsoft.com/office/drawing/2014/main" id="{6F858246-379E-5638-E057-676B5FA4695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83;p11:notes">
            <a:extLst>
              <a:ext uri="{FF2B5EF4-FFF2-40B4-BE49-F238E27FC236}">
                <a16:creationId xmlns:a16="http://schemas.microsoft.com/office/drawing/2014/main" id="{7A20E512-73B1-7159-D3F1-DF5FDA98834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82;p11:notes">
            <a:extLst>
              <a:ext uri="{FF2B5EF4-FFF2-40B4-BE49-F238E27FC236}">
                <a16:creationId xmlns:a16="http://schemas.microsoft.com/office/drawing/2014/main" id="{B56446C0-E5F6-B9EF-5283-B857D16861F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507" name="Google Shape;183;p11:notes">
            <a:extLst>
              <a:ext uri="{FF2B5EF4-FFF2-40B4-BE49-F238E27FC236}">
                <a16:creationId xmlns:a16="http://schemas.microsoft.com/office/drawing/2014/main" id="{ECF837C2-115C-37C4-B694-F6050646177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82;p11:notes">
            <a:extLst>
              <a:ext uri="{FF2B5EF4-FFF2-40B4-BE49-F238E27FC236}">
                <a16:creationId xmlns:a16="http://schemas.microsoft.com/office/drawing/2014/main" id="{089B9843-E17D-010D-0F53-49BE7410B1A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555" name="Google Shape;183;p11:notes">
            <a:extLst>
              <a:ext uri="{FF2B5EF4-FFF2-40B4-BE49-F238E27FC236}">
                <a16:creationId xmlns:a16="http://schemas.microsoft.com/office/drawing/2014/main" id="{4F1EF086-B1E9-DFC4-7098-61F30F7A9DA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182;p11:notes">
            <a:extLst>
              <a:ext uri="{FF2B5EF4-FFF2-40B4-BE49-F238E27FC236}">
                <a16:creationId xmlns:a16="http://schemas.microsoft.com/office/drawing/2014/main" id="{52BD8105-DE8B-7D63-B2A1-ED52AA12361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603" name="Google Shape;183;p11:notes">
            <a:extLst>
              <a:ext uri="{FF2B5EF4-FFF2-40B4-BE49-F238E27FC236}">
                <a16:creationId xmlns:a16="http://schemas.microsoft.com/office/drawing/2014/main" id="{6763E180-2200-78E0-4938-080CB897C7B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182;p11:notes">
            <a:extLst>
              <a:ext uri="{FF2B5EF4-FFF2-40B4-BE49-F238E27FC236}">
                <a16:creationId xmlns:a16="http://schemas.microsoft.com/office/drawing/2014/main" id="{8CDCD6D3-0FEF-6F41-86E7-1600C20A075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7651" name="Google Shape;183;p11:notes">
            <a:extLst>
              <a:ext uri="{FF2B5EF4-FFF2-40B4-BE49-F238E27FC236}">
                <a16:creationId xmlns:a16="http://schemas.microsoft.com/office/drawing/2014/main" id="{80C2B04F-258C-EEE6-8A0B-A4FB2D5E60A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182;p11:notes">
            <a:extLst>
              <a:ext uri="{FF2B5EF4-FFF2-40B4-BE49-F238E27FC236}">
                <a16:creationId xmlns:a16="http://schemas.microsoft.com/office/drawing/2014/main" id="{0C4CFF00-C935-2E46-0D64-996CD36D178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699" name="Google Shape;183;p11:notes">
            <a:extLst>
              <a:ext uri="{FF2B5EF4-FFF2-40B4-BE49-F238E27FC236}">
                <a16:creationId xmlns:a16="http://schemas.microsoft.com/office/drawing/2014/main" id="{9CF6FF87-FFF7-F1BB-158B-12B0826B461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182;p11:notes">
            <a:extLst>
              <a:ext uri="{FF2B5EF4-FFF2-40B4-BE49-F238E27FC236}">
                <a16:creationId xmlns:a16="http://schemas.microsoft.com/office/drawing/2014/main" id="{CAF252C6-432D-6740-F20D-CE2C2C5B683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747" name="Google Shape;183;p11:notes">
            <a:extLst>
              <a:ext uri="{FF2B5EF4-FFF2-40B4-BE49-F238E27FC236}">
                <a16:creationId xmlns:a16="http://schemas.microsoft.com/office/drawing/2014/main" id="{D6A59366-6DB3-FDB7-35DF-130D7007988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;p13" descr="Shape&#10;&#10;Description automatically generated with low confidence">
            <a:extLst>
              <a:ext uri="{FF2B5EF4-FFF2-40B4-BE49-F238E27FC236}">
                <a16:creationId xmlns:a16="http://schemas.microsoft.com/office/drawing/2014/main" id="{EA3221F4-2C3A-DC42-4630-D2AE8904A2A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17;p13" descr="Logo, icon&#10;&#10;Description automatically generated">
            <a:extLst>
              <a:ext uri="{FF2B5EF4-FFF2-40B4-BE49-F238E27FC236}">
                <a16:creationId xmlns:a16="http://schemas.microsoft.com/office/drawing/2014/main" id="{D897DEB2-5832-482D-740A-F34F6C9D74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65125"/>
            <a:ext cx="1527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9;p13" descr="Logo&#10;&#10;Description automatically generated">
            <a:extLst>
              <a:ext uri="{FF2B5EF4-FFF2-40B4-BE49-F238E27FC236}">
                <a16:creationId xmlns:a16="http://schemas.microsoft.com/office/drawing/2014/main" id="{90FCB62B-0A8C-C3C2-2811-7C0BE3D7103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700213"/>
            <a:ext cx="496887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20;p13">
            <a:extLst>
              <a:ext uri="{FF2B5EF4-FFF2-40B4-BE49-F238E27FC236}">
                <a16:creationId xmlns:a16="http://schemas.microsoft.com/office/drawing/2014/main" id="{23D614F0-8826-8FD7-A398-7F92DD1FF0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4288" y="3987800"/>
            <a:ext cx="2003425" cy="0"/>
          </a:xfrm>
          <a:prstGeom prst="straightConnector1">
            <a:avLst/>
          </a:prstGeom>
          <a:noFill/>
          <a:ln w="38100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1524000" y="4191535"/>
            <a:ext cx="9144000" cy="6216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" name="Google Shape;16;p13">
            <a:extLst>
              <a:ext uri="{FF2B5EF4-FFF2-40B4-BE49-F238E27FC236}">
                <a16:creationId xmlns:a16="http://schemas.microsoft.com/office/drawing/2014/main" id="{B5371FB7-7811-0EA1-5199-E5AD30929035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296400" y="63023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57CA1-6C6A-4F23-83F7-0E17214BB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12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22">
            <a:extLst>
              <a:ext uri="{FF2B5EF4-FFF2-40B4-BE49-F238E27FC236}">
                <a16:creationId xmlns:a16="http://schemas.microsoft.com/office/drawing/2014/main" id="{9136F8ED-47F8-BD7A-6D52-3F1C03DC5D32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92;p22" descr="Logo, icon&#10;&#10;Description automatically generated">
            <a:extLst>
              <a:ext uri="{FF2B5EF4-FFF2-40B4-BE49-F238E27FC236}">
                <a16:creationId xmlns:a16="http://schemas.microsoft.com/office/drawing/2014/main" id="{F6885B7B-7933-F4A1-82CE-BC299262852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93;p22" descr="Logo&#10;&#10;Description automatically generated">
            <a:extLst>
              <a:ext uri="{FF2B5EF4-FFF2-40B4-BE49-F238E27FC236}">
                <a16:creationId xmlns:a16="http://schemas.microsoft.com/office/drawing/2014/main" id="{441175E2-CA76-EDB6-F0CA-A6DC6134BAE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94;p22">
            <a:extLst>
              <a:ext uri="{FF2B5EF4-FFF2-40B4-BE49-F238E27FC236}">
                <a16:creationId xmlns:a16="http://schemas.microsoft.com/office/drawing/2014/main" id="{228AD184-87A3-777D-F680-CF50A932BA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0545710A-C922-378F-7E9A-BA5D53702A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95;p22">
            <a:extLst>
              <a:ext uri="{FF2B5EF4-FFF2-40B4-BE49-F238E27FC236}">
                <a16:creationId xmlns:a16="http://schemas.microsoft.com/office/drawing/2014/main" id="{907DF3A3-36C9-18AC-C719-ECE31ABC829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FCDAC-900B-409E-A03B-3AC029EA26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22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13;p12">
            <a:extLst>
              <a:ext uri="{FF2B5EF4-FFF2-40B4-BE49-F238E27FC236}">
                <a16:creationId xmlns:a16="http://schemas.microsoft.com/office/drawing/2014/main" id="{42B720FD-2F92-4913-E76E-E649F414E192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B1D8B-E1A7-4CA3-8659-CB9B100DC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04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;p14">
            <a:extLst>
              <a:ext uri="{FF2B5EF4-FFF2-40B4-BE49-F238E27FC236}">
                <a16:creationId xmlns:a16="http://schemas.microsoft.com/office/drawing/2014/main" id="{3E658EF4-5085-622B-182D-E9A0EA4440C1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6;p14" descr="Logo, icon&#10;&#10;Description automatically generated">
            <a:extLst>
              <a:ext uri="{FF2B5EF4-FFF2-40B4-BE49-F238E27FC236}">
                <a16:creationId xmlns:a16="http://schemas.microsoft.com/office/drawing/2014/main" id="{68B2F66F-509A-BFBB-E695-9D08AEEC030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27;p14" descr="Logo&#10;&#10;Description automatically generated">
            <a:extLst>
              <a:ext uri="{FF2B5EF4-FFF2-40B4-BE49-F238E27FC236}">
                <a16:creationId xmlns:a16="http://schemas.microsoft.com/office/drawing/2014/main" id="{77E31E99-DBBE-D308-9FB6-706E26B1DEB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28;p14">
            <a:extLst>
              <a:ext uri="{FF2B5EF4-FFF2-40B4-BE49-F238E27FC236}">
                <a16:creationId xmlns:a16="http://schemas.microsoft.com/office/drawing/2014/main" id="{4C602F3A-3266-C004-16BE-9571539636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07EDA8D4-F63C-0174-3246-266B6A33CB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" name="Google Shape;29;p14">
            <a:extLst>
              <a:ext uri="{FF2B5EF4-FFF2-40B4-BE49-F238E27FC236}">
                <a16:creationId xmlns:a16="http://schemas.microsoft.com/office/drawing/2014/main" id="{78C177B5-A6D8-FFE9-0AE7-2D2735280E3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71579-B6E2-4CBA-846D-8ED991BBF0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04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;p15">
            <a:extLst>
              <a:ext uri="{FF2B5EF4-FFF2-40B4-BE49-F238E27FC236}">
                <a16:creationId xmlns:a16="http://schemas.microsoft.com/office/drawing/2014/main" id="{C15ED03E-2584-FF84-B2FE-F34102591871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2;p15" descr="Logo, icon&#10;&#10;Description automatically generated">
            <a:extLst>
              <a:ext uri="{FF2B5EF4-FFF2-40B4-BE49-F238E27FC236}">
                <a16:creationId xmlns:a16="http://schemas.microsoft.com/office/drawing/2014/main" id="{49EE3DC0-7AB4-1257-7B1A-5496D0C7C01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33;p15" descr="Logo&#10;&#10;Description automatically generated">
            <a:extLst>
              <a:ext uri="{FF2B5EF4-FFF2-40B4-BE49-F238E27FC236}">
                <a16:creationId xmlns:a16="http://schemas.microsoft.com/office/drawing/2014/main" id="{556B25CF-32E8-8057-C776-7092869F6A8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34;p15">
            <a:extLst>
              <a:ext uri="{FF2B5EF4-FFF2-40B4-BE49-F238E27FC236}">
                <a16:creationId xmlns:a16="http://schemas.microsoft.com/office/drawing/2014/main" id="{37B6F815-5888-EDBF-4B2A-30826021ED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38;p15">
            <a:extLst>
              <a:ext uri="{FF2B5EF4-FFF2-40B4-BE49-F238E27FC236}">
                <a16:creationId xmlns:a16="http://schemas.microsoft.com/office/drawing/2014/main" id="{86023F44-7BF2-270C-4C40-BEFB618B20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" y="1268413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0">
            <a:extLst>
              <a:ext uri="{FF2B5EF4-FFF2-40B4-BE49-F238E27FC236}">
                <a16:creationId xmlns:a16="http://schemas.microsoft.com/office/drawing/2014/main" id="{580374CD-3BB6-D887-1A67-E4E5D8311F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391886" y="188853"/>
            <a:ext cx="10961914" cy="88787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391886" y="1479017"/>
            <a:ext cx="11408228" cy="411066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37;p15">
            <a:extLst>
              <a:ext uri="{FF2B5EF4-FFF2-40B4-BE49-F238E27FC236}">
                <a16:creationId xmlns:a16="http://schemas.microsoft.com/office/drawing/2014/main" id="{A2D00895-03E8-EC28-677A-9E21990C2815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42568-426B-46C6-9544-6E81ED52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41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0;p16" descr="Shape&#10;&#10;Description automatically generated with low confidence">
            <a:extLst>
              <a:ext uri="{FF2B5EF4-FFF2-40B4-BE49-F238E27FC236}">
                <a16:creationId xmlns:a16="http://schemas.microsoft.com/office/drawing/2014/main" id="{0340A904-7DD2-4331-E8C0-0C6AC9CC6F4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42;p16" descr="Logo, icon&#10;&#10;Description automatically generated">
            <a:extLst>
              <a:ext uri="{FF2B5EF4-FFF2-40B4-BE49-F238E27FC236}">
                <a16:creationId xmlns:a16="http://schemas.microsoft.com/office/drawing/2014/main" id="{7E5F3A36-F00B-A237-2231-E069B3959F8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65125"/>
            <a:ext cx="1527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44;p16" descr="Logo&#10;&#10;Description automatically generated">
            <a:extLst>
              <a:ext uri="{FF2B5EF4-FFF2-40B4-BE49-F238E27FC236}">
                <a16:creationId xmlns:a16="http://schemas.microsoft.com/office/drawing/2014/main" id="{260E88F6-8D49-0AC1-DCCA-EBC9C2C0C53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700213"/>
            <a:ext cx="496887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45;p16">
            <a:extLst>
              <a:ext uri="{FF2B5EF4-FFF2-40B4-BE49-F238E27FC236}">
                <a16:creationId xmlns:a16="http://schemas.microsoft.com/office/drawing/2014/main" id="{D49CCE83-A450-46BF-2096-98E0B8A38C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4288" y="3987800"/>
            <a:ext cx="2003425" cy="0"/>
          </a:xfrm>
          <a:prstGeom prst="straightConnector1">
            <a:avLst/>
          </a:prstGeom>
          <a:noFill/>
          <a:ln w="38100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Google Shape;43;p16"/>
          <p:cNvSpPr txBox="1">
            <a:spLocks noGrp="1"/>
          </p:cNvSpPr>
          <p:nvPr>
            <p:ph type="subTitle" idx="1"/>
          </p:nvPr>
        </p:nvSpPr>
        <p:spPr>
          <a:xfrm>
            <a:off x="1524000" y="4191535"/>
            <a:ext cx="9144000" cy="6216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" name="Google Shape;41;p16">
            <a:extLst>
              <a:ext uri="{FF2B5EF4-FFF2-40B4-BE49-F238E27FC236}">
                <a16:creationId xmlns:a16="http://schemas.microsoft.com/office/drawing/2014/main" id="{9DC52902-E356-9E7E-3136-09750C96435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296400" y="63023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9F171-14BF-45CB-8AD5-B2CBF6D3D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39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17">
            <a:extLst>
              <a:ext uri="{FF2B5EF4-FFF2-40B4-BE49-F238E27FC236}">
                <a16:creationId xmlns:a16="http://schemas.microsoft.com/office/drawing/2014/main" id="{E4D44F9B-66B6-B4E3-32FA-17B728FDEDD6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48;p17" descr="Logo, icon&#10;&#10;Description automatically generated">
            <a:extLst>
              <a:ext uri="{FF2B5EF4-FFF2-40B4-BE49-F238E27FC236}">
                <a16:creationId xmlns:a16="http://schemas.microsoft.com/office/drawing/2014/main" id="{7D577570-CC29-1916-5C2C-86CE2D69B3D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49;p17" descr="Logo&#10;&#10;Description automatically generated">
            <a:extLst>
              <a:ext uri="{FF2B5EF4-FFF2-40B4-BE49-F238E27FC236}">
                <a16:creationId xmlns:a16="http://schemas.microsoft.com/office/drawing/2014/main" id="{727B7458-9173-F983-ECED-9C0CE94175C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50;p17">
            <a:extLst>
              <a:ext uri="{FF2B5EF4-FFF2-40B4-BE49-F238E27FC236}">
                <a16:creationId xmlns:a16="http://schemas.microsoft.com/office/drawing/2014/main" id="{4C76885D-DA3D-8CDF-D4ED-4E35CD05FF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53;p17">
            <a:extLst>
              <a:ext uri="{FF2B5EF4-FFF2-40B4-BE49-F238E27FC236}">
                <a16:creationId xmlns:a16="http://schemas.microsoft.com/office/drawing/2014/main" id="{CAFED3B2-CF73-455F-373B-670175A447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" y="1268413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Google Shape;54;p17" descr="Shape, circle&#10;&#10;Description automatically generated">
            <a:extLst>
              <a:ext uri="{FF2B5EF4-FFF2-40B4-BE49-F238E27FC236}">
                <a16:creationId xmlns:a16="http://schemas.microsoft.com/office/drawing/2014/main" id="{426EF053-3960-7CE4-A018-09753DBB84E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950913"/>
            <a:ext cx="41275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061E6FC3-C3A9-EA3D-6624-5A3BCF74E2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Google Shape;51;p17"/>
          <p:cNvSpPr txBox="1">
            <a:spLocks noGrp="1"/>
          </p:cNvSpPr>
          <p:nvPr>
            <p:ph type="title"/>
          </p:nvPr>
        </p:nvSpPr>
        <p:spPr>
          <a:xfrm>
            <a:off x="391886" y="188853"/>
            <a:ext cx="10961914" cy="88787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391886" y="1479017"/>
            <a:ext cx="6840764" cy="413801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>
            <a:spLocks noGrp="1"/>
          </p:cNvSpPr>
          <p:nvPr>
            <p:ph type="pic" idx="2"/>
          </p:nvPr>
        </p:nvSpPr>
        <p:spPr>
          <a:xfrm>
            <a:off x="7428654" y="1634067"/>
            <a:ext cx="3143794" cy="313266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" name="Google Shape;56;p17">
            <a:extLst>
              <a:ext uri="{FF2B5EF4-FFF2-40B4-BE49-F238E27FC236}">
                <a16:creationId xmlns:a16="http://schemas.microsoft.com/office/drawing/2014/main" id="{7B58FBF5-3117-059C-F3DE-F16CBC6C8BD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B191-F8E3-4917-8BBA-3F9A63DDD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08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18" descr="Shape&#10;&#10;Description automatically generated with low confidence">
            <a:extLst>
              <a:ext uri="{FF2B5EF4-FFF2-40B4-BE49-F238E27FC236}">
                <a16:creationId xmlns:a16="http://schemas.microsoft.com/office/drawing/2014/main" id="{E6EB91CD-BD80-CE28-8FAF-F0C647AC817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oogle Shape;62;p18">
            <a:extLst>
              <a:ext uri="{FF2B5EF4-FFF2-40B4-BE49-F238E27FC236}">
                <a16:creationId xmlns:a16="http://schemas.microsoft.com/office/drawing/2014/main" id="{E22CB048-C071-EF8E-E636-87D1B196EB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30750" y="3749675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18605" y="1544275"/>
            <a:ext cx="9344297" cy="2078491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4000"/>
              <a:buFont typeface="Open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818605" y="3918903"/>
            <a:ext cx="9344297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>
                <a:solidFill>
                  <a:srgbClr val="3A383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61;p18">
            <a:extLst>
              <a:ext uri="{FF2B5EF4-FFF2-40B4-BE49-F238E27FC236}">
                <a16:creationId xmlns:a16="http://schemas.microsoft.com/office/drawing/2014/main" id="{74353765-0CC0-1620-AC4E-F1DEF32F9114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04963-1871-4A21-85CA-2803D06FC8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70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9">
            <a:extLst>
              <a:ext uri="{FF2B5EF4-FFF2-40B4-BE49-F238E27FC236}">
                <a16:creationId xmlns:a16="http://schemas.microsoft.com/office/drawing/2014/main" id="{3D6B1F31-88FA-18B4-2BC1-72583D7AE87B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68;p19" descr="Logo, icon&#10;&#10;Description automatically generated">
            <a:extLst>
              <a:ext uri="{FF2B5EF4-FFF2-40B4-BE49-F238E27FC236}">
                <a16:creationId xmlns:a16="http://schemas.microsoft.com/office/drawing/2014/main" id="{6310670F-CA25-B08B-E37F-7B324A3EBFA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69;p19" descr="Logo&#10;&#10;Description automatically generated">
            <a:extLst>
              <a:ext uri="{FF2B5EF4-FFF2-40B4-BE49-F238E27FC236}">
                <a16:creationId xmlns:a16="http://schemas.microsoft.com/office/drawing/2014/main" id="{AC1A9FB2-F449-1293-AA04-E6F8D3E1E8C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70;p19">
            <a:extLst>
              <a:ext uri="{FF2B5EF4-FFF2-40B4-BE49-F238E27FC236}">
                <a16:creationId xmlns:a16="http://schemas.microsoft.com/office/drawing/2014/main" id="{39535017-9530-F8D8-1A18-99CE02E473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EEE7B35D-26C8-70FA-83D2-AFBE0A38BA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372530" y="0"/>
            <a:ext cx="10515600" cy="95689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372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2"/>
          </p:nvPr>
        </p:nvSpPr>
        <p:spPr>
          <a:xfrm>
            <a:off x="5706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71;p19">
            <a:extLst>
              <a:ext uri="{FF2B5EF4-FFF2-40B4-BE49-F238E27FC236}">
                <a16:creationId xmlns:a16="http://schemas.microsoft.com/office/drawing/2014/main" id="{E4E095B2-245C-3449-CA97-44A8359C9C76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F4AC6-1397-43BD-8EE3-6FB9C3D92C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28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20">
            <a:extLst>
              <a:ext uri="{FF2B5EF4-FFF2-40B4-BE49-F238E27FC236}">
                <a16:creationId xmlns:a16="http://schemas.microsoft.com/office/drawing/2014/main" id="{6269E7C9-2130-2E39-C892-3F34D58BDB3F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79;p20" descr="Logo, icon&#10;&#10;Description automatically generated">
            <a:extLst>
              <a:ext uri="{FF2B5EF4-FFF2-40B4-BE49-F238E27FC236}">
                <a16:creationId xmlns:a16="http://schemas.microsoft.com/office/drawing/2014/main" id="{E1CD1A9D-69E6-42B4-FD4B-7E703E50C30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80;p20" descr="Logo&#10;&#10;Description automatically generated">
            <a:extLst>
              <a:ext uri="{FF2B5EF4-FFF2-40B4-BE49-F238E27FC236}">
                <a16:creationId xmlns:a16="http://schemas.microsoft.com/office/drawing/2014/main" id="{131CD439-2036-D84E-4206-B552152C5EF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81;p20">
            <a:extLst>
              <a:ext uri="{FF2B5EF4-FFF2-40B4-BE49-F238E27FC236}">
                <a16:creationId xmlns:a16="http://schemas.microsoft.com/office/drawing/2014/main" id="{9576BFB7-7FD9-7A54-3287-D1EDC641E8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1B5F3F7F-8DCE-BE7E-1DD0-E808B5F2F9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407231" y="0"/>
            <a:ext cx="10515600" cy="1012826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407231" y="102558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2"/>
          </p:nvPr>
        </p:nvSpPr>
        <p:spPr>
          <a:xfrm>
            <a:off x="407231" y="184949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3"/>
          </p:nvPr>
        </p:nvSpPr>
        <p:spPr>
          <a:xfrm>
            <a:off x="5739643" y="102558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4"/>
          </p:nvPr>
        </p:nvSpPr>
        <p:spPr>
          <a:xfrm>
            <a:off x="5739643" y="184949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2;p20">
            <a:extLst>
              <a:ext uri="{FF2B5EF4-FFF2-40B4-BE49-F238E27FC236}">
                <a16:creationId xmlns:a16="http://schemas.microsoft.com/office/drawing/2014/main" id="{236FBB82-64DD-7C10-85BB-24316BCBCF2A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9DED3-A661-4D4B-9290-6ACAC4DE6A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46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21">
            <a:extLst>
              <a:ext uri="{FF2B5EF4-FFF2-40B4-BE49-F238E27FC236}">
                <a16:creationId xmlns:a16="http://schemas.microsoft.com/office/drawing/2014/main" id="{E5E88660-94F4-F369-1171-AE10642BAD4E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86;p21" descr="Logo, icon&#10;&#10;Description automatically generated">
            <a:extLst>
              <a:ext uri="{FF2B5EF4-FFF2-40B4-BE49-F238E27FC236}">
                <a16:creationId xmlns:a16="http://schemas.microsoft.com/office/drawing/2014/main" id="{D8D56362-F889-4865-58B8-222912B0E77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87;p21" descr="Logo&#10;&#10;Description automatically generated">
            <a:extLst>
              <a:ext uri="{FF2B5EF4-FFF2-40B4-BE49-F238E27FC236}">
                <a16:creationId xmlns:a16="http://schemas.microsoft.com/office/drawing/2014/main" id="{777A4FFF-94E2-E23B-4A3C-F167B77A42E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88;p21">
            <a:extLst>
              <a:ext uri="{FF2B5EF4-FFF2-40B4-BE49-F238E27FC236}">
                <a16:creationId xmlns:a16="http://schemas.microsoft.com/office/drawing/2014/main" id="{B963D0E6-F362-97FF-C6AB-90F717FF4A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F417D07F-375A-1E7E-B6CE-5395F41974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391886" y="0"/>
            <a:ext cx="10515600" cy="95689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89;p21">
            <a:extLst>
              <a:ext uri="{FF2B5EF4-FFF2-40B4-BE49-F238E27FC236}">
                <a16:creationId xmlns:a16="http://schemas.microsoft.com/office/drawing/2014/main" id="{2D854A9A-94DF-2682-D5E5-C1C113AF6FB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D787A-46FB-49F9-8E38-A3D6A3E699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68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12" descr="Shape, circle&#10;&#10;Description automatically generated">
            <a:extLst>
              <a:ext uri="{FF2B5EF4-FFF2-40B4-BE49-F238E27FC236}">
                <a16:creationId xmlns:a16="http://schemas.microsoft.com/office/drawing/2014/main" id="{BCAAE81E-8100-D645-A21C-8D46B80D358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12">
            <a:extLst>
              <a:ext uri="{FF2B5EF4-FFF2-40B4-BE49-F238E27FC236}">
                <a16:creationId xmlns:a16="http://schemas.microsoft.com/office/drawing/2014/main" id="{2E5CC5D7-6B40-2AF7-A7F5-FF1FB13D62A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12">
            <a:extLst>
              <a:ext uri="{FF2B5EF4-FFF2-40B4-BE49-F238E27FC236}">
                <a16:creationId xmlns:a16="http://schemas.microsoft.com/office/drawing/2014/main" id="{5C735E71-A3F9-C60A-5F81-34D3410B3AE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9" name="Google Shape;13;p12">
            <a:extLst>
              <a:ext uri="{FF2B5EF4-FFF2-40B4-BE49-F238E27FC236}">
                <a16:creationId xmlns:a16="http://schemas.microsoft.com/office/drawing/2014/main" id="{4BE9D2EE-3C2C-0567-E638-89D118D2BF5F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448800" y="6484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AE3E887F-CE8C-478B-97D4-17A51AEA88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1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03;p1">
            <a:extLst>
              <a:ext uri="{FF2B5EF4-FFF2-40B4-BE49-F238E27FC236}">
                <a16:creationId xmlns:a16="http://schemas.microsoft.com/office/drawing/2014/main" id="{82E9E7D9-3AB8-D454-0AFD-3EA183E58506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1524000" y="4191000"/>
            <a:ext cx="9144000" cy="6223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cs typeface="Arial" panose="020B0604020202020204" pitchFamily="34" charset="0"/>
              </a:rPr>
              <a:t>Region 3 Meeting </a:t>
            </a:r>
            <a:r>
              <a:rPr lang="en-US" altLang="en-US">
                <a:solidFill>
                  <a:srgbClr val="7030A0"/>
                </a:solidFill>
                <a:cs typeface="Arial" panose="020B0604020202020204" pitchFamily="34" charset="0"/>
              </a:rPr>
              <a:t>|</a:t>
            </a:r>
            <a:r>
              <a:rPr lang="en-US" altLang="en-US">
                <a:cs typeface="Arial" panose="020B0604020202020204" pitchFamily="34" charset="0"/>
              </a:rPr>
              <a:t> 10 AUG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cs typeface="Arial" panose="020B0604020202020204" pitchFamily="34" charset="0"/>
              </a:rPr>
              <a:t>Ottawa, Canada </a:t>
            </a:r>
            <a:r>
              <a:rPr lang="en-US" altLang="en-US">
                <a:solidFill>
                  <a:srgbClr val="772583"/>
                </a:solidFill>
                <a:cs typeface="Arial" panose="020B0604020202020204" pitchFamily="34" charset="0"/>
              </a:rPr>
              <a:t>|</a:t>
            </a:r>
            <a:r>
              <a:rPr lang="en-US" altLang="en-US">
                <a:cs typeface="Arial" panose="020B0604020202020204" pitchFamily="34" charset="0"/>
              </a:rPr>
              <a:t> 11–13 AUG</a:t>
            </a: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01879F22-557D-060E-0F7F-4278605F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4968875"/>
            <a:ext cx="21605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186;p11">
            <a:extLst>
              <a:ext uri="{FF2B5EF4-FFF2-40B4-BE49-F238E27FC236}">
                <a16:creationId xmlns:a16="http://schemas.microsoft.com/office/drawing/2014/main" id="{38CED2E2-2E5B-E997-B51A-C75D09EE07E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cs typeface="Arial" panose="020B0604020202020204" pitchFamily="34" charset="0"/>
              </a:rPr>
              <a:t>Sample Expense Report</a:t>
            </a:r>
          </a:p>
        </p:txBody>
      </p:sp>
      <p:sp>
        <p:nvSpPr>
          <p:cNvPr id="30723" name="Google Shape;187;p11">
            <a:extLst>
              <a:ext uri="{FF2B5EF4-FFF2-40B4-BE49-F238E27FC236}">
                <a16:creationId xmlns:a16="http://schemas.microsoft.com/office/drawing/2014/main" id="{E00BD9A7-FF98-5355-5A65-9B8BC729BD5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A33FDA9-90A6-47ED-AF87-F2FAF31DD09F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10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88" name="Text Placeholder 2">
            <a:extLst>
              <a:ext uri="{FF2B5EF4-FFF2-40B4-BE49-F238E27FC236}">
                <a16:creationId xmlns:a16="http://schemas.microsoft.com/office/drawing/2014/main" id="{A278874F-4675-E65F-D1E9-38FA5B4303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8510588" y="1479550"/>
            <a:ext cx="3289300" cy="4110038"/>
          </a:xfrm>
        </p:spPr>
        <p:txBody>
          <a:bodyPr/>
          <a:lstStyle/>
          <a:p>
            <a:pPr marL="227013" indent="-112713" eaLnBrk="1" hangingPunct="1">
              <a:spcAft>
                <a:spcPct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Sample from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SoutheastCon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1313" indent="-227013" eaLnBrk="1" hangingPunct="1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 details</a:t>
            </a:r>
          </a:p>
          <a:p>
            <a:pPr marL="341313" indent="-227013" eaLnBrk="1" hangingPunct="1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Receipts where possible</a:t>
            </a:r>
          </a:p>
          <a:p>
            <a:pPr marL="341313" indent="-227013" eaLnBrk="1" hangingPunct="1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Personal mileage</a:t>
            </a:r>
          </a:p>
          <a:p>
            <a:pPr marL="573088" lvl="1" indent="-231775" eaLnBrk="1" hangingPunct="1">
              <a:spcAft>
                <a:spcPct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No Receipt needed</a:t>
            </a:r>
          </a:p>
          <a:p>
            <a:pPr marL="341313" indent="-227013" eaLnBrk="1" hangingPunct="1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Tips (&lt;$25)</a:t>
            </a:r>
          </a:p>
          <a:p>
            <a:pPr marL="573088" lvl="1" indent="-231775" eaLnBrk="1" hangingPunct="1">
              <a:spcAft>
                <a:spcPct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No Receipt needed</a:t>
            </a:r>
          </a:p>
          <a:p>
            <a:pPr marL="341313" indent="-227013" eaLnBrk="1" hangingPunct="1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No Personal expenses</a:t>
            </a:r>
          </a:p>
          <a:p>
            <a:pPr marL="573088" lvl="1" indent="-231775" eaLnBrk="1" hangingPunct="1">
              <a:spcAft>
                <a:spcPct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Total Amount = Total Approved</a:t>
            </a:r>
          </a:p>
        </p:txBody>
      </p:sp>
      <p:pic>
        <p:nvPicPr>
          <p:cNvPr id="30725" name="Picture 2">
            <a:extLst>
              <a:ext uri="{FF2B5EF4-FFF2-40B4-BE49-F238E27FC236}">
                <a16:creationId xmlns:a16="http://schemas.microsoft.com/office/drawing/2014/main" id="{0F4DAA2B-3DE0-F3DE-1C52-A344E48B9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16"/>
          <a:stretch>
            <a:fillRect/>
          </a:stretch>
        </p:blipFill>
        <p:spPr bwMode="auto">
          <a:xfrm>
            <a:off x="392113" y="3535363"/>
            <a:ext cx="81184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3">
            <a:extLst>
              <a:ext uri="{FF2B5EF4-FFF2-40B4-BE49-F238E27FC236}">
                <a16:creationId xmlns:a16="http://schemas.microsoft.com/office/drawing/2014/main" id="{5EEB3F34-25AF-C508-D4D9-9A13D757B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23"/>
          <a:stretch>
            <a:fillRect/>
          </a:stretch>
        </p:blipFill>
        <p:spPr bwMode="auto">
          <a:xfrm>
            <a:off x="392113" y="1479550"/>
            <a:ext cx="8118475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9D6019-A14B-CEC2-4A13-A8C1D28B10A6}"/>
              </a:ext>
            </a:extLst>
          </p:cNvPr>
          <p:cNvSpPr/>
          <p:nvPr/>
        </p:nvSpPr>
        <p:spPr>
          <a:xfrm>
            <a:off x="392113" y="2062163"/>
            <a:ext cx="8118475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186;p11">
            <a:extLst>
              <a:ext uri="{FF2B5EF4-FFF2-40B4-BE49-F238E27FC236}">
                <a16:creationId xmlns:a16="http://schemas.microsoft.com/office/drawing/2014/main" id="{7F91A3FE-FD40-E4EE-685A-B3631F2048D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cs typeface="Arial" panose="020B0604020202020204" pitchFamily="34" charset="0"/>
              </a:rPr>
              <a:t>What Happens Next?</a:t>
            </a:r>
          </a:p>
        </p:txBody>
      </p:sp>
      <p:sp>
        <p:nvSpPr>
          <p:cNvPr id="32771" name="Google Shape;187;p11">
            <a:extLst>
              <a:ext uri="{FF2B5EF4-FFF2-40B4-BE49-F238E27FC236}">
                <a16:creationId xmlns:a16="http://schemas.microsoft.com/office/drawing/2014/main" id="{61462DE0-C392-F0C5-05FB-7D6644F7479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AD0C168-5A54-487D-BBCE-1DBF49910071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11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88" name="Text Placeholder 2">
            <a:extLst>
              <a:ext uri="{FF2B5EF4-FFF2-40B4-BE49-F238E27FC236}">
                <a16:creationId xmlns:a16="http://schemas.microsoft.com/office/drawing/2014/main" id="{0717F62A-75B4-0888-C7CF-ED5B8E162F2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Aft>
                <a:spcPct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Once you click “SUBMIT” on your expense report, the following occurs:</a:t>
            </a:r>
          </a:p>
          <a:p>
            <a:pPr marL="571500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 first approver in the approval process flow is notified that an expense is ready – typically Treasurer</a:t>
            </a:r>
          </a:p>
          <a:p>
            <a:pPr marL="571500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They review the report looking for the following:</a:t>
            </a:r>
          </a:p>
          <a:p>
            <a:pPr marL="1028700" lvl="1" eaLnBrk="1" hangingPunct="1">
              <a:spcAft>
                <a:spcPct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 expenses are in line with reimbursement policy – any personal expenses are identified</a:t>
            </a:r>
          </a:p>
          <a:p>
            <a:pPr marL="1028700" lvl="1" eaLnBrk="1" hangingPunct="1">
              <a:spcAft>
                <a:spcPct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 necessary receipts are attached – they will look at every receipt to ensure accuracy</a:t>
            </a:r>
          </a:p>
          <a:p>
            <a:pPr marL="1028700" lvl="1" eaLnBrk="1" hangingPunct="1">
              <a:spcAft>
                <a:spcPct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They will make sure all necessary fields are filled in and that dates match receipts</a:t>
            </a:r>
          </a:p>
          <a:p>
            <a:pPr marL="1028700" lvl="1" eaLnBrk="1" hangingPunct="1">
              <a:spcAft>
                <a:spcPct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They will ensure the correct Level 1 – Level 4 are used for each expense</a:t>
            </a:r>
          </a:p>
          <a:p>
            <a:pPr marL="1030288" lvl="1" indent="-346075" eaLnBrk="1" hangingPunct="1">
              <a:spcAft>
                <a:spcPct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For any issues, they may return it to the submitter with comments on what needs to be updated</a:t>
            </a:r>
          </a:p>
          <a:p>
            <a:pPr marL="573088" indent="-346075" eaLnBrk="1" hangingPunct="1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If all looks good, they approve and it goes to second approver – likely Chair or Director</a:t>
            </a:r>
          </a:p>
          <a:p>
            <a:pPr marL="573088" indent="-346075" eaLnBrk="1" hangingPunct="1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They perform similar review as an independent “set of eyes” – they will return if updates are needed</a:t>
            </a:r>
          </a:p>
          <a:p>
            <a:pPr marL="573088" indent="-346075" eaLnBrk="1" hangingPunct="1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If all is good, they approve; it goes to the Concur auditors next – they will return for issues</a:t>
            </a:r>
          </a:p>
          <a:p>
            <a:pPr marL="573088" indent="-346075" eaLnBrk="1" hangingPunct="1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If they approve, it gets sent for payment; these are processed and direct deposits are made</a:t>
            </a:r>
          </a:p>
          <a:p>
            <a:pPr marL="573088" indent="-346075" eaLnBrk="1" hangingPunct="1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Time from submission to payment depends – approvers’ timeliness, report rejections, and 2-3 days to pay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186;p11">
            <a:extLst>
              <a:ext uri="{FF2B5EF4-FFF2-40B4-BE49-F238E27FC236}">
                <a16:creationId xmlns:a16="http://schemas.microsoft.com/office/drawing/2014/main" id="{F63FA7E0-BA28-A457-A13E-8B9111E0927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cs typeface="Arial" panose="020B0604020202020204" pitchFamily="34" charset="0"/>
              </a:rPr>
              <a:t>Tips</a:t>
            </a:r>
          </a:p>
        </p:txBody>
      </p:sp>
      <p:sp>
        <p:nvSpPr>
          <p:cNvPr id="34819" name="Google Shape;187;p11">
            <a:extLst>
              <a:ext uri="{FF2B5EF4-FFF2-40B4-BE49-F238E27FC236}">
                <a16:creationId xmlns:a16="http://schemas.microsoft.com/office/drawing/2014/main" id="{88BAD56E-1725-2B5E-1745-1BA41EA355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2119D40-CA2E-4FDA-81D3-F60E320943BC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12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4820" name="Text Placeholder 2">
            <a:extLst>
              <a:ext uri="{FF2B5EF4-FFF2-40B4-BE49-F238E27FC236}">
                <a16:creationId xmlns:a16="http://schemas.microsoft.com/office/drawing/2014/main" id="{09F5FD1C-9266-0985-7AB6-0801E7509B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 marL="571500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Complete expense reports in a timely fashion</a:t>
            </a:r>
          </a:p>
          <a:p>
            <a:pPr marL="1028700" lvl="1" eaLnBrk="1" hangingPunct="1">
              <a:spcAft>
                <a:spcPct val="0"/>
              </a:spcAft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Policy recommends within 60 days – don’t risk forgetting or having reimbursement rejected for lateness</a:t>
            </a:r>
          </a:p>
          <a:p>
            <a:pPr marL="571500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Make sure to fill out all fields</a:t>
            </a:r>
          </a:p>
          <a:p>
            <a:pPr marL="1028700" lvl="1" eaLnBrk="1" hangingPunct="1">
              <a:spcAft>
                <a:spcPct val="0"/>
              </a:spcAft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Vendor name is often forgotten and causes rejection, dates need to match receipts</a:t>
            </a:r>
          </a:p>
          <a:p>
            <a:pPr marL="571500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Make sure to use the right Levels!</a:t>
            </a:r>
          </a:p>
          <a:p>
            <a:pPr marL="1028700" lvl="1" eaLnBrk="1" hangingPunct="1">
              <a:spcAft>
                <a:spcPct val="0"/>
              </a:spcAft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Ask the Treasurer who will approve for the right Level codes – when incorrect ones are used, approver is never notified</a:t>
            </a:r>
          </a:p>
          <a:p>
            <a:pPr marL="571500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When in doubt, ask!</a:t>
            </a:r>
          </a:p>
          <a:p>
            <a:pPr marL="1028700" lvl="1" eaLnBrk="1" hangingPunct="1">
              <a:spcAft>
                <a:spcPct val="0"/>
              </a:spcAft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 IEEE Travel Reimbursement Policy document officially governs the process – refer to it first, but ask if unsure</a:t>
            </a:r>
          </a:p>
          <a:p>
            <a:pPr marL="571500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186;p11">
            <a:extLst>
              <a:ext uri="{FF2B5EF4-FFF2-40B4-BE49-F238E27FC236}">
                <a16:creationId xmlns:a16="http://schemas.microsoft.com/office/drawing/2014/main" id="{F63FA7E0-BA28-A457-A13E-8B9111E0927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cs typeface="Arial" panose="020B0604020202020204" pitchFamily="34" charset="0"/>
              </a:rPr>
              <a:t>Common Questions/Situations</a:t>
            </a:r>
          </a:p>
        </p:txBody>
      </p:sp>
      <p:sp>
        <p:nvSpPr>
          <p:cNvPr id="34819" name="Google Shape;187;p11">
            <a:extLst>
              <a:ext uri="{FF2B5EF4-FFF2-40B4-BE49-F238E27FC236}">
                <a16:creationId xmlns:a16="http://schemas.microsoft.com/office/drawing/2014/main" id="{88BAD56E-1725-2B5E-1745-1BA41EA355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2119D40-CA2E-4FDA-81D3-F60E320943BC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13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4820" name="Text Placeholder 2">
            <a:extLst>
              <a:ext uri="{FF2B5EF4-FFF2-40B4-BE49-F238E27FC236}">
                <a16:creationId xmlns:a16="http://schemas.microsoft.com/office/drawing/2014/main" id="{09F5FD1C-9266-0985-7AB6-0801E7509B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>
            <a:normAutofit/>
          </a:bodyPr>
          <a:lstStyle/>
          <a:p>
            <a:pPr marL="571500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Air Travel vs. Driving a car</a:t>
            </a:r>
          </a:p>
          <a:p>
            <a:pPr marL="1028700" lvl="1" eaLnBrk="1" hangingPunct="1">
              <a:spcAft>
                <a:spcPct val="0"/>
              </a:spcAft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IEEE encourages use of air travel in lieu of driving for extended distances</a:t>
            </a:r>
          </a:p>
          <a:p>
            <a:pPr marL="1028700" lvl="1" eaLnBrk="1" hangingPunct="1">
              <a:spcAft>
                <a:spcPct val="0"/>
              </a:spcAft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If driving is necessary, or fiscally responsible (e.g. carpooling), IEEE recommends renting a car and expensing rental car, fuel, tolls</a:t>
            </a:r>
          </a:p>
          <a:p>
            <a:pPr marL="1028700" lvl="1" eaLnBrk="1" hangingPunct="1">
              <a:spcAft>
                <a:spcPct val="0"/>
              </a:spcAft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If using a personal car, reimbursement is for mileage – but it will be limited to the average cost of a flight between destinations</a:t>
            </a:r>
          </a:p>
          <a:p>
            <a:pPr marL="1714500" lvl="2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When submitting, add something documenting flight cost for purchase 3 weeks in advance to make process go smoothly</a:t>
            </a:r>
          </a:p>
          <a:p>
            <a:pPr marL="1714500" lvl="2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Submit mileage that results in reimbursement equal to that flight cost – mileage is $0.655/mile</a:t>
            </a:r>
          </a:p>
          <a:p>
            <a:pPr marL="685800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Rental car at destination</a:t>
            </a:r>
          </a:p>
          <a:p>
            <a:pPr marL="1143000" lvl="1" eaLnBrk="1" hangingPunct="1">
              <a:spcAft>
                <a:spcPct val="0"/>
              </a:spcAft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If you travel by air to a destination, rental car expense at the destination will not be reimbursed</a:t>
            </a:r>
          </a:p>
          <a:p>
            <a:pPr marL="1714500" lvl="2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if you feel there are extenuating circumstances, get pre-approval before renting (Treasurer and Director/Chair)</a:t>
            </a:r>
          </a:p>
          <a:p>
            <a:pPr marL="685800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Covered hotel nights</a:t>
            </a:r>
          </a:p>
          <a:p>
            <a:pPr marL="1143000" lvl="1" eaLnBrk="1" hangingPunct="1">
              <a:spcAft>
                <a:spcPct val="0"/>
              </a:spcAft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For conferences, the number of nights the region covers is predefined and will be clearly communicated, only those will be reimbursed</a:t>
            </a:r>
          </a:p>
          <a:p>
            <a:pPr marL="1143000" lvl="1" eaLnBrk="1" hangingPunct="1">
              <a:spcAft>
                <a:spcPct val="0"/>
              </a:spcAft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If circumstances require more nights, that must be preapproved by Treasurer &amp; Director</a:t>
            </a:r>
          </a:p>
          <a:p>
            <a:pPr marL="571500" eaLnBrk="1" hangingPunct="1">
              <a:spcAft>
                <a:spcPct val="0"/>
              </a:spcAft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571500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97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728FECA-0B5A-7F43-21A6-1957E8F0CC6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629B"/>
                </a:solidFill>
                <a:latin typeface="Open Sans"/>
                <a:cs typeface="Arial" panose="020B0604020202020204" pitchFamily="34" charset="0"/>
                <a:sym typeface="Open Sans"/>
              </a:rPr>
              <a:t>Filing Expense Reports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4894E439-5587-2574-E6E1-6639414F63B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altLang="en-US" dirty="0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What expenses are allowed</a:t>
            </a:r>
          </a:p>
          <a:p>
            <a:pPr eaLnBrk="1" hangingPunct="1">
              <a:spcAft>
                <a:spcPct val="0"/>
              </a:spcAft>
            </a:pPr>
            <a:r>
              <a:rPr lang="en-US" altLang="en-US" dirty="0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Accessing Concur</a:t>
            </a:r>
          </a:p>
          <a:p>
            <a:pPr eaLnBrk="1" hangingPunct="1">
              <a:spcAft>
                <a:spcPct val="0"/>
              </a:spcAft>
            </a:pPr>
            <a:r>
              <a:rPr lang="en-US" altLang="en-US" dirty="0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Starting a report</a:t>
            </a:r>
          </a:p>
          <a:p>
            <a:pPr eaLnBrk="1" hangingPunct="1">
              <a:spcAft>
                <a:spcPct val="0"/>
              </a:spcAft>
            </a:pPr>
            <a:r>
              <a:rPr lang="en-US" altLang="en-US" dirty="0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Adding expenses</a:t>
            </a:r>
          </a:p>
          <a:p>
            <a:pPr eaLnBrk="1" hangingPunct="1">
              <a:spcAft>
                <a:spcPct val="0"/>
              </a:spcAft>
            </a:pPr>
            <a:r>
              <a:rPr lang="en-US" altLang="en-US" dirty="0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What happens next</a:t>
            </a:r>
          </a:p>
          <a:p>
            <a:pPr eaLnBrk="1" hangingPunct="1">
              <a:spcAft>
                <a:spcPct val="0"/>
              </a:spcAft>
            </a:pPr>
            <a:r>
              <a:rPr lang="en-US" altLang="en-US" dirty="0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Tips &amp; Common questions</a:t>
            </a:r>
          </a:p>
        </p:txBody>
      </p:sp>
      <p:sp>
        <p:nvSpPr>
          <p:cNvPr id="15364" name="Text Placeholder 3">
            <a:extLst>
              <a:ext uri="{FF2B5EF4-FFF2-40B4-BE49-F238E27FC236}">
                <a16:creationId xmlns:a16="http://schemas.microsoft.com/office/drawing/2014/main" id="{6A5C9005-F24B-860F-85BF-95735709C22B}"/>
              </a:ext>
            </a:extLst>
          </p:cNvPr>
          <p:cNvSpPr txBox="1">
            <a:spLocks noGrp="1" noChangeArrowheads="1"/>
          </p:cNvSpPr>
          <p:nvPr>
            <p:ph type="body" idx="2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altLang="en-US" sz="1800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What you need to know – </a:t>
            </a:r>
          </a:p>
          <a:p>
            <a:pPr eaLnBrk="1" hangingPunct="1">
              <a:spcAft>
                <a:spcPct val="0"/>
              </a:spcAft>
            </a:pPr>
            <a:r>
              <a:rPr lang="en-US" altLang="en-US" sz="1800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BEFORE and AFTER </a:t>
            </a:r>
          </a:p>
          <a:p>
            <a:pPr eaLnBrk="1" hangingPunct="1">
              <a:spcAft>
                <a:spcPct val="0"/>
              </a:spcAft>
            </a:pPr>
            <a:r>
              <a:rPr lang="en-US" altLang="en-US" sz="1800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– you incur reimbursable expenses</a:t>
            </a:r>
          </a:p>
        </p:txBody>
      </p:sp>
      <p:sp>
        <p:nvSpPr>
          <p:cNvPr id="15365" name="Slide Number Placeholder 4">
            <a:extLst>
              <a:ext uri="{FF2B5EF4-FFF2-40B4-BE49-F238E27FC236}">
                <a16:creationId xmlns:a16="http://schemas.microsoft.com/office/drawing/2014/main" id="{55C6739B-48CF-756D-C685-DE762BAC643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73E6FD6-25B3-4918-BE19-140765C44565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2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8">
            <a:extLst>
              <a:ext uri="{FF2B5EF4-FFF2-40B4-BE49-F238E27FC236}">
                <a16:creationId xmlns:a16="http://schemas.microsoft.com/office/drawing/2014/main" id="{3E2948D8-915E-E129-B627-25A48CBEC5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887663" y="2705100"/>
            <a:ext cx="6710362" cy="271462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All IEEE expenses that are reimbursed to an individual are processed exclusively through Concur, the IEEE Corporate Expense Reporting tool.</a:t>
            </a:r>
          </a:p>
          <a:p>
            <a:pPr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Refer to these BEFORE incurring any expenses.</a:t>
            </a:r>
          </a:p>
          <a:p>
            <a:pPr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Now that you know what can be expensed – how do you do one?</a:t>
            </a:r>
          </a:p>
        </p:txBody>
      </p:sp>
      <p:sp>
        <p:nvSpPr>
          <p:cNvPr id="16387" name="Google Shape;186;p11">
            <a:extLst>
              <a:ext uri="{FF2B5EF4-FFF2-40B4-BE49-F238E27FC236}">
                <a16:creationId xmlns:a16="http://schemas.microsoft.com/office/drawing/2014/main" id="{CBE9C7B3-2D61-7D9F-07C0-9A267758083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cs typeface="Arial" panose="020B0604020202020204" pitchFamily="34" charset="0"/>
              </a:rPr>
              <a:t>What Expenses are Allowed?</a:t>
            </a:r>
          </a:p>
        </p:txBody>
      </p:sp>
      <p:sp>
        <p:nvSpPr>
          <p:cNvPr id="16388" name="Google Shape;187;p11">
            <a:extLst>
              <a:ext uri="{FF2B5EF4-FFF2-40B4-BE49-F238E27FC236}">
                <a16:creationId xmlns:a16="http://schemas.microsoft.com/office/drawing/2014/main" id="{764311BE-585D-C931-C181-249943B7846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A550581-60CF-4F1A-850E-47EB3C66942A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3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6389" name="Picture 2">
            <a:extLst>
              <a:ext uri="{FF2B5EF4-FFF2-40B4-BE49-F238E27FC236}">
                <a16:creationId xmlns:a16="http://schemas.microsoft.com/office/drawing/2014/main" id="{354A6634-FA48-ECDC-98E7-33284B270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01888"/>
            <a:ext cx="2203450" cy="285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4">
            <a:extLst>
              <a:ext uri="{FF2B5EF4-FFF2-40B4-BE49-F238E27FC236}">
                <a16:creationId xmlns:a16="http://schemas.microsoft.com/office/drawing/2014/main" id="{F60B0205-F23D-215C-2588-3F8D64893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025" y="1755775"/>
            <a:ext cx="2201863" cy="2846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BBC81B-F741-A7EF-132A-ABB133A17F1F}"/>
              </a:ext>
            </a:extLst>
          </p:cNvPr>
          <p:cNvSpPr txBox="1"/>
          <p:nvPr/>
        </p:nvSpPr>
        <p:spPr>
          <a:xfrm>
            <a:off x="5232400" y="1479550"/>
            <a:ext cx="66865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200" kern="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https://corporate.ieee.org/images/files/finance/concur/NextGenExpenseReimb_Checklist_7feb2021.pdf</a:t>
            </a:r>
          </a:p>
        </p:txBody>
      </p:sp>
      <p:sp>
        <p:nvSpPr>
          <p:cNvPr id="16392" name="TextBox 7">
            <a:extLst>
              <a:ext uri="{FF2B5EF4-FFF2-40B4-BE49-F238E27FC236}">
                <a16:creationId xmlns:a16="http://schemas.microsoft.com/office/drawing/2014/main" id="{D84D0B5D-F976-1838-267A-BCB30B5A3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2152650"/>
            <a:ext cx="67611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https://www.ieee.org/content/dam/ieee-org/ieee/web/org/travel-expense-reimbursement-guidelines.pdf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E52BB33-0D30-B356-4628-8AA8DB9D2F33}"/>
              </a:ext>
            </a:extLst>
          </p:cNvPr>
          <p:cNvSpPr txBox="1">
            <a:spLocks/>
          </p:cNvSpPr>
          <p:nvPr/>
        </p:nvSpPr>
        <p:spPr bwMode="auto">
          <a:xfrm>
            <a:off x="344488" y="1690688"/>
            <a:ext cx="7054850" cy="5524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 panose="020B0604020202020204" pitchFamily="34" charset="0"/>
              <a:buNone/>
              <a:defRPr sz="2000">
                <a:solidFill>
                  <a:srgbClr val="3A3838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914400" lvl="1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 panose="020B0604020202020204" pitchFamily="34" charset="0"/>
              <a:buNone/>
              <a:defRPr sz="2000">
                <a:solidFill>
                  <a:srgbClr val="3A3838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 panose="020B0604020202020204" pitchFamily="34" charset="0"/>
              <a:buNone/>
              <a:defRPr sz="2000">
                <a:solidFill>
                  <a:srgbClr val="3A3838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 panose="020B0604020202020204" pitchFamily="34" charset="0"/>
              <a:buNone/>
              <a:defRPr sz="2000">
                <a:solidFill>
                  <a:srgbClr val="3A3838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kern="0" dirty="0"/>
              <a:t>This explains everything that is allowed for reimbursement.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56E3408-4064-4608-2679-F7521CCA569C}"/>
              </a:ext>
            </a:extLst>
          </p:cNvPr>
          <p:cNvSpPr txBox="1">
            <a:spLocks/>
          </p:cNvSpPr>
          <p:nvPr/>
        </p:nvSpPr>
        <p:spPr bwMode="auto">
          <a:xfrm>
            <a:off x="5480050" y="1058863"/>
            <a:ext cx="6711950" cy="5524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 panose="020B0604020202020204" pitchFamily="34" charset="0"/>
              <a:buNone/>
              <a:defRPr sz="2000">
                <a:solidFill>
                  <a:srgbClr val="3A3838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914400" lvl="1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 panose="020B0604020202020204" pitchFamily="34" charset="0"/>
              <a:buNone/>
              <a:defRPr sz="2000">
                <a:solidFill>
                  <a:srgbClr val="3A3838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 panose="020B0604020202020204" pitchFamily="34" charset="0"/>
              <a:buNone/>
              <a:defRPr sz="2000">
                <a:solidFill>
                  <a:srgbClr val="3A3838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 panose="020B0604020202020204" pitchFamily="34" charset="0"/>
              <a:buNone/>
              <a:defRPr sz="2000">
                <a:solidFill>
                  <a:srgbClr val="3A3838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kern="0" dirty="0"/>
              <a:t>This is a handy checklist for filling out your first report.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86;p11">
            <a:extLst>
              <a:ext uri="{FF2B5EF4-FFF2-40B4-BE49-F238E27FC236}">
                <a16:creationId xmlns:a16="http://schemas.microsoft.com/office/drawing/2014/main" id="{36346F6D-71AA-BF69-CAC1-FFA930B6585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cs typeface="Arial" panose="020B0604020202020204" pitchFamily="34" charset="0"/>
              </a:rPr>
              <a:t>Accessing Concur</a:t>
            </a:r>
          </a:p>
        </p:txBody>
      </p:sp>
      <p:sp>
        <p:nvSpPr>
          <p:cNvPr id="18435" name="Google Shape;187;p11">
            <a:extLst>
              <a:ext uri="{FF2B5EF4-FFF2-40B4-BE49-F238E27FC236}">
                <a16:creationId xmlns:a16="http://schemas.microsoft.com/office/drawing/2014/main" id="{061B4B56-92A0-FE51-3A92-C1222B9AC10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56D35F58-D313-4E9B-952C-740759D2E3DA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4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410A85DA-23EF-7651-6962-3383C75D6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441450"/>
            <a:ext cx="6096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200"/>
              <a:t>https://corporate.ieee.org/resources/travel-medical-and-insurance/ieee-expense-report</a:t>
            </a:r>
          </a:p>
        </p:txBody>
      </p:sp>
      <p:pic>
        <p:nvPicPr>
          <p:cNvPr id="18437" name="Picture 6">
            <a:extLst>
              <a:ext uri="{FF2B5EF4-FFF2-40B4-BE49-F238E27FC236}">
                <a16:creationId xmlns:a16="http://schemas.microsoft.com/office/drawing/2014/main" id="{AFB7A9F8-A89C-53EF-FAD9-C6BA0E8A5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760538"/>
            <a:ext cx="4125912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>
            <a:extLst>
              <a:ext uri="{FF2B5EF4-FFF2-40B4-BE49-F238E27FC236}">
                <a16:creationId xmlns:a16="http://schemas.microsoft.com/office/drawing/2014/main" id="{8887B2DB-BF1F-1B84-A215-07B17B794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2362200"/>
            <a:ext cx="1657350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066F8A-A1D1-9541-F1C7-CABA60071BB3}"/>
              </a:ext>
            </a:extLst>
          </p:cNvPr>
          <p:cNvCxnSpPr/>
          <p:nvPr/>
        </p:nvCxnSpPr>
        <p:spPr>
          <a:xfrm flipV="1">
            <a:off x="3609975" y="2362200"/>
            <a:ext cx="1065213" cy="1452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F554FA-3F8E-A23C-C2D1-7DEA7E328DBF}"/>
              </a:ext>
            </a:extLst>
          </p:cNvPr>
          <p:cNvCxnSpPr/>
          <p:nvPr/>
        </p:nvCxnSpPr>
        <p:spPr>
          <a:xfrm>
            <a:off x="3616325" y="5199063"/>
            <a:ext cx="1058863" cy="69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00CC334-0028-0ACE-85E5-B9FA5AF68D3E}"/>
              </a:ext>
            </a:extLst>
          </p:cNvPr>
          <p:cNvSpPr/>
          <p:nvPr/>
        </p:nvSpPr>
        <p:spPr>
          <a:xfrm>
            <a:off x="6989763" y="1684338"/>
            <a:ext cx="3890962" cy="687387"/>
          </a:xfrm>
          <a:prstGeom prst="wedgeRoundRectCallout">
            <a:avLst>
              <a:gd name="adj1" fmla="val -70449"/>
              <a:gd name="adj2" fmla="val 16237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Create an IEEE account if you don’t have one (this should be rare for most of you)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5C79D73-A318-2E36-81B5-C4FE39774AD4}"/>
              </a:ext>
            </a:extLst>
          </p:cNvPr>
          <p:cNvSpPr/>
          <p:nvPr/>
        </p:nvSpPr>
        <p:spPr>
          <a:xfrm>
            <a:off x="6989763" y="2871788"/>
            <a:ext cx="4364037" cy="687387"/>
          </a:xfrm>
          <a:prstGeom prst="wedgeRoundRectCallout">
            <a:avLst>
              <a:gd name="adj1" fmla="val -69178"/>
              <a:gd name="adj2" fmla="val 5815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Create a Concur account if you don’t have one – you will want to link in your bank for direct deposit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6E03C511-4F3F-69D4-3ED1-C55B503C820E}"/>
              </a:ext>
            </a:extLst>
          </p:cNvPr>
          <p:cNvSpPr/>
          <p:nvPr/>
        </p:nvSpPr>
        <p:spPr>
          <a:xfrm>
            <a:off x="6989763" y="4152900"/>
            <a:ext cx="4364037" cy="687388"/>
          </a:xfrm>
          <a:prstGeom prst="wedgeRoundRectCallout">
            <a:avLst>
              <a:gd name="adj1" fmla="val -69315"/>
              <a:gd name="adj2" fmla="val -1826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Launch the Concur web app – will use IEEE Single Sign On (SSO) for ID and Password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1C3C2B9-E4F9-2B04-D522-79E5CAF38D0A}"/>
              </a:ext>
            </a:extLst>
          </p:cNvPr>
          <p:cNvSpPr/>
          <p:nvPr/>
        </p:nvSpPr>
        <p:spPr>
          <a:xfrm>
            <a:off x="6989763" y="5213350"/>
            <a:ext cx="4364037" cy="365125"/>
          </a:xfrm>
          <a:prstGeom prst="wedgeRoundRectCallout">
            <a:avLst>
              <a:gd name="adj1" fmla="val -68630"/>
              <a:gd name="adj2" fmla="val -10282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There is also a phone app (Apple &amp; Google)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86;p11">
            <a:extLst>
              <a:ext uri="{FF2B5EF4-FFF2-40B4-BE49-F238E27FC236}">
                <a16:creationId xmlns:a16="http://schemas.microsoft.com/office/drawing/2014/main" id="{FE683212-0B20-6F73-5EDE-04E2A337912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cs typeface="Arial" panose="020B0604020202020204" pitchFamily="34" charset="0"/>
              </a:rPr>
              <a:t>Starting a Report</a:t>
            </a:r>
          </a:p>
        </p:txBody>
      </p:sp>
      <p:sp>
        <p:nvSpPr>
          <p:cNvPr id="20483" name="Google Shape;187;p11">
            <a:extLst>
              <a:ext uri="{FF2B5EF4-FFF2-40B4-BE49-F238E27FC236}">
                <a16:creationId xmlns:a16="http://schemas.microsoft.com/office/drawing/2014/main" id="{06E6D5DE-D26C-DBE8-643D-52EA2B500D0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51DCE22-B0BF-47DC-A877-730CEB2B97D0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5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484" name="Text Placeholder 2">
            <a:extLst>
              <a:ext uri="{FF2B5EF4-FFF2-40B4-BE49-F238E27FC236}">
                <a16:creationId xmlns:a16="http://schemas.microsoft.com/office/drawing/2014/main" id="{2CDE30B1-6122-2652-8CD5-925F469D341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0485" name="Picture 2">
            <a:extLst>
              <a:ext uri="{FF2B5EF4-FFF2-40B4-BE49-F238E27FC236}">
                <a16:creationId xmlns:a16="http://schemas.microsoft.com/office/drawing/2014/main" id="{8C2A6C61-C545-ED12-3BCF-073B9E23D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635125"/>
            <a:ext cx="48228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5AA4DE-24C5-1CAE-3B58-137261AF200B}"/>
              </a:ext>
            </a:extLst>
          </p:cNvPr>
          <p:cNvSpPr/>
          <p:nvPr/>
        </p:nvSpPr>
        <p:spPr>
          <a:xfrm>
            <a:off x="2408238" y="1947863"/>
            <a:ext cx="419100" cy="395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7" name="TextBox 4">
            <a:extLst>
              <a:ext uri="{FF2B5EF4-FFF2-40B4-BE49-F238E27FC236}">
                <a16:creationId xmlns:a16="http://schemas.microsoft.com/office/drawing/2014/main" id="{7010A87A-A987-C81C-8AB2-71E9C870D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1674813"/>
            <a:ext cx="269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B0F0"/>
                </a:solidFill>
              </a:rPr>
              <a:t>1</a:t>
            </a:r>
          </a:p>
        </p:txBody>
      </p:sp>
      <p:pic>
        <p:nvPicPr>
          <p:cNvPr id="20488" name="Picture 6">
            <a:extLst>
              <a:ext uri="{FF2B5EF4-FFF2-40B4-BE49-F238E27FC236}">
                <a16:creationId xmlns:a16="http://schemas.microsoft.com/office/drawing/2014/main" id="{536C1FAA-5801-1615-C3B0-F312B3767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2779713"/>
            <a:ext cx="64103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CEA224C-4BE5-7D75-D247-72A9430F2BB0}"/>
              </a:ext>
            </a:extLst>
          </p:cNvPr>
          <p:cNvCxnSpPr>
            <a:stCxn id="4" idx="2"/>
            <a:endCxn id="20488" idx="1"/>
          </p:cNvCxnSpPr>
          <p:nvPr/>
        </p:nvCxnSpPr>
        <p:spPr>
          <a:xfrm>
            <a:off x="2617788" y="2343150"/>
            <a:ext cx="2808287" cy="188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86;p11">
            <a:extLst>
              <a:ext uri="{FF2B5EF4-FFF2-40B4-BE49-F238E27FC236}">
                <a16:creationId xmlns:a16="http://schemas.microsoft.com/office/drawing/2014/main" id="{38743BFA-E03F-3B06-7C08-B73E074D1D2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cs typeface="Arial" panose="020B0604020202020204" pitchFamily="34" charset="0"/>
              </a:rPr>
              <a:t>Starting a Report </a:t>
            </a:r>
          </a:p>
        </p:txBody>
      </p:sp>
      <p:sp>
        <p:nvSpPr>
          <p:cNvPr id="22531" name="Google Shape;187;p11">
            <a:extLst>
              <a:ext uri="{FF2B5EF4-FFF2-40B4-BE49-F238E27FC236}">
                <a16:creationId xmlns:a16="http://schemas.microsoft.com/office/drawing/2014/main" id="{73331ACE-9B14-F18C-9D0B-C33F0F5D7AE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C531575-2928-41DC-9284-AEAE67A8CE48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6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532" name="Text Placeholder 2">
            <a:extLst>
              <a:ext uri="{FF2B5EF4-FFF2-40B4-BE49-F238E27FC236}">
                <a16:creationId xmlns:a16="http://schemas.microsoft.com/office/drawing/2014/main" id="{CA873277-95E7-2F4E-6729-898B325B923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2533" name="Picture 2">
            <a:extLst>
              <a:ext uri="{FF2B5EF4-FFF2-40B4-BE49-F238E27FC236}">
                <a16:creationId xmlns:a16="http://schemas.microsoft.com/office/drawing/2014/main" id="{26226668-0FB5-A6BF-B5EC-FA9C79B17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436688"/>
            <a:ext cx="9472612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9BEFDC8-DA85-70A6-42C1-420FF2176D7D}"/>
              </a:ext>
            </a:extLst>
          </p:cNvPr>
          <p:cNvSpPr/>
          <p:nvPr/>
        </p:nvSpPr>
        <p:spPr>
          <a:xfrm>
            <a:off x="1820863" y="2921000"/>
            <a:ext cx="2690812" cy="268288"/>
          </a:xfrm>
          <a:prstGeom prst="wedgeRoundRectCallout">
            <a:avLst>
              <a:gd name="adj1" fmla="val -56906"/>
              <a:gd name="adj2" fmla="val -34183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Give your report a meaningful name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D12F267-1E4B-93D1-9E76-9E420DEC475F}"/>
              </a:ext>
            </a:extLst>
          </p:cNvPr>
          <p:cNvSpPr/>
          <p:nvPr/>
        </p:nvSpPr>
        <p:spPr>
          <a:xfrm>
            <a:off x="392113" y="3281363"/>
            <a:ext cx="3228975" cy="268287"/>
          </a:xfrm>
          <a:prstGeom prst="wedgeRoundRectCallout">
            <a:avLst>
              <a:gd name="adj1" fmla="val -36297"/>
              <a:gd name="adj2" fmla="val -19459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Add comments to ensure its purpose is clear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86;p11">
            <a:extLst>
              <a:ext uri="{FF2B5EF4-FFF2-40B4-BE49-F238E27FC236}">
                <a16:creationId xmlns:a16="http://schemas.microsoft.com/office/drawing/2014/main" id="{9CAF7A97-809E-65B8-05AA-DC742C0893B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cs typeface="Arial" panose="020B0604020202020204" pitchFamily="34" charset="0"/>
              </a:rPr>
              <a:t>Starting a Report </a:t>
            </a:r>
          </a:p>
        </p:txBody>
      </p:sp>
      <p:sp>
        <p:nvSpPr>
          <p:cNvPr id="24579" name="Google Shape;187;p11">
            <a:extLst>
              <a:ext uri="{FF2B5EF4-FFF2-40B4-BE49-F238E27FC236}">
                <a16:creationId xmlns:a16="http://schemas.microsoft.com/office/drawing/2014/main" id="{9BF16D5B-BF8B-CFCC-CFDE-92069641E1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6E32B87-BAC2-44C8-AAD2-F6FD7F1BD9DF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80" name="Text Placeholder 2">
            <a:extLst>
              <a:ext uri="{FF2B5EF4-FFF2-40B4-BE49-F238E27FC236}">
                <a16:creationId xmlns:a16="http://schemas.microsoft.com/office/drawing/2014/main" id="{76F48590-8BDB-5554-AC50-FE2E270AE93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4581" name="Picture 2">
            <a:extLst>
              <a:ext uri="{FF2B5EF4-FFF2-40B4-BE49-F238E27FC236}">
                <a16:creationId xmlns:a16="http://schemas.microsoft.com/office/drawing/2014/main" id="{232C2729-FAD5-CF4F-C8EC-65D8A2FA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436688"/>
            <a:ext cx="9472612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76421F7-1171-47A5-75AC-F22D9E289BAD}"/>
              </a:ext>
            </a:extLst>
          </p:cNvPr>
          <p:cNvSpPr/>
          <p:nvPr/>
        </p:nvSpPr>
        <p:spPr>
          <a:xfrm>
            <a:off x="1820863" y="2921000"/>
            <a:ext cx="2690812" cy="268288"/>
          </a:xfrm>
          <a:prstGeom prst="wedgeRoundRectCallout">
            <a:avLst>
              <a:gd name="adj1" fmla="val -56906"/>
              <a:gd name="adj2" fmla="val -34183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Give your report a meaningful name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7314B9F-DA0B-69DA-DA18-9E1DC682DA9B}"/>
              </a:ext>
            </a:extLst>
          </p:cNvPr>
          <p:cNvSpPr/>
          <p:nvPr/>
        </p:nvSpPr>
        <p:spPr>
          <a:xfrm>
            <a:off x="392113" y="3281363"/>
            <a:ext cx="3228975" cy="268287"/>
          </a:xfrm>
          <a:prstGeom prst="wedgeRoundRectCallout">
            <a:avLst>
              <a:gd name="adj1" fmla="val -36297"/>
              <a:gd name="adj2" fmla="val -19459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Add comments to ensure its purpose is clear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6A091B-EFCF-0589-6022-2CC7BBA005E1}"/>
              </a:ext>
            </a:extLst>
          </p:cNvPr>
          <p:cNvSpPr/>
          <p:nvPr/>
        </p:nvSpPr>
        <p:spPr>
          <a:xfrm>
            <a:off x="5268913" y="2263775"/>
            <a:ext cx="5564187" cy="23304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u="sng" dirty="0"/>
              <a:t>Expense Report Purpose Levels</a:t>
            </a:r>
          </a:p>
          <a:p>
            <a:pPr algn="ctr">
              <a:defRPr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These are critical to get correct so that your report gets routed to the appropriate approvers.  When incorrect, the approver gets no notification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What is entered here becomes the default for all line items on the details page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Linked to MGA accounting system, so guessing the correct levels is not always easy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Ask the treasurer who will approve for the right level codes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186;p11">
            <a:extLst>
              <a:ext uri="{FF2B5EF4-FFF2-40B4-BE49-F238E27FC236}">
                <a16:creationId xmlns:a16="http://schemas.microsoft.com/office/drawing/2014/main" id="{72CD59F9-984A-DA28-9484-023D4A441C4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cs typeface="Arial" panose="020B0604020202020204" pitchFamily="34" charset="0"/>
              </a:rPr>
              <a:t>Starting a Report </a:t>
            </a:r>
          </a:p>
        </p:txBody>
      </p:sp>
      <p:sp>
        <p:nvSpPr>
          <p:cNvPr id="26627" name="Google Shape;187;p11">
            <a:extLst>
              <a:ext uri="{FF2B5EF4-FFF2-40B4-BE49-F238E27FC236}">
                <a16:creationId xmlns:a16="http://schemas.microsoft.com/office/drawing/2014/main" id="{1628D71E-5660-476E-1733-A37967828A9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6E964B06-3589-4ACC-B184-276BEE0684EE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8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628" name="Text Placeholder 2">
            <a:extLst>
              <a:ext uri="{FF2B5EF4-FFF2-40B4-BE49-F238E27FC236}">
                <a16:creationId xmlns:a16="http://schemas.microsoft.com/office/drawing/2014/main" id="{B081FC17-3B28-28AD-7676-267348DB67A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6629" name="Picture 2">
            <a:extLst>
              <a:ext uri="{FF2B5EF4-FFF2-40B4-BE49-F238E27FC236}">
                <a16:creationId xmlns:a16="http://schemas.microsoft.com/office/drawing/2014/main" id="{1BE55065-F69C-5710-5C8B-DB5F3B891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436688"/>
            <a:ext cx="9472612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9961343-2ED9-4B8F-58E2-98DC4BD09813}"/>
              </a:ext>
            </a:extLst>
          </p:cNvPr>
          <p:cNvSpPr/>
          <p:nvPr/>
        </p:nvSpPr>
        <p:spPr>
          <a:xfrm>
            <a:off x="1820863" y="2921000"/>
            <a:ext cx="2690812" cy="268288"/>
          </a:xfrm>
          <a:prstGeom prst="wedgeRoundRectCallout">
            <a:avLst>
              <a:gd name="adj1" fmla="val -56906"/>
              <a:gd name="adj2" fmla="val -34183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Give your report a meaningful name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EED03ED-987D-1424-8C8E-F5C358B6DAA5}"/>
              </a:ext>
            </a:extLst>
          </p:cNvPr>
          <p:cNvSpPr/>
          <p:nvPr/>
        </p:nvSpPr>
        <p:spPr>
          <a:xfrm>
            <a:off x="392113" y="3281363"/>
            <a:ext cx="3228975" cy="268287"/>
          </a:xfrm>
          <a:prstGeom prst="wedgeRoundRectCallout">
            <a:avLst>
              <a:gd name="adj1" fmla="val -36297"/>
              <a:gd name="adj2" fmla="val -19459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Add comments to ensure its purpose is clear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90AAB3-258E-A2C7-7D37-E5A32DA39518}"/>
              </a:ext>
            </a:extLst>
          </p:cNvPr>
          <p:cNvSpPr/>
          <p:nvPr/>
        </p:nvSpPr>
        <p:spPr>
          <a:xfrm>
            <a:off x="5268913" y="2263775"/>
            <a:ext cx="5564187" cy="23304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u="sng" dirty="0"/>
              <a:t>Expense Report Purpose Levels</a:t>
            </a:r>
          </a:p>
          <a:p>
            <a:pPr algn="ctr">
              <a:defRPr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These are critical to get correct so that your report gets routed to the appropriate approvers.  When incorrect, the approver gets no notification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What is entered here becomes the default for all line items on the details page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Linked to MGA accounting system, so guessing the correct levels is not always easy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Ask the treasurer who will approve for the right level codes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3CAD35-5150-C78A-7C33-75F3BBD2C209}"/>
              </a:ext>
            </a:extLst>
          </p:cNvPr>
          <p:cNvSpPr/>
          <p:nvPr/>
        </p:nvSpPr>
        <p:spPr>
          <a:xfrm>
            <a:off x="744538" y="4017963"/>
            <a:ext cx="4171950" cy="24844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u="sng" dirty="0"/>
              <a:t>Region 3 funded attendees will use</a:t>
            </a:r>
          </a:p>
          <a:p>
            <a:pPr algn="ctr">
              <a:defRPr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Level 1: Regions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Level 2: Southeastern USA – Region 3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Level 3: Southeastern USA – Region 3 (R3)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Level 4: 000 Sections Congress (5.15.000)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Section representatives will use a different set of Levels as you are funded by MGA directly for this conference – therefore it goes to a different approver.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186;p11">
            <a:extLst>
              <a:ext uri="{FF2B5EF4-FFF2-40B4-BE49-F238E27FC236}">
                <a16:creationId xmlns:a16="http://schemas.microsoft.com/office/drawing/2014/main" id="{41491021-DB2C-44D0-6EFB-66D70498A89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cs typeface="Arial" panose="020B0604020202020204" pitchFamily="34" charset="0"/>
              </a:rPr>
              <a:t>Adding Expenses</a:t>
            </a:r>
          </a:p>
        </p:txBody>
      </p:sp>
      <p:sp>
        <p:nvSpPr>
          <p:cNvPr id="28675" name="Google Shape;187;p11">
            <a:extLst>
              <a:ext uri="{FF2B5EF4-FFF2-40B4-BE49-F238E27FC236}">
                <a16:creationId xmlns:a16="http://schemas.microsoft.com/office/drawing/2014/main" id="{5A39F383-AA54-2B3C-0A9C-221299DB3A2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8B84A212-AB10-4462-A6A0-D90FAD665073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9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88" name="Text Placeholder 2">
            <a:extLst>
              <a:ext uri="{FF2B5EF4-FFF2-40B4-BE49-F238E27FC236}">
                <a16:creationId xmlns:a16="http://schemas.microsoft.com/office/drawing/2014/main" id="{137BDB2A-E6B4-E8A0-BF8F-8BEF01F1E40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5862638" y="1479550"/>
            <a:ext cx="5937250" cy="4110038"/>
          </a:xfrm>
        </p:spPr>
        <p:txBody>
          <a:bodyPr/>
          <a:lstStyle/>
          <a:p>
            <a:pPr eaLnBrk="1" hangingPunct="1">
              <a:spcAft>
                <a:spcPct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Now you’ll start adding expense line items</a:t>
            </a:r>
          </a:p>
          <a:p>
            <a:pPr marL="571500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Select the best match for your expense</a:t>
            </a:r>
          </a:p>
          <a:p>
            <a:pPr marL="571500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Make sure you complete ALL information</a:t>
            </a:r>
          </a:p>
          <a:p>
            <a:pPr marL="571500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Ensure the date matches the receipt date</a:t>
            </a:r>
          </a:p>
          <a:p>
            <a:pPr marL="571500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receipts whenever you can</a:t>
            </a:r>
          </a:p>
          <a:p>
            <a:pPr marL="1028700" lvl="1" eaLnBrk="1" hangingPunct="1">
              <a:spcAft>
                <a:spcPct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Receipts are required over $25</a:t>
            </a:r>
          </a:p>
          <a:p>
            <a:pPr marL="1028700" lvl="1" eaLnBrk="1" hangingPunct="1">
              <a:spcAft>
                <a:spcPct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Credit Card statements cannot be used as a receipt</a:t>
            </a:r>
          </a:p>
          <a:p>
            <a:pPr marL="1028700" lvl="1" eaLnBrk="1" hangingPunct="1">
              <a:spcAft>
                <a:spcPct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 picture from your phone works perfectly well</a:t>
            </a:r>
          </a:p>
          <a:p>
            <a:pPr marL="1028700" lvl="1" eaLnBrk="1" hangingPunct="1">
              <a:spcAft>
                <a:spcPct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There is a lost receipt process, if needed</a:t>
            </a:r>
          </a:p>
          <a:p>
            <a:pPr marL="685800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Make sure you follow expense policy</a:t>
            </a:r>
          </a:p>
        </p:txBody>
      </p:sp>
      <p:pic>
        <p:nvPicPr>
          <p:cNvPr id="28677" name="Picture 2">
            <a:extLst>
              <a:ext uri="{FF2B5EF4-FFF2-40B4-BE49-F238E27FC236}">
                <a16:creationId xmlns:a16="http://schemas.microsoft.com/office/drawing/2014/main" id="{83BF81D9-8F4B-C58A-C62D-C95C97169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479550"/>
            <a:ext cx="5213350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1141</Words>
  <Application>Microsoft Office PowerPoint</Application>
  <PresentationFormat>Widescreen</PresentationFormat>
  <Paragraphs>128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Open Sans</vt:lpstr>
      <vt:lpstr>Arial</vt:lpstr>
      <vt:lpstr>Calibri</vt:lpstr>
      <vt:lpstr>Office Theme</vt:lpstr>
      <vt:lpstr>PowerPoint Presentation</vt:lpstr>
      <vt:lpstr>Filing Expense Reports</vt:lpstr>
      <vt:lpstr>What Expenses are Allowed?</vt:lpstr>
      <vt:lpstr>Accessing Concur</vt:lpstr>
      <vt:lpstr>Starting a Report</vt:lpstr>
      <vt:lpstr>Starting a Report </vt:lpstr>
      <vt:lpstr>Starting a Report </vt:lpstr>
      <vt:lpstr>Starting a Report </vt:lpstr>
      <vt:lpstr>Adding Expenses</vt:lpstr>
      <vt:lpstr>Sample Expense Report</vt:lpstr>
      <vt:lpstr>What Happens Next?</vt:lpstr>
      <vt:lpstr>Tips</vt:lpstr>
      <vt:lpstr>Common Questions/Situations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Leszczynski</dc:creator>
  <cp:lastModifiedBy>Donohoe, Pat</cp:lastModifiedBy>
  <cp:revision>19</cp:revision>
  <dcterms:created xsi:type="dcterms:W3CDTF">2022-10-04T13:41:59Z</dcterms:created>
  <dcterms:modified xsi:type="dcterms:W3CDTF">2023-08-11T01:02:15Z</dcterms:modified>
</cp:coreProperties>
</file>