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9" r:id="rId3"/>
    <p:sldId id="280" r:id="rId4"/>
    <p:sldId id="278" r:id="rId5"/>
  </p:sldIdLst>
  <p:sldSz cx="12192000" cy="6858000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C000"/>
    <a:srgbClr val="A5A5A5"/>
    <a:srgbClr val="ED7D31"/>
    <a:srgbClr val="5B9BD5"/>
    <a:srgbClr val="F1F1F1"/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ACFF212D-D53D-15AF-7840-C8A60F9AB085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FA4D00BE-26B2-D25A-02E4-576347DD8E9E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D4CB3D7E-6600-C911-E950-55F6DA186E5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AD9B0C94-E05A-9B9B-AB77-EA0190EC0A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851D3575-600A-0A59-9B6A-4EB167C64DF0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40E87A12-497F-2BA9-647D-CD9C3A64599A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96B53B3E-6A4E-4FF7-AED1-EAFF9E4DA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E0FEE1D8-E98E-5FDC-43E2-D25D8A1AC9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6D3EA77A-1437-EAFF-5A05-668B5F4901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872989AE-47AB-BA8F-C6B8-EBAAED5719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471E0260-A5BB-8243-8658-21DD3A24D49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B954DE74-1AAC-8127-1ED6-99E8EFC0C4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DD952865-52E8-E3EB-E6E0-CB2EEB2433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5ED4725F-4A6A-0AAF-3EC9-6DD99F4670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FC80C5E1-22B9-9AD7-AC62-9297CDA457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4BAC5662-96B9-5A68-BD94-1E8AE852FE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87F7A31D-E4FB-207F-8E28-3CDB949CB4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6CF7B1EC-AACA-3E76-C5E6-D509A79F74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536FCE1C-A913-1BE8-7CB8-731A5CD7A2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49C112D2-B95F-8654-DB1C-BBA75B47DDA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3497-214A-44BB-8D10-6BA875835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CC088CCE-3878-9701-6965-5FA3E837E74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D51C-960F-419D-A39C-011BA47B6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0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595B19FD-42F1-905D-9A01-21757E206BE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E5875B13-3B23-A14A-2D6D-7D9519C0BF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DF60F1EA-3B7E-CCE7-0FFC-3D8A82FECB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6D4C4641-7159-FA2E-D582-3B320B7E0A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1F73740D-3135-5446-FCC8-0A288229B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9B9B78BB-26DF-6AAD-C0D2-5CB9E8AEB1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3C0A4260-14F2-1B96-39ED-C00C425F6F5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275A-E627-403A-BC9C-50C8388CE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4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48394868-7FF6-2034-8C49-C7AF5D32F8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CEF09151-C46B-30A8-B93D-176362DF00F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B970BC46-BE29-0F95-563E-709739A305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2564882D-3986-D2C6-29C6-BA510ECD6F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693509F8-A706-5E86-A1E8-CDA93BCFCB3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7D69-66B3-4B66-8075-1544D7DC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76A6D798-5430-2C8F-4AEA-8390DF103B74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4DA975BC-E3BF-4B94-31AB-A04FF4192B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A5E9DD49-6B38-EA36-4722-0A8D7163CC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EBF162C4-03E9-C81B-F95C-A5A8B32D9D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66224762-4691-C174-45CD-8DAAB7E072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02528211-C41A-EBEF-3587-CC64CFA410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4BCE64B-AF40-4F7A-5235-AEB847B4E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C3FDD447-B78F-0C52-54B9-2D90972CD8A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2755-9158-46D8-8545-7935625F8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5846D2C2-235D-1004-7A03-7A10D0E184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C6615F41-3D9C-50AC-6FDE-B36530456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D1B00837-F750-A837-83B0-365BB0C255C4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AF59-AF66-44DD-AF1C-EBFDDF877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0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CDD172E3-8793-5627-7398-29A04F41B27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5A40445B-EC03-683D-720F-2F14D8AD0C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FA49C93C-9A82-C942-7040-C44BEAD95B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4E54C8EA-A88E-274C-1C9F-37DC42BFF4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B1200CC-3FC2-9230-A496-E9EC6433C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EBB873DD-6610-F791-976F-FE4E64E870A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533B-C80D-4F6F-8CBA-88255A2F3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74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DEA266BF-E17E-ED93-5342-0C4A1711379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2D480AF5-6222-EB9E-2018-58309C4134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10FDADDB-E86B-8AA7-B9EE-5F7952A741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B182F3E6-F75B-13B0-704F-8A633343AA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C8A3BCB-8474-3C3E-D84A-45DDC28DC1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8681B45C-1448-0CCC-CBE4-6B20BA4F126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2B1E-EAAF-4513-94D0-623167E70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0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72CDE33B-6C2D-8961-4379-CE298590E49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96C04C5F-9395-2CD0-F173-36CCF9ED85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97BB53BA-8F31-9CE7-168E-24B5856367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0D510CAD-C76F-6CAE-0B91-3A1FAB1AE2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929DAB90-ACAA-D09D-983C-1C648613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6B6C5C50-27D9-B65D-91F0-34C369D186E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7E15-03DE-4404-A788-C3F7E17A4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7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A908B05F-B464-92EF-2F8A-6A612718B344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719B72E0-6F50-DC5E-5B8A-A251BBFC9C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388D8B9A-B6C7-51F9-64CD-DEFB98F8E0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34B40CF5-30B4-E118-902C-A2616D17B9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A7CEAA8-F7FE-9FF2-D595-9FE132B1C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7D1B7E69-AF94-8BF1-AA59-86570662219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7D27-1D9F-40BE-8D0E-89B7684B0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3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21F8E1DE-621B-0747-2E9C-CF450655F9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CAC79A09-C948-B36D-2641-E2319A9586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340776D2-9C5B-9D04-DCB0-6F8A6F90B2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E359465A-03FF-6218-CAF4-4AA7BF610291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C94489C9-68CC-4AD1-9986-AB971A4F6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79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1">
            <a:extLst>
              <a:ext uri="{FF2B5EF4-FFF2-40B4-BE49-F238E27FC236}">
                <a16:creationId xmlns:a16="http://schemas.microsoft.com/office/drawing/2014/main" id="{BB65A8DD-B1CE-275D-DA71-18518CF17AB9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23B6BF45-BEBE-0D2A-B5BF-4E74704D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10AA3-F542-2C7F-C024-74667508B2AF}"/>
              </a:ext>
            </a:extLst>
          </p:cNvPr>
          <p:cNvSpPr txBox="1">
            <a:spLocks noChangeArrowheads="1"/>
          </p:cNvSpPr>
          <p:nvPr/>
        </p:nvSpPr>
        <p:spPr>
          <a:xfrm>
            <a:off x="317500" y="5453063"/>
            <a:ext cx="2947988" cy="9604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buFont typeface="Open Sans" pitchFamily="34" charset="0"/>
              <a:buNone/>
              <a:defRPr/>
            </a:pPr>
            <a:r>
              <a:rPr lang="en-US" altLang="en-US" sz="2400" b="1" kern="0" dirty="0">
                <a:solidFill>
                  <a:srgbClr val="00629B"/>
                </a:solidFill>
                <a:latin typeface="Open Sans" pitchFamily="34" charset="0"/>
                <a:cs typeface="Arial" panose="020B0604020202020204" pitchFamily="34" charset="0"/>
                <a:sym typeface="Open Sans" pitchFamily="34" charset="0"/>
              </a:rPr>
              <a:t>Patrick Kung</a:t>
            </a:r>
          </a:p>
          <a:p>
            <a:pPr eaLnBrk="1" hangingPunct="1">
              <a:buFont typeface="Open Sans" pitchFamily="34" charset="0"/>
              <a:buNone/>
              <a:defRPr/>
            </a:pPr>
            <a:r>
              <a:rPr lang="en-US" altLang="en-US" sz="2400" b="1" kern="0" dirty="0">
                <a:solidFill>
                  <a:srgbClr val="00629B"/>
                </a:solidFill>
                <a:latin typeface="Open Sans" pitchFamily="34" charset="0"/>
                <a:cs typeface="Arial" panose="020B0604020202020204" pitchFamily="34" charset="0"/>
                <a:sym typeface="Open Sans" pitchFamily="34" charset="0"/>
              </a:rPr>
              <a:t>Area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147DFC72-68E7-D405-EF4A-CC58C13FE7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Area 5 - Membership</a:t>
            </a:r>
            <a:b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</a:br>
            <a:endParaRPr lang="en-US" altLang="en-US" sz="290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EB56319E-EDCF-1740-C9BC-9A74E83882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EE2E5BC-3D7A-4211-98EE-E2ED2E096A1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340" name="Picture 10" descr="A map of the state of louisiana&#10;&#10;Description automatically generated">
            <a:extLst>
              <a:ext uri="{FF2B5EF4-FFF2-40B4-BE49-F238E27FC236}">
                <a16:creationId xmlns:a16="http://schemas.microsoft.com/office/drawing/2014/main" id="{2676E12B-C922-607C-0A24-0614EA4A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517" b="-27023"/>
          <a:stretch>
            <a:fillRect/>
          </a:stretch>
        </p:blipFill>
        <p:spPr bwMode="auto">
          <a:xfrm>
            <a:off x="5045075" y="714375"/>
            <a:ext cx="5292725" cy="6143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>
            <a:extLst>
              <a:ext uri="{FF2B5EF4-FFF2-40B4-BE49-F238E27FC236}">
                <a16:creationId xmlns:a16="http://schemas.microsoft.com/office/drawing/2014/main" id="{3892064E-47B3-34AC-3C9F-52AB6B58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03338"/>
            <a:ext cx="27432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5BE95A9D-FD99-D76E-7EAD-79F28088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054350"/>
            <a:ext cx="2743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A6E47DF7-DC8D-9ED1-2656-4273F5ED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508375"/>
            <a:ext cx="2743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>
            <a:extLst>
              <a:ext uri="{FF2B5EF4-FFF2-40B4-BE49-F238E27FC236}">
                <a16:creationId xmlns:a16="http://schemas.microsoft.com/office/drawing/2014/main" id="{6E3FE3A0-D2B5-7F28-91BA-147E6ED9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714500"/>
            <a:ext cx="2736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>
            <a:extLst>
              <a:ext uri="{FF2B5EF4-FFF2-40B4-BE49-F238E27FC236}">
                <a16:creationId xmlns:a16="http://schemas.microsoft.com/office/drawing/2014/main" id="{0CC978B1-8E6D-50F4-CEE4-0339031F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4175125"/>
            <a:ext cx="2736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>
            <a:extLst>
              <a:ext uri="{FF2B5EF4-FFF2-40B4-BE49-F238E27FC236}">
                <a16:creationId xmlns:a16="http://schemas.microsoft.com/office/drawing/2014/main" id="{05B8FF0D-1B34-EC84-9B4C-94D26F85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115888"/>
            <a:ext cx="273843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>
            <a:extLst>
              <a:ext uri="{FF2B5EF4-FFF2-40B4-BE49-F238E27FC236}">
                <a16:creationId xmlns:a16="http://schemas.microsoft.com/office/drawing/2014/main" id="{4722AFB7-0677-4062-7CD8-E3E96D8F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99075"/>
            <a:ext cx="2743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">
            <a:extLst>
              <a:ext uri="{FF2B5EF4-FFF2-40B4-BE49-F238E27FC236}">
                <a16:creationId xmlns:a16="http://schemas.microsoft.com/office/drawing/2014/main" id="{94104F05-E23A-9381-0F67-E2F0EDD2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2813050"/>
            <a:ext cx="2743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9" name="Group 9">
            <a:extLst>
              <a:ext uri="{FF2B5EF4-FFF2-40B4-BE49-F238E27FC236}">
                <a16:creationId xmlns:a16="http://schemas.microsoft.com/office/drawing/2014/main" id="{B27D3FC2-F982-FD48-0CC4-247C0199FC70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2687638"/>
            <a:ext cx="2230438" cy="2460625"/>
            <a:chOff x="835161" y="2687792"/>
            <a:chExt cx="2230484" cy="2460726"/>
          </a:xfrm>
        </p:grpSpPr>
        <p:sp>
          <p:nvSpPr>
            <p:cNvPr id="14366" name="TextBox 10">
              <a:extLst>
                <a:ext uri="{FF2B5EF4-FFF2-40B4-BE49-F238E27FC236}">
                  <a16:creationId xmlns:a16="http://schemas.microsoft.com/office/drawing/2014/main" id="{2DB493F8-F91B-4BAE-6DEE-FA223A437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62" y="2687792"/>
              <a:ext cx="2230483" cy="40011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Members</a:t>
              </a:r>
            </a:p>
          </p:txBody>
        </p:sp>
        <p:sp>
          <p:nvSpPr>
            <p:cNvPr id="14367" name="TextBox 11">
              <a:extLst>
                <a:ext uri="{FF2B5EF4-FFF2-40B4-BE49-F238E27FC236}">
                  <a16:creationId xmlns:a16="http://schemas.microsoft.com/office/drawing/2014/main" id="{A177D81B-CA3A-E0D3-6944-E357BAB3B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62" y="3126002"/>
              <a:ext cx="2230483" cy="40011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Senior Members</a:t>
              </a:r>
            </a:p>
          </p:txBody>
        </p:sp>
        <p:sp>
          <p:nvSpPr>
            <p:cNvPr id="14368" name="TextBox 12">
              <a:extLst>
                <a:ext uri="{FF2B5EF4-FFF2-40B4-BE49-F238E27FC236}">
                  <a16:creationId xmlns:a16="http://schemas.microsoft.com/office/drawing/2014/main" id="{57ABB371-C7E7-AE2B-9D22-AEE67EB56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62" y="3564212"/>
              <a:ext cx="2230483" cy="40011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Fellows</a:t>
              </a:r>
            </a:p>
          </p:txBody>
        </p:sp>
        <p:sp>
          <p:nvSpPr>
            <p:cNvPr id="14369" name="TextBox 13">
              <a:extLst>
                <a:ext uri="{FF2B5EF4-FFF2-40B4-BE49-F238E27FC236}">
                  <a16:creationId xmlns:a16="http://schemas.microsoft.com/office/drawing/2014/main" id="{CF99F7E0-F536-8E19-1B73-EF0FCEFA2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62" y="4002422"/>
              <a:ext cx="2230483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Life (Member, Fellow, Senior)</a:t>
              </a:r>
            </a:p>
          </p:txBody>
        </p:sp>
        <p:sp>
          <p:nvSpPr>
            <p:cNvPr id="14370" name="TextBox 14">
              <a:extLst>
                <a:ext uri="{FF2B5EF4-FFF2-40B4-BE49-F238E27FC236}">
                  <a16:creationId xmlns:a16="http://schemas.microsoft.com/office/drawing/2014/main" id="{5540CCD0-7C29-6B86-1A9F-1BB41C666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161" y="4748408"/>
              <a:ext cx="2230483" cy="40011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Students (all)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41557E-079E-BC10-2E15-2DBBA2910A76}"/>
              </a:ext>
            </a:extLst>
          </p:cNvPr>
          <p:cNvCxnSpPr/>
          <p:nvPr/>
        </p:nvCxnSpPr>
        <p:spPr>
          <a:xfrm flipV="1">
            <a:off x="5199063" y="2406650"/>
            <a:ext cx="830262" cy="9683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5A88D-8D80-474A-D2C0-63D65AB8C877}"/>
              </a:ext>
            </a:extLst>
          </p:cNvPr>
          <p:cNvCxnSpPr>
            <a:cxnSpLocks/>
          </p:cNvCxnSpPr>
          <p:nvPr/>
        </p:nvCxnSpPr>
        <p:spPr>
          <a:xfrm flipV="1">
            <a:off x="6172200" y="3344863"/>
            <a:ext cx="741363" cy="21907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D69A0D-0F01-FDF9-5A1B-560757587574}"/>
              </a:ext>
            </a:extLst>
          </p:cNvPr>
          <p:cNvCxnSpPr>
            <a:cxnSpLocks/>
          </p:cNvCxnSpPr>
          <p:nvPr/>
        </p:nvCxnSpPr>
        <p:spPr>
          <a:xfrm flipV="1">
            <a:off x="7529513" y="3344863"/>
            <a:ext cx="61912" cy="4127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BF7833-3AAE-845E-A3C9-2A89F0933864}"/>
              </a:ext>
            </a:extLst>
          </p:cNvPr>
          <p:cNvCxnSpPr>
            <a:cxnSpLocks/>
          </p:cNvCxnSpPr>
          <p:nvPr/>
        </p:nvCxnSpPr>
        <p:spPr>
          <a:xfrm flipV="1">
            <a:off x="7529513" y="5349875"/>
            <a:ext cx="328612" cy="46037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F2288A-13D3-E0B5-41EF-4F53C365B1E8}"/>
              </a:ext>
            </a:extLst>
          </p:cNvPr>
          <p:cNvCxnSpPr>
            <a:cxnSpLocks/>
          </p:cNvCxnSpPr>
          <p:nvPr/>
        </p:nvCxnSpPr>
        <p:spPr>
          <a:xfrm flipH="1" flipV="1">
            <a:off x="8412163" y="3578225"/>
            <a:ext cx="638175" cy="93027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4E93A9-6FA8-26F8-1A7C-CA751F1FC274}"/>
              </a:ext>
            </a:extLst>
          </p:cNvPr>
          <p:cNvCxnSpPr>
            <a:cxnSpLocks/>
          </p:cNvCxnSpPr>
          <p:nvPr/>
        </p:nvCxnSpPr>
        <p:spPr>
          <a:xfrm flipV="1">
            <a:off x="7740650" y="1047750"/>
            <a:ext cx="781050" cy="1920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F1352B-C71F-CBB2-D135-819E117497C0}"/>
              </a:ext>
            </a:extLst>
          </p:cNvPr>
          <p:cNvCxnSpPr>
            <a:cxnSpLocks/>
          </p:cNvCxnSpPr>
          <p:nvPr/>
        </p:nvCxnSpPr>
        <p:spPr>
          <a:xfrm>
            <a:off x="7758113" y="2117725"/>
            <a:ext cx="1162050" cy="30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776505-1402-C0A4-1E53-BAA19512C861}"/>
              </a:ext>
            </a:extLst>
          </p:cNvPr>
          <p:cNvCxnSpPr>
            <a:cxnSpLocks/>
          </p:cNvCxnSpPr>
          <p:nvPr/>
        </p:nvCxnSpPr>
        <p:spPr>
          <a:xfrm flipV="1">
            <a:off x="9453563" y="3643313"/>
            <a:ext cx="884237" cy="49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Box 24">
            <a:extLst>
              <a:ext uri="{FF2B5EF4-FFF2-40B4-BE49-F238E27FC236}">
                <a16:creationId xmlns:a16="http://schemas.microsoft.com/office/drawing/2014/main" id="{0CF5D614-FAF6-7B0E-37AD-94481B13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1704975"/>
            <a:ext cx="56991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737</a:t>
            </a:r>
            <a:endParaRPr lang="en-US" altLang="en-US" sz="1800"/>
          </a:p>
        </p:txBody>
      </p:sp>
      <p:sp>
        <p:nvSpPr>
          <p:cNvPr id="14359" name="TextBox 31">
            <a:extLst>
              <a:ext uri="{FF2B5EF4-FFF2-40B4-BE49-F238E27FC236}">
                <a16:creationId xmlns:a16="http://schemas.microsoft.com/office/drawing/2014/main" id="{D1FBDC27-3225-0F1F-0A31-DB2B4E00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713" y="3224213"/>
            <a:ext cx="5699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449</a:t>
            </a:r>
            <a:endParaRPr lang="en-US" altLang="en-US" sz="1800"/>
          </a:p>
        </p:txBody>
      </p:sp>
      <p:sp>
        <p:nvSpPr>
          <p:cNvPr id="14360" name="TextBox 32">
            <a:extLst>
              <a:ext uri="{FF2B5EF4-FFF2-40B4-BE49-F238E27FC236}">
                <a16:creationId xmlns:a16="http://schemas.microsoft.com/office/drawing/2014/main" id="{15C19CD8-91C0-030A-A29F-16544337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438" y="719138"/>
            <a:ext cx="5683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771</a:t>
            </a:r>
            <a:endParaRPr lang="en-US" altLang="en-US" sz="1800"/>
          </a:p>
        </p:txBody>
      </p:sp>
      <p:sp>
        <p:nvSpPr>
          <p:cNvPr id="14361" name="TextBox 33">
            <a:extLst>
              <a:ext uri="{FF2B5EF4-FFF2-40B4-BE49-F238E27FC236}">
                <a16:creationId xmlns:a16="http://schemas.microsoft.com/office/drawing/2014/main" id="{899354C5-DB69-285C-D6A7-B6F4B2AC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248275"/>
            <a:ext cx="5699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102</a:t>
            </a:r>
            <a:endParaRPr lang="en-US" altLang="en-US" sz="1800"/>
          </a:p>
        </p:txBody>
      </p:sp>
      <p:sp>
        <p:nvSpPr>
          <p:cNvPr id="14362" name="TextBox 34">
            <a:extLst>
              <a:ext uri="{FF2B5EF4-FFF2-40B4-BE49-F238E27FC236}">
                <a16:creationId xmlns:a16="http://schemas.microsoft.com/office/drawing/2014/main" id="{9F38D45E-DF15-1BC8-DA8D-F89E4071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036763"/>
            <a:ext cx="56832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365</a:t>
            </a:r>
            <a:endParaRPr lang="en-US" altLang="en-US" sz="1800"/>
          </a:p>
        </p:txBody>
      </p:sp>
      <p:sp>
        <p:nvSpPr>
          <p:cNvPr id="14363" name="TextBox 35">
            <a:extLst>
              <a:ext uri="{FF2B5EF4-FFF2-40B4-BE49-F238E27FC236}">
                <a16:creationId xmlns:a16="http://schemas.microsoft.com/office/drawing/2014/main" id="{B26775CA-A9FF-0009-9D80-47559FFB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3009900"/>
            <a:ext cx="5699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164</a:t>
            </a:r>
            <a:endParaRPr lang="en-US" altLang="en-US" sz="1800"/>
          </a:p>
        </p:txBody>
      </p:sp>
      <p:sp>
        <p:nvSpPr>
          <p:cNvPr id="14364" name="TextBox 36">
            <a:extLst>
              <a:ext uri="{FF2B5EF4-FFF2-40B4-BE49-F238E27FC236}">
                <a16:creationId xmlns:a16="http://schemas.microsoft.com/office/drawing/2014/main" id="{FCECAD51-B5C3-2081-791D-FC53A6A4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3690938"/>
            <a:ext cx="56991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282</a:t>
            </a:r>
            <a:endParaRPr lang="en-US" altLang="en-US" sz="1800"/>
          </a:p>
        </p:txBody>
      </p:sp>
      <p:sp>
        <p:nvSpPr>
          <p:cNvPr id="14365" name="TextBox 37">
            <a:extLst>
              <a:ext uri="{FF2B5EF4-FFF2-40B4-BE49-F238E27FC236}">
                <a16:creationId xmlns:a16="http://schemas.microsoft.com/office/drawing/2014/main" id="{1F850139-6548-1242-B657-AB1C3ABC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538" y="4279900"/>
            <a:ext cx="56991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274</a:t>
            </a: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8D230C6A-F7FC-552C-6276-4537FACDF9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Several chapters are at risk of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becoming inactive, often due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 officer fatigue</a:t>
            </a:r>
          </a:p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MS: new WIE (2022),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new LM (2023)</a:t>
            </a:r>
          </a:p>
        </p:txBody>
      </p:sp>
      <p:sp>
        <p:nvSpPr>
          <p:cNvPr id="2" name="Google Shape;186;p11">
            <a:extLst>
              <a:ext uri="{FF2B5EF4-FFF2-40B4-BE49-F238E27FC236}">
                <a16:creationId xmlns:a16="http://schemas.microsoft.com/office/drawing/2014/main" id="{5FF3E275-9C51-1A07-60CD-8B5FA6FA820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Area 5 – Society Chapters &amp; Affinity Groups</a:t>
            </a:r>
            <a:b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</a:br>
            <a:endParaRPr lang="en-US" altLang="en-US" sz="290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388" name="Google Shape;187;p11">
            <a:extLst>
              <a:ext uri="{FF2B5EF4-FFF2-40B4-BE49-F238E27FC236}">
                <a16:creationId xmlns:a16="http://schemas.microsoft.com/office/drawing/2014/main" id="{99132A60-506D-4BCD-13C4-D10C85798A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6A2DA7F-F4FA-4D0B-B42F-C6D9A59CCDF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389" name="Picture 10" descr="A map of the state of louisiana&#10;&#10;Description automatically generated">
            <a:extLst>
              <a:ext uri="{FF2B5EF4-FFF2-40B4-BE49-F238E27FC236}">
                <a16:creationId xmlns:a16="http://schemas.microsoft.com/office/drawing/2014/main" id="{3480363E-A32B-0370-8B2E-B5305387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-15842" b="-19482"/>
          <a:stretch>
            <a:fillRect/>
          </a:stretch>
        </p:blipFill>
        <p:spPr bwMode="auto">
          <a:xfrm>
            <a:off x="4103688" y="889000"/>
            <a:ext cx="6234112" cy="578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E7DE4-730F-39FF-2F8B-36430ECA2942}"/>
              </a:ext>
            </a:extLst>
          </p:cNvPr>
          <p:cNvCxnSpPr/>
          <p:nvPr/>
        </p:nvCxnSpPr>
        <p:spPr>
          <a:xfrm flipV="1">
            <a:off x="4259263" y="2581275"/>
            <a:ext cx="830262" cy="9683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C738B5-C131-5C16-58A8-A00FDB3CFBE9}"/>
              </a:ext>
            </a:extLst>
          </p:cNvPr>
          <p:cNvCxnSpPr>
            <a:cxnSpLocks/>
          </p:cNvCxnSpPr>
          <p:nvPr/>
        </p:nvCxnSpPr>
        <p:spPr>
          <a:xfrm flipV="1">
            <a:off x="6589713" y="3521075"/>
            <a:ext cx="60325" cy="4127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96E36E-0B5D-1AD9-0607-859EBF433332}"/>
              </a:ext>
            </a:extLst>
          </p:cNvPr>
          <p:cNvCxnSpPr>
            <a:cxnSpLocks/>
          </p:cNvCxnSpPr>
          <p:nvPr/>
        </p:nvCxnSpPr>
        <p:spPr>
          <a:xfrm flipV="1">
            <a:off x="6589713" y="5526088"/>
            <a:ext cx="327025" cy="4587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209D6C-77A7-C15D-7083-72C5DC24ABD1}"/>
              </a:ext>
            </a:extLst>
          </p:cNvPr>
          <p:cNvCxnSpPr>
            <a:cxnSpLocks/>
          </p:cNvCxnSpPr>
          <p:nvPr/>
        </p:nvCxnSpPr>
        <p:spPr>
          <a:xfrm flipH="1" flipV="1">
            <a:off x="7472363" y="3752850"/>
            <a:ext cx="539750" cy="7969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8A7A9A-3813-58E7-D566-A7270FA0F920}"/>
              </a:ext>
            </a:extLst>
          </p:cNvPr>
          <p:cNvCxnSpPr>
            <a:cxnSpLocks/>
          </p:cNvCxnSpPr>
          <p:nvPr/>
        </p:nvCxnSpPr>
        <p:spPr>
          <a:xfrm flipV="1">
            <a:off x="6800850" y="1182688"/>
            <a:ext cx="2154238" cy="2333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F6EBDD-F73B-8FDD-0BA5-40A444834718}"/>
              </a:ext>
            </a:extLst>
          </p:cNvPr>
          <p:cNvCxnSpPr>
            <a:cxnSpLocks/>
          </p:cNvCxnSpPr>
          <p:nvPr/>
        </p:nvCxnSpPr>
        <p:spPr>
          <a:xfrm>
            <a:off x="6816725" y="2292350"/>
            <a:ext cx="9175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81F0C-249C-9D6B-E0FC-F65707350A4D}"/>
              </a:ext>
            </a:extLst>
          </p:cNvPr>
          <p:cNvCxnSpPr>
            <a:cxnSpLocks/>
          </p:cNvCxnSpPr>
          <p:nvPr/>
        </p:nvCxnSpPr>
        <p:spPr>
          <a:xfrm flipV="1">
            <a:off x="8513763" y="3819525"/>
            <a:ext cx="882650" cy="492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35">
            <a:extLst>
              <a:ext uri="{FF2B5EF4-FFF2-40B4-BE49-F238E27FC236}">
                <a16:creationId xmlns:a16="http://schemas.microsoft.com/office/drawing/2014/main" id="{B17F9A22-2DAA-1ABE-B613-FBB1EEA69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481138"/>
            <a:ext cx="801688" cy="1816100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C16</a:t>
            </a:r>
          </a:p>
          <a:p>
            <a:r>
              <a:rPr lang="en-US" altLang="en-US" b="1"/>
              <a:t>COM19</a:t>
            </a:r>
          </a:p>
          <a:p>
            <a:r>
              <a:rPr lang="en-US" altLang="en-US" b="1"/>
              <a:t>IA34</a:t>
            </a:r>
          </a:p>
          <a:p>
            <a:r>
              <a:rPr lang="en-US" altLang="en-US" b="1"/>
              <a:t>MAG33</a:t>
            </a:r>
          </a:p>
          <a:p>
            <a:r>
              <a:rPr lang="en-US" altLang="en-US" b="1"/>
              <a:t>PE31</a:t>
            </a:r>
          </a:p>
          <a:p>
            <a:endParaRPr lang="en-US" altLang="en-US"/>
          </a:p>
          <a:p>
            <a:r>
              <a:rPr lang="en-US" altLang="en-US"/>
              <a:t>LM</a:t>
            </a:r>
          </a:p>
          <a:p>
            <a:r>
              <a:rPr lang="en-US" altLang="en-US"/>
              <a:t>YP</a:t>
            </a:r>
          </a:p>
        </p:txBody>
      </p:sp>
      <p:sp>
        <p:nvSpPr>
          <p:cNvPr id="16398" name="TextBox 36">
            <a:extLst>
              <a:ext uri="{FF2B5EF4-FFF2-40B4-BE49-F238E27FC236}">
                <a16:creationId xmlns:a16="http://schemas.microsoft.com/office/drawing/2014/main" id="{D4ADDAB2-EA3F-A746-F88D-834865A4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5" y="506413"/>
            <a:ext cx="1916113" cy="2462212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AES10</a:t>
            </a:r>
          </a:p>
          <a:p>
            <a:r>
              <a:rPr lang="en-US" altLang="en-US" b="1"/>
              <a:t>AP03/MTT17/COM19</a:t>
            </a:r>
          </a:p>
          <a:p>
            <a:r>
              <a:rPr lang="en-US" altLang="en-US" b="1"/>
              <a:t>C16</a:t>
            </a:r>
          </a:p>
          <a:p>
            <a:r>
              <a:rPr lang="en-US" altLang="en-US" b="1"/>
              <a:t>CS23/RA24</a:t>
            </a:r>
          </a:p>
          <a:p>
            <a:r>
              <a:rPr lang="en-US" altLang="en-US" b="1"/>
              <a:t>EMC27</a:t>
            </a:r>
          </a:p>
          <a:p>
            <a:r>
              <a:rPr lang="en-US" altLang="en-US" b="1"/>
              <a:t>PE31</a:t>
            </a:r>
          </a:p>
          <a:p>
            <a:r>
              <a:rPr lang="en-US" altLang="en-US" b="1"/>
              <a:t>TEM14</a:t>
            </a:r>
          </a:p>
          <a:p>
            <a:endParaRPr lang="en-US" altLang="en-US"/>
          </a:p>
          <a:p>
            <a:r>
              <a:rPr lang="en-US" altLang="en-US"/>
              <a:t>LM</a:t>
            </a:r>
          </a:p>
          <a:p>
            <a:r>
              <a:rPr lang="en-US" altLang="en-US"/>
              <a:t>YP</a:t>
            </a:r>
          </a:p>
          <a:p>
            <a:r>
              <a:rPr lang="en-US" altLang="en-US"/>
              <a:t>WIE</a:t>
            </a:r>
          </a:p>
        </p:txBody>
      </p:sp>
      <p:sp>
        <p:nvSpPr>
          <p:cNvPr id="16399" name="TextBox 38">
            <a:extLst>
              <a:ext uri="{FF2B5EF4-FFF2-40B4-BE49-F238E27FC236}">
                <a16:creationId xmlns:a16="http://schemas.microsoft.com/office/drawing/2014/main" id="{AAB47A9F-854C-AC04-F381-C00E9D516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238" y="3630613"/>
            <a:ext cx="623887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PE31</a:t>
            </a:r>
          </a:p>
        </p:txBody>
      </p:sp>
      <p:sp>
        <p:nvSpPr>
          <p:cNvPr id="16400" name="TextBox 40">
            <a:extLst>
              <a:ext uri="{FF2B5EF4-FFF2-40B4-BE49-F238E27FC236}">
                <a16:creationId xmlns:a16="http://schemas.microsoft.com/office/drawing/2014/main" id="{27DB6174-77A2-2041-9561-7FF98D38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4554538"/>
            <a:ext cx="623888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PE31</a:t>
            </a:r>
          </a:p>
          <a:p>
            <a:endParaRPr lang="en-US" altLang="en-US"/>
          </a:p>
          <a:p>
            <a:r>
              <a:rPr lang="en-US" altLang="en-US"/>
              <a:t>LM</a:t>
            </a:r>
          </a:p>
        </p:txBody>
      </p:sp>
      <p:sp>
        <p:nvSpPr>
          <p:cNvPr id="16401" name="TextBox 41">
            <a:extLst>
              <a:ext uri="{FF2B5EF4-FFF2-40B4-BE49-F238E27FC236}">
                <a16:creationId xmlns:a16="http://schemas.microsoft.com/office/drawing/2014/main" id="{1749E502-60C8-162A-8057-D174B56F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4054475"/>
            <a:ext cx="1181100" cy="738188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C16/COM19</a:t>
            </a:r>
          </a:p>
          <a:p>
            <a:endParaRPr lang="en-US" altLang="en-US"/>
          </a:p>
          <a:p>
            <a:r>
              <a:rPr lang="en-US" altLang="en-US"/>
              <a:t>LM</a:t>
            </a:r>
          </a:p>
        </p:txBody>
      </p:sp>
      <p:sp>
        <p:nvSpPr>
          <p:cNvPr id="16402" name="TextBox 42">
            <a:extLst>
              <a:ext uri="{FF2B5EF4-FFF2-40B4-BE49-F238E27FC236}">
                <a16:creationId xmlns:a16="http://schemas.microsoft.com/office/drawing/2014/main" id="{DF6EB5D0-1DD9-28FA-717D-A8DCBA84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2395538"/>
            <a:ext cx="623887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PE31</a:t>
            </a:r>
          </a:p>
          <a:p>
            <a:endParaRPr lang="en-US" altLang="en-US"/>
          </a:p>
          <a:p>
            <a:r>
              <a:rPr lang="en-US" altLang="en-US"/>
              <a:t>LM</a:t>
            </a:r>
          </a:p>
          <a:p>
            <a:r>
              <a:rPr lang="en-US" altLang="en-US"/>
              <a:t>YP</a:t>
            </a:r>
          </a:p>
          <a:p>
            <a:r>
              <a:rPr lang="en-US" altLang="en-US"/>
              <a:t>WIE</a:t>
            </a:r>
          </a:p>
        </p:txBody>
      </p:sp>
      <p:sp>
        <p:nvSpPr>
          <p:cNvPr id="16403" name="TextBox 43">
            <a:extLst>
              <a:ext uri="{FF2B5EF4-FFF2-40B4-BE49-F238E27FC236}">
                <a16:creationId xmlns:a16="http://schemas.microsoft.com/office/drawing/2014/main" id="{A10BC594-33FD-250A-B825-08A0E267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5318125"/>
            <a:ext cx="801688" cy="1168400"/>
          </a:xfrm>
          <a:prstGeom prst="rect">
            <a:avLst/>
          </a:prstGeom>
          <a:solidFill>
            <a:schemeClr val="bg1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b="1"/>
              <a:t>C16</a:t>
            </a:r>
          </a:p>
          <a:p>
            <a:r>
              <a:rPr lang="en-US" altLang="en-US" b="1"/>
              <a:t>COM19</a:t>
            </a:r>
          </a:p>
          <a:p>
            <a:r>
              <a:rPr lang="en-US" altLang="en-US" b="1"/>
              <a:t>E25</a:t>
            </a:r>
          </a:p>
          <a:p>
            <a:endParaRPr lang="en-US" altLang="en-US" b="1"/>
          </a:p>
          <a:p>
            <a:r>
              <a:rPr lang="en-US" altLang="en-US"/>
              <a:t>WIE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>
            <a:extLst>
              <a:ext uri="{FF2B5EF4-FFF2-40B4-BE49-F238E27FC236}">
                <a16:creationId xmlns:a16="http://schemas.microsoft.com/office/drawing/2014/main" id="{8D2251E9-5DB8-AE10-84E1-A655D9ED76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TLH: active (FAM,FSU) student branch 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involvement with Section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NWF: active (U West Florida) student</a:t>
            </a:r>
            <a:b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branch involvement with Section</a:t>
            </a:r>
          </a:p>
        </p:txBody>
      </p:sp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5D0BDB8D-E5D9-92F6-AA60-41D49D8BF2E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Area 5 – 2022 Reported Meetings (-ExCom, +joints)</a:t>
            </a:r>
            <a:br>
              <a:rPr lang="en-US" altLang="en-US" sz="29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</a:br>
            <a:endParaRPr lang="en-US" altLang="en-US" sz="290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436" name="Google Shape;187;p11">
            <a:extLst>
              <a:ext uri="{FF2B5EF4-FFF2-40B4-BE49-F238E27FC236}">
                <a16:creationId xmlns:a16="http://schemas.microsoft.com/office/drawing/2014/main" id="{AA180CE0-58F6-5BE8-81AB-A6AC5B375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986D46D-BFCB-4127-ABC0-A4BD78BCD56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437" name="Picture 10" descr="A map of the state of louisiana&#10;&#10;Description automatically generated">
            <a:extLst>
              <a:ext uri="{FF2B5EF4-FFF2-40B4-BE49-F238E27FC236}">
                <a16:creationId xmlns:a16="http://schemas.microsoft.com/office/drawing/2014/main" id="{5C885C2C-42A1-0493-247F-448A97A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-15842" b="465"/>
          <a:stretch>
            <a:fillRect/>
          </a:stretch>
        </p:blipFill>
        <p:spPr bwMode="auto">
          <a:xfrm>
            <a:off x="5203825" y="889000"/>
            <a:ext cx="6232525" cy="4814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46">
            <a:extLst>
              <a:ext uri="{FF2B5EF4-FFF2-40B4-BE49-F238E27FC236}">
                <a16:creationId xmlns:a16="http://schemas.microsoft.com/office/drawing/2014/main" id="{AEF05A32-66CE-815D-7B2D-BE569659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2168525"/>
            <a:ext cx="4413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15</a:t>
            </a:r>
            <a:endParaRPr lang="en-US" altLang="en-US" sz="1800"/>
          </a:p>
        </p:txBody>
      </p:sp>
      <p:sp>
        <p:nvSpPr>
          <p:cNvPr id="18439" name="TextBox 47">
            <a:extLst>
              <a:ext uri="{FF2B5EF4-FFF2-40B4-BE49-F238E27FC236}">
                <a16:creationId xmlns:a16="http://schemas.microsoft.com/office/drawing/2014/main" id="{A25DE6F4-4888-EBF5-2C06-6D4B3FD4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0" y="3989388"/>
            <a:ext cx="312738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3</a:t>
            </a:r>
            <a:endParaRPr lang="en-US" altLang="en-US" sz="1800"/>
          </a:p>
        </p:txBody>
      </p:sp>
      <p:sp>
        <p:nvSpPr>
          <p:cNvPr id="18440" name="TextBox 48">
            <a:extLst>
              <a:ext uri="{FF2B5EF4-FFF2-40B4-BE49-F238E27FC236}">
                <a16:creationId xmlns:a16="http://schemas.microsoft.com/office/drawing/2014/main" id="{0A28747A-A081-73E9-149C-F6746A12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1063625"/>
            <a:ext cx="4413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15</a:t>
            </a:r>
            <a:endParaRPr lang="en-US" altLang="en-US" sz="1800"/>
          </a:p>
        </p:txBody>
      </p:sp>
      <p:sp>
        <p:nvSpPr>
          <p:cNvPr id="18441" name="TextBox 50">
            <a:extLst>
              <a:ext uri="{FF2B5EF4-FFF2-40B4-BE49-F238E27FC236}">
                <a16:creationId xmlns:a16="http://schemas.microsoft.com/office/drawing/2014/main" id="{7F8601EE-B5CB-8BCE-A85E-AD47A14F2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605088"/>
            <a:ext cx="31432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8</a:t>
            </a:r>
            <a:endParaRPr lang="en-US" altLang="en-US" sz="1800"/>
          </a:p>
        </p:txBody>
      </p:sp>
      <p:sp>
        <p:nvSpPr>
          <p:cNvPr id="18442" name="TextBox 51">
            <a:extLst>
              <a:ext uri="{FF2B5EF4-FFF2-40B4-BE49-F238E27FC236}">
                <a16:creationId xmlns:a16="http://schemas.microsoft.com/office/drawing/2014/main" id="{E1C5121A-1A23-6439-A6C8-EC4FEE9E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3503613"/>
            <a:ext cx="312737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6</a:t>
            </a:r>
            <a:endParaRPr lang="en-US" altLang="en-US" sz="1800"/>
          </a:p>
        </p:txBody>
      </p:sp>
      <p:sp>
        <p:nvSpPr>
          <p:cNvPr id="18443" name="TextBox 52">
            <a:extLst>
              <a:ext uri="{FF2B5EF4-FFF2-40B4-BE49-F238E27FC236}">
                <a16:creationId xmlns:a16="http://schemas.microsoft.com/office/drawing/2014/main" id="{5935125C-4D32-66F0-DAC7-E1FD316F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3563938"/>
            <a:ext cx="4413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18</a:t>
            </a:r>
            <a:endParaRPr lang="en-US" altLang="en-US" sz="1800"/>
          </a:p>
        </p:txBody>
      </p:sp>
      <p:sp>
        <p:nvSpPr>
          <p:cNvPr id="18444" name="TextBox 53">
            <a:extLst>
              <a:ext uri="{FF2B5EF4-FFF2-40B4-BE49-F238E27FC236}">
                <a16:creationId xmlns:a16="http://schemas.microsoft.com/office/drawing/2014/main" id="{5D46B985-8FEB-0A7A-97EA-D05B2749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4870450"/>
            <a:ext cx="3143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0</a:t>
            </a:r>
            <a:endParaRPr lang="en-US" altLang="en-US" sz="1800"/>
          </a:p>
        </p:txBody>
      </p:sp>
      <p:sp>
        <p:nvSpPr>
          <p:cNvPr id="18445" name="TextBox 54">
            <a:extLst>
              <a:ext uri="{FF2B5EF4-FFF2-40B4-BE49-F238E27FC236}">
                <a16:creationId xmlns:a16="http://schemas.microsoft.com/office/drawing/2014/main" id="{2B4D0A09-73F1-3B21-81F3-D1EAE734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3779838"/>
            <a:ext cx="44132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4472C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1800" b="1"/>
              <a:t>22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175</Words>
  <Application>Microsoft Office PowerPoint</Application>
  <PresentationFormat>Widescreen</PresentationFormat>
  <Paragraphs>72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Open Sans</vt:lpstr>
      <vt:lpstr>Office Theme</vt:lpstr>
      <vt:lpstr>PowerPoint Presentation</vt:lpstr>
      <vt:lpstr>Area 5 - Membership </vt:lpstr>
      <vt:lpstr>Area 5 – Society Chapters &amp; Affinity Groups </vt:lpstr>
      <vt:lpstr>Area 5 – 2022 Reported Meetings (-ExCom, +joints)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35</cp:revision>
  <dcterms:created xsi:type="dcterms:W3CDTF">2022-10-04T13:41:59Z</dcterms:created>
  <dcterms:modified xsi:type="dcterms:W3CDTF">2023-08-09T01:02:43Z</dcterms:modified>
</cp:coreProperties>
</file>