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2" r:id="rId3"/>
    <p:sldId id="269" r:id="rId4"/>
    <p:sldId id="271" r:id="rId5"/>
    <p:sldId id="273" r:id="rId6"/>
    <p:sldId id="274" r:id="rId7"/>
    <p:sldId id="276" r:id="rId8"/>
    <p:sldId id="277" r:id="rId9"/>
    <p:sldId id="279" r:id="rId10"/>
    <p:sldId id="275" r:id="rId11"/>
    <p:sldId id="278" r:id="rId12"/>
  </p:sldIdLst>
  <p:sldSz cx="12192000" cy="6858000"/>
  <p:notesSz cx="7315200" cy="9601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E11DC984-6997-C9F5-8BE6-BF3BB398B15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6E545FF0-269C-321B-DDBC-143D91A9BD5C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Google Shape;5;n">
            <a:extLst>
              <a:ext uri="{FF2B5EF4-FFF2-40B4-BE49-F238E27FC236}">
                <a16:creationId xmlns:a16="http://schemas.microsoft.com/office/drawing/2014/main" id="{9D90A36F-6F48-AB5D-B88D-724BC5F1C8C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76427203 w 120000"/>
              <a:gd name="T3" fmla="*/ 0 h 120000"/>
              <a:gd name="T4" fmla="*/ 276427203 w 120000"/>
              <a:gd name="T5" fmla="*/ 87484752 h 120000"/>
              <a:gd name="T6" fmla="*/ 0 w 120000"/>
              <a:gd name="T7" fmla="*/ 87484752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Google Shape;6;n">
            <a:extLst>
              <a:ext uri="{FF2B5EF4-FFF2-40B4-BE49-F238E27FC236}">
                <a16:creationId xmlns:a16="http://schemas.microsoft.com/office/drawing/2014/main" id="{BBA227FB-0A9A-6E3D-95B9-B5479BCE0D5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39CD5E82-D839-C13A-0E9B-114FF1DB1F03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16833CF7-2739-4B6F-6938-D8BDE6850C86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211A783C-C65D-449F-B940-51FCCB361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0;p1:notes">
            <a:extLst>
              <a:ext uri="{FF2B5EF4-FFF2-40B4-BE49-F238E27FC236}">
                <a16:creationId xmlns:a16="http://schemas.microsoft.com/office/drawing/2014/main" id="{6166B975-98F9-75E6-F921-498F114A6DE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101;p1:notes">
            <a:extLst>
              <a:ext uri="{FF2B5EF4-FFF2-40B4-BE49-F238E27FC236}">
                <a16:creationId xmlns:a16="http://schemas.microsoft.com/office/drawing/2014/main" id="{7FF9B46F-6D99-8A83-0B6A-519429FD89E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82;p11:notes">
            <a:extLst>
              <a:ext uri="{FF2B5EF4-FFF2-40B4-BE49-F238E27FC236}">
                <a16:creationId xmlns:a16="http://schemas.microsoft.com/office/drawing/2014/main" id="{DA5EB206-1F1F-B4EA-0F2D-1603CFDC3CB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83;p11:notes">
            <a:extLst>
              <a:ext uri="{FF2B5EF4-FFF2-40B4-BE49-F238E27FC236}">
                <a16:creationId xmlns:a16="http://schemas.microsoft.com/office/drawing/2014/main" id="{702A6E2F-A3BF-B9E6-A500-D71D7D99518D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35AA4CEE-3C94-791C-145F-7856325D00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84343B1C-6206-57F3-D435-373E21F4C9B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2;p11:notes">
            <a:extLst>
              <a:ext uri="{FF2B5EF4-FFF2-40B4-BE49-F238E27FC236}">
                <a16:creationId xmlns:a16="http://schemas.microsoft.com/office/drawing/2014/main" id="{4368D0CF-69D6-2B3A-E0D4-A6B0CF085F8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83;p11:notes">
            <a:extLst>
              <a:ext uri="{FF2B5EF4-FFF2-40B4-BE49-F238E27FC236}">
                <a16:creationId xmlns:a16="http://schemas.microsoft.com/office/drawing/2014/main" id="{9068A6BB-050A-4C1B-E180-845C840A451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82;p11:notes">
            <a:extLst>
              <a:ext uri="{FF2B5EF4-FFF2-40B4-BE49-F238E27FC236}">
                <a16:creationId xmlns:a16="http://schemas.microsoft.com/office/drawing/2014/main" id="{62CDE417-2EE9-218A-E0E7-9391F89C8C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1507" name="Google Shape;183;p11:notes">
            <a:extLst>
              <a:ext uri="{FF2B5EF4-FFF2-40B4-BE49-F238E27FC236}">
                <a16:creationId xmlns:a16="http://schemas.microsoft.com/office/drawing/2014/main" id="{46826630-A7A6-82C8-B49C-EF448959A40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BA9E79CE-48C2-737D-D09F-AAC889B052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C89E3719-D024-4ADE-84EF-8EC1CF53E6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F5248F1F-8151-D851-C96A-8AEF548C2FC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4BD446B0-3D14-7475-178D-6630C7D222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DDBBC0F1-D612-A7E1-6DEA-50CE2E6068AC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4FE2B-DBA9-426C-8866-8C2CC9AF8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26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50204948-53B6-337B-C291-9DE14605CA8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E55AE-D1F0-41A8-BA14-FBAE7BF94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4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8D595EFE-AEEC-D96B-2954-F93C394A2972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20B65222-CBB5-D18C-6707-B59B5D76C2D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761CAAF6-2AAC-3B95-7A51-6BABCD3ACDD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E92E704C-2BE5-C612-5249-D6F598F55E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E8CADFA9-E30C-2E61-5EFF-C40BDCD829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55915169-C76A-DA11-C5F5-A3064CCEBE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94DE6F43-986C-B7FA-7688-90B37040C1F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5BC3F-EC08-4CF7-8BAC-A2A3473D9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38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C9C18D9E-F9F2-B516-770E-4C59607505D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20F155FE-44B2-5CDA-F870-37A64D5A894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5AF844AB-FE99-7F22-4A30-4FCA52200C6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73C29542-E073-9AD3-B1C8-A25BC0E827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07A4FD68-654B-CCFC-64A6-1600F912475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7573-1551-414F-917F-3048F02C0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94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4BF9FF5F-2A3D-A07B-4B91-F705AB599B2F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A82B4182-3BBD-DB05-4D34-BA0CAF178D4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E1E7F8F4-42FA-3983-D18C-41151CEFC0B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75ADC976-B9B9-C08A-0054-09125E965F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B233654E-C597-8EDA-BD67-AD264B1D3F9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D8C44ADF-C6D5-58B4-7F17-259F8CEC16C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DA81A9FD-9B9D-3469-75CF-24A4ADA7CE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2566230D-F418-BFCD-94E2-93DB03565FE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D1D39-7930-448E-81EB-7969B01DB2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84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B0816425-C89B-851C-E384-4E0594DD4C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9634DC09-B92D-FE69-C2DE-D2147F260CD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1919F260-6E1A-BF33-15A3-5B0FAB05C00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6CF63-E48E-4642-8286-DD6BD25C9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2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FF577235-649C-E96C-8BCF-A39BD26EE4AD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19F1EE0B-7453-7F0B-9F56-48ACC07542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1DD55870-7752-3536-C4E7-E7C488D68DD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98C0CF3F-42C5-86E6-B26D-B58C5336A2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CEC68E8B-0E7A-AF3A-79AF-A3DD889C23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516E82A9-06BE-26C0-F81D-D51FDAD1558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AB4BE-24DA-4EB7-A9FC-259B4A37E1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65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20F00F51-963C-64A9-C856-79E833B77D59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66A4FF08-1140-075D-6D99-C068A52CC0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8C99273F-C081-F545-8E76-BAD4631963F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9636BB07-4AB0-95BB-EFB5-B85DFCADA9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2420B1D3-06AB-2CF4-276B-49AA1761F7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4AE1FECC-44BC-07D4-0929-3E1E0BE3BD2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9D4E-9D1F-4CE1-B92C-200870FCC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9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99E3D27D-1E89-9273-AB3D-B9179C55F07B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B4AA1E45-187D-7D69-4E50-5764C18BB14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A547D94D-AD95-75FF-9375-47B8C947D6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B963C394-2818-0DC2-6E5E-90DBD0F337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747E9293-E84D-455A-09E6-3EDEE514FD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C4ED4359-47E7-6320-8548-0A494F6910B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EF632-231F-45A0-963C-B7BDB6008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60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300589D3-C52E-D651-4E84-8C636E000646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67D109BC-9ACA-5006-6EEA-C5ED754D45C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EB2B3163-9635-E449-07A6-472C761F0CE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687A8F70-DCE0-7937-0819-FD39FCEBAA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40FE7666-BA2D-803E-B42C-F2A09A6EE4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47A215B2-C1F6-A5D1-2228-84D5C68C21E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4E017-EDA9-4ED6-A5DE-1AC814219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949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AF15D873-C24F-8767-5BD9-27D25209152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62F7E6ED-5D89-E1CA-46AE-A336D1CFC47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420A65C5-F075-7942-21E8-9878CC6F96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2E65C6F6-1CED-4EDF-B268-302BE3A96DBB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BECD3D28-CB52-4A4D-8156-4E86FD2998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1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103;p1">
            <a:extLst>
              <a:ext uri="{FF2B5EF4-FFF2-40B4-BE49-F238E27FC236}">
                <a16:creationId xmlns:a16="http://schemas.microsoft.com/office/drawing/2014/main" id="{08D8DD05-64EB-930F-F34D-8D95908032BD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904875" y="4141788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Region 3 Meeting – Micro Volunteering and the R3 Cookbook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EEC33696-0773-DDC0-B6F5-A55C2906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3C865A1D-64F6-BE40-4E88-54ACE1D54FE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But, some are missing . . . 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D5741AB1-AF77-9E9C-95C9-0421BBAFEC8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Organizing a WebEx Technical Meeting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Organizing a WebEx Professional Development Meeting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Organizing a WebEx Technical Panel Session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Form and Mentor a FIRST team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Holding a Technical Meeting with an IEEE Society Distinguished Speaker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Touring a Remote Company – Transportation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Organizing a “display booth” at a Local Mall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How to examine your Sections database (OU Analytics) for new members and past officers.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9D23B39-56AB-4F7F-78F2-EAFA977C1B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4F6D22-A571-4133-90D1-C5C44C5F731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BE3CF4AE-6BC0-77F9-376E-AA36D240D9E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Bigger problem . . 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D8D13-81A1-368B-F873-C4BBFBFEA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>
            <a:normAutofit lnSpcReduction="10000"/>
          </a:bodyPr>
          <a:lstStyle/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These are old – they were written in 2014 and many need updating.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They are not well known by our volunteers – but now you know!</a:t>
            </a:r>
          </a:p>
          <a:p>
            <a:pPr>
              <a:defRPr/>
            </a:pPr>
            <a:r>
              <a:rPr lang="en-US" sz="3200" dirty="0"/>
              <a:t>Discussion/request: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Who can help organize updating these?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Who can help update any these?</a:t>
            </a:r>
          </a:p>
          <a:p>
            <a:pPr marL="6858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Who can help </a:t>
            </a:r>
            <a:r>
              <a:rPr lang="en-US" sz="3200"/>
              <a:t>us create new ones?</a:t>
            </a: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46DED20-F9E5-7162-A3E0-43A96F73AA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559CDF3-8DDF-4B5D-B5AF-901FA38D06B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86;p11">
            <a:extLst>
              <a:ext uri="{FF2B5EF4-FFF2-40B4-BE49-F238E27FC236}">
                <a16:creationId xmlns:a16="http://schemas.microsoft.com/office/drawing/2014/main" id="{DBFA6A1E-EF78-BD85-DF6B-D1D4FF5A95B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Solving a problem</a:t>
            </a:r>
          </a:p>
        </p:txBody>
      </p:sp>
      <p:sp>
        <p:nvSpPr>
          <p:cNvPr id="14339" name="Google Shape;187;p11">
            <a:extLst>
              <a:ext uri="{FF2B5EF4-FFF2-40B4-BE49-F238E27FC236}">
                <a16:creationId xmlns:a16="http://schemas.microsoft.com/office/drawing/2014/main" id="{5397FCC9-F57E-99D1-FAF4-FD967DC320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4F3760C-43BD-464C-B833-D194D970BEF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4EC65608-6493-8C1E-D5EA-4F8CD72342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>
            <a:noAutofit/>
          </a:bodyPr>
          <a:lstStyle/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We have overloaded volunteers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We have volunteers who could do a little work . . . if it is easy and quick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Your Sections (and local Society Chapters) need to hold frequent technical meetings to remain viable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We always seem to be “recreating the  wheel” for planning meetings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ym typeface="Calibri" panose="020F0502020204030204" pitchFamily="34" charset="0"/>
            </a:endParaRPr>
          </a:p>
          <a:p>
            <a:pPr marL="228600" indent="0">
              <a:spcBef>
                <a:spcPts val="0"/>
              </a:spcBef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Solution?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1C7CEFE6-0625-1915-9ABD-35C2BE07CA6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Micro Volunteering</a:t>
            </a:r>
          </a:p>
        </p:txBody>
      </p:sp>
      <p:sp>
        <p:nvSpPr>
          <p:cNvPr id="16387" name="Google Shape;187;p11">
            <a:extLst>
              <a:ext uri="{FF2B5EF4-FFF2-40B4-BE49-F238E27FC236}">
                <a16:creationId xmlns:a16="http://schemas.microsoft.com/office/drawing/2014/main" id="{F6AA193A-02C5-8C20-1CFF-D7FDEA8503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A795FADC-E64D-4B97-ADA4-975E5A003DF1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67851752-C149-6125-F0D6-7EEABA570DC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marL="228600" indent="0">
              <a:spcBef>
                <a:spcPts val="0"/>
              </a:spcBef>
              <a:defRPr/>
            </a:pPr>
            <a:r>
              <a:rPr lang="en-US" altLang="en-US" sz="3200" dirty="0" err="1">
                <a:sym typeface="Calibri" panose="020F0502020204030204" pitchFamily="34" charset="0"/>
              </a:rPr>
              <a:t>Whaaaaat</a:t>
            </a:r>
            <a:r>
              <a:rPr lang="en-US" altLang="en-US" sz="3200" dirty="0">
                <a:sym typeface="Calibri" panose="020F0502020204030204" pitchFamily="34" charset="0"/>
              </a:rPr>
              <a:t>?  Volunteering a microprocessor?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ym typeface="Calibri" panose="020F0502020204030204" pitchFamily="34" charset="0"/>
            </a:endParaRPr>
          </a:p>
          <a:p>
            <a:pPr marL="228600" indent="0">
              <a:spcBef>
                <a:spcPts val="0"/>
              </a:spcBef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It is: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Exercising Systems Engineering practices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Deconstructing the Section activities into the smallest possible, doable tasks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Try to not overwhelm/scare away volunteers</a:t>
            </a:r>
          </a:p>
          <a:p>
            <a:pPr eaLnBrk="1" hangingPunct="1">
              <a:spcAft>
                <a:spcPct val="0"/>
              </a:spcAft>
              <a:defRPr/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6;p11">
            <a:extLst>
              <a:ext uri="{FF2B5EF4-FFF2-40B4-BE49-F238E27FC236}">
                <a16:creationId xmlns:a16="http://schemas.microsoft.com/office/drawing/2014/main" id="{DF392089-99D1-4958-FA79-55BC5CA4CC0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Click to add text </a:t>
            </a:r>
          </a:p>
        </p:txBody>
      </p:sp>
      <p:sp>
        <p:nvSpPr>
          <p:cNvPr id="18435" name="Google Shape;187;p11">
            <a:extLst>
              <a:ext uri="{FF2B5EF4-FFF2-40B4-BE49-F238E27FC236}">
                <a16:creationId xmlns:a16="http://schemas.microsoft.com/office/drawing/2014/main" id="{F66822C5-52F1-B3DC-4BC9-917C7C3BFEE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B6C06ED-09D3-4BCF-8C5B-640C3ECFFB3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Text Placeholder 2">
            <a:extLst>
              <a:ext uri="{FF2B5EF4-FFF2-40B4-BE49-F238E27FC236}">
                <a16:creationId xmlns:a16="http://schemas.microsoft.com/office/drawing/2014/main" id="{373ACD35-E295-1C2A-E07B-24543E09F71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endParaRPr lang="en-US" altLang="en-US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Picture 2" descr="http://www.cityhyd.info/wp-content/uploads/2014/08/Boiling_Frogs_Syndrome.jpeg">
            <a:extLst>
              <a:ext uri="{FF2B5EF4-FFF2-40B4-BE49-F238E27FC236}">
                <a16:creationId xmlns:a16="http://schemas.microsoft.com/office/drawing/2014/main" id="{80381E63-8C06-315C-EF38-94B941C3A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90488"/>
            <a:ext cx="78740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86;p11">
            <a:extLst>
              <a:ext uri="{FF2B5EF4-FFF2-40B4-BE49-F238E27FC236}">
                <a16:creationId xmlns:a16="http://schemas.microsoft.com/office/drawing/2014/main" id="{2D8529F2-7FC6-659F-3203-36012453AD9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Keep it Simple, Sections! (KISS)</a:t>
            </a:r>
          </a:p>
        </p:txBody>
      </p:sp>
      <p:sp>
        <p:nvSpPr>
          <p:cNvPr id="20483" name="Google Shape;187;p11">
            <a:extLst>
              <a:ext uri="{FF2B5EF4-FFF2-40B4-BE49-F238E27FC236}">
                <a16:creationId xmlns:a16="http://schemas.microsoft.com/office/drawing/2014/main" id="{DABC0AF9-D2F2-E23E-4B6A-FEE69FA0761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20668B0-56A0-45F1-9BE4-1D9A7F1333D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Text Placeholder 2">
            <a:extLst>
              <a:ext uri="{FF2B5EF4-FFF2-40B4-BE49-F238E27FC236}">
                <a16:creationId xmlns:a16="http://schemas.microsoft.com/office/drawing/2014/main" id="{85D29617-9737-793B-191F-2587632B463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440238"/>
          </a:xfrm>
        </p:spPr>
        <p:txBody>
          <a:bodyPr/>
          <a:lstStyle/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EVERYBODY can follow a recipe to cook, right?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Let’s make a Section Planning Cookbook!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This will change a bit from Sections-to-Section, but we can provide a template that others can modify quickly.</a:t>
            </a: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3200" dirty="0">
              <a:sym typeface="Calibri" panose="020F0502020204030204" pitchFamily="34" charset="0"/>
            </a:endParaRPr>
          </a:p>
          <a:p>
            <a:pPr marL="57150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sym typeface="Calibri" panose="020F0502020204030204" pitchFamily="34" charset="0"/>
              </a:rPr>
              <a:t>But wait – we ALREADY have this cookbook</a:t>
            </a:r>
          </a:p>
          <a:p>
            <a:pPr marL="1028700" lvl="1">
              <a:spcBef>
                <a:spcPts val="0"/>
              </a:spcBef>
              <a:defRPr/>
            </a:pPr>
            <a:r>
              <a:rPr lang="en-US" altLang="en-US" sz="2600" dirty="0">
                <a:sym typeface="Calibri" panose="020F0502020204030204" pitchFamily="34" charset="0"/>
              </a:rPr>
              <a:t>https://r3.ieee.org/volunteer-tools/region-3-tools-for-sections-processes-steps-for-organizing-activities/</a:t>
            </a:r>
          </a:p>
          <a:p>
            <a:pPr eaLnBrk="1" hangingPunct="1">
              <a:spcAft>
                <a:spcPct val="0"/>
              </a:spcAft>
              <a:defRPr/>
            </a:pPr>
            <a:endParaRPr lang="en-US" altLang="en-US" dirty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42A86778-33D9-D42A-B830-4B538A7912F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Lots of step-by-step processes (checklists)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94ECB-E1DD-1459-5279-6D8E6C04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Steps_for_Awards_Dinner-V1.0.docx</a:t>
            </a:r>
          </a:p>
          <a:p>
            <a:pPr>
              <a:defRPr/>
            </a:pPr>
            <a:r>
              <a:rPr lang="en-US" dirty="0"/>
              <a:t>Steps_for_Conducting_a_Half-day_Technical_Workshop-V1.0.docx</a:t>
            </a:r>
          </a:p>
          <a:p>
            <a:pPr>
              <a:defRPr/>
            </a:pPr>
            <a:r>
              <a:rPr lang="en-US" dirty="0"/>
              <a:t>Steps_for_Engaging_Members-V1.0.docx</a:t>
            </a:r>
          </a:p>
          <a:p>
            <a:pPr>
              <a:defRPr/>
            </a:pPr>
            <a:r>
              <a:rPr lang="en-US" dirty="0"/>
              <a:t>Steps_for_Excom_Meeting_at_a_Company-V1.0.docx</a:t>
            </a:r>
          </a:p>
          <a:p>
            <a:pPr>
              <a:defRPr/>
            </a:pPr>
            <a:r>
              <a:rPr lang="en-US" dirty="0"/>
              <a:t>Steps_for_Excom_Meeting_at_a_Restaurant-V1.0.docx</a:t>
            </a:r>
          </a:p>
          <a:p>
            <a:pPr>
              <a:defRPr/>
            </a:pPr>
            <a:r>
              <a:rPr lang="en-US" dirty="0"/>
              <a:t>Steps_for_Full-Day_Tech_Family_Activity-V1.0.docx</a:t>
            </a:r>
          </a:p>
          <a:p>
            <a:pPr>
              <a:defRPr/>
            </a:pPr>
            <a:r>
              <a:rPr lang="en-US" dirty="0"/>
              <a:t>Steps_for_Full-Day_Workshop-V1.0.docx</a:t>
            </a:r>
          </a:p>
          <a:p>
            <a:pPr>
              <a:defRPr/>
            </a:pPr>
            <a:r>
              <a:rPr lang="en-US" dirty="0"/>
              <a:t>Steps_for_Full-Day_Social_Event-V1.0.docx</a:t>
            </a:r>
          </a:p>
          <a:p>
            <a:pPr>
              <a:defRPr/>
            </a:pPr>
            <a:r>
              <a:rPr lang="en-US" dirty="0"/>
              <a:t>Steps_for_Half-Day_Social-V1.0.docx</a:t>
            </a:r>
          </a:p>
          <a:p>
            <a:pPr>
              <a:defRPr/>
            </a:pPr>
            <a:r>
              <a:rPr lang="en-US" dirty="0"/>
              <a:t>Steps_for_IEEE_Tour-V1.0.docx</a:t>
            </a:r>
          </a:p>
          <a:p>
            <a:pPr>
              <a:defRPr/>
            </a:pPr>
            <a:r>
              <a:rPr lang="en-US" dirty="0"/>
              <a:t>Steps_for_Providing_Members_for_a_Judging_Activity-V1.0.docx</a:t>
            </a:r>
          </a:p>
          <a:p>
            <a:pPr>
              <a:defRPr/>
            </a:pPr>
            <a:r>
              <a:rPr lang="en-US" dirty="0"/>
              <a:t>Steps_for_Technical_Meeting_at_a_Restaurant-V1.0.docx</a:t>
            </a:r>
          </a:p>
          <a:p>
            <a:pPr>
              <a:defRPr/>
            </a:pPr>
            <a:r>
              <a:rPr lang="en-US" dirty="0"/>
              <a:t>Steps_for_Technical_Meeting_Company-V1.0.docx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1D43A20-E992-B99B-3171-AC58B9DD8D7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BD0BC42-BCAA-478B-A8FE-C25D1839F9F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1349EFE8-984B-6A31-A46F-B09A7089A24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endParaRPr lang="en-US" altLang="en-US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17132AC7-48B7-FA06-2422-37AD3D4BDB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D739897-0E04-A130-879E-ED9E283943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A1DA096-3CB5-4A9B-898B-A7F5E4F09CE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557" name="Picture 4">
            <a:extLst>
              <a:ext uri="{FF2B5EF4-FFF2-40B4-BE49-F238E27FC236}">
                <a16:creationId xmlns:a16="http://schemas.microsoft.com/office/drawing/2014/main" id="{7A40EC29-3402-9C58-D8D4-5B91177AF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7938"/>
            <a:ext cx="11852275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08E5FF04-A859-0D48-0F36-C84A22A2C10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endParaRPr lang="en-US" altLang="en-US">
              <a:latin typeface="Open Sans" panose="020B0606030504020204" pitchFamily="34" charset="0"/>
              <a:cs typeface="Open Sans" panose="020B0606030504020204" pitchFamily="34" charset="0"/>
              <a:sym typeface="Open Sans" panose="020B0606030504020204" pitchFamily="34" charset="0"/>
            </a:endParaRP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14BC980A-C30C-0B4A-7FFA-BA3B49B6532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>
              <a:spcAft>
                <a:spcPct val="0"/>
              </a:spcAft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CCDE9AD2-2803-CA13-84B5-3EDF0D6D31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AB7BF47-472F-467C-92C0-C873B8E66211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81" name="Picture 4">
            <a:extLst>
              <a:ext uri="{FF2B5EF4-FFF2-40B4-BE49-F238E27FC236}">
                <a16:creationId xmlns:a16="http://schemas.microsoft.com/office/drawing/2014/main" id="{51C7CC71-31A0-2CC7-0F38-36C3C93EB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0"/>
            <a:ext cx="11790363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D3DE466-CCFD-49CE-038D-30363E75559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History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EC8589BA-3A39-E4B6-5479-3739CF5336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1407775" cy="4110038"/>
          </a:xfrm>
        </p:spPr>
        <p:txBody>
          <a:bodyPr/>
          <a:lstStyle/>
          <a:p>
            <a:pPr marL="571500" indent="-3429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These “recipes” were written by volunteers during the Region Meeting at 2014 SoutheastCon (thanks Mary Ellen!)</a:t>
            </a:r>
          </a:p>
          <a:p>
            <a:pPr marL="571500" indent="-3429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They were edited by a few volunteers, then zipped and made available to Region Volunteers.</a:t>
            </a:r>
          </a:p>
          <a:p>
            <a:pPr marL="571500" indent="-342900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Later they were added to the Region 3 Website.</a:t>
            </a:r>
          </a:p>
          <a:p>
            <a:pPr marL="1028700" lvl="1">
              <a:spcAft>
                <a:spcPct val="0"/>
              </a:spcAft>
            </a:pPr>
            <a:r>
              <a:rPr lang="en-US" altLang="en-US" sz="2600">
                <a:latin typeface="Arial" panose="020B0604020202020204" pitchFamily="34" charset="0"/>
                <a:cs typeface="Arial" panose="020B0604020202020204" pitchFamily="34" charset="0"/>
              </a:rPr>
              <a:t>Volunteer Tools -&gt; Region 3 Tools for Sections – Processes/Steps for Organizing Activities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199A62A-2394-7CFC-0556-23BEFB34FB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2EF59DE3-810B-445C-AACD-4900DABB4B8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550</Words>
  <Application>Microsoft Office PowerPoint</Application>
  <PresentationFormat>Widescreen</PresentationFormat>
  <Paragraphs>69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Open Sans</vt:lpstr>
      <vt:lpstr>Arial</vt:lpstr>
      <vt:lpstr>Calibri</vt:lpstr>
      <vt:lpstr>Office Theme</vt:lpstr>
      <vt:lpstr>PowerPoint Presentation</vt:lpstr>
      <vt:lpstr>Solving a problem</vt:lpstr>
      <vt:lpstr>Micro Volunteering</vt:lpstr>
      <vt:lpstr>Click to add text </vt:lpstr>
      <vt:lpstr>Keep it Simple, Sections! (KISS)</vt:lpstr>
      <vt:lpstr>Lots of step-by-step processes (checklists)</vt:lpstr>
      <vt:lpstr>PowerPoint Presentation</vt:lpstr>
      <vt:lpstr>PowerPoint Presentation</vt:lpstr>
      <vt:lpstr>History</vt:lpstr>
      <vt:lpstr>But, some are missing . . . </vt:lpstr>
      <vt:lpstr>Bigger problem . . 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7</cp:revision>
  <dcterms:created xsi:type="dcterms:W3CDTF">2022-10-04T13:41:59Z</dcterms:created>
  <dcterms:modified xsi:type="dcterms:W3CDTF">2023-08-11T12:41:05Z</dcterms:modified>
</cp:coreProperties>
</file>