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7" r:id="rId2"/>
    <p:sldId id="269" r:id="rId3"/>
    <p:sldId id="602" r:id="rId4"/>
    <p:sldId id="356" r:id="rId5"/>
    <p:sldId id="4570" r:id="rId6"/>
    <p:sldId id="358" r:id="rId7"/>
    <p:sldId id="339" r:id="rId8"/>
    <p:sldId id="340" r:id="rId9"/>
    <p:sldId id="303" r:id="rId10"/>
    <p:sldId id="4573" r:id="rId11"/>
    <p:sldId id="271" r:id="rId12"/>
    <p:sldId id="4574" r:id="rId13"/>
    <p:sldId id="4575" r:id="rId14"/>
    <p:sldId id="4501" r:id="rId15"/>
    <p:sldId id="4502" r:id="rId16"/>
    <p:sldId id="4503" r:id="rId17"/>
    <p:sldId id="4576" r:id="rId18"/>
    <p:sldId id="348" r:id="rId19"/>
    <p:sldId id="4577" r:id="rId20"/>
    <p:sldId id="4578" r:id="rId21"/>
    <p:sldId id="4580" r:id="rId22"/>
    <p:sldId id="275" r:id="rId23"/>
    <p:sldId id="277" r:id="rId24"/>
    <p:sldId id="278" r:id="rId25"/>
    <p:sldId id="279" r:id="rId26"/>
    <p:sldId id="4572" r:id="rId27"/>
    <p:sldId id="4569" r:id="rId28"/>
    <p:sldId id="391" r:id="rId29"/>
    <p:sldId id="4579" r:id="rId30"/>
    <p:sldId id="45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stin, Jill" initials="GJ" lastIdx="8" clrIdx="0">
    <p:extLst>
      <p:ext uri="{19B8F6BF-5375-455C-9EA6-DF929625EA0E}">
        <p15:presenceInfo xmlns:p15="http://schemas.microsoft.com/office/powerpoint/2012/main" userId="S-1-5-21-4269277713-604330617-214258324-9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629D"/>
    <a:srgbClr val="E3E8EB"/>
    <a:srgbClr val="DFE3E7"/>
    <a:srgbClr val="E4E9ED"/>
    <a:srgbClr val="002A4E"/>
    <a:srgbClr val="F6B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78830" autoAdjust="0"/>
  </p:normalViewPr>
  <p:slideViewPr>
    <p:cSldViewPr snapToGrid="0">
      <p:cViewPr varScale="1">
        <p:scale>
          <a:sx n="69" d="100"/>
          <a:sy n="69" d="100"/>
        </p:scale>
        <p:origin x="1422" y="72"/>
      </p:cViewPr>
      <p:guideLst>
        <p:guide orient="horz" pos="2160"/>
        <p:guide pos="3840"/>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3/20/2024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dirty="0"/>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p.ieee.org/volunteers/event-fund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tudents.ieee.org/student-opportunities/professional-awareness/spax-even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 dirty="0">
                <a:solidFill>
                  <a:schemeClr val="dk1"/>
                </a:solidFill>
                <a:latin typeface="+mn-lt"/>
                <a:ea typeface="Calibri"/>
              </a:rPr>
              <a:t>Only Regions, Sections, and Student Branches receive Rebates.</a:t>
            </a:r>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4</a:t>
            </a:fld>
            <a:endParaRPr lang="en-US" dirty="0"/>
          </a:p>
        </p:txBody>
      </p:sp>
    </p:spTree>
    <p:extLst>
      <p:ext uri="{BB962C8B-B14F-4D97-AF65-F5344CB8AC3E}">
        <p14:creationId xmlns:p14="http://schemas.microsoft.com/office/powerpoint/2010/main" val="1656367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7fe872ff9d_6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7fe872ff9d_6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60575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180819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87517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39285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9" name="PlaceHolder 1"/>
          <p:cNvSpPr>
            <a:spLocks noGrp="1" noRot="1" noChangeAspect="1"/>
          </p:cNvSpPr>
          <p:nvPr>
            <p:ph type="sldImg"/>
          </p:nvPr>
        </p:nvSpPr>
        <p:spPr>
          <a:xfrm>
            <a:off x="2546350" y="876300"/>
            <a:ext cx="4203700" cy="2365375"/>
          </a:xfrm>
          <a:prstGeom prst="rect">
            <a:avLst/>
          </a:prstGeom>
          <a:ln w="0">
            <a:noFill/>
          </a:ln>
        </p:spPr>
      </p:sp>
      <p:sp>
        <p:nvSpPr>
          <p:cNvPr id="1880" name="PlaceHolder 2"/>
          <p:cNvSpPr>
            <a:spLocks noGrp="1"/>
          </p:cNvSpPr>
          <p:nvPr>
            <p:ph type="body"/>
          </p:nvPr>
        </p:nvSpPr>
        <p:spPr>
          <a:xfrm>
            <a:off x="929520" y="3373920"/>
            <a:ext cx="7436880" cy="2760120"/>
          </a:xfrm>
          <a:prstGeom prst="rect">
            <a:avLst/>
          </a:prstGeom>
          <a:noFill/>
          <a:ln w="0">
            <a:noFill/>
          </a:ln>
        </p:spPr>
        <p:txBody>
          <a:bodyPr lIns="92880" tIns="46440" rIns="92880" bIns="46440" anchor="t">
            <a:noAutofit/>
          </a:bodyPr>
          <a:lstStyle/>
          <a:p>
            <a:pPr marL="216000" indent="-216000">
              <a:buNone/>
            </a:pPr>
            <a:endParaRPr lang="en-US" sz="1800" b="0" strike="noStrike" spc="-1" dirty="0">
              <a:solidFill>
                <a:srgbClr val="000000"/>
              </a:solidFill>
              <a:latin typeface="Arial"/>
            </a:endParaRPr>
          </a:p>
        </p:txBody>
      </p:sp>
      <p:sp>
        <p:nvSpPr>
          <p:cNvPr id="1881" name="PlaceHolder 3"/>
          <p:cNvSpPr>
            <a:spLocks noGrp="1"/>
          </p:cNvSpPr>
          <p:nvPr>
            <p:ph type="sldNum" idx="47"/>
          </p:nvPr>
        </p:nvSpPr>
        <p:spPr>
          <a:xfrm>
            <a:off x="5265720" y="6658560"/>
            <a:ext cx="4028040" cy="351360"/>
          </a:xfrm>
          <a:prstGeom prst="rect">
            <a:avLst/>
          </a:prstGeom>
          <a:noFill/>
          <a:ln w="0">
            <a:noFill/>
          </a:ln>
        </p:spPr>
        <p:txBody>
          <a:bodyPr lIns="92880" tIns="46440" rIns="92880" bIns="46440"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036C9E8-FD69-49C6-A3B2-9D9DA4D6DB6C}" type="slidenum">
              <a:rPr lang="en-US" sz="1200" b="0" strike="noStrike" spc="-1">
                <a:solidFill>
                  <a:srgbClr val="000000"/>
                </a:solidFill>
                <a:latin typeface="Times New Roman"/>
              </a:rPr>
              <a:t>22</a:t>
            </a:fld>
            <a:endParaRPr lang="en-US" sz="1200" b="0" strike="noStrike" spc="-1" dirty="0">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85788"/>
            <a:ext cx="5138737" cy="2890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40"/>
          </p:nvPr>
        </p:nvSpPr>
        <p:spPr/>
        <p:txBody>
          <a:bodyPr/>
          <a:lstStyle/>
          <a:p>
            <a:pPr indent="0" algn="r">
              <a:buNone/>
            </a:pPr>
            <a:fld id="{9D30C55C-7425-46CB-9F66-AD6870725F5D}" type="slidenum">
              <a:rPr lang="en-US" sz="1400" b="0" strike="noStrike" spc="-1" smtClean="0">
                <a:solidFill>
                  <a:srgbClr val="000000"/>
                </a:solidFill>
                <a:latin typeface="Times New Roman"/>
              </a:rPr>
              <a:t>23</a:t>
            </a:fld>
            <a:endParaRPr lang="en-US" sz="1400" b="0" strike="noStrike" spc="-1" dirty="0">
              <a:solidFill>
                <a:srgbClr val="000000"/>
              </a:solidFill>
              <a:latin typeface="Times New Roman"/>
            </a:endParaRPr>
          </a:p>
        </p:txBody>
      </p:sp>
    </p:spTree>
    <p:extLst>
      <p:ext uri="{BB962C8B-B14F-4D97-AF65-F5344CB8AC3E}">
        <p14:creationId xmlns:p14="http://schemas.microsoft.com/office/powerpoint/2010/main" val="1531243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 name="PlaceHolder 1"/>
          <p:cNvSpPr>
            <a:spLocks noGrp="1" noRot="1" noChangeAspect="1"/>
          </p:cNvSpPr>
          <p:nvPr>
            <p:ph type="sldImg"/>
          </p:nvPr>
        </p:nvSpPr>
        <p:spPr>
          <a:xfrm>
            <a:off x="2546350" y="876300"/>
            <a:ext cx="4203700" cy="2365375"/>
          </a:xfrm>
          <a:prstGeom prst="rect">
            <a:avLst/>
          </a:prstGeom>
          <a:ln w="0">
            <a:noFill/>
          </a:ln>
        </p:spPr>
      </p:sp>
      <p:sp>
        <p:nvSpPr>
          <p:cNvPr id="1886" name="PlaceHolder 2"/>
          <p:cNvSpPr>
            <a:spLocks noGrp="1"/>
          </p:cNvSpPr>
          <p:nvPr>
            <p:ph type="body"/>
          </p:nvPr>
        </p:nvSpPr>
        <p:spPr>
          <a:xfrm>
            <a:off x="929520" y="3373920"/>
            <a:ext cx="7436880" cy="2760120"/>
          </a:xfrm>
          <a:prstGeom prst="rect">
            <a:avLst/>
          </a:prstGeom>
          <a:noFill/>
          <a:ln w="0">
            <a:noFill/>
          </a:ln>
        </p:spPr>
        <p:txBody>
          <a:bodyPr lIns="92880" tIns="46440" rIns="92880" bIns="46440" anchor="t">
            <a:noAutofit/>
          </a:bodyPr>
          <a:lstStyle/>
          <a:p>
            <a:pPr marL="216000" indent="-216000">
              <a:buNone/>
            </a:pPr>
            <a:endParaRPr lang="en-US" sz="1800" b="0" strike="noStrike" spc="-1" dirty="0">
              <a:solidFill>
                <a:srgbClr val="000000"/>
              </a:solidFill>
              <a:latin typeface="Arial"/>
            </a:endParaRPr>
          </a:p>
        </p:txBody>
      </p:sp>
      <p:sp>
        <p:nvSpPr>
          <p:cNvPr id="1887" name="PlaceHolder 3"/>
          <p:cNvSpPr>
            <a:spLocks noGrp="1"/>
          </p:cNvSpPr>
          <p:nvPr>
            <p:ph type="sldNum" idx="49"/>
          </p:nvPr>
        </p:nvSpPr>
        <p:spPr>
          <a:xfrm>
            <a:off x="5265720" y="6658560"/>
            <a:ext cx="4028040" cy="351360"/>
          </a:xfrm>
          <a:prstGeom prst="rect">
            <a:avLst/>
          </a:prstGeom>
          <a:noFill/>
          <a:ln w="0">
            <a:noFill/>
          </a:ln>
        </p:spPr>
        <p:txBody>
          <a:bodyPr lIns="92880" tIns="46440" rIns="92880" bIns="4644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796E01D4-8A70-4598-95CE-B32DFC0FFF12}" type="slidenum">
              <a:rPr lang="en-US" sz="1200" b="0" strike="noStrike" spc="-1">
                <a:solidFill>
                  <a:schemeClr val="dk1"/>
                </a:solidFill>
                <a:latin typeface="+mn-lt"/>
                <a:ea typeface="+mn-ea"/>
              </a:rPr>
              <a:t>24</a:t>
            </a:fld>
            <a:endParaRPr lang="en-US" sz="1200" b="0" strike="noStrike" spc="-1" dirty="0">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8" name="PlaceHolder 1"/>
          <p:cNvSpPr>
            <a:spLocks noGrp="1" noRot="1" noChangeAspect="1"/>
          </p:cNvSpPr>
          <p:nvPr>
            <p:ph type="sldImg"/>
          </p:nvPr>
        </p:nvSpPr>
        <p:spPr>
          <a:xfrm>
            <a:off x="2546350" y="876300"/>
            <a:ext cx="4203700" cy="2365375"/>
          </a:xfrm>
          <a:prstGeom prst="rect">
            <a:avLst/>
          </a:prstGeom>
          <a:ln w="0">
            <a:noFill/>
          </a:ln>
        </p:spPr>
      </p:sp>
      <p:sp>
        <p:nvSpPr>
          <p:cNvPr id="1889" name="PlaceHolder 2"/>
          <p:cNvSpPr>
            <a:spLocks noGrp="1"/>
          </p:cNvSpPr>
          <p:nvPr>
            <p:ph type="body"/>
          </p:nvPr>
        </p:nvSpPr>
        <p:spPr>
          <a:xfrm>
            <a:off x="929520" y="3373920"/>
            <a:ext cx="7436880" cy="2760120"/>
          </a:xfrm>
          <a:prstGeom prst="rect">
            <a:avLst/>
          </a:prstGeom>
          <a:noFill/>
          <a:ln w="0">
            <a:noFill/>
          </a:ln>
        </p:spPr>
        <p:txBody>
          <a:bodyPr lIns="92880" tIns="46440" rIns="92880" bIns="46440" anchor="t">
            <a:noAutofit/>
          </a:bodyPr>
          <a:lstStyle/>
          <a:p>
            <a:pPr marL="216000" indent="-216000">
              <a:buNone/>
            </a:pPr>
            <a:endParaRPr lang="en-US" sz="1800" b="0" strike="noStrike" spc="-1" dirty="0">
              <a:solidFill>
                <a:srgbClr val="000000"/>
              </a:solidFill>
              <a:latin typeface="Arial"/>
            </a:endParaRPr>
          </a:p>
        </p:txBody>
      </p:sp>
      <p:sp>
        <p:nvSpPr>
          <p:cNvPr id="1890" name="PlaceHolder 3"/>
          <p:cNvSpPr>
            <a:spLocks noGrp="1"/>
          </p:cNvSpPr>
          <p:nvPr>
            <p:ph type="sldNum" idx="50"/>
          </p:nvPr>
        </p:nvSpPr>
        <p:spPr>
          <a:xfrm>
            <a:off x="5265720" y="6658560"/>
            <a:ext cx="4028040" cy="351360"/>
          </a:xfrm>
          <a:prstGeom prst="rect">
            <a:avLst/>
          </a:prstGeom>
          <a:noFill/>
          <a:ln w="0">
            <a:noFill/>
          </a:ln>
        </p:spPr>
        <p:txBody>
          <a:bodyPr lIns="92880" tIns="46440" rIns="92880" bIns="4644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D01E3BB5-4A49-4CCC-984D-C6BE85C14D76}" type="slidenum">
              <a:rPr lang="en-US" sz="1200" b="0" strike="noStrike" spc="-1">
                <a:solidFill>
                  <a:schemeClr val="dk1"/>
                </a:solidFill>
                <a:latin typeface="+mn-lt"/>
                <a:ea typeface="+mn-ea"/>
              </a:rPr>
              <a:t>25</a:t>
            </a:fld>
            <a:endParaRPr lang="en-US" sz="1200" b="0" strike="noStrike" spc="-1" dirty="0">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2945620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PlaceHolder 1"/>
          <p:cNvSpPr>
            <a:spLocks noGrp="1" noRot="1" noChangeAspect="1"/>
          </p:cNvSpPr>
          <p:nvPr>
            <p:ph type="sldImg"/>
          </p:nvPr>
        </p:nvSpPr>
        <p:spPr>
          <a:xfrm>
            <a:off x="219075" y="803275"/>
            <a:ext cx="7123113" cy="4008438"/>
          </a:xfrm>
          <a:prstGeom prst="rect">
            <a:avLst/>
          </a:prstGeom>
          <a:ln w="0">
            <a:noFill/>
          </a:ln>
        </p:spPr>
      </p:sp>
      <p:sp>
        <p:nvSpPr>
          <p:cNvPr id="1142" name="PlaceHolder 2"/>
          <p:cNvSpPr>
            <a:spLocks noGrp="1"/>
          </p:cNvSpPr>
          <p:nvPr>
            <p:ph type="body"/>
          </p:nvPr>
        </p:nvSpPr>
        <p:spPr>
          <a:xfrm>
            <a:off x="756000" y="5077800"/>
            <a:ext cx="6046560" cy="480960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143" name="PlaceHolder 3"/>
          <p:cNvSpPr>
            <a:spLocks noGrp="1"/>
          </p:cNvSpPr>
          <p:nvPr>
            <p:ph type="sldNum" idx="205"/>
          </p:nvPr>
        </p:nvSpPr>
        <p:spPr>
          <a:xfrm>
            <a:off x="4282200" y="10156680"/>
            <a:ext cx="3275640" cy="531720"/>
          </a:xfrm>
          <a:prstGeom prst="rect">
            <a:avLst/>
          </a:prstGeom>
          <a:noFill/>
          <a:ln w="0">
            <a:noFill/>
          </a:ln>
        </p:spPr>
        <p:txBody>
          <a:bodyPr lIns="96480" tIns="48240" rIns="96480" bIns="48240" anchor="b">
            <a:noAutofit/>
          </a:bodyPr>
          <a:lstStyle>
            <a:lvl1pPr indent="0" algn="r">
              <a:lnSpc>
                <a:spcPct val="100000"/>
              </a:lnSpc>
              <a:buNone/>
              <a:tabLst>
                <a:tab pos="0" algn="l"/>
              </a:tabLst>
              <a:defRPr lang="en-US" sz="2710" b="0" strike="noStrike" spc="-1">
                <a:solidFill>
                  <a:srgbClr val="000000"/>
                </a:solidFill>
                <a:latin typeface="Times New Roman"/>
              </a:defRPr>
            </a:lvl1pPr>
          </a:lstStyle>
          <a:p>
            <a:pPr indent="0" algn="r">
              <a:lnSpc>
                <a:spcPct val="100000"/>
              </a:lnSpc>
              <a:buNone/>
              <a:tabLst>
                <a:tab pos="0" algn="l"/>
              </a:tabLst>
            </a:pPr>
            <a:fld id="{87B1F182-25BF-4B88-B8F0-C473C5FAED44}" type="slidenum">
              <a:rPr lang="en-US" sz="2710" b="0" strike="noStrike" spc="-1">
                <a:solidFill>
                  <a:srgbClr val="000000"/>
                </a:solidFill>
                <a:latin typeface="Times New Roman"/>
              </a:rPr>
              <a:t>27</a:t>
            </a:fld>
            <a:endParaRPr lang="es-ES" sz="2710" b="0" strike="noStrike" spc="-1" dirty="0">
              <a:solidFill>
                <a:srgbClr val="000000"/>
              </a:solidFill>
              <a:latin typeface="Times New Roman"/>
            </a:endParaRPr>
          </a:p>
        </p:txBody>
      </p:sp>
    </p:spTree>
    <p:extLst>
      <p:ext uri="{BB962C8B-B14F-4D97-AF65-F5344CB8AC3E}">
        <p14:creationId xmlns:p14="http://schemas.microsoft.com/office/powerpoint/2010/main" val="375064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elections being automatically reported for officers, but does this include chapter/affinity group officer elections, too?</a:t>
            </a:r>
          </a:p>
        </p:txBody>
      </p:sp>
      <p:sp>
        <p:nvSpPr>
          <p:cNvPr id="4" name="Slide Number Placeholder 3"/>
          <p:cNvSpPr>
            <a:spLocks noGrp="1"/>
          </p:cNvSpPr>
          <p:nvPr>
            <p:ph type="sldNum" sz="quarter" idx="5"/>
          </p:nvPr>
        </p:nvSpPr>
        <p:spPr/>
        <p:txBody>
          <a:bodyPr/>
          <a:lstStyle/>
          <a:p>
            <a:fld id="{BD711C49-634C-40A4-B611-39B3208BDC72}" type="slidenum">
              <a:rPr lang="en-US" smtClean="0"/>
              <a:t>7</a:t>
            </a:fld>
            <a:endParaRPr lang="en-US" dirty="0"/>
          </a:p>
        </p:txBody>
      </p:sp>
    </p:spTree>
    <p:extLst>
      <p:ext uri="{BB962C8B-B14F-4D97-AF65-F5344CB8AC3E}">
        <p14:creationId xmlns:p14="http://schemas.microsoft.com/office/powerpoint/2010/main" val="267912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FAB8680-5C1B-4FAE-9B7A-CF04EF24AB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C648645-AEB7-4CDE-8D94-DE12364C2194}" type="slidenum">
              <a:rPr lang="en-US" altLang="en-US" sz="1200"/>
              <a:pPr/>
              <a:t>28</a:t>
            </a:fld>
            <a:endParaRPr lang="en-US" altLang="en-US" sz="1200" dirty="0"/>
          </a:p>
        </p:txBody>
      </p:sp>
      <p:sp>
        <p:nvSpPr>
          <p:cNvPr id="38915" name="Rectangle 2">
            <a:extLst>
              <a:ext uri="{FF2B5EF4-FFF2-40B4-BE49-F238E27FC236}">
                <a16:creationId xmlns:a16="http://schemas.microsoft.com/office/drawing/2014/main" id="{B27B55CC-989A-410D-828D-6D6642C47F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72DF1C6F-BD55-4ADC-B21D-BE15B815AE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48082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r>
              <a:rPr lang="en-US" sz="1800" b="1" dirty="0"/>
              <a:t>Recognition:</a:t>
            </a:r>
            <a:r>
              <a:rPr lang="en-US" sz="1800" dirty="0"/>
              <a:t> The professional recognition of your peers for technical and professional excellence.</a:t>
            </a:r>
          </a:p>
          <a:p>
            <a:r>
              <a:rPr lang="en-US" sz="1800" b="1" dirty="0"/>
              <a:t>Senior member plaque:</a:t>
            </a:r>
            <a:r>
              <a:rPr lang="en-US" sz="1800" dirty="0"/>
              <a:t> Since January 1999, all newly elevated Senior members have received an engraved Senior Member plaque to be proudly displayed for colleagues, clients and employers to see. The plaque, an attractive fine wood with bronze engraving, is sent within six to eight weeks after elevation.</a:t>
            </a:r>
          </a:p>
          <a:p>
            <a:r>
              <a:rPr lang="en-US" sz="1800" b="1" dirty="0"/>
              <a:t>US$25 coupon:</a:t>
            </a:r>
            <a:r>
              <a:rPr lang="en-US" sz="1800" dirty="0"/>
              <a:t> IEEE will recognize all newly elevated Senior members with a coupon worth up to US$25. This coupon can be used to join one new IEEE society. The coupon expires on 31 December of the year in which it is received.</a:t>
            </a:r>
          </a:p>
          <a:p>
            <a:r>
              <a:rPr lang="en-US" sz="1800" b="1" dirty="0"/>
              <a:t>Letter of commendation:</a:t>
            </a:r>
            <a:r>
              <a:rPr lang="en-US" sz="1800" dirty="0"/>
              <a:t> A letter of commendation will be sent to your employer on the achievement of Senior member grade (upon the request of the newly elected Senior member).</a:t>
            </a:r>
          </a:p>
          <a:p>
            <a:r>
              <a:rPr lang="en-US" sz="1800" b="1" dirty="0"/>
              <a:t>Announcements:</a:t>
            </a:r>
            <a:r>
              <a:rPr lang="en-US" sz="1800" dirty="0"/>
              <a:t> Announcement of elevation can be made in section/society and/or local newsletters, newspapers and notices.</a:t>
            </a:r>
          </a:p>
          <a:p>
            <a:r>
              <a:rPr lang="en-US" sz="1800" b="1" dirty="0"/>
              <a:t>Leadership Eligibility:</a:t>
            </a:r>
            <a:r>
              <a:rPr lang="en-US" sz="1800" dirty="0"/>
              <a:t> Senior members are eligible to hold executive IEEE volunteer positions.</a:t>
            </a:r>
          </a:p>
          <a:p>
            <a:r>
              <a:rPr lang="en-US" sz="1800" b="1" dirty="0"/>
              <a:t>Ability to refer other candidates:</a:t>
            </a:r>
            <a:r>
              <a:rPr lang="en-US" sz="1800" dirty="0"/>
              <a:t> Senior members can serve as a reference for other applicants for senior membership.</a:t>
            </a:r>
          </a:p>
          <a:p>
            <a:r>
              <a:rPr lang="en-US" sz="1800" b="1" dirty="0"/>
              <a:t>Review panel:</a:t>
            </a:r>
            <a:r>
              <a:rPr lang="en-US" sz="1800" dirty="0"/>
              <a:t> Senior members are invited to be on the panel to review senior member applications.</a:t>
            </a:r>
          </a:p>
          <a:p>
            <a:r>
              <a:rPr lang="en-US" sz="1800" b="1" dirty="0"/>
              <a:t>US$25 referral coupon:</a:t>
            </a:r>
            <a:r>
              <a:rPr lang="en-US" sz="1800" dirty="0"/>
              <a:t> Newly elevated Senior members are encouraged to find the next innovators of tomorrow and invite them to join IEEE. Invite them to join and the new IEEE member will receive US$25 off their first year of membership.</a:t>
            </a:r>
          </a:p>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255690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PlaceHolder 1"/>
          <p:cNvSpPr>
            <a:spLocks noGrp="1" noRot="1" noChangeAspect="1"/>
          </p:cNvSpPr>
          <p:nvPr>
            <p:ph type="sldImg"/>
          </p:nvPr>
        </p:nvSpPr>
        <p:spPr>
          <a:xfrm>
            <a:off x="2546350" y="876300"/>
            <a:ext cx="4203700" cy="2365375"/>
          </a:xfrm>
          <a:prstGeom prst="rect">
            <a:avLst/>
          </a:prstGeom>
          <a:ln w="0">
            <a:noFill/>
          </a:ln>
        </p:spPr>
      </p:sp>
      <p:sp>
        <p:nvSpPr>
          <p:cNvPr id="1877" name="PlaceHolder 2"/>
          <p:cNvSpPr>
            <a:spLocks noGrp="1"/>
          </p:cNvSpPr>
          <p:nvPr>
            <p:ph type="body"/>
          </p:nvPr>
        </p:nvSpPr>
        <p:spPr>
          <a:xfrm>
            <a:off x="929520" y="3373920"/>
            <a:ext cx="7436880" cy="2760120"/>
          </a:xfrm>
          <a:prstGeom prst="rect">
            <a:avLst/>
          </a:prstGeom>
          <a:noFill/>
          <a:ln w="0">
            <a:noFill/>
          </a:ln>
        </p:spPr>
        <p:txBody>
          <a:bodyPr lIns="92880" tIns="46440" rIns="92880" bIns="46440" anchor="t">
            <a:noAutofit/>
          </a:bodyPr>
          <a:lstStyle/>
          <a:p>
            <a:pPr marL="216000" indent="-216000">
              <a:buNone/>
            </a:pPr>
            <a:endParaRPr lang="en-US" sz="1800" b="0" strike="noStrike" spc="-1" dirty="0">
              <a:solidFill>
                <a:srgbClr val="000000"/>
              </a:solidFill>
              <a:latin typeface="Arial"/>
            </a:endParaRPr>
          </a:p>
        </p:txBody>
      </p:sp>
      <p:sp>
        <p:nvSpPr>
          <p:cNvPr id="1878" name="PlaceHolder 3"/>
          <p:cNvSpPr>
            <a:spLocks noGrp="1"/>
          </p:cNvSpPr>
          <p:nvPr>
            <p:ph type="sldNum" idx="46"/>
          </p:nvPr>
        </p:nvSpPr>
        <p:spPr>
          <a:xfrm>
            <a:off x="5265720" y="6658560"/>
            <a:ext cx="4028040" cy="351360"/>
          </a:xfrm>
          <a:prstGeom prst="rect">
            <a:avLst/>
          </a:prstGeom>
          <a:noFill/>
          <a:ln w="0">
            <a:noFill/>
          </a:ln>
        </p:spPr>
        <p:txBody>
          <a:bodyPr lIns="92880" tIns="46440" rIns="92880" bIns="46440"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EE7CA25-7246-4630-8F6A-DDF3905AF043}" type="slidenum">
              <a:rPr lang="en-US" sz="1200" b="0" strike="noStrike" spc="-1">
                <a:solidFill>
                  <a:srgbClr val="000000"/>
                </a:solidFill>
                <a:latin typeface="Times New Roman"/>
              </a:rPr>
              <a:t>11</a:t>
            </a:fld>
            <a:endParaRPr lang="en-US" sz="1200" b="0" strike="noStrike" spc="-1" dirty="0">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185972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03275"/>
            <a:ext cx="7123113" cy="4008438"/>
          </a:xfrm>
          <a:prstGeom prst="rect">
            <a:avLst/>
          </a:prstGeom>
          <a:ln w="0">
            <a:noFill/>
          </a:ln>
        </p:spPr>
      </p:sp>
      <p:sp>
        <p:nvSpPr>
          <p:cNvPr id="1084" name="PlaceHolder 2"/>
          <p:cNvSpPr>
            <a:spLocks noGrp="1"/>
          </p:cNvSpPr>
          <p:nvPr>
            <p:ph type="body"/>
          </p:nvPr>
        </p:nvSpPr>
        <p:spPr>
          <a:xfrm>
            <a:off x="756000" y="5077800"/>
            <a:ext cx="6046560" cy="4808880"/>
          </a:xfrm>
          <a:prstGeom prst="rect">
            <a:avLst/>
          </a:prstGeom>
          <a:noFill/>
          <a:ln w="0">
            <a:noFill/>
          </a:ln>
        </p:spPr>
        <p:txBody>
          <a:bodyPr lIns="96480" tIns="48240" rIns="96480" bIns="48240" anchor="t">
            <a:noAutofit/>
          </a:bodyPr>
          <a:lstStyle/>
          <a:p>
            <a:pPr marL="216000" indent="0">
              <a:buNone/>
            </a:pPr>
            <a:endParaRPr lang="es-ES" sz="1800" b="0" strike="noStrike" spc="-1" dirty="0">
              <a:solidFill>
                <a:srgbClr val="000000"/>
              </a:solidFill>
              <a:latin typeface="Arial"/>
            </a:endParaRPr>
          </a:p>
        </p:txBody>
      </p:sp>
      <p:sp>
        <p:nvSpPr>
          <p:cNvPr id="1085" name="PlaceHolder 3"/>
          <p:cNvSpPr>
            <a:spLocks noGrp="1"/>
          </p:cNvSpPr>
          <p:nvPr>
            <p:ph type="dt" idx="179"/>
          </p:nvPr>
        </p:nvSpPr>
        <p:spPr>
          <a:xfrm>
            <a:off x="4282200" y="0"/>
            <a:ext cx="3275640" cy="531720"/>
          </a:xfrm>
          <a:prstGeom prst="rect">
            <a:avLst/>
          </a:prstGeom>
          <a:noFill/>
          <a:ln w="0">
            <a:noFill/>
          </a:ln>
        </p:spPr>
        <p:txBody>
          <a:bodyPr lIns="96480" tIns="48240" rIns="96480" bIns="48240" anchor="t">
            <a:noAutofit/>
          </a:bodyPr>
          <a:lstStyle/>
          <a:p>
            <a:pPr indent="0">
              <a:buNone/>
            </a:pPr>
            <a:endParaRPr lang="es-ES" sz="1400" b="0" strike="noStrike" spc="-1" dirty="0">
              <a:solidFill>
                <a:srgbClr val="000000"/>
              </a:solidFill>
              <a:latin typeface="Times New Roman"/>
            </a:endParaRPr>
          </a:p>
        </p:txBody>
      </p:sp>
    </p:spTree>
    <p:extLst>
      <p:ext uri="{BB962C8B-B14F-4D97-AF65-F5344CB8AC3E}">
        <p14:creationId xmlns:p14="http://schemas.microsoft.com/office/powerpoint/2010/main" val="384510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a5eb19ae2e_1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a5eb19ae2e_1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The blue underlined links in the slide above entitled “Young Professionals Event Funding” and “Student Professional Awareness” are clickable and lead to the event funding applications and instructions since the links are a bit long as below:</a:t>
            </a:r>
            <a:endParaRPr dirty="0"/>
          </a:p>
          <a:p>
            <a:pPr marL="0" indent="0">
              <a:buNone/>
            </a:pPr>
            <a:endParaRPr dirty="0"/>
          </a:p>
          <a:p>
            <a:pPr marL="0" indent="0">
              <a:buNone/>
            </a:pPr>
            <a:r>
              <a:rPr lang="en" u="sng" dirty="0">
                <a:solidFill>
                  <a:schemeClr val="hlink"/>
                </a:solidFill>
                <a:hlinkClick r:id="rId3"/>
              </a:rPr>
              <a:t>https://yp.ieee.org/volunteers/event-funding/</a:t>
            </a:r>
            <a:endParaRPr dirty="0"/>
          </a:p>
          <a:p>
            <a:pPr marL="0" indent="0">
              <a:buNone/>
            </a:pPr>
            <a:endParaRPr dirty="0"/>
          </a:p>
          <a:p>
            <a:pPr marL="0" indent="0">
              <a:buNone/>
            </a:pPr>
            <a:r>
              <a:rPr lang="en" u="sng" dirty="0">
                <a:solidFill>
                  <a:schemeClr val="hlink"/>
                </a:solidFill>
                <a:hlinkClick r:id="rId4"/>
              </a:rPr>
              <a:t>https://students.ieee.org/student-opportunities/professional-awareness/spax-events/</a:t>
            </a:r>
            <a:endParaRPr dirty="0"/>
          </a:p>
        </p:txBody>
      </p:sp>
    </p:spTree>
    <p:extLst>
      <p:ext uri="{BB962C8B-B14F-4D97-AF65-F5344CB8AC3E}">
        <p14:creationId xmlns:p14="http://schemas.microsoft.com/office/powerpoint/2010/main" val="85197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7fe872ff9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7fe872ff9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96059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E6CF6E10-088A-474C-A2BB-26858750F9E5}" type="datetime1">
              <a:rPr lang="en-US" smtClean="0"/>
              <a:t>3/20/2024</a:t>
            </a:fld>
            <a:endParaRPr lang="en-US" dirty="0"/>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9" name="Picture 8">
            <a:extLst>
              <a:ext uri="{FF2B5EF4-FFF2-40B4-BE49-F238E27FC236}">
                <a16:creationId xmlns:a16="http://schemas.microsoft.com/office/drawing/2014/main" id="{97A59788-7E7E-4BE1-807C-8B58310132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701" y="213459"/>
            <a:ext cx="1628452" cy="908904"/>
          </a:xfrm>
          <a:prstGeom prst="rect">
            <a:avLst/>
          </a:prstGeom>
        </p:spPr>
      </p:pic>
      <p:pic>
        <p:nvPicPr>
          <p:cNvPr id="10" name="Picture 9">
            <a:extLst>
              <a:ext uri="{FF2B5EF4-FFF2-40B4-BE49-F238E27FC236}">
                <a16:creationId xmlns:a16="http://schemas.microsoft.com/office/drawing/2014/main" id="{E3AE2D5C-9575-4FC5-9F95-1A92088EAE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09800" y="1366"/>
            <a:ext cx="1405888" cy="1224529"/>
          </a:xfrm>
          <a:prstGeom prst="rect">
            <a:avLst/>
          </a:prstGeom>
        </p:spPr>
      </p:pic>
    </p:spTree>
    <p:extLst>
      <p:ext uri="{BB962C8B-B14F-4D97-AF65-F5344CB8AC3E}">
        <p14:creationId xmlns:p14="http://schemas.microsoft.com/office/powerpoint/2010/main" val="2399676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DBF9-1070-4D1D-B24A-AC9D4C4B39D5}"/>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785C7-F30C-41C5-B470-AB1FB71145C8}"/>
              </a:ext>
            </a:extLst>
          </p:cNvPr>
          <p:cNvSpPr>
            <a:spLocks noGrp="1"/>
          </p:cNvSpPr>
          <p:nvPr>
            <p:ph type="pic" idx="1"/>
          </p:nvPr>
        </p:nvSpPr>
        <p:spPr>
          <a:xfrm>
            <a:off x="5183188" y="1600200"/>
            <a:ext cx="6172200" cy="47007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DCA933-8B8C-488C-8599-84327CF05BF2}"/>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5A62C-4F9F-43DC-8E79-D0E7C60BE11D}"/>
              </a:ext>
            </a:extLst>
          </p:cNvPr>
          <p:cNvSpPr>
            <a:spLocks noGrp="1"/>
          </p:cNvSpPr>
          <p:nvPr>
            <p:ph type="dt" sz="half" idx="10"/>
          </p:nvPr>
        </p:nvSpPr>
        <p:spPr>
          <a:xfrm>
            <a:off x="4867938" y="6356350"/>
            <a:ext cx="2743200" cy="365125"/>
          </a:xfrm>
        </p:spPr>
        <p:txBody>
          <a:bodyPr/>
          <a:lstStyle>
            <a:lvl1pPr algn="ctr">
              <a:defRPr/>
            </a:lvl1pPr>
          </a:lstStyle>
          <a:p>
            <a:fld id="{7F9B0DC5-2C23-46EA-9207-C3334FEAA56E}" type="datetime1">
              <a:rPr lang="en-US" smtClean="0"/>
              <a:pPr/>
              <a:t>3/20/2024</a:t>
            </a:fld>
            <a:endParaRPr lang="en-US" dirty="0"/>
          </a:p>
        </p:txBody>
      </p:sp>
      <p:sp>
        <p:nvSpPr>
          <p:cNvPr id="7" name="Slide Number Placeholder 6">
            <a:extLst>
              <a:ext uri="{FF2B5EF4-FFF2-40B4-BE49-F238E27FC236}">
                <a16:creationId xmlns:a16="http://schemas.microsoft.com/office/drawing/2014/main" id="{F9D4410C-2ADE-4198-AF7C-F1A2A46C3FFA}"/>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6" name="Picture 5">
            <a:extLst>
              <a:ext uri="{FF2B5EF4-FFF2-40B4-BE49-F238E27FC236}">
                <a16:creationId xmlns:a16="http://schemas.microsoft.com/office/drawing/2014/main" id="{F90D4B8B-7A01-8ECB-55A4-54C519A78DF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0" name="Picture 9">
            <a:extLst>
              <a:ext uri="{FF2B5EF4-FFF2-40B4-BE49-F238E27FC236}">
                <a16:creationId xmlns:a16="http://schemas.microsoft.com/office/drawing/2014/main" id="{4770E9F6-FA5E-4B26-A454-8D366B38AD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B47D0050-DDA1-47F5-B1B0-B43EA69BBE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42705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7"/>
            <a:ext cx="105156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1800" b="1" i="1">
                <a:solidFill>
                  <a:schemeClr val="tx1">
                    <a:lumMod val="50000"/>
                    <a:lumOff val="50000"/>
                  </a:schemeClr>
                </a:solidFill>
              </a:defRPr>
            </a:lvl1pPr>
          </a:lstStyle>
          <a:p>
            <a:pPr lvl="0"/>
            <a:r>
              <a:rPr lang="en-US"/>
              <a:t>Click to edit Master text styles</a:t>
            </a:r>
          </a:p>
        </p:txBody>
      </p:sp>
      <p:sp>
        <p:nvSpPr>
          <p:cNvPr id="5" name="Slide Number Placeholder 25">
            <a:extLst>
              <a:ext uri="{FF2B5EF4-FFF2-40B4-BE49-F238E27FC236}">
                <a16:creationId xmlns:a16="http://schemas.microsoft.com/office/drawing/2014/main" id="{644F9273-E85B-4AE5-8214-04C01B1D324F}"/>
              </a:ext>
            </a:extLst>
          </p:cNvPr>
          <p:cNvSpPr>
            <a:spLocks noGrp="1"/>
          </p:cNvSpPr>
          <p:nvPr>
            <p:ph type="sldNum" sz="quarter" idx="16"/>
          </p:nvPr>
        </p:nvSpPr>
        <p:spPr/>
        <p:txBody>
          <a:bodyPr/>
          <a:lstStyle>
            <a:lvl1pPr>
              <a:defRPr/>
            </a:lvl1pPr>
          </a:lstStyle>
          <a:p>
            <a:fld id="{EF2B79DE-B02C-482C-8BDC-B42750E75F37}" type="slidenum">
              <a:rPr lang="en-US" altLang="en-US"/>
              <a:pPr/>
              <a:t>‹#›</a:t>
            </a:fld>
            <a:endParaRPr lang="en-US" altLang="en-US" dirty="0"/>
          </a:p>
        </p:txBody>
      </p:sp>
    </p:spTree>
    <p:extLst>
      <p:ext uri="{BB962C8B-B14F-4D97-AF65-F5344CB8AC3E}">
        <p14:creationId xmlns:p14="http://schemas.microsoft.com/office/powerpoint/2010/main" val="7837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F50DCF-F4CB-4F07-B7CD-C0CCBFA74266}"/>
              </a:ext>
            </a:extLst>
          </p:cNvPr>
          <p:cNvPicPr>
            <a:picLocks noChangeAspect="1"/>
          </p:cNvPicPr>
          <p:nvPr userDrawn="1"/>
        </p:nvPicPr>
        <p:blipFill>
          <a:blip r:embed="rId2"/>
          <a:stretch>
            <a:fillRect/>
          </a:stretch>
        </p:blipFill>
        <p:spPr>
          <a:xfrm>
            <a:off x="10281481" y="303586"/>
            <a:ext cx="1095336" cy="957671"/>
          </a:xfrm>
          <a:prstGeom prst="rect">
            <a:avLst/>
          </a:prstGeom>
        </p:spPr>
      </p:pic>
      <p:pic>
        <p:nvPicPr>
          <p:cNvPr id="10" name="Picture 9">
            <a:extLst>
              <a:ext uri="{FF2B5EF4-FFF2-40B4-BE49-F238E27FC236}">
                <a16:creationId xmlns:a16="http://schemas.microsoft.com/office/drawing/2014/main" id="{10B5F19B-9159-48B6-8D3A-235A1EA0A1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FAF6EE1E-E6DE-4167-A966-26C6F2CCBE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a:xfrm>
            <a:off x="4979580" y="6356350"/>
            <a:ext cx="2743200" cy="365125"/>
          </a:xfrm>
        </p:spPr>
        <p:txBody>
          <a:bodyPr/>
          <a:lstStyle>
            <a:lvl1pPr algn="ctr">
              <a:defRPr/>
            </a:lvl1pPr>
          </a:lstStyle>
          <a:p>
            <a:fld id="{3ADABA23-1EE7-4FF7-81E1-1C903E520C5D}" type="datetime1">
              <a:rPr lang="en-US" smtClean="0"/>
              <a:pPr/>
              <a:t>3/20/2024</a:t>
            </a:fld>
            <a:endParaRPr lang="en-US" dirty="0"/>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10" name="Picture 9">
            <a:extLst>
              <a:ext uri="{FF2B5EF4-FFF2-40B4-BE49-F238E27FC236}">
                <a16:creationId xmlns:a16="http://schemas.microsoft.com/office/drawing/2014/main" id="{29352316-4A36-4DCD-8BEF-80FF909BC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0AA0505E-2EBD-4C8A-93AE-08DAA23EA1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0"/>
            <a:ext cx="5181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0"/>
            <a:ext cx="5181600" cy="4933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a:xfrm>
            <a:off x="4862623" y="6328116"/>
            <a:ext cx="2743200" cy="365125"/>
          </a:xfrm>
        </p:spPr>
        <p:txBody>
          <a:bodyPr/>
          <a:lstStyle>
            <a:lvl1pPr algn="ctr">
              <a:defRPr/>
            </a:lvl1pPr>
          </a:lstStyle>
          <a:p>
            <a:fld id="{EBFD83CA-F91E-4889-B6AB-2E0D3BB037F7}" type="datetime1">
              <a:rPr lang="en-US" smtClean="0"/>
              <a:pPr/>
              <a:t>3/20/2024</a:t>
            </a:fld>
            <a:endParaRPr lang="en-US" dirty="0"/>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806D80-C007-2055-7074-13E2C560C0B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0" name="Picture 9">
            <a:extLst>
              <a:ext uri="{FF2B5EF4-FFF2-40B4-BE49-F238E27FC236}">
                <a16:creationId xmlns:a16="http://schemas.microsoft.com/office/drawing/2014/main" id="{FAAE1901-43D2-4F3A-9275-4921C6B1F0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1" name="Picture 10">
            <a:extLst>
              <a:ext uri="{FF2B5EF4-FFF2-40B4-BE49-F238E27FC236}">
                <a16:creationId xmlns:a16="http://schemas.microsoft.com/office/drawing/2014/main" id="{A28F877E-7CE9-418A-9691-BCA97252F9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399"/>
            <a:ext cx="5157787" cy="424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4247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a:xfrm>
            <a:off x="4724399" y="6414829"/>
            <a:ext cx="2743200" cy="365125"/>
          </a:xfrm>
        </p:spPr>
        <p:txBody>
          <a:bodyPr/>
          <a:lstStyle>
            <a:lvl1pPr algn="ctr">
              <a:defRPr/>
            </a:lvl1pPr>
          </a:lstStyle>
          <a:p>
            <a:fld id="{52C753F6-1C0C-417A-BC3A-636F67AE8E6A}" type="datetime1">
              <a:rPr lang="en-US" smtClean="0"/>
              <a:pPr/>
              <a:t>3/20/2024</a:t>
            </a:fld>
            <a:endParaRPr lang="en-US" dirty="0"/>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E20D10-B618-AAFD-B71B-77214DD6116C}"/>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2" name="Picture 11">
            <a:extLst>
              <a:ext uri="{FF2B5EF4-FFF2-40B4-BE49-F238E27FC236}">
                <a16:creationId xmlns:a16="http://schemas.microsoft.com/office/drawing/2014/main" id="{C34923EF-5F62-4EA8-B71C-CE03F5438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4" name="Picture 13">
            <a:extLst>
              <a:ext uri="{FF2B5EF4-FFF2-40B4-BE49-F238E27FC236}">
                <a16:creationId xmlns:a16="http://schemas.microsoft.com/office/drawing/2014/main" id="{B3DC849D-3365-42CF-A6C1-F474790E24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a:xfrm>
            <a:off x="4671236" y="6356350"/>
            <a:ext cx="2743200" cy="365125"/>
          </a:xfrm>
        </p:spPr>
        <p:txBody>
          <a:bodyPr/>
          <a:lstStyle>
            <a:lvl1pPr algn="ctr">
              <a:defRPr/>
            </a:lvl1pPr>
          </a:lstStyle>
          <a:p>
            <a:fld id="{F3641CA9-E3AA-4498-AC10-74A73C18C207}" type="datetime1">
              <a:rPr lang="en-US" smtClean="0"/>
              <a:pPr/>
              <a:t>3/20/2024</a:t>
            </a:fld>
            <a:endParaRPr lang="en-US" dirty="0"/>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dirty="0"/>
          </a:p>
        </p:txBody>
      </p:sp>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490283F-240E-4AE1-9F80-A0B7FDF796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9" name="Picture 8">
            <a:extLst>
              <a:ext uri="{FF2B5EF4-FFF2-40B4-BE49-F238E27FC236}">
                <a16:creationId xmlns:a16="http://schemas.microsoft.com/office/drawing/2014/main" id="{51696B16-E789-47B9-864F-DE761F6A73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a:xfrm>
            <a:off x="4623390" y="6356350"/>
            <a:ext cx="2743200" cy="365125"/>
          </a:xfrm>
        </p:spPr>
        <p:txBody>
          <a:bodyPr/>
          <a:lstStyle>
            <a:lvl1pPr algn="ctr">
              <a:defRPr/>
            </a:lvl1pPr>
          </a:lstStyle>
          <a:p>
            <a:fld id="{E9D43D7C-EB68-4353-A5C8-0CD4D58E9116}" type="datetime1">
              <a:rPr lang="en-US" smtClean="0"/>
              <a:pPr/>
              <a:t>3/20/2024</a:t>
            </a:fld>
            <a:endParaRPr lang="en-US" dirty="0"/>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3" name="Picture 2">
            <a:extLst>
              <a:ext uri="{FF2B5EF4-FFF2-40B4-BE49-F238E27FC236}">
                <a16:creationId xmlns:a16="http://schemas.microsoft.com/office/drawing/2014/main" id="{657FF365-1939-365F-6CEB-E11108DD69A3}"/>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7" name="Picture 6">
            <a:extLst>
              <a:ext uri="{FF2B5EF4-FFF2-40B4-BE49-F238E27FC236}">
                <a16:creationId xmlns:a16="http://schemas.microsoft.com/office/drawing/2014/main" id="{84439596-7566-4AE3-8DD6-6FE5ED8CC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8" name="Picture 7">
            <a:extLst>
              <a:ext uri="{FF2B5EF4-FFF2-40B4-BE49-F238E27FC236}">
                <a16:creationId xmlns:a16="http://schemas.microsoft.com/office/drawing/2014/main" id="{499DBFD9-76DD-4159-B3B8-2B20399961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No Logo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E9D43D7C-EB68-4353-A5C8-0CD4D58E9116}" type="datetime1">
              <a:rPr lang="en-US" smtClean="0"/>
              <a:t>3/20/2024</a:t>
            </a:fld>
            <a:endParaRPr lang="en-US" dirty="0"/>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dirty="0"/>
          </a:p>
        </p:txBody>
      </p:sp>
    </p:spTree>
    <p:extLst>
      <p:ext uri="{BB962C8B-B14F-4D97-AF65-F5344CB8AC3E}">
        <p14:creationId xmlns:p14="http://schemas.microsoft.com/office/powerpoint/2010/main" val="8705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DF11-B347-4596-B6C5-B0574BC41388}"/>
              </a:ext>
            </a:extLst>
          </p:cNvPr>
          <p:cNvSpPr>
            <a:spLocks noGrp="1"/>
          </p:cNvSpPr>
          <p:nvPr>
            <p:ph type="title"/>
          </p:nvPr>
        </p:nvSpPr>
        <p:spPr>
          <a:xfrm>
            <a:off x="839788" y="457200"/>
            <a:ext cx="3932237" cy="114300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E475C10-DD34-4E31-95BD-ADA20108953A}"/>
              </a:ext>
            </a:extLst>
          </p:cNvPr>
          <p:cNvSpPr>
            <a:spLocks noGrp="1"/>
          </p:cNvSpPr>
          <p:nvPr>
            <p:ph type="body" sz="half" idx="2"/>
          </p:nvPr>
        </p:nvSpPr>
        <p:spPr>
          <a:xfrm>
            <a:off x="839788" y="1600200"/>
            <a:ext cx="3932237" cy="4700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2760-94C0-4F07-9F7B-07C186A40940}"/>
              </a:ext>
            </a:extLst>
          </p:cNvPr>
          <p:cNvSpPr>
            <a:spLocks noGrp="1"/>
          </p:cNvSpPr>
          <p:nvPr>
            <p:ph type="dt" sz="half" idx="10"/>
          </p:nvPr>
        </p:nvSpPr>
        <p:spPr>
          <a:xfrm>
            <a:off x="5091222" y="6358048"/>
            <a:ext cx="2743200" cy="365125"/>
          </a:xfrm>
        </p:spPr>
        <p:txBody>
          <a:bodyPr/>
          <a:lstStyle>
            <a:lvl1pPr algn="ctr">
              <a:defRPr/>
            </a:lvl1pPr>
          </a:lstStyle>
          <a:p>
            <a:fld id="{623B2362-B003-4262-AB00-599FB7FA1887}" type="datetime1">
              <a:rPr lang="en-US" smtClean="0"/>
              <a:pPr/>
              <a:t>3/20/2024</a:t>
            </a:fld>
            <a:endParaRPr lang="en-US" dirty="0"/>
          </a:p>
        </p:txBody>
      </p:sp>
      <p:sp>
        <p:nvSpPr>
          <p:cNvPr id="7" name="Slide Number Placeholder 6">
            <a:extLst>
              <a:ext uri="{FF2B5EF4-FFF2-40B4-BE49-F238E27FC236}">
                <a16:creationId xmlns:a16="http://schemas.microsoft.com/office/drawing/2014/main" id="{795B5755-8F0F-4329-B2EE-F1842085A610}"/>
              </a:ext>
            </a:extLst>
          </p:cNvPr>
          <p:cNvSpPr>
            <a:spLocks noGrp="1"/>
          </p:cNvSpPr>
          <p:nvPr>
            <p:ph type="sldNum" sz="quarter" idx="12"/>
          </p:nvPr>
        </p:nvSpPr>
        <p:spPr/>
        <p:txBody>
          <a:bodyPr/>
          <a:lstStyle/>
          <a:p>
            <a:fld id="{FE9165D2-D3B6-435C-A2E0-8337FBEE834F}" type="slidenum">
              <a:rPr lang="en-US" smtClean="0"/>
              <a:t>‹#›</a:t>
            </a:fld>
            <a:endParaRPr lang="en-US" dirty="0"/>
          </a:p>
        </p:txBody>
      </p:sp>
      <p:sp>
        <p:nvSpPr>
          <p:cNvPr id="3" name="Content Placeholder 2">
            <a:extLst>
              <a:ext uri="{FF2B5EF4-FFF2-40B4-BE49-F238E27FC236}">
                <a16:creationId xmlns:a16="http://schemas.microsoft.com/office/drawing/2014/main" id="{022CC31A-9B29-4A49-9312-701F95A75F83}"/>
              </a:ext>
            </a:extLst>
          </p:cNvPr>
          <p:cNvSpPr>
            <a:spLocks noGrp="1"/>
          </p:cNvSpPr>
          <p:nvPr>
            <p:ph idx="1"/>
          </p:nvPr>
        </p:nvSpPr>
        <p:spPr>
          <a:xfrm>
            <a:off x="5183188" y="1600199"/>
            <a:ext cx="6172200" cy="4700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7A2075A-FC4F-C35C-5C6E-0FBC8F67FE1A}"/>
              </a:ext>
            </a:extLst>
          </p:cNvPr>
          <p:cNvPicPr>
            <a:picLocks noChangeAspect="1"/>
          </p:cNvPicPr>
          <p:nvPr userDrawn="1"/>
        </p:nvPicPr>
        <p:blipFill>
          <a:blip r:embed="rId2"/>
          <a:stretch>
            <a:fillRect/>
          </a:stretch>
        </p:blipFill>
        <p:spPr>
          <a:xfrm>
            <a:off x="10281481" y="332162"/>
            <a:ext cx="1095336" cy="957671"/>
          </a:xfrm>
          <a:prstGeom prst="rect">
            <a:avLst/>
          </a:prstGeom>
        </p:spPr>
      </p:pic>
      <p:pic>
        <p:nvPicPr>
          <p:cNvPr id="12" name="Picture 11">
            <a:extLst>
              <a:ext uri="{FF2B5EF4-FFF2-40B4-BE49-F238E27FC236}">
                <a16:creationId xmlns:a16="http://schemas.microsoft.com/office/drawing/2014/main" id="{86E958DD-90D0-4B62-A086-FFF4CAA220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1481" y="5850701"/>
            <a:ext cx="1628452" cy="908904"/>
          </a:xfrm>
          <a:prstGeom prst="rect">
            <a:avLst/>
          </a:prstGeom>
        </p:spPr>
      </p:pic>
      <p:pic>
        <p:nvPicPr>
          <p:cNvPr id="13" name="Picture 12">
            <a:extLst>
              <a:ext uri="{FF2B5EF4-FFF2-40B4-BE49-F238E27FC236}">
                <a16:creationId xmlns:a16="http://schemas.microsoft.com/office/drawing/2014/main" id="{956BFC98-96CD-4075-A1A6-6B1367195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2330" y="5652167"/>
            <a:ext cx="1405888" cy="1224529"/>
          </a:xfrm>
          <a:prstGeom prst="rect">
            <a:avLst/>
          </a:prstGeom>
        </p:spPr>
      </p:pic>
    </p:spTree>
    <p:extLst>
      <p:ext uri="{BB962C8B-B14F-4D97-AF65-F5344CB8AC3E}">
        <p14:creationId xmlns:p14="http://schemas.microsoft.com/office/powerpoint/2010/main" val="121212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9E9083D1-6D31-4A34-9FB3-2BA837F6CB85}" type="datetime1">
              <a:rPr lang="en-US" smtClean="0"/>
              <a:t>3/20/2024</a:t>
            </a:fld>
            <a:endParaRPr lang="en-US" dirty="0"/>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l"/>
            <a:fld id="{FE9165D2-D3B6-435C-A2E0-8337FBEE834F}" type="slidenum">
              <a:rPr lang="en-US" smtClean="0"/>
              <a:pPr algn="l"/>
              <a:t>‹#›</a:t>
            </a:fld>
            <a:endParaRPr lang="en-US" dirty="0"/>
          </a:p>
        </p:txBody>
      </p:sp>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 id="2147483659" r:id="rId11"/>
  </p:sldLayoutIdLst>
  <p:hf sldNum="0"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mga.ieee.org/volunteer-hub/geographic-unit-operations/geographic-units-and-groups/chapters/ieee-society-chapter-coordinator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ta.ieee.org/operations/society-and-council-operations/ieee-distinguished-lecturer-progra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s.ieee.org/student-opportunities/professional-awarenes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s://yp.ieee.org/volunteers/event-fund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ie.ieee.org/fundi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life.ieee.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ieee.org/conferences_events/conferences/organizers/index.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ieeemce.org/planning-basics/event-planning-logistics/certificates-and-digital-badges/" TargetMode="External"/><Relationship Id="rId4" Type="http://schemas.openxmlformats.org/officeDocument/2006/relationships/hyperlink" Target="https://ieeemce.org/organize-an-event/search-ieee-conferen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foundation.org/about/establish-an-ieee-foundation-fund/"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ieeefoundation.org/funding-request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ieee.org/membership-catalog/productdetail/showProductDetailPage.html?product=MEMSIGHT&amp;searchResults=Y" TargetMode="External"/><Relationship Id="rId7" Type="http://schemas.openxmlformats.org/officeDocument/2006/relationships/hyperlink" Target="https://www.ieeefoundation.org/impact/illuminate/ieee-sigh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iln.ieee.org/public/contentdetails.aspx?id=C19BF142209144468F681624D11AED5D" TargetMode="External"/><Relationship Id="rId5" Type="http://schemas.openxmlformats.org/officeDocument/2006/relationships/hyperlink" Target="https://htb.ieee.org/impact/" TargetMode="External"/><Relationship Id="rId10" Type="http://schemas.openxmlformats.org/officeDocument/2006/relationships/image" Target="../media/image13.jpeg"/><Relationship Id="rId4" Type="http://schemas.openxmlformats.org/officeDocument/2006/relationships/hyperlink" Target="http://ieee-sight-toolkit.org/start/" TargetMode="Externa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mga.ieee.org/images/files/Current_MGA_Operations_Manual_2024__17_Feb_2024.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ieee.org/content/dam/ieee-org/ieee/web/org/about/corporate/ieee-policies.pdf" TargetMode="External"/><Relationship Id="rId5" Type="http://schemas.openxmlformats.org/officeDocument/2006/relationships/hyperlink" Target="https://mga.ieee.org/volunteer-hub/geographic-unit-finances" TargetMode="External"/><Relationship Id="rId4" Type="http://schemas.openxmlformats.org/officeDocument/2006/relationships/hyperlink" Target="https://www.ieee.org/content/dam/ieee-org/ieee/web/org/financial-ops-manual.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eee-elearning.org/CLE/" TargetMode="External"/><Relationship Id="rId7" Type="http://schemas.openxmlformats.org/officeDocument/2006/relationships/hyperlink" Target="https://mga.ieee.org/volunteer-hub"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ieee.org/content/dam/ieee-org/ieee/web/org/financial-ops-manual.pdf" TargetMode="External"/><Relationship Id="rId5" Type="http://schemas.openxmlformats.org/officeDocument/2006/relationships/hyperlink" Target="https://mga.iee.org/" TargetMode="External"/><Relationship Id="rId4" Type="http://schemas.openxmlformats.org/officeDocument/2006/relationships/hyperlink" Target="https://www.ieee.org/about/corporate/governance/index.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mga.ieee.org/images/files/Current_MGA_Operations_Manual_2024__17_Feb_2024.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mga.ieee.org/volunteer-hub/geographic-unit-finances/rebat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5.ieee.org/houston/about-ieee/ieee-senior-membershi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E6EDB-0477-2ADB-78BE-CF139FC129D3}"/>
              </a:ext>
            </a:extLst>
          </p:cNvPr>
          <p:cNvSpPr>
            <a:spLocks noGrp="1"/>
          </p:cNvSpPr>
          <p:nvPr>
            <p:ph type="ctrTitle"/>
          </p:nvPr>
        </p:nvSpPr>
        <p:spPr/>
        <p:txBody>
          <a:bodyPr/>
          <a:lstStyle/>
          <a:p>
            <a:r>
              <a:rPr lang="en-US" spc="-1" dirty="0">
                <a:solidFill>
                  <a:srgbClr val="0066A1"/>
                </a:solidFill>
                <a:ea typeface="Calibri"/>
              </a:rPr>
              <a:t>Show Me the Money</a:t>
            </a:r>
            <a:endParaRPr lang="en-US" dirty="0"/>
          </a:p>
        </p:txBody>
      </p:sp>
      <p:sp>
        <p:nvSpPr>
          <p:cNvPr id="5" name="Subtitle 4">
            <a:extLst>
              <a:ext uri="{FF2B5EF4-FFF2-40B4-BE49-F238E27FC236}">
                <a16:creationId xmlns:a16="http://schemas.microsoft.com/office/drawing/2014/main" id="{A20537DC-833D-D49C-EC88-B8C300EDA39A}"/>
              </a:ext>
            </a:extLst>
          </p:cNvPr>
          <p:cNvSpPr>
            <a:spLocks noGrp="1"/>
          </p:cNvSpPr>
          <p:nvPr>
            <p:ph type="subTitle" idx="1"/>
          </p:nvPr>
        </p:nvSpPr>
        <p:spPr/>
        <p:txBody>
          <a:bodyPr>
            <a:normAutofit/>
          </a:bodyPr>
          <a:lstStyle/>
          <a:p>
            <a:r>
              <a:rPr lang="en-US" dirty="0"/>
              <a:t>Jill Gostin, Past IEEE VP, MGA; Former R3 Director</a:t>
            </a:r>
          </a:p>
          <a:p>
            <a:endParaRPr lang="en-US" dirty="0"/>
          </a:p>
          <a:p>
            <a:r>
              <a:rPr lang="en-US" dirty="0"/>
              <a:t>Presented at SoutheastCon 2024</a:t>
            </a:r>
          </a:p>
        </p:txBody>
      </p:sp>
    </p:spTree>
    <p:extLst>
      <p:ext uri="{BB962C8B-B14F-4D97-AF65-F5344CB8AC3E}">
        <p14:creationId xmlns:p14="http://schemas.microsoft.com/office/powerpoint/2010/main" val="333581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idx="4294967295"/>
          </p:nvPr>
        </p:nvSpPr>
        <p:spPr>
          <a:xfrm>
            <a:off x="0" y="472282"/>
            <a:ext cx="10358438" cy="1141412"/>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Region Funding Opportunities</a:t>
            </a:r>
            <a:endParaRPr lang="es-ES" b="0" spc="-1" dirty="0">
              <a:solidFill>
                <a:srgbClr val="000000"/>
              </a:solidFill>
            </a:endParaRPr>
          </a:p>
        </p:txBody>
      </p:sp>
      <p:sp>
        <p:nvSpPr>
          <p:cNvPr id="642" name="PlaceHolder 2"/>
          <p:cNvSpPr>
            <a:spLocks noGrp="1"/>
          </p:cNvSpPr>
          <p:nvPr>
            <p:ph idx="4294967295"/>
          </p:nvPr>
        </p:nvSpPr>
        <p:spPr>
          <a:xfrm>
            <a:off x="0" y="1292370"/>
            <a:ext cx="11625262" cy="4703762"/>
          </a:xfrm>
          <a:prstGeom prst="rect">
            <a:avLst/>
          </a:prstGeom>
          <a:noFill/>
          <a:ln w="0">
            <a:noFill/>
          </a:ln>
        </p:spPr>
        <p:txBody>
          <a:bodyPr lIns="119963" tIns="59981" rIns="119963" bIns="59981" anchor="t">
            <a:noAutofit/>
          </a:bodyPr>
          <a:lstStyle/>
          <a:p>
            <a:pPr>
              <a:buClr>
                <a:srgbClr val="00629B"/>
              </a:buClr>
            </a:pPr>
            <a:r>
              <a:rPr lang="en-US" altLang="en-US" dirty="0"/>
              <a:t>Professional Activities Funding</a:t>
            </a:r>
          </a:p>
          <a:p>
            <a:pPr lvl="1">
              <a:buClr>
                <a:srgbClr val="00629B"/>
              </a:buClr>
            </a:pPr>
            <a:r>
              <a:rPr lang="en-US" altLang="en-US" sz="2800" dirty="0"/>
              <a:t>Saturday 11:15 am “Professional Activities Committee” session</a:t>
            </a:r>
          </a:p>
          <a:p>
            <a:pPr lvl="1">
              <a:buClr>
                <a:srgbClr val="00629B"/>
              </a:buClr>
            </a:pPr>
            <a:r>
              <a:rPr lang="en-US" altLang="en-US" sz="2800" dirty="0"/>
              <a:t>Saturday 3:50 pm “Professional Development Events” session</a:t>
            </a:r>
          </a:p>
          <a:p>
            <a:pPr>
              <a:buClr>
                <a:srgbClr val="00629B"/>
              </a:buClr>
            </a:pPr>
            <a:r>
              <a:rPr lang="en-US" altLang="en-US" dirty="0"/>
              <a:t>Project Funding</a:t>
            </a:r>
          </a:p>
          <a:p>
            <a:pPr lvl="1">
              <a:buClr>
                <a:srgbClr val="00629B"/>
              </a:buClr>
            </a:pPr>
            <a:r>
              <a:rPr lang="en-US" altLang="en-US" sz="2800" dirty="0"/>
              <a:t>Saturday 3:35 pm “Running Section Projects” session </a:t>
            </a:r>
          </a:p>
          <a:p>
            <a:pPr lvl="1">
              <a:buClr>
                <a:srgbClr val="00629B"/>
              </a:buClr>
            </a:pPr>
            <a:endParaRPr lang="en-US" altLang="en-US" dirty="0"/>
          </a:p>
          <a:p>
            <a:endParaRPr lang="en-US" altLang="en-US" dirty="0"/>
          </a:p>
          <a:p>
            <a:pPr marL="457291" indent="-457291">
              <a:buClr>
                <a:srgbClr val="0066A1"/>
              </a:buClr>
              <a:buFont typeface="Verdana"/>
              <a:buChar char="•"/>
            </a:pPr>
            <a:endParaRPr lang="es-ES" sz="2400" spc="-1" dirty="0">
              <a:solidFill>
                <a:srgbClr val="000000"/>
              </a:solidFill>
              <a:latin typeface="Arial"/>
            </a:endParaRPr>
          </a:p>
        </p:txBody>
      </p:sp>
      <p:sp>
        <p:nvSpPr>
          <p:cNvPr id="643" name="PlaceHolder 3"/>
          <p:cNvSpPr>
            <a:spLocks noGrp="1"/>
          </p:cNvSpPr>
          <p:nvPr>
            <p:ph type="sldNum" idx="4294967295"/>
          </p:nvPr>
        </p:nvSpPr>
        <p:spPr>
          <a:xfrm>
            <a:off x="0" y="6494462"/>
            <a:ext cx="572571" cy="36353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2E3E5EA9-66EC-4A9A-98CE-A981AA095817}" type="slidenum">
              <a:rPr lang="en-US"/>
              <a:pPr/>
              <a:t>10</a:t>
            </a:fld>
            <a:endParaRPr lang="es-ES" dirty="0">
              <a:solidFill>
                <a:srgbClr val="000000"/>
              </a:solidFill>
              <a:latin typeface="Times New Roman"/>
            </a:endParaRPr>
          </a:p>
        </p:txBody>
      </p:sp>
    </p:spTree>
    <p:extLst>
      <p:ext uri="{BB962C8B-B14F-4D97-AF65-F5344CB8AC3E}">
        <p14:creationId xmlns:p14="http://schemas.microsoft.com/office/powerpoint/2010/main" val="282833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Google Shape;1336;p8"/>
          <p:cNvSpPr/>
          <p:nvPr/>
        </p:nvSpPr>
        <p:spPr>
          <a:xfrm>
            <a:off x="0" y="600831"/>
            <a:ext cx="10021680" cy="649080"/>
          </a:xfrm>
          <a:prstGeom prst="rect">
            <a:avLst/>
          </a:prstGeom>
          <a:noFill/>
          <a:ln w="0">
            <a:noFill/>
          </a:ln>
        </p:spPr>
        <p:style>
          <a:lnRef idx="0">
            <a:scrgbClr r="0" g="0" b="0"/>
          </a:lnRef>
          <a:fillRef idx="0">
            <a:scrgbClr r="0" g="0" b="0"/>
          </a:fillRef>
          <a:effectRef idx="0">
            <a:scrgbClr r="0" g="0" b="0"/>
          </a:effectRef>
          <a:fontRef idx="minor"/>
        </p:style>
        <p:txBody>
          <a:bodyPr lIns="122040" tIns="60840" rIns="122040" bIns="60840" anchor="b">
            <a:noAutofit/>
          </a:bodyPr>
          <a:lstStyle/>
          <a:p>
            <a:pPr defTabSz="914400">
              <a:lnSpc>
                <a:spcPct val="90000"/>
              </a:lnSpc>
              <a:tabLst>
                <a:tab pos="0" algn="l"/>
              </a:tabLst>
            </a:pPr>
            <a:r>
              <a:rPr lang="en-US" sz="4800" b="1" strike="noStrike" spc="-1" dirty="0">
                <a:solidFill>
                  <a:srgbClr val="0066A1"/>
                </a:solidFill>
                <a:latin typeface="+mj-lt"/>
                <a:ea typeface="Calibri"/>
              </a:rPr>
              <a:t>Societies/Councils (for Chapters)</a:t>
            </a:r>
            <a:endParaRPr lang="en-US" sz="4800" b="0" strike="noStrike" spc="-1" dirty="0">
              <a:solidFill>
                <a:srgbClr val="000000"/>
              </a:solidFill>
              <a:latin typeface="+mj-lt"/>
            </a:endParaRPr>
          </a:p>
        </p:txBody>
      </p:sp>
      <p:sp>
        <p:nvSpPr>
          <p:cNvPr id="1782" name="Text Placeholder 2"/>
          <p:cNvSpPr/>
          <p:nvPr/>
        </p:nvSpPr>
        <p:spPr>
          <a:xfrm>
            <a:off x="0" y="1344932"/>
            <a:ext cx="8820360" cy="508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defTabSz="914400">
              <a:lnSpc>
                <a:spcPct val="100000"/>
              </a:lnSpc>
              <a:buClr>
                <a:srgbClr val="00629B"/>
              </a:buClr>
              <a:buFont typeface="Arial" panose="020B0604020202020204" pitchFamily="34" charset="0"/>
              <a:buChar char="•"/>
            </a:pPr>
            <a:r>
              <a:rPr lang="en-US" sz="2000" b="1" strike="noStrike" spc="-1" dirty="0">
                <a:ea typeface="Arial"/>
              </a:rPr>
              <a:t>Chapters are supported by both MGA</a:t>
            </a:r>
            <a:r>
              <a:rPr lang="en-US" sz="2000" b="0" strike="noStrike" spc="-1" dirty="0">
                <a:ea typeface="Arial"/>
              </a:rPr>
              <a:t> (Section, Region, or Geographic Council) </a:t>
            </a:r>
            <a:r>
              <a:rPr lang="en-US" sz="2000" b="1" strike="noStrike" spc="-1" dirty="0">
                <a:ea typeface="Arial"/>
              </a:rPr>
              <a:t>and Technical Activities</a:t>
            </a:r>
            <a:r>
              <a:rPr lang="en-US" sz="2000" b="0" strike="noStrike" spc="-1" dirty="0">
                <a:ea typeface="Arial"/>
              </a:rPr>
              <a:t> (Societies/Technical Councils)</a:t>
            </a:r>
            <a:endParaRPr lang="en-US" sz="2000" b="0" strike="noStrike" spc="-1" dirty="0"/>
          </a:p>
          <a:p>
            <a:pPr marL="342900" indent="-342900" defTabSz="914400">
              <a:lnSpc>
                <a:spcPct val="100000"/>
              </a:lnSpc>
              <a:buClr>
                <a:srgbClr val="00629B"/>
              </a:buClr>
              <a:buFont typeface="Arial" panose="020B0604020202020204" pitchFamily="34" charset="0"/>
              <a:buChar char="•"/>
            </a:pPr>
            <a:endParaRPr lang="en-US" sz="2000" b="0" strike="noStrike" spc="-1" dirty="0"/>
          </a:p>
          <a:p>
            <a:pPr marL="342900" indent="-342900" defTabSz="914400">
              <a:lnSpc>
                <a:spcPct val="100000"/>
              </a:lnSpc>
              <a:buClr>
                <a:srgbClr val="00629B"/>
              </a:buClr>
              <a:buFont typeface="Arial" panose="020B0604020202020204" pitchFamily="34" charset="0"/>
              <a:buChar char="•"/>
            </a:pPr>
            <a:r>
              <a:rPr lang="en-US" sz="2000" b="1" strike="noStrike" spc="-1" dirty="0">
                <a:ea typeface="Arial"/>
              </a:rPr>
              <a:t>Many Societies/Technical Councils have robust Chapter programs that include:</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Financial support</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Distinguished Lecturers</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Mentorship / Support Resources</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Outstanding Chapter Awards</a:t>
            </a:r>
            <a:endParaRPr lang="en-US" sz="2000" b="0" strike="noStrike" spc="-1" dirty="0"/>
          </a:p>
          <a:p>
            <a:pPr marL="342900" indent="-342900" defTabSz="914400">
              <a:lnSpc>
                <a:spcPct val="100000"/>
              </a:lnSpc>
              <a:buClr>
                <a:srgbClr val="00629B"/>
              </a:buClr>
              <a:buFont typeface="Arial" panose="020B0604020202020204" pitchFamily="34" charset="0"/>
              <a:buChar char="•"/>
            </a:pPr>
            <a:endParaRPr lang="en-US" sz="2000" b="0" strike="noStrike" spc="-1" dirty="0"/>
          </a:p>
          <a:p>
            <a:pPr marL="342900" indent="-342900" defTabSz="914400">
              <a:lnSpc>
                <a:spcPct val="100000"/>
              </a:lnSpc>
              <a:buClr>
                <a:srgbClr val="00629B"/>
              </a:buClr>
              <a:buFont typeface="Arial" panose="020B0604020202020204" pitchFamily="34" charset="0"/>
              <a:buChar char="•"/>
            </a:pPr>
            <a:r>
              <a:rPr lang="en-US" sz="2000" b="1" strike="noStrike" spc="-1" dirty="0">
                <a:ea typeface="Arial"/>
              </a:rPr>
              <a:t>Collaborate with Societies/Councils on Local Programs and Events</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Reach out to your local Chapter Chairs</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Communicate with your Student Branches and SB Chapters</a:t>
            </a:r>
            <a:endParaRPr lang="en-US" sz="2000" b="0" strike="noStrike" spc="-1" dirty="0"/>
          </a:p>
          <a:p>
            <a:pPr marL="342900" indent="-342900" defTabSz="914400">
              <a:lnSpc>
                <a:spcPct val="100000"/>
              </a:lnSpc>
              <a:buClr>
                <a:srgbClr val="00629B"/>
              </a:buClr>
              <a:buFont typeface="Arial" panose="020B0604020202020204" pitchFamily="34" charset="0"/>
              <a:buChar char="•"/>
            </a:pPr>
            <a:endParaRPr lang="en-US" sz="2000" b="0" strike="noStrike" spc="-1" dirty="0"/>
          </a:p>
          <a:p>
            <a:pPr marL="342900" indent="-342900" defTabSz="914400">
              <a:lnSpc>
                <a:spcPct val="100000"/>
              </a:lnSpc>
              <a:buClr>
                <a:srgbClr val="00629B"/>
              </a:buClr>
              <a:buFont typeface="Arial" panose="020B0604020202020204" pitchFamily="34" charset="0"/>
              <a:buChar char="•"/>
            </a:pPr>
            <a:r>
              <a:rPr lang="en-US" sz="2000" b="1" strike="noStrike" spc="-1" dirty="0">
                <a:ea typeface="Arial"/>
              </a:rPr>
              <a:t>Form new Chapters and Student Branch Chapters in your Section</a:t>
            </a:r>
            <a:endParaRPr lang="en-US" sz="2000" b="0" strike="noStrike" spc="-1" dirty="0"/>
          </a:p>
          <a:p>
            <a:pPr marL="1028880" lvl="1" indent="-343080" defTabSz="914400">
              <a:lnSpc>
                <a:spcPct val="100000"/>
              </a:lnSpc>
              <a:buClr>
                <a:srgbClr val="00629B"/>
              </a:buClr>
              <a:buFont typeface="Arial" panose="020B0604020202020204" pitchFamily="34" charset="0"/>
              <a:buChar char="•"/>
            </a:pPr>
            <a:r>
              <a:rPr lang="en-US" sz="2000" b="0" strike="noStrike" spc="-1" dirty="0">
                <a:ea typeface="Arial"/>
              </a:rPr>
              <a:t>Contact Society/Technical Council Chapter Coordinators for support</a:t>
            </a:r>
            <a:endParaRPr lang="en-US" sz="2000" b="0" strike="noStrike" spc="-1" dirty="0"/>
          </a:p>
        </p:txBody>
      </p:sp>
      <p:sp>
        <p:nvSpPr>
          <p:cNvPr id="1783" name="Rectangle: Rounded Corners 7"/>
          <p:cNvSpPr/>
          <p:nvPr/>
        </p:nvSpPr>
        <p:spPr>
          <a:xfrm>
            <a:off x="9000360" y="1728577"/>
            <a:ext cx="2910960" cy="1391760"/>
          </a:xfrm>
          <a:prstGeom prst="roundRect">
            <a:avLst>
              <a:gd name="adj" fmla="val 16667"/>
            </a:avLst>
          </a:prstGeom>
          <a:solidFill>
            <a:srgbClr val="95CD3B">
              <a:alpha val="27000"/>
            </a:srgbClr>
          </a:solidFill>
          <a:ln w="25560">
            <a:solidFill>
              <a:srgbClr val="7030A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pPr>
            <a:r>
              <a:rPr lang="en-US" sz="1600" b="1" i="1" strike="noStrike" spc="-1" dirty="0">
                <a:solidFill>
                  <a:srgbClr val="7030A0"/>
                </a:solidFill>
                <a:latin typeface="Calibri"/>
              </a:rPr>
              <a:t>Sections, through their Chapter Chairs, will be able to access more support for their local members.</a:t>
            </a:r>
            <a:endParaRPr lang="en-US" sz="1600" b="0" strike="noStrike" spc="-1" dirty="0">
              <a:solidFill>
                <a:srgbClr val="000000"/>
              </a:solidFill>
              <a:latin typeface="Arial"/>
            </a:endParaRPr>
          </a:p>
        </p:txBody>
      </p:sp>
      <p:sp>
        <p:nvSpPr>
          <p:cNvPr id="5" name="PlaceHolder 3">
            <a:extLst>
              <a:ext uri="{FF2B5EF4-FFF2-40B4-BE49-F238E27FC236}">
                <a16:creationId xmlns:a16="http://schemas.microsoft.com/office/drawing/2014/main" id="{DB462423-3692-4C3A-95D6-DAE7B865CFD5}"/>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11</a:t>
            </a:fld>
            <a:endParaRPr lang="en-US" dirty="0">
              <a:solidFill>
                <a:srgbClr val="000000"/>
              </a:solidFill>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89532"/>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Societies/Councils (for Chapters)</a:t>
            </a:r>
            <a:endParaRPr lang="es-ES" b="0" spc="-1" dirty="0">
              <a:solidFill>
                <a:srgbClr val="000000"/>
              </a:solidFill>
            </a:endParaRPr>
          </a:p>
        </p:txBody>
      </p:sp>
      <p:sp>
        <p:nvSpPr>
          <p:cNvPr id="642" name="PlaceHolder 2"/>
          <p:cNvSpPr>
            <a:spLocks noGrp="1"/>
          </p:cNvSpPr>
          <p:nvPr>
            <p:ph/>
          </p:nvPr>
        </p:nvSpPr>
        <p:spPr>
          <a:xfrm>
            <a:off x="-1" y="1247150"/>
            <a:ext cx="12192001" cy="4703988"/>
          </a:xfrm>
          <a:prstGeom prst="rect">
            <a:avLst/>
          </a:prstGeom>
          <a:noFill/>
          <a:ln w="0">
            <a:noFill/>
          </a:ln>
        </p:spPr>
        <p:txBody>
          <a:bodyPr lIns="119963" tIns="59981" rIns="119963" bIns="59981" anchor="t">
            <a:noAutofit/>
          </a:bodyPr>
          <a:lstStyle/>
          <a:p>
            <a:pPr>
              <a:buClr>
                <a:srgbClr val="00629B"/>
              </a:buClr>
            </a:pPr>
            <a:r>
              <a:rPr lang="en-US" altLang="en-US" sz="3200" dirty="0"/>
              <a:t>Each Society/Council (S/C) has its own program -- Reach out to the (S/C) Chapter Coordinator</a:t>
            </a:r>
          </a:p>
          <a:p>
            <a:pPr lvl="1">
              <a:buClr>
                <a:srgbClr val="00629B"/>
              </a:buClr>
            </a:pPr>
            <a:r>
              <a:rPr lang="en-US" sz="2800" b="1" spc="-1" dirty="0">
                <a:solidFill>
                  <a:schemeClr val="dk1"/>
                </a:solidFill>
                <a:hlinkClick r:id="rId3"/>
              </a:rPr>
              <a:t>https://mga.ieee.org/volunteer-hub/geographic-unit-operations/geographic-units-and-groups/chapters/ieee-society-chapter-coordinators</a:t>
            </a:r>
            <a:r>
              <a:rPr lang="en-US" sz="2800" b="1" spc="-1" dirty="0">
                <a:solidFill>
                  <a:schemeClr val="dk1"/>
                </a:solidFill>
              </a:rPr>
              <a:t> </a:t>
            </a:r>
          </a:p>
          <a:p>
            <a:pPr lvl="1">
              <a:buClr>
                <a:srgbClr val="00629B"/>
              </a:buClr>
            </a:pPr>
            <a:r>
              <a:rPr lang="en-US" altLang="en-US" sz="2800" spc="-1" dirty="0">
                <a:solidFill>
                  <a:schemeClr val="dk1"/>
                </a:solidFill>
              </a:rPr>
              <a:t>Rebates for holding N meetings</a:t>
            </a:r>
          </a:p>
          <a:p>
            <a:pPr lvl="1">
              <a:buClr>
                <a:srgbClr val="00629B"/>
              </a:buClr>
            </a:pPr>
            <a:r>
              <a:rPr lang="en-US" altLang="en-US" sz="2800" spc="-1" dirty="0">
                <a:solidFill>
                  <a:schemeClr val="dk1"/>
                </a:solidFill>
              </a:rPr>
              <a:t>Funds for specific activities – usually a template or webform to submit request</a:t>
            </a:r>
            <a:endParaRPr lang="en-US" altLang="en-US" sz="2800" dirty="0"/>
          </a:p>
          <a:p>
            <a:pPr>
              <a:buClr>
                <a:srgbClr val="00629B"/>
              </a:buClr>
            </a:pPr>
            <a:r>
              <a:rPr lang="en-US" sz="3200" spc="-1" dirty="0">
                <a:solidFill>
                  <a:schemeClr val="dk1"/>
                </a:solidFill>
              </a:rPr>
              <a:t>Utilize Distinguished Lecturer Programs</a:t>
            </a:r>
          </a:p>
          <a:p>
            <a:pPr lvl="1">
              <a:buClr>
                <a:srgbClr val="00629B"/>
              </a:buClr>
            </a:pPr>
            <a:r>
              <a:rPr lang="en-US" sz="2800" b="1" spc="-1" dirty="0">
                <a:solidFill>
                  <a:schemeClr val="dk1"/>
                </a:solidFill>
                <a:hlinkClick r:id="rId4"/>
              </a:rPr>
              <a:t>https://ta.ieee.org/operations/society-and-council-operations/ieee-distinguished-lecturer-program</a:t>
            </a:r>
            <a:r>
              <a:rPr lang="en-US" sz="2800" b="1" spc="-1" dirty="0">
                <a:solidFill>
                  <a:schemeClr val="dk1"/>
                </a:solidFill>
              </a:rPr>
              <a:t> </a:t>
            </a:r>
          </a:p>
        </p:txBody>
      </p:sp>
      <p:sp>
        <p:nvSpPr>
          <p:cNvPr id="5" name="PlaceHolder 3">
            <a:extLst>
              <a:ext uri="{FF2B5EF4-FFF2-40B4-BE49-F238E27FC236}">
                <a16:creationId xmlns:a16="http://schemas.microsoft.com/office/drawing/2014/main" id="{F7257154-C4C4-42B7-AD3D-9BBB0015C4D1}"/>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12</a:t>
            </a:fld>
            <a:endParaRPr lang="en-US" dirty="0">
              <a:solidFill>
                <a:srgbClr val="000000"/>
              </a:solidFill>
              <a:latin typeface="Times New Roman"/>
            </a:endParaRPr>
          </a:p>
        </p:txBody>
      </p:sp>
    </p:spTree>
    <p:extLst>
      <p:ext uri="{BB962C8B-B14F-4D97-AF65-F5344CB8AC3E}">
        <p14:creationId xmlns:p14="http://schemas.microsoft.com/office/powerpoint/2010/main" val="421006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16625" y="456283"/>
            <a:ext cx="9238094"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Students/Affinity Groups</a:t>
            </a:r>
            <a:endParaRPr lang="es-ES" b="0" spc="-1" dirty="0">
              <a:solidFill>
                <a:srgbClr val="000000"/>
              </a:solidFill>
            </a:endParaRPr>
          </a:p>
        </p:txBody>
      </p:sp>
      <p:sp>
        <p:nvSpPr>
          <p:cNvPr id="642" name="PlaceHolder 2"/>
          <p:cNvSpPr>
            <a:spLocks noGrp="1"/>
          </p:cNvSpPr>
          <p:nvPr>
            <p:ph/>
          </p:nvPr>
        </p:nvSpPr>
        <p:spPr>
          <a:xfrm>
            <a:off x="0" y="1282955"/>
            <a:ext cx="11288684" cy="4703988"/>
          </a:xfrm>
          <a:prstGeom prst="rect">
            <a:avLst/>
          </a:prstGeom>
          <a:noFill/>
          <a:ln w="0">
            <a:noFill/>
          </a:ln>
        </p:spPr>
        <p:txBody>
          <a:bodyPr lIns="119963" tIns="59981" rIns="119963" bIns="59981" anchor="t">
            <a:noAutofit/>
          </a:bodyPr>
          <a:lstStyle/>
          <a:p>
            <a:pPr marL="457291" indent="-457291">
              <a:buClr>
                <a:srgbClr val="0066A1"/>
              </a:buClr>
              <a:buFont typeface="Verdana"/>
              <a:buChar char="•"/>
            </a:pPr>
            <a:r>
              <a:rPr lang="en-US" sz="3200" spc="-1" dirty="0">
                <a:solidFill>
                  <a:schemeClr val="dk1"/>
                </a:solidFill>
                <a:ea typeface="Calibri"/>
              </a:rPr>
              <a:t>Support available for:</a:t>
            </a:r>
          </a:p>
          <a:p>
            <a:pPr marL="914491" lvl="1" indent="-457291">
              <a:buClr>
                <a:srgbClr val="0066A1"/>
              </a:buClr>
              <a:buFont typeface="Verdana"/>
              <a:buChar char="•"/>
            </a:pPr>
            <a:r>
              <a:rPr lang="en-US" sz="2800" spc="-1" dirty="0">
                <a:solidFill>
                  <a:schemeClr val="dk1"/>
                </a:solidFill>
              </a:rPr>
              <a:t>Young Professionals AGs</a:t>
            </a:r>
          </a:p>
          <a:p>
            <a:pPr marL="914491" lvl="1" indent="-457291">
              <a:buClr>
                <a:srgbClr val="0066A1"/>
              </a:buClr>
              <a:buFont typeface="Verdana"/>
              <a:buChar char="•"/>
            </a:pPr>
            <a:r>
              <a:rPr lang="en-US" sz="2800" spc="-1" dirty="0">
                <a:solidFill>
                  <a:schemeClr val="dk1"/>
                </a:solidFill>
              </a:rPr>
              <a:t>Students</a:t>
            </a:r>
          </a:p>
          <a:p>
            <a:pPr marL="914491" lvl="1" indent="-457291">
              <a:buClr>
                <a:srgbClr val="0066A1"/>
              </a:buClr>
              <a:buFont typeface="Verdana"/>
              <a:buChar char="•"/>
            </a:pPr>
            <a:r>
              <a:rPr lang="en-US" sz="2800" spc="-1" dirty="0">
                <a:solidFill>
                  <a:schemeClr val="dk1"/>
                </a:solidFill>
              </a:rPr>
              <a:t>WIE AGs</a:t>
            </a:r>
          </a:p>
          <a:p>
            <a:pPr marL="914491" lvl="1" indent="-457291">
              <a:buClr>
                <a:srgbClr val="0066A1"/>
              </a:buClr>
              <a:buFont typeface="Verdana"/>
              <a:buChar char="•"/>
            </a:pPr>
            <a:r>
              <a:rPr lang="en-US" sz="2800" spc="-1" dirty="0">
                <a:solidFill>
                  <a:schemeClr val="dk1"/>
                </a:solidFill>
              </a:rPr>
              <a:t>Life Members AGs </a:t>
            </a:r>
          </a:p>
          <a:p>
            <a:pPr marL="457291" indent="-457291">
              <a:buClr>
                <a:srgbClr val="0066A1"/>
              </a:buClr>
              <a:buFont typeface="Verdana"/>
              <a:buChar char="•"/>
            </a:pPr>
            <a:r>
              <a:rPr lang="en-US" sz="3200" spc="-1" dirty="0">
                <a:solidFill>
                  <a:schemeClr val="dk1"/>
                </a:solidFill>
              </a:rPr>
              <a:t>Funds are limited and frequently are depleted early in the year</a:t>
            </a:r>
          </a:p>
          <a:p>
            <a:pPr marL="457291" indent="-457291">
              <a:buClr>
                <a:srgbClr val="0066A1"/>
              </a:buClr>
              <a:buFont typeface="Verdana"/>
              <a:buChar char="•"/>
            </a:pPr>
            <a:r>
              <a:rPr lang="en-US" sz="3200" spc="-1" dirty="0">
                <a:solidFill>
                  <a:schemeClr val="dk1"/>
                </a:solidFill>
              </a:rPr>
              <a:t>Read guidelines well; request examples if needed</a:t>
            </a:r>
          </a:p>
          <a:p>
            <a:pPr marL="457291" indent="-457291">
              <a:buClr>
                <a:srgbClr val="0066A1"/>
              </a:buClr>
              <a:buFont typeface="Verdana"/>
              <a:buChar char="•"/>
            </a:pPr>
            <a:endParaRPr lang="es-ES" sz="2400" spc="-1" dirty="0">
              <a:solidFill>
                <a:srgbClr val="000000"/>
              </a:solidFill>
              <a:latin typeface="Arial"/>
            </a:endParaRPr>
          </a:p>
        </p:txBody>
      </p:sp>
      <p:sp>
        <p:nvSpPr>
          <p:cNvPr id="5" name="PlaceHolder 3">
            <a:extLst>
              <a:ext uri="{FF2B5EF4-FFF2-40B4-BE49-F238E27FC236}">
                <a16:creationId xmlns:a16="http://schemas.microsoft.com/office/drawing/2014/main" id="{64490D09-DBD7-411D-96EA-F3F772D99DAF}"/>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13</a:t>
            </a:fld>
            <a:endParaRPr lang="en-US" dirty="0">
              <a:solidFill>
                <a:srgbClr val="000000"/>
              </a:solidFill>
              <a:latin typeface="Times New Roman"/>
            </a:endParaRPr>
          </a:p>
        </p:txBody>
      </p:sp>
    </p:spTree>
    <p:extLst>
      <p:ext uri="{BB962C8B-B14F-4D97-AF65-F5344CB8AC3E}">
        <p14:creationId xmlns:p14="http://schemas.microsoft.com/office/powerpoint/2010/main" val="5064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1"/>
          <p:cNvSpPr txBox="1">
            <a:spLocks noGrp="1"/>
          </p:cNvSpPr>
          <p:nvPr>
            <p:ph type="body" idx="4294967295"/>
          </p:nvPr>
        </p:nvSpPr>
        <p:spPr>
          <a:xfrm>
            <a:off x="6214000" y="2039372"/>
            <a:ext cx="5978000" cy="757238"/>
          </a:xfrm>
          <a:prstGeom prst="rect">
            <a:avLst/>
          </a:prstGeom>
        </p:spPr>
        <p:txBody>
          <a:bodyPr spcFirstLastPara="1" vert="horz" wrap="square" lIns="69400" tIns="34700" rIns="69400" bIns="34700" rtlCol="0" anchor="t" anchorCtr="0">
            <a:noAutofit/>
          </a:bodyPr>
          <a:lstStyle/>
          <a:p>
            <a:pPr marL="0" indent="0">
              <a:spcBef>
                <a:spcPts val="800"/>
              </a:spcBef>
              <a:buNone/>
            </a:pPr>
            <a:r>
              <a:rPr lang="en-US" sz="2800" b="1" dirty="0"/>
              <a:t>Student Professional Awareness </a:t>
            </a:r>
            <a:r>
              <a:rPr lang="en" sz="2800" dirty="0"/>
              <a:t>(SPAx) provides funding to IEEE Student Branches for the organization of events that assist students in their exploration of career development topics, up to $500 per event. </a:t>
            </a:r>
            <a:endParaRPr sz="2800" dirty="0"/>
          </a:p>
          <a:p>
            <a:pPr marL="0" indent="0">
              <a:spcBef>
                <a:spcPts val="800"/>
              </a:spcBef>
              <a:buNone/>
            </a:pPr>
            <a:r>
              <a:rPr lang="en" sz="2800" dirty="0"/>
              <a:t>More info at: </a:t>
            </a:r>
          </a:p>
          <a:p>
            <a:pPr marL="0" indent="0">
              <a:spcBef>
                <a:spcPts val="800"/>
              </a:spcBef>
              <a:buNone/>
            </a:pPr>
            <a:r>
              <a:rPr lang="en" sz="2800" u="sng" dirty="0">
                <a:solidFill>
                  <a:schemeClr val="hlink"/>
                </a:solidFill>
                <a:hlinkClick r:id="rId3"/>
              </a:rPr>
              <a:t>Student Professional Awareness</a:t>
            </a:r>
            <a:endParaRPr sz="2800" dirty="0"/>
          </a:p>
        </p:txBody>
      </p:sp>
      <p:pic>
        <p:nvPicPr>
          <p:cNvPr id="160" name="Google Shape;160;p21">
            <a:hlinkClick r:id="rId4"/>
          </p:cNvPr>
          <p:cNvPicPr preferRelativeResize="0"/>
          <p:nvPr/>
        </p:nvPicPr>
        <p:blipFill>
          <a:blip r:embed="rId5">
            <a:alphaModFix/>
          </a:blip>
          <a:stretch>
            <a:fillRect/>
          </a:stretch>
        </p:blipFill>
        <p:spPr>
          <a:xfrm>
            <a:off x="774759" y="1581647"/>
            <a:ext cx="3890312" cy="757200"/>
          </a:xfrm>
          <a:prstGeom prst="rect">
            <a:avLst/>
          </a:prstGeom>
          <a:noFill/>
          <a:ln>
            <a:noFill/>
          </a:ln>
        </p:spPr>
      </p:pic>
      <p:sp>
        <p:nvSpPr>
          <p:cNvPr id="161" name="Google Shape;161;p21"/>
          <p:cNvSpPr txBox="1"/>
          <p:nvPr/>
        </p:nvSpPr>
        <p:spPr>
          <a:xfrm>
            <a:off x="118033" y="2338847"/>
            <a:ext cx="5978000" cy="4124166"/>
          </a:xfrm>
          <a:prstGeom prst="rect">
            <a:avLst/>
          </a:prstGeom>
          <a:noFill/>
          <a:ln>
            <a:noFill/>
          </a:ln>
        </p:spPr>
        <p:txBody>
          <a:bodyPr spcFirstLastPara="1" wrap="square" lIns="121900" tIns="121900" rIns="121900" bIns="121900" anchor="t" anchorCtr="0">
            <a:spAutoFit/>
          </a:bodyPr>
          <a:lstStyle/>
          <a:p>
            <a:r>
              <a:rPr lang="en-US" sz="2800" b="1" dirty="0">
                <a:latin typeface="Calibri"/>
                <a:ea typeface="Calibri"/>
                <a:cs typeface="Calibri"/>
                <a:sym typeface="Calibri"/>
              </a:rPr>
              <a:t>Young Professionals Event Funding </a:t>
            </a:r>
            <a:r>
              <a:rPr lang="en" sz="2800" dirty="0">
                <a:latin typeface="Calibri"/>
                <a:ea typeface="Calibri"/>
                <a:cs typeface="Calibri"/>
                <a:sym typeface="Calibri"/>
              </a:rPr>
              <a:t>supports Affinity Groups and Societies hosting local activities, Student Transition and Elevation events (STEP), and Meetups at IEEE conferences up to $1,500 per activity. </a:t>
            </a:r>
          </a:p>
          <a:p>
            <a:endParaRPr lang="en" sz="2800" dirty="0">
              <a:latin typeface="Calibri"/>
              <a:ea typeface="Calibri"/>
              <a:cs typeface="Calibri"/>
              <a:sym typeface="Calibri"/>
            </a:endParaRPr>
          </a:p>
          <a:p>
            <a:r>
              <a:rPr lang="en" sz="2800" dirty="0">
                <a:latin typeface="Calibri"/>
                <a:ea typeface="Calibri"/>
                <a:cs typeface="Calibri"/>
                <a:sym typeface="Calibri"/>
              </a:rPr>
              <a:t>More info at: </a:t>
            </a:r>
            <a:endParaRPr lang="en" sz="2800" u="sng" dirty="0">
              <a:solidFill>
                <a:schemeClr val="hlink"/>
              </a:solidFill>
              <a:latin typeface="Calibri"/>
              <a:ea typeface="Calibri"/>
              <a:cs typeface="Calibri"/>
              <a:sym typeface="Calibri"/>
            </a:endParaRPr>
          </a:p>
          <a:p>
            <a:r>
              <a:rPr lang="en" sz="2800" dirty="0">
                <a:latin typeface="Calibri"/>
                <a:ea typeface="Calibri"/>
                <a:cs typeface="Calibri"/>
                <a:sym typeface="Calibri"/>
                <a:hlinkClick r:id="rId4"/>
              </a:rPr>
              <a:t>Young Professionals Event Funding </a:t>
            </a:r>
            <a:r>
              <a:rPr lang="en" sz="2800" dirty="0">
                <a:latin typeface="Calibri"/>
                <a:ea typeface="Calibri"/>
                <a:cs typeface="Calibri"/>
                <a:sym typeface="Calibri"/>
              </a:rPr>
              <a:t>	</a:t>
            </a:r>
            <a:endParaRPr sz="2800" dirty="0">
              <a:latin typeface="Calibri"/>
              <a:ea typeface="Calibri"/>
              <a:cs typeface="Calibri"/>
              <a:sym typeface="Calibri"/>
            </a:endParaRPr>
          </a:p>
        </p:txBody>
      </p:sp>
      <p:pic>
        <p:nvPicPr>
          <p:cNvPr id="162" name="Google Shape;162;p21">
            <a:hlinkClick r:id="rId3"/>
          </p:cNvPr>
          <p:cNvPicPr preferRelativeResize="0"/>
          <p:nvPr/>
        </p:nvPicPr>
        <p:blipFill>
          <a:blip r:embed="rId6">
            <a:alphaModFix/>
          </a:blip>
          <a:stretch>
            <a:fillRect/>
          </a:stretch>
        </p:blipFill>
        <p:spPr>
          <a:xfrm>
            <a:off x="8159309" y="1302026"/>
            <a:ext cx="1835659" cy="757200"/>
          </a:xfrm>
          <a:prstGeom prst="rect">
            <a:avLst/>
          </a:prstGeom>
          <a:noFill/>
          <a:ln>
            <a:noFill/>
          </a:ln>
        </p:spPr>
      </p:pic>
      <p:sp>
        <p:nvSpPr>
          <p:cNvPr id="8" name="Title 1"/>
          <p:cNvSpPr txBox="1">
            <a:spLocks/>
          </p:cNvSpPr>
          <p:nvPr/>
        </p:nvSpPr>
        <p:spPr>
          <a:xfrm>
            <a:off x="29275" y="541944"/>
            <a:ext cx="10228630" cy="662408"/>
          </a:xfrm>
          <a:prstGeom prst="rect">
            <a:avLst/>
          </a:prstGeom>
          <a:noFill/>
          <a:ln>
            <a:noFill/>
          </a:ln>
        </p:spPr>
        <p:txBody>
          <a:bodyPr spcFirstLastPara="1" wrap="square" lIns="69400" tIns="34700" rIns="69400" bIns="34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000"/>
              <a:buFont typeface="Calibri"/>
              <a:buNone/>
              <a:defRPr sz="3300" b="1" i="0" u="none" strike="noStrike" cap="none">
                <a:solidFill>
                  <a:srgbClr val="0045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9pPr>
          </a:lstStyle>
          <a:p>
            <a:r>
              <a:rPr lang="en-US" sz="4800" dirty="0">
                <a:solidFill>
                  <a:srgbClr val="00629B"/>
                </a:solidFill>
                <a:latin typeface="+mj-lt"/>
              </a:rPr>
              <a:t>Students/Affinity Groups: YP and Student Activities Committees</a:t>
            </a:r>
          </a:p>
        </p:txBody>
      </p:sp>
      <p:sp>
        <p:nvSpPr>
          <p:cNvPr id="9" name="Google Shape;671;p10">
            <a:extLst>
              <a:ext uri="{FF2B5EF4-FFF2-40B4-BE49-F238E27FC236}">
                <a16:creationId xmlns:a16="http://schemas.microsoft.com/office/drawing/2014/main" id="{97F3B686-16A9-48BD-9684-5C5FD74578AB}"/>
              </a:ext>
            </a:extLst>
          </p:cNvPr>
          <p:cNvSpPr txBox="1"/>
          <p:nvPr/>
        </p:nvSpPr>
        <p:spPr>
          <a:xfrm>
            <a:off x="487680" y="6500091"/>
            <a:ext cx="2350400" cy="461624"/>
          </a:xfrm>
          <a:prstGeom prst="rect">
            <a:avLst/>
          </a:prstGeom>
          <a:noFill/>
          <a:ln>
            <a:noFill/>
          </a:ln>
        </p:spPr>
        <p:txBody>
          <a:bodyPr spcFirstLastPara="1" wrap="square" lIns="121900" tIns="121900" rIns="121900" bIns="121900" anchor="t" anchorCtr="0">
            <a:spAutoFit/>
          </a:bodyPr>
          <a:lstStyle/>
          <a:p>
            <a:pPr>
              <a:buClr>
                <a:srgbClr val="000000"/>
              </a:buClr>
              <a:buSzPts val="1200"/>
            </a:pPr>
            <a:r>
              <a:rPr lang="en-US" sz="1400" dirty="0">
                <a:solidFill>
                  <a:srgbClr val="FFFFFF"/>
                </a:solidFill>
                <a:latin typeface="Calibri"/>
                <a:ea typeface="Calibri"/>
                <a:cs typeface="Calibri"/>
                <a:sym typeface="Calibri"/>
              </a:rPr>
              <a:t>IEEE PROPRIETARY</a:t>
            </a:r>
            <a:endParaRPr sz="1400" dirty="0">
              <a:solidFill>
                <a:srgbClr val="FFFFFF"/>
              </a:solidFill>
              <a:latin typeface="Calibri"/>
              <a:ea typeface="Calibri"/>
              <a:cs typeface="Calibri"/>
              <a:sym typeface="Calibri"/>
            </a:endParaRPr>
          </a:p>
        </p:txBody>
      </p:sp>
      <p:sp>
        <p:nvSpPr>
          <p:cNvPr id="10" name="PlaceHolder 3">
            <a:extLst>
              <a:ext uri="{FF2B5EF4-FFF2-40B4-BE49-F238E27FC236}">
                <a16:creationId xmlns:a16="http://schemas.microsoft.com/office/drawing/2014/main" id="{05A3EFC3-56EE-4D75-B977-66C72C4C6A7F}"/>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14</a:t>
            </a:fld>
            <a:endParaRPr lang="en-US" dirty="0">
              <a:solidFill>
                <a:srgbClr val="000000"/>
              </a:solidFill>
              <a:latin typeface="Times New Roman"/>
            </a:endParaRPr>
          </a:p>
        </p:txBody>
      </p:sp>
    </p:spTree>
    <p:extLst>
      <p:ext uri="{BB962C8B-B14F-4D97-AF65-F5344CB8AC3E}">
        <p14:creationId xmlns:p14="http://schemas.microsoft.com/office/powerpoint/2010/main" val="309749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2"/>
          <p:cNvSpPr txBox="1"/>
          <p:nvPr/>
        </p:nvSpPr>
        <p:spPr>
          <a:xfrm>
            <a:off x="16625" y="2162346"/>
            <a:ext cx="12175375" cy="3600474"/>
          </a:xfrm>
          <a:prstGeom prst="rect">
            <a:avLst/>
          </a:prstGeom>
          <a:noFill/>
          <a:ln>
            <a:noFill/>
          </a:ln>
        </p:spPr>
        <p:txBody>
          <a:bodyPr spcFirstLastPara="1" wrap="square" lIns="121900" tIns="60933" rIns="121900" bIns="60933" anchor="t" anchorCtr="0">
            <a:noAutofit/>
          </a:bodyPr>
          <a:lstStyle/>
          <a:p>
            <a:pPr marL="457200" indent="-457200">
              <a:lnSpc>
                <a:spcPct val="90000"/>
              </a:lnSpc>
              <a:buClr>
                <a:srgbClr val="00629B"/>
              </a:buClr>
              <a:buSzPct val="100000"/>
              <a:buFont typeface="Arial" panose="020B0604020202020204" pitchFamily="34" charset="0"/>
              <a:buChar char="•"/>
            </a:pPr>
            <a:r>
              <a:rPr lang="en" sz="2800" dirty="0">
                <a:latin typeface="Calibri"/>
                <a:ea typeface="Calibri"/>
                <a:cs typeface="Calibri"/>
                <a:sym typeface="Calibri"/>
              </a:rPr>
              <a:t>IEEE Women in Engineering (WIE) encourages the development of local activities that add professional value to IEEE WIE members and are aligned with the WIE mission. </a:t>
            </a:r>
            <a:r>
              <a:rPr lang="en" sz="2800"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https://wie.ieee.org/funding/</a:t>
            </a:r>
            <a:endParaRPr sz="2800" dirty="0">
              <a:latin typeface="Calibri"/>
              <a:ea typeface="Calibri"/>
              <a:cs typeface="Calibri"/>
              <a:sym typeface="Calibri"/>
            </a:endParaRPr>
          </a:p>
          <a:p>
            <a:pPr marL="952470" lvl="1" indent="-342900">
              <a:lnSpc>
                <a:spcPct val="90000"/>
              </a:lnSpc>
              <a:spcBef>
                <a:spcPts val="667"/>
              </a:spcBef>
              <a:buClr>
                <a:srgbClr val="00629B"/>
              </a:buClr>
              <a:buSzPct val="100000"/>
              <a:buFont typeface="Arial" panose="020B0604020202020204" pitchFamily="34" charset="0"/>
              <a:buChar char="•"/>
            </a:pPr>
            <a:r>
              <a:rPr lang="en" sz="2400" b="1" dirty="0">
                <a:latin typeface="Calibri"/>
                <a:ea typeface="Calibri"/>
                <a:cs typeface="Calibri"/>
                <a:sym typeface="Calibri"/>
              </a:rPr>
              <a:t>Initial Funding </a:t>
            </a:r>
            <a:r>
              <a:rPr lang="en" sz="2400" dirty="0">
                <a:latin typeface="Calibri"/>
                <a:ea typeface="Calibri"/>
                <a:cs typeface="Calibri"/>
                <a:sym typeface="Calibri"/>
              </a:rPr>
              <a:t>– Newly established WIE Affinity Groups (AG) and WIE Student Branch Affinity Groups (SBAG) are eligible to request up to US$200 in start-up funding.</a:t>
            </a:r>
            <a:endParaRPr sz="2400" dirty="0">
              <a:latin typeface="Calibri"/>
              <a:ea typeface="Calibri"/>
              <a:cs typeface="Calibri"/>
              <a:sym typeface="Calibri"/>
            </a:endParaRPr>
          </a:p>
          <a:p>
            <a:pPr marL="952470" lvl="1" indent="-342900">
              <a:lnSpc>
                <a:spcPct val="90000"/>
              </a:lnSpc>
              <a:spcBef>
                <a:spcPts val="667"/>
              </a:spcBef>
              <a:buClr>
                <a:srgbClr val="00629B"/>
              </a:buClr>
              <a:buSzPct val="100000"/>
              <a:buFont typeface="Arial" panose="020B0604020202020204" pitchFamily="34" charset="0"/>
              <a:buChar char="•"/>
            </a:pPr>
            <a:r>
              <a:rPr lang="en" sz="2400" b="1" dirty="0">
                <a:latin typeface="Calibri"/>
                <a:ea typeface="Calibri"/>
                <a:cs typeface="Calibri"/>
                <a:sym typeface="Calibri"/>
              </a:rPr>
              <a:t>Special Funding </a:t>
            </a:r>
            <a:r>
              <a:rPr lang="en" sz="2400" dirty="0">
                <a:latin typeface="Calibri"/>
                <a:ea typeface="Calibri"/>
                <a:cs typeface="Calibri"/>
                <a:sym typeface="Calibri"/>
              </a:rPr>
              <a:t>– WIE AGs and WIE SBAGs may request up to US$400 in funding for special projects or activities.</a:t>
            </a:r>
            <a:endParaRPr sz="2400" dirty="0">
              <a:latin typeface="Calibri"/>
              <a:ea typeface="Calibri"/>
              <a:cs typeface="Calibri"/>
              <a:sym typeface="Calibri"/>
            </a:endParaRPr>
          </a:p>
          <a:p>
            <a:pPr marL="457200" indent="-457200">
              <a:lnSpc>
                <a:spcPct val="90000"/>
              </a:lnSpc>
              <a:spcBef>
                <a:spcPts val="1333"/>
              </a:spcBef>
              <a:buClr>
                <a:srgbClr val="00629B"/>
              </a:buClr>
              <a:buSzPct val="100000"/>
              <a:buFont typeface="Arial" panose="020B0604020202020204" pitchFamily="34" charset="0"/>
              <a:buChar char="•"/>
            </a:pPr>
            <a:r>
              <a:rPr lang="en" sz="2800" dirty="0">
                <a:latin typeface="Calibri"/>
                <a:ea typeface="Calibri"/>
                <a:cs typeface="Calibri"/>
                <a:sym typeface="Calibri"/>
              </a:rPr>
              <a:t>Sample activities include: IEEE WIE workshops, IEEE WIE panel sessions at IEEE Society conferences, joint IEEE WIE/Young Professionals activities, etc. </a:t>
            </a:r>
            <a:endParaRPr sz="2800" dirty="0">
              <a:latin typeface="Calibri"/>
              <a:ea typeface="Calibri"/>
              <a:cs typeface="Calibri"/>
              <a:sym typeface="Calibri"/>
            </a:endParaRPr>
          </a:p>
        </p:txBody>
      </p:sp>
      <p:pic>
        <p:nvPicPr>
          <p:cNvPr id="170" name="Google Shape;170;p22"/>
          <p:cNvPicPr preferRelativeResize="0"/>
          <p:nvPr/>
        </p:nvPicPr>
        <p:blipFill>
          <a:blip r:embed="rId4">
            <a:alphaModFix/>
          </a:blip>
          <a:stretch>
            <a:fillRect/>
          </a:stretch>
        </p:blipFill>
        <p:spPr>
          <a:xfrm>
            <a:off x="5229738" y="1126139"/>
            <a:ext cx="1732523" cy="1155015"/>
          </a:xfrm>
          <a:prstGeom prst="rect">
            <a:avLst/>
          </a:prstGeom>
          <a:noFill/>
          <a:ln>
            <a:noFill/>
          </a:ln>
        </p:spPr>
      </p:pic>
      <p:sp>
        <p:nvSpPr>
          <p:cNvPr id="5" name="Title 1"/>
          <p:cNvSpPr txBox="1">
            <a:spLocks/>
          </p:cNvSpPr>
          <p:nvPr/>
        </p:nvSpPr>
        <p:spPr>
          <a:xfrm>
            <a:off x="16625" y="635571"/>
            <a:ext cx="10515600" cy="662408"/>
          </a:xfrm>
          <a:prstGeom prst="rect">
            <a:avLst/>
          </a:prstGeom>
          <a:noFill/>
          <a:ln>
            <a:noFill/>
          </a:ln>
        </p:spPr>
        <p:txBody>
          <a:bodyPr spcFirstLastPara="1" wrap="square" lIns="69400" tIns="34700" rIns="69400" bIns="34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000"/>
              <a:buFont typeface="Calibri"/>
              <a:buNone/>
              <a:defRPr sz="3300" b="1" i="0" u="none" strike="noStrike" cap="none">
                <a:solidFill>
                  <a:srgbClr val="0045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9pPr>
          </a:lstStyle>
          <a:p>
            <a:r>
              <a:rPr lang="en-US" sz="4800" dirty="0">
                <a:solidFill>
                  <a:srgbClr val="00629B"/>
                </a:solidFill>
                <a:latin typeface="+mj-lt"/>
              </a:rPr>
              <a:t>Students/Affinity Groups: IEEE WIE</a:t>
            </a:r>
          </a:p>
        </p:txBody>
      </p:sp>
      <p:sp>
        <p:nvSpPr>
          <p:cNvPr id="6" name="Google Shape;671;p10">
            <a:extLst>
              <a:ext uri="{FF2B5EF4-FFF2-40B4-BE49-F238E27FC236}">
                <a16:creationId xmlns:a16="http://schemas.microsoft.com/office/drawing/2014/main" id="{F7A6C57F-E1A1-4862-9BB5-9578F77E2EE6}"/>
              </a:ext>
            </a:extLst>
          </p:cNvPr>
          <p:cNvSpPr txBox="1"/>
          <p:nvPr/>
        </p:nvSpPr>
        <p:spPr>
          <a:xfrm>
            <a:off x="437803" y="6627188"/>
            <a:ext cx="2350400" cy="461624"/>
          </a:xfrm>
          <a:prstGeom prst="rect">
            <a:avLst/>
          </a:prstGeom>
          <a:noFill/>
          <a:ln>
            <a:noFill/>
          </a:ln>
        </p:spPr>
        <p:txBody>
          <a:bodyPr spcFirstLastPara="1" wrap="square" lIns="121900" tIns="121900" rIns="121900" bIns="121900" anchor="t" anchorCtr="0">
            <a:spAutoFit/>
          </a:bodyPr>
          <a:lstStyle/>
          <a:p>
            <a:pPr>
              <a:buClr>
                <a:srgbClr val="000000"/>
              </a:buClr>
              <a:buSzPts val="1200"/>
            </a:pPr>
            <a:r>
              <a:rPr lang="en-US" sz="1400" dirty="0">
                <a:solidFill>
                  <a:srgbClr val="FFFFFF"/>
                </a:solidFill>
                <a:latin typeface="Calibri"/>
                <a:ea typeface="Calibri"/>
                <a:cs typeface="Calibri"/>
                <a:sym typeface="Calibri"/>
              </a:rPr>
              <a:t>IEEE PROPRIETARY</a:t>
            </a:r>
            <a:endParaRPr sz="1400" dirty="0">
              <a:solidFill>
                <a:srgbClr val="FFFFFF"/>
              </a:solidFill>
              <a:latin typeface="Calibri"/>
              <a:ea typeface="Calibri"/>
              <a:cs typeface="Calibri"/>
              <a:sym typeface="Calibri"/>
            </a:endParaRPr>
          </a:p>
        </p:txBody>
      </p:sp>
      <p:sp>
        <p:nvSpPr>
          <p:cNvPr id="7" name="PlaceHolder 3">
            <a:extLst>
              <a:ext uri="{FF2B5EF4-FFF2-40B4-BE49-F238E27FC236}">
                <a16:creationId xmlns:a16="http://schemas.microsoft.com/office/drawing/2014/main" id="{6FC9F8C6-7476-42E8-9CB1-265DBB1D9A09}"/>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15</a:t>
            </a:fld>
            <a:endParaRPr lang="en-US" dirty="0">
              <a:solidFill>
                <a:srgbClr val="000000"/>
              </a:solidFill>
              <a:latin typeface="Times New Roman"/>
            </a:endParaRPr>
          </a:p>
        </p:txBody>
      </p:sp>
    </p:spTree>
    <p:extLst>
      <p:ext uri="{BB962C8B-B14F-4D97-AF65-F5344CB8AC3E}">
        <p14:creationId xmlns:p14="http://schemas.microsoft.com/office/powerpoint/2010/main" val="260628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23"/>
          <p:cNvSpPr txBox="1"/>
          <p:nvPr/>
        </p:nvSpPr>
        <p:spPr>
          <a:xfrm>
            <a:off x="0" y="2221864"/>
            <a:ext cx="12192000" cy="3328400"/>
          </a:xfrm>
          <a:prstGeom prst="rect">
            <a:avLst/>
          </a:prstGeom>
          <a:noFill/>
          <a:ln>
            <a:noFill/>
          </a:ln>
        </p:spPr>
        <p:txBody>
          <a:bodyPr spcFirstLastPara="1" wrap="square" lIns="121900" tIns="60933" rIns="121900" bIns="60933" anchor="t" anchorCtr="0">
            <a:noAutofit/>
          </a:bodyPr>
          <a:lstStyle/>
          <a:p>
            <a:pPr marL="304784" indent="-304784">
              <a:lnSpc>
                <a:spcPct val="90000"/>
              </a:lnSpc>
              <a:spcBef>
                <a:spcPts val="1333"/>
              </a:spcBef>
              <a:buClr>
                <a:srgbClr val="00629B"/>
              </a:buClr>
              <a:buSzPct val="100000"/>
              <a:buChar char="•"/>
            </a:pPr>
            <a:r>
              <a:rPr lang="en" sz="2800" dirty="0">
                <a:latin typeface="Calibri"/>
                <a:ea typeface="Calibri"/>
                <a:cs typeface="Calibri"/>
                <a:sym typeface="Calibri"/>
              </a:rPr>
              <a:t>Leadership Congresses - Funds each Region up to $1,500 USD for region-wide leadership congresses for students and young professionals</a:t>
            </a:r>
            <a:endParaRPr sz="2800" dirty="0">
              <a:latin typeface="Calibri"/>
              <a:ea typeface="Calibri"/>
              <a:cs typeface="Calibri"/>
              <a:sym typeface="Calibri"/>
            </a:endParaRPr>
          </a:p>
          <a:p>
            <a:pPr marL="304784" indent="-304784">
              <a:lnSpc>
                <a:spcPct val="90000"/>
              </a:lnSpc>
              <a:spcBef>
                <a:spcPts val="1333"/>
              </a:spcBef>
              <a:buClr>
                <a:srgbClr val="00629B"/>
              </a:buClr>
              <a:buSzPct val="100000"/>
              <a:buFont typeface="Calibri"/>
              <a:buChar char="•"/>
            </a:pPr>
            <a:r>
              <a:rPr lang="en" sz="2800" dirty="0">
                <a:latin typeface="Calibri"/>
                <a:ea typeface="Calibri"/>
                <a:cs typeface="Calibri"/>
                <a:sym typeface="Calibri"/>
              </a:rPr>
              <a:t>Local Activities - Reimburses Life Member Affinity Groups for events serving Life members</a:t>
            </a:r>
            <a:endParaRPr sz="2800" dirty="0">
              <a:latin typeface="Calibri"/>
              <a:ea typeface="Calibri"/>
              <a:cs typeface="Calibri"/>
              <a:sym typeface="Calibri"/>
            </a:endParaRPr>
          </a:p>
          <a:p>
            <a:pPr marL="304784" indent="-304784">
              <a:lnSpc>
                <a:spcPct val="90000"/>
              </a:lnSpc>
              <a:spcBef>
                <a:spcPts val="1333"/>
              </a:spcBef>
              <a:buClr>
                <a:srgbClr val="00629B"/>
              </a:buClr>
              <a:buSzPct val="100000"/>
              <a:buFont typeface="Calibri"/>
              <a:buChar char="•"/>
            </a:pPr>
            <a:r>
              <a:rPr lang="en" sz="2800" dirty="0">
                <a:latin typeface="Calibri"/>
                <a:ea typeface="Calibri"/>
                <a:cs typeface="Calibri"/>
                <a:sym typeface="Calibri"/>
              </a:rPr>
              <a:t>More information about IEEE Life Members program available at </a:t>
            </a:r>
            <a:r>
              <a:rPr lang="en" sz="2800" u="sng" dirty="0">
                <a:solidFill>
                  <a:schemeClr val="hlink"/>
                </a:solidFill>
                <a:latin typeface="Calibri"/>
                <a:ea typeface="Calibri"/>
                <a:cs typeface="Calibri"/>
                <a:sym typeface="Calibri"/>
                <a:hlinkClick r:id="rId3"/>
              </a:rPr>
              <a:t>life.ieee.org</a:t>
            </a:r>
            <a:endParaRPr sz="2800" dirty="0">
              <a:latin typeface="Calibri"/>
              <a:ea typeface="Calibri"/>
              <a:cs typeface="Calibri"/>
              <a:sym typeface="Calibri"/>
            </a:endParaRPr>
          </a:p>
        </p:txBody>
      </p:sp>
      <p:pic>
        <p:nvPicPr>
          <p:cNvPr id="177" name="Google Shape;177;p23"/>
          <p:cNvPicPr preferRelativeResize="0"/>
          <p:nvPr/>
        </p:nvPicPr>
        <p:blipFill>
          <a:blip r:embed="rId4">
            <a:alphaModFix/>
          </a:blip>
          <a:stretch>
            <a:fillRect/>
          </a:stretch>
        </p:blipFill>
        <p:spPr>
          <a:xfrm>
            <a:off x="4447953" y="1298285"/>
            <a:ext cx="2438400" cy="831851"/>
          </a:xfrm>
          <a:prstGeom prst="rect">
            <a:avLst/>
          </a:prstGeom>
          <a:noFill/>
          <a:ln>
            <a:noFill/>
          </a:ln>
        </p:spPr>
      </p:pic>
      <p:sp>
        <p:nvSpPr>
          <p:cNvPr id="5" name="Title 1"/>
          <p:cNvSpPr txBox="1">
            <a:spLocks/>
          </p:cNvSpPr>
          <p:nvPr/>
        </p:nvSpPr>
        <p:spPr>
          <a:xfrm>
            <a:off x="83132" y="502869"/>
            <a:ext cx="10515600" cy="662408"/>
          </a:xfrm>
          <a:prstGeom prst="rect">
            <a:avLst/>
          </a:prstGeom>
          <a:noFill/>
          <a:ln>
            <a:noFill/>
          </a:ln>
        </p:spPr>
        <p:txBody>
          <a:bodyPr spcFirstLastPara="1" wrap="square" lIns="69400" tIns="34700" rIns="69400" bIns="34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000"/>
              <a:buFont typeface="Calibri"/>
              <a:buNone/>
              <a:defRPr sz="3300" b="1" i="0" u="none" strike="noStrike" cap="none">
                <a:solidFill>
                  <a:srgbClr val="0045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sym typeface="Arial"/>
              </a:defRPr>
            </a:lvl9pPr>
          </a:lstStyle>
          <a:p>
            <a:r>
              <a:rPr lang="en-US" sz="4800" dirty="0">
                <a:solidFill>
                  <a:srgbClr val="00629B"/>
                </a:solidFill>
                <a:latin typeface="+mj-lt"/>
              </a:rPr>
              <a:t>Students/Affinity Groups: Life Members Committee</a:t>
            </a:r>
          </a:p>
        </p:txBody>
      </p:sp>
      <p:sp>
        <p:nvSpPr>
          <p:cNvPr id="6" name="Google Shape;671;p10">
            <a:extLst>
              <a:ext uri="{FF2B5EF4-FFF2-40B4-BE49-F238E27FC236}">
                <a16:creationId xmlns:a16="http://schemas.microsoft.com/office/drawing/2014/main" id="{188885A6-0870-47F2-BF45-9E20463EC964}"/>
              </a:ext>
            </a:extLst>
          </p:cNvPr>
          <p:cNvSpPr txBox="1"/>
          <p:nvPr/>
        </p:nvSpPr>
        <p:spPr>
          <a:xfrm>
            <a:off x="487680" y="6500091"/>
            <a:ext cx="2350400" cy="461624"/>
          </a:xfrm>
          <a:prstGeom prst="rect">
            <a:avLst/>
          </a:prstGeom>
          <a:noFill/>
          <a:ln>
            <a:noFill/>
          </a:ln>
        </p:spPr>
        <p:txBody>
          <a:bodyPr spcFirstLastPara="1" wrap="square" lIns="121900" tIns="121900" rIns="121900" bIns="121900" anchor="t" anchorCtr="0">
            <a:spAutoFit/>
          </a:bodyPr>
          <a:lstStyle/>
          <a:p>
            <a:pPr>
              <a:buClr>
                <a:srgbClr val="000000"/>
              </a:buClr>
              <a:buSzPts val="1200"/>
            </a:pPr>
            <a:r>
              <a:rPr lang="en-US" sz="1400" dirty="0">
                <a:solidFill>
                  <a:srgbClr val="FFFFFF"/>
                </a:solidFill>
                <a:latin typeface="Calibri"/>
                <a:ea typeface="Calibri"/>
                <a:cs typeface="Calibri"/>
                <a:sym typeface="Calibri"/>
              </a:rPr>
              <a:t>IEEE PROPRIETARY</a:t>
            </a:r>
            <a:endParaRPr sz="1400" dirty="0">
              <a:solidFill>
                <a:srgbClr val="FFFFFF"/>
              </a:solidFill>
              <a:latin typeface="Calibri"/>
              <a:ea typeface="Calibri"/>
              <a:cs typeface="Calibri"/>
              <a:sym typeface="Calibri"/>
            </a:endParaRPr>
          </a:p>
        </p:txBody>
      </p:sp>
      <p:sp>
        <p:nvSpPr>
          <p:cNvPr id="7" name="PlaceHolder 3">
            <a:extLst>
              <a:ext uri="{FF2B5EF4-FFF2-40B4-BE49-F238E27FC236}">
                <a16:creationId xmlns:a16="http://schemas.microsoft.com/office/drawing/2014/main" id="{353D77E7-6475-4832-AF4F-631296230686}"/>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16</a:t>
            </a:fld>
            <a:endParaRPr lang="en-US" dirty="0">
              <a:solidFill>
                <a:srgbClr val="000000"/>
              </a:solidFill>
              <a:latin typeface="Times New Roman"/>
            </a:endParaRPr>
          </a:p>
        </p:txBody>
      </p:sp>
    </p:spTree>
    <p:extLst>
      <p:ext uri="{BB962C8B-B14F-4D97-AF65-F5344CB8AC3E}">
        <p14:creationId xmlns:p14="http://schemas.microsoft.com/office/powerpoint/2010/main" val="141543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72414"/>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MGA Surplus Projects</a:t>
            </a:r>
            <a:endParaRPr lang="es-ES" b="0" spc="-1" dirty="0">
              <a:solidFill>
                <a:srgbClr val="000000"/>
              </a:solidFill>
            </a:endParaRPr>
          </a:p>
        </p:txBody>
      </p:sp>
      <p:sp>
        <p:nvSpPr>
          <p:cNvPr id="642" name="PlaceHolder 2"/>
          <p:cNvSpPr>
            <a:spLocks noGrp="1"/>
          </p:cNvSpPr>
          <p:nvPr>
            <p:ph/>
          </p:nvPr>
        </p:nvSpPr>
        <p:spPr>
          <a:xfrm>
            <a:off x="0" y="1259329"/>
            <a:ext cx="11625372" cy="4703988"/>
          </a:xfrm>
          <a:prstGeom prst="rect">
            <a:avLst/>
          </a:prstGeom>
          <a:noFill/>
          <a:ln w="0">
            <a:noFill/>
          </a:ln>
        </p:spPr>
        <p:txBody>
          <a:bodyPr lIns="119963" tIns="59981" rIns="119963" bIns="59981" anchor="t">
            <a:noAutofit/>
          </a:bodyPr>
          <a:lstStyle/>
          <a:p>
            <a:pPr>
              <a:buClr>
                <a:srgbClr val="0066A1"/>
              </a:buClr>
            </a:pPr>
            <a:r>
              <a:rPr lang="en-US" sz="2800" spc="-1" dirty="0">
                <a:solidFill>
                  <a:schemeClr val="dk1"/>
                </a:solidFill>
                <a:ea typeface="Calibri"/>
              </a:rPr>
              <a:t>If MGA has surplus funds from the previous year, and other requirements are met, a call is made for </a:t>
            </a:r>
            <a:r>
              <a:rPr lang="en-US" sz="2800" u="sng" spc="-1" dirty="0">
                <a:solidFill>
                  <a:schemeClr val="dk1"/>
                </a:solidFill>
                <a:ea typeface="Calibri"/>
              </a:rPr>
              <a:t>Regions</a:t>
            </a:r>
            <a:r>
              <a:rPr lang="en-US" sz="2800" spc="-1" dirty="0">
                <a:solidFill>
                  <a:schemeClr val="dk1"/>
                </a:solidFill>
                <a:ea typeface="Calibri"/>
              </a:rPr>
              <a:t> to submit project ideas</a:t>
            </a:r>
          </a:p>
          <a:p>
            <a:pPr>
              <a:buClr>
                <a:srgbClr val="0066A1"/>
              </a:buClr>
            </a:pPr>
            <a:r>
              <a:rPr lang="en-US" sz="2800" spc="-1" dirty="0">
                <a:solidFill>
                  <a:schemeClr val="dk1"/>
                </a:solidFill>
              </a:rPr>
              <a:t>Should include other Regions and shall be a new initiative</a:t>
            </a:r>
          </a:p>
          <a:p>
            <a:pPr>
              <a:buClr>
                <a:srgbClr val="0066A1"/>
              </a:buClr>
            </a:pPr>
            <a:r>
              <a:rPr lang="en-US" sz="2800" spc="-1" dirty="0">
                <a:solidFill>
                  <a:schemeClr val="dk1"/>
                </a:solidFill>
              </a:rPr>
              <a:t>Show how it will become sustainable</a:t>
            </a:r>
          </a:p>
          <a:p>
            <a:pPr>
              <a:buClr>
                <a:srgbClr val="0066A1"/>
              </a:buClr>
            </a:pPr>
            <a:r>
              <a:rPr lang="en-US" sz="2800" spc="-1" dirty="0">
                <a:solidFill>
                  <a:schemeClr val="dk1"/>
                </a:solidFill>
              </a:rPr>
              <a:t>Funds must be used in the calendar year received</a:t>
            </a:r>
          </a:p>
          <a:p>
            <a:pPr>
              <a:buClr>
                <a:srgbClr val="0066A1"/>
              </a:buClr>
            </a:pPr>
            <a:r>
              <a:rPr lang="en-US" sz="2800" spc="-1" dirty="0">
                <a:solidFill>
                  <a:schemeClr val="dk1"/>
                </a:solidFill>
              </a:rPr>
              <a:t>Can’t be used for cash awards</a:t>
            </a:r>
          </a:p>
          <a:p>
            <a:pPr>
              <a:buClr>
                <a:srgbClr val="0066A1"/>
              </a:buClr>
            </a:pPr>
            <a:r>
              <a:rPr lang="en-US" sz="2800" dirty="0"/>
              <a:t>A template will be provided when the call is issued</a:t>
            </a:r>
          </a:p>
          <a:p>
            <a:pPr>
              <a:buClr>
                <a:srgbClr val="0066A1"/>
              </a:buClr>
            </a:pPr>
            <a:r>
              <a:rPr lang="en-US" sz="2800" b="1" spc="-1" dirty="0">
                <a:solidFill>
                  <a:schemeClr val="dk1"/>
                </a:solidFill>
              </a:rPr>
              <a:t>Work continuously to identify and socialize ideas for projects</a:t>
            </a:r>
          </a:p>
          <a:p>
            <a:pPr marL="457291" indent="-457291">
              <a:buClr>
                <a:srgbClr val="0066A1"/>
              </a:buClr>
              <a:buFont typeface="Verdana"/>
              <a:buChar char="•"/>
            </a:pPr>
            <a:endParaRPr lang="en-US" sz="2800" b="1" spc="-1" dirty="0">
              <a:solidFill>
                <a:schemeClr val="dk1"/>
              </a:solidFill>
            </a:endParaRPr>
          </a:p>
          <a:p>
            <a:pPr marL="457291" indent="-457291">
              <a:buClr>
                <a:srgbClr val="0066A1"/>
              </a:buClr>
              <a:buFont typeface="Verdana"/>
              <a:buChar char="•"/>
            </a:pPr>
            <a:endParaRPr lang="es-ES" sz="2400" spc="-1" dirty="0">
              <a:solidFill>
                <a:srgbClr val="000000"/>
              </a:solidFill>
              <a:latin typeface="Arial"/>
            </a:endParaRPr>
          </a:p>
        </p:txBody>
      </p:sp>
      <p:sp>
        <p:nvSpPr>
          <p:cNvPr id="5" name="PlaceHolder 3">
            <a:extLst>
              <a:ext uri="{FF2B5EF4-FFF2-40B4-BE49-F238E27FC236}">
                <a16:creationId xmlns:a16="http://schemas.microsoft.com/office/drawing/2014/main" id="{8F1C9F8F-D1A3-446C-AA27-51CFF0548F09}"/>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17</a:t>
            </a:fld>
            <a:endParaRPr lang="en-US" dirty="0">
              <a:solidFill>
                <a:srgbClr val="000000"/>
              </a:solidFill>
              <a:latin typeface="Times New Roman"/>
            </a:endParaRPr>
          </a:p>
        </p:txBody>
      </p:sp>
    </p:spTree>
    <p:extLst>
      <p:ext uri="{BB962C8B-B14F-4D97-AF65-F5344CB8AC3E}">
        <p14:creationId xmlns:p14="http://schemas.microsoft.com/office/powerpoint/2010/main" val="406931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Placeholder 8">
            <a:extLst>
              <a:ext uri="{FF2B5EF4-FFF2-40B4-BE49-F238E27FC236}">
                <a16:creationId xmlns:a16="http://schemas.microsoft.com/office/drawing/2014/main" id="{D81B92D4-83E4-4BDF-9174-96005229AAB2}"/>
              </a:ext>
            </a:extLst>
          </p:cNvPr>
          <p:cNvSpPr>
            <a:spLocks noGrp="1"/>
          </p:cNvSpPr>
          <p:nvPr>
            <p:ph type="body" sz="quarter" idx="4294967295"/>
          </p:nvPr>
        </p:nvSpPr>
        <p:spPr>
          <a:xfrm>
            <a:off x="0" y="1296989"/>
            <a:ext cx="12336087" cy="4237038"/>
          </a:xfrm>
        </p:spPr>
        <p:txBody>
          <a:bodyPr>
            <a:noAutofit/>
          </a:bodyPr>
          <a:lstStyle/>
          <a:p>
            <a:pPr>
              <a:spcBef>
                <a:spcPts val="200"/>
              </a:spcBef>
              <a:buClr>
                <a:srgbClr val="00629B"/>
              </a:buClr>
            </a:pPr>
            <a:r>
              <a:rPr lang="en-US" altLang="en-US" sz="2800" dirty="0"/>
              <a:t>Guidelines on Requesting MGA Surplus Funding</a:t>
            </a:r>
          </a:p>
          <a:p>
            <a:pPr lvl="1">
              <a:spcBef>
                <a:spcPts val="200"/>
              </a:spcBef>
              <a:buClr>
                <a:srgbClr val="00629B"/>
              </a:buClr>
            </a:pPr>
            <a:r>
              <a:rPr lang="en-US" altLang="en-US" dirty="0"/>
              <a:t>Projects of less than $10,000 shall not be considered </a:t>
            </a:r>
          </a:p>
          <a:p>
            <a:pPr lvl="1">
              <a:spcBef>
                <a:spcPts val="200"/>
              </a:spcBef>
              <a:buClr>
                <a:srgbClr val="00629B"/>
              </a:buClr>
            </a:pPr>
            <a:r>
              <a:rPr lang="en-US" altLang="en-US" dirty="0"/>
              <a:t>As per the IEEE FOM, cash awards shall not be funded as part of this project</a:t>
            </a:r>
          </a:p>
          <a:p>
            <a:pPr lvl="1">
              <a:spcBef>
                <a:spcPts val="200"/>
              </a:spcBef>
              <a:buClr>
                <a:srgbClr val="00629B"/>
              </a:buClr>
            </a:pPr>
            <a:r>
              <a:rPr lang="en-US" altLang="en-US" dirty="0"/>
              <a:t>Preference will be given to cross-Region projects with benefits for multiple Regions and broad groups of members and that support member retention</a:t>
            </a:r>
          </a:p>
          <a:p>
            <a:pPr>
              <a:spcBef>
                <a:spcPts val="200"/>
              </a:spcBef>
              <a:buClr>
                <a:srgbClr val="00629B"/>
              </a:buClr>
            </a:pPr>
            <a:r>
              <a:rPr lang="en-US" altLang="en-US" sz="2800" dirty="0"/>
              <a:t>Review Process for Submitted Projects</a:t>
            </a:r>
          </a:p>
          <a:p>
            <a:pPr lvl="1">
              <a:spcBef>
                <a:spcPts val="200"/>
              </a:spcBef>
              <a:buClr>
                <a:srgbClr val="00629B"/>
              </a:buClr>
            </a:pPr>
            <a:r>
              <a:rPr lang="en-US" altLang="en-US" dirty="0"/>
              <a:t>Initial screening: MGA FinCom</a:t>
            </a:r>
          </a:p>
          <a:p>
            <a:pPr lvl="1">
              <a:spcBef>
                <a:spcPts val="200"/>
              </a:spcBef>
              <a:buClr>
                <a:srgbClr val="00629B"/>
              </a:buClr>
            </a:pPr>
            <a:r>
              <a:rPr lang="en-US" altLang="en-US" dirty="0"/>
              <a:t>Project evaluation: MGA OpCom and the immediate past Treasurer</a:t>
            </a:r>
          </a:p>
          <a:p>
            <a:pPr lvl="2">
              <a:spcBef>
                <a:spcPts val="200"/>
              </a:spcBef>
              <a:buClr>
                <a:srgbClr val="00629B"/>
              </a:buClr>
            </a:pPr>
            <a:r>
              <a:rPr lang="en-US" altLang="en-US" sz="2400" dirty="0"/>
              <a:t>Ranks all projects and recommends projects to MGA Board for approval</a:t>
            </a:r>
          </a:p>
          <a:p>
            <a:pPr lvl="1">
              <a:spcBef>
                <a:spcPts val="200"/>
              </a:spcBef>
              <a:buClr>
                <a:srgbClr val="00629B"/>
              </a:buClr>
            </a:pPr>
            <a:r>
              <a:rPr lang="en-US" altLang="en-US" dirty="0"/>
              <a:t>Number of projects shall be limited by total funds available for that yea</a:t>
            </a:r>
            <a:r>
              <a:rPr lang="en-US" altLang="en-US" sz="2800" dirty="0"/>
              <a:t>r</a:t>
            </a:r>
          </a:p>
          <a:p>
            <a:pPr>
              <a:spcBef>
                <a:spcPts val="200"/>
              </a:spcBef>
              <a:buClr>
                <a:srgbClr val="00629B"/>
              </a:buClr>
            </a:pPr>
            <a:r>
              <a:rPr lang="en-US" altLang="en-US" sz="2800" dirty="0"/>
              <a:t>Project Tracking &amp; Reporting</a:t>
            </a:r>
          </a:p>
          <a:p>
            <a:pPr lvl="1">
              <a:spcBef>
                <a:spcPts val="200"/>
              </a:spcBef>
              <a:buClr>
                <a:srgbClr val="00629B"/>
              </a:buClr>
            </a:pPr>
            <a:r>
              <a:rPr lang="en-US" altLang="en-US" dirty="0"/>
              <a:t>Each project will provide a progress report after 3 months and a final report at year end</a:t>
            </a:r>
          </a:p>
        </p:txBody>
      </p:sp>
      <p:sp>
        <p:nvSpPr>
          <p:cNvPr id="28676" name="TextBox 6">
            <a:extLst>
              <a:ext uri="{FF2B5EF4-FFF2-40B4-BE49-F238E27FC236}">
                <a16:creationId xmlns:a16="http://schemas.microsoft.com/office/drawing/2014/main" id="{F5A11D1B-D739-427E-8221-A34C527DC73B}"/>
              </a:ext>
            </a:extLst>
          </p:cNvPr>
          <p:cNvSpPr txBox="1">
            <a:spLocks noChangeArrowheads="1"/>
          </p:cNvSpPr>
          <p:nvPr/>
        </p:nvSpPr>
        <p:spPr bwMode="auto">
          <a:xfrm>
            <a:off x="5038726" y="5795964"/>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0066A1"/>
              </a:buClr>
              <a:buFont typeface="LucidaGrande"/>
              <a:buChar char="▸"/>
              <a:defRPr sz="2200">
                <a:solidFill>
                  <a:schemeClr val="tx1"/>
                </a:solidFill>
                <a:latin typeface="Calibri" panose="020F0502020204030204" pitchFamily="34" charset="0"/>
              </a:defRPr>
            </a:lvl1pPr>
            <a:lvl2pPr marL="742950" indent="-285750">
              <a:lnSpc>
                <a:spcPct val="90000"/>
              </a:lnSpc>
              <a:spcBef>
                <a:spcPts val="500"/>
              </a:spcBef>
              <a:buClr>
                <a:srgbClr val="0066A1"/>
              </a:buClr>
              <a:buFont typeface="LucidaGrande"/>
              <a:buChar char="-"/>
              <a:defRPr>
                <a:solidFill>
                  <a:schemeClr val="tx1"/>
                </a:solidFill>
                <a:latin typeface="Calibri" panose="020F0502020204030204" pitchFamily="34" charset="0"/>
              </a:defRPr>
            </a:lvl2pPr>
            <a:lvl3pPr marL="1143000" indent="-228600">
              <a:lnSpc>
                <a:spcPct val="90000"/>
              </a:lnSpc>
              <a:spcBef>
                <a:spcPts val="500"/>
              </a:spcBef>
              <a:buClr>
                <a:srgbClr val="0066A1"/>
              </a:buClr>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500"/>
              </a:spcBef>
              <a:buClr>
                <a:srgbClr val="0066A1"/>
              </a:buClr>
              <a:buFont typeface="Wingdings" panose="05000000000000000000" pitchFamily="2" charset="2"/>
              <a:buChar char="§"/>
              <a:defRPr>
                <a:solidFill>
                  <a:schemeClr val="tx1"/>
                </a:solidFill>
                <a:latin typeface="Calibri" panose="020F0502020204030204" pitchFamily="34" charset="0"/>
              </a:defRPr>
            </a:lvl4pPr>
            <a:lvl5pPr marL="2057400" indent="-228600">
              <a:lnSpc>
                <a:spcPct val="90000"/>
              </a:lnSpc>
              <a:spcBef>
                <a:spcPts val="500"/>
              </a:spcBef>
              <a:buClr>
                <a:srgbClr val="0066A1"/>
              </a:buClr>
              <a:buFont typeface="Courier New" panose="02070309020205020404" pitchFamily="49" charset="0"/>
              <a:buChar char="o"/>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900" dirty="0">
                <a:solidFill>
                  <a:schemeClr val="bg1"/>
                </a:solidFill>
                <a:latin typeface="Arial" panose="020B0604020202020204" pitchFamily="34" charset="0"/>
              </a:rPr>
              <a:t>IEEE Proprietary Do Not Distribute</a:t>
            </a:r>
          </a:p>
        </p:txBody>
      </p:sp>
      <p:sp>
        <p:nvSpPr>
          <p:cNvPr id="28678" name="TextBox 7">
            <a:extLst>
              <a:ext uri="{FF2B5EF4-FFF2-40B4-BE49-F238E27FC236}">
                <a16:creationId xmlns:a16="http://schemas.microsoft.com/office/drawing/2014/main" id="{955D2D5A-5347-4B6E-8FA3-AF04411C3A3F}"/>
              </a:ext>
            </a:extLst>
          </p:cNvPr>
          <p:cNvSpPr txBox="1">
            <a:spLocks noChangeArrowheads="1"/>
          </p:cNvSpPr>
          <p:nvPr/>
        </p:nvSpPr>
        <p:spPr bwMode="auto">
          <a:xfrm>
            <a:off x="5210175" y="6653213"/>
            <a:ext cx="151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0066A1"/>
              </a:buClr>
              <a:buFont typeface="LucidaGrande"/>
              <a:buChar char="▸"/>
              <a:defRPr sz="2200">
                <a:solidFill>
                  <a:schemeClr val="tx1"/>
                </a:solidFill>
                <a:latin typeface="Calibri" panose="020F0502020204030204" pitchFamily="34" charset="0"/>
              </a:defRPr>
            </a:lvl1pPr>
            <a:lvl2pPr marL="742950" indent="-285750">
              <a:lnSpc>
                <a:spcPct val="90000"/>
              </a:lnSpc>
              <a:spcBef>
                <a:spcPts val="500"/>
              </a:spcBef>
              <a:buClr>
                <a:srgbClr val="0066A1"/>
              </a:buClr>
              <a:buFont typeface="LucidaGrande"/>
              <a:buChar char="-"/>
              <a:defRPr>
                <a:solidFill>
                  <a:schemeClr val="tx1"/>
                </a:solidFill>
                <a:latin typeface="Calibri" panose="020F0502020204030204" pitchFamily="34" charset="0"/>
              </a:defRPr>
            </a:lvl2pPr>
            <a:lvl3pPr marL="1143000" indent="-228600">
              <a:lnSpc>
                <a:spcPct val="90000"/>
              </a:lnSpc>
              <a:spcBef>
                <a:spcPts val="500"/>
              </a:spcBef>
              <a:buClr>
                <a:srgbClr val="0066A1"/>
              </a:buClr>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500"/>
              </a:spcBef>
              <a:buClr>
                <a:srgbClr val="0066A1"/>
              </a:buClr>
              <a:buFont typeface="Wingdings" panose="05000000000000000000" pitchFamily="2" charset="2"/>
              <a:buChar char="§"/>
              <a:defRPr>
                <a:solidFill>
                  <a:schemeClr val="tx1"/>
                </a:solidFill>
                <a:latin typeface="Calibri" panose="020F0502020204030204" pitchFamily="34" charset="0"/>
              </a:defRPr>
            </a:lvl4pPr>
            <a:lvl5pPr marL="2057400" indent="-228600">
              <a:lnSpc>
                <a:spcPct val="90000"/>
              </a:lnSpc>
              <a:spcBef>
                <a:spcPts val="500"/>
              </a:spcBef>
              <a:buClr>
                <a:srgbClr val="0066A1"/>
              </a:buClr>
              <a:buFont typeface="Courier New" panose="02070309020205020404" pitchFamily="49" charset="0"/>
              <a:buChar char="o"/>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000" dirty="0">
                <a:solidFill>
                  <a:schemeClr val="bg1"/>
                </a:solidFill>
                <a:latin typeface="Arial" panose="020B0604020202020204" pitchFamily="34" charset="0"/>
              </a:rPr>
              <a:t>IEEE Proprietary</a:t>
            </a:r>
          </a:p>
        </p:txBody>
      </p:sp>
      <p:sp>
        <p:nvSpPr>
          <p:cNvPr id="7" name="PlaceHolder 1">
            <a:extLst>
              <a:ext uri="{FF2B5EF4-FFF2-40B4-BE49-F238E27FC236}">
                <a16:creationId xmlns:a16="http://schemas.microsoft.com/office/drawing/2014/main" id="{02189C77-1941-4E6D-9E89-05B02267082F}"/>
              </a:ext>
            </a:extLst>
          </p:cNvPr>
          <p:cNvSpPr txBox="1">
            <a:spLocks/>
          </p:cNvSpPr>
          <p:nvPr/>
        </p:nvSpPr>
        <p:spPr>
          <a:xfrm>
            <a:off x="0" y="453869"/>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MGA Surplus Projects</a:t>
            </a:r>
            <a:endParaRPr lang="es-ES" b="0" spc="-1" dirty="0">
              <a:solidFill>
                <a:srgbClr val="000000"/>
              </a:solidFill>
            </a:endParaRPr>
          </a:p>
        </p:txBody>
      </p:sp>
      <p:sp>
        <p:nvSpPr>
          <p:cNvPr id="8" name="PlaceHolder 3">
            <a:extLst>
              <a:ext uri="{FF2B5EF4-FFF2-40B4-BE49-F238E27FC236}">
                <a16:creationId xmlns:a16="http://schemas.microsoft.com/office/drawing/2014/main" id="{A7CDC53F-0AEE-4C15-928A-FA5873BC6E8D}"/>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18</a:t>
            </a:fld>
            <a:endParaRPr lang="en-US" dirty="0">
              <a:solidFill>
                <a:srgbClr val="000000"/>
              </a:solidFill>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72414"/>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Conference/Workshop Surplus</a:t>
            </a:r>
            <a:endParaRPr lang="es-ES" b="0" spc="-1" dirty="0">
              <a:solidFill>
                <a:srgbClr val="000000"/>
              </a:solidFill>
            </a:endParaRPr>
          </a:p>
        </p:txBody>
      </p:sp>
      <p:sp>
        <p:nvSpPr>
          <p:cNvPr id="642" name="PlaceHolder 2"/>
          <p:cNvSpPr>
            <a:spLocks noGrp="1"/>
          </p:cNvSpPr>
          <p:nvPr>
            <p:ph/>
          </p:nvPr>
        </p:nvSpPr>
        <p:spPr>
          <a:xfrm>
            <a:off x="0" y="1259329"/>
            <a:ext cx="11625372" cy="4703988"/>
          </a:xfrm>
          <a:prstGeom prst="rect">
            <a:avLst/>
          </a:prstGeom>
          <a:noFill/>
          <a:ln w="0">
            <a:noFill/>
          </a:ln>
        </p:spPr>
        <p:txBody>
          <a:bodyPr lIns="119963" tIns="59981" rIns="119963" bIns="59981" anchor="t">
            <a:noAutofit/>
          </a:bodyPr>
          <a:lstStyle/>
          <a:p>
            <a:pPr>
              <a:spcBef>
                <a:spcPts val="600"/>
              </a:spcBef>
              <a:buClr>
                <a:srgbClr val="00629B"/>
              </a:buClr>
            </a:pPr>
            <a:r>
              <a:rPr lang="en-US" altLang="en-US" sz="2800" dirty="0"/>
              <a:t>Sponsorship opportunities with Societies, Sections, other Chapters</a:t>
            </a:r>
          </a:p>
          <a:p>
            <a:pPr>
              <a:spcBef>
                <a:spcPts val="600"/>
              </a:spcBef>
              <a:buClr>
                <a:srgbClr val="00629B"/>
              </a:buClr>
            </a:pPr>
            <a:r>
              <a:rPr lang="en-US" altLang="en-US" sz="2800" dirty="0"/>
              <a:t>See Meetings-Conferences-Events (MCE) web page for more information:</a:t>
            </a:r>
          </a:p>
          <a:p>
            <a:pPr lvl="1">
              <a:spcBef>
                <a:spcPts val="600"/>
              </a:spcBef>
              <a:buClr>
                <a:srgbClr val="00629B"/>
              </a:buClr>
            </a:pPr>
            <a:r>
              <a:rPr lang="en-US" altLang="en-US" dirty="0">
                <a:hlinkClick r:id="rId3"/>
              </a:rPr>
              <a:t>http://www.ieee.org/conferences_events/conferences/organizers/index.html</a:t>
            </a:r>
            <a:endParaRPr lang="en-US" altLang="en-US" dirty="0"/>
          </a:p>
          <a:p>
            <a:pPr>
              <a:spcBef>
                <a:spcPts val="600"/>
              </a:spcBef>
              <a:buClr>
                <a:srgbClr val="00629B"/>
              </a:buClr>
            </a:pPr>
            <a:r>
              <a:rPr lang="es-ES" sz="2800" spc="-1" dirty="0">
                <a:solidFill>
                  <a:srgbClr val="000000"/>
                </a:solidFill>
              </a:rPr>
              <a:t>Locate conferences coming to your city!</a:t>
            </a:r>
          </a:p>
          <a:p>
            <a:pPr lvl="1">
              <a:spcBef>
                <a:spcPts val="600"/>
              </a:spcBef>
              <a:buClr>
                <a:srgbClr val="00629B"/>
              </a:buClr>
            </a:pPr>
            <a:r>
              <a:rPr lang="es-ES" spc="-1" dirty="0">
                <a:solidFill>
                  <a:srgbClr val="000000"/>
                </a:solidFill>
                <a:hlinkClick r:id="rId4"/>
              </a:rPr>
              <a:t>https://ieeemce.org/organize-an-event/search-ieee-conferences/</a:t>
            </a:r>
            <a:endParaRPr lang="es-ES" spc="-1" dirty="0">
              <a:solidFill>
                <a:srgbClr val="000000"/>
              </a:solidFill>
            </a:endParaRPr>
          </a:p>
          <a:p>
            <a:pPr>
              <a:spcBef>
                <a:spcPts val="600"/>
              </a:spcBef>
              <a:buClr>
                <a:srgbClr val="00629B"/>
              </a:buClr>
            </a:pPr>
            <a:r>
              <a:rPr lang="es-ES" altLang="en-US" sz="2800" spc="-1" dirty="0">
                <a:solidFill>
                  <a:srgbClr val="000000"/>
                </a:solidFill>
              </a:rPr>
              <a:t>Consider Tutorials and workshops for locals that need PDHs or CEUs for certifications</a:t>
            </a:r>
          </a:p>
          <a:p>
            <a:pPr lvl="1">
              <a:spcBef>
                <a:spcPts val="600"/>
              </a:spcBef>
              <a:buClr>
                <a:srgbClr val="00629B"/>
              </a:buClr>
            </a:pPr>
            <a:r>
              <a:rPr lang="es-ES" altLang="en-US" spc="-1" dirty="0">
                <a:solidFill>
                  <a:srgbClr val="000000"/>
                </a:solidFill>
                <a:hlinkClick r:id="rId5"/>
              </a:rPr>
              <a:t>https://ieeemce.org/planning-basics/event-planning-logistics/certificates-and-digital-badges/</a:t>
            </a:r>
            <a:r>
              <a:rPr lang="es-ES" altLang="en-US" spc="-1" dirty="0">
                <a:solidFill>
                  <a:srgbClr val="000000"/>
                </a:solidFill>
              </a:rPr>
              <a:t> </a:t>
            </a:r>
            <a:br>
              <a:rPr lang="en-US" altLang="en-US" dirty="0"/>
            </a:br>
            <a:endParaRPr lang="es-ES" spc="-1" dirty="0">
              <a:solidFill>
                <a:srgbClr val="000000"/>
              </a:solidFill>
              <a:latin typeface="Arial"/>
            </a:endParaRPr>
          </a:p>
        </p:txBody>
      </p:sp>
      <p:sp>
        <p:nvSpPr>
          <p:cNvPr id="5" name="PlaceHolder 3">
            <a:extLst>
              <a:ext uri="{FF2B5EF4-FFF2-40B4-BE49-F238E27FC236}">
                <a16:creationId xmlns:a16="http://schemas.microsoft.com/office/drawing/2014/main" id="{716EAADA-8699-4A21-980C-98B1DD9F373E}"/>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19</a:t>
            </a:fld>
            <a:endParaRPr lang="en-US" dirty="0">
              <a:solidFill>
                <a:srgbClr val="000000"/>
              </a:solidFill>
              <a:latin typeface="Times New Roman"/>
            </a:endParaRPr>
          </a:p>
        </p:txBody>
      </p:sp>
    </p:spTree>
    <p:extLst>
      <p:ext uri="{BB962C8B-B14F-4D97-AF65-F5344CB8AC3E}">
        <p14:creationId xmlns:p14="http://schemas.microsoft.com/office/powerpoint/2010/main" val="48634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B88-F243-0967-CFD0-2F53A1CADB32}"/>
              </a:ext>
            </a:extLst>
          </p:cNvPr>
          <p:cNvSpPr>
            <a:spLocks noGrp="1"/>
          </p:cNvSpPr>
          <p:nvPr>
            <p:ph type="title"/>
          </p:nvPr>
        </p:nvSpPr>
        <p:spPr>
          <a:xfrm>
            <a:off x="838200" y="365125"/>
            <a:ext cx="9380456" cy="914400"/>
          </a:xfrm>
        </p:spPr>
        <p:txBody>
          <a:bodyPr/>
          <a:lstStyle/>
          <a:p>
            <a:r>
              <a:rPr lang="en-US" spc="-1" dirty="0">
                <a:solidFill>
                  <a:srgbClr val="0066A1"/>
                </a:solidFill>
                <a:ea typeface="Calibri"/>
              </a:rPr>
              <a:t>Outline</a:t>
            </a:r>
            <a:endParaRPr lang="en-US" dirty="0"/>
          </a:p>
        </p:txBody>
      </p:sp>
      <p:sp>
        <p:nvSpPr>
          <p:cNvPr id="3" name="Content Placeholder 2">
            <a:extLst>
              <a:ext uri="{FF2B5EF4-FFF2-40B4-BE49-F238E27FC236}">
                <a16:creationId xmlns:a16="http://schemas.microsoft.com/office/drawing/2014/main" id="{8C98F4F2-9D58-2CB0-CA76-7E6CD9A9ACD7}"/>
              </a:ext>
            </a:extLst>
          </p:cNvPr>
          <p:cNvSpPr>
            <a:spLocks noGrp="1"/>
          </p:cNvSpPr>
          <p:nvPr>
            <p:ph idx="1"/>
          </p:nvPr>
        </p:nvSpPr>
        <p:spPr/>
        <p:txBody>
          <a:bodyPr numCol="2">
            <a:normAutofit lnSpcReduction="10000"/>
          </a:bodyPr>
          <a:lstStyle/>
          <a:p>
            <a:pPr>
              <a:spcBef>
                <a:spcPts val="600"/>
              </a:spcBef>
              <a:buClr>
                <a:srgbClr val="0066A1"/>
              </a:buClr>
            </a:pPr>
            <a:r>
              <a:rPr lang="en-US" b="1" spc="-1" dirty="0">
                <a:solidFill>
                  <a:schemeClr val="dk1"/>
                </a:solidFill>
                <a:ea typeface="Calibri"/>
              </a:rPr>
              <a:t>Introduction</a:t>
            </a:r>
          </a:p>
          <a:p>
            <a:pPr>
              <a:spcBef>
                <a:spcPts val="600"/>
              </a:spcBef>
              <a:buClr>
                <a:srgbClr val="0066A1"/>
              </a:buClr>
            </a:pPr>
            <a:r>
              <a:rPr lang="en-US" b="1" spc="-1" dirty="0">
                <a:solidFill>
                  <a:schemeClr val="dk1"/>
                </a:solidFill>
                <a:ea typeface="Calibri"/>
              </a:rPr>
              <a:t>Rebates</a:t>
            </a:r>
          </a:p>
          <a:p>
            <a:pPr>
              <a:spcBef>
                <a:spcPts val="600"/>
              </a:spcBef>
              <a:buClr>
                <a:srgbClr val="0066A1"/>
              </a:buClr>
            </a:pPr>
            <a:r>
              <a:rPr lang="en-US" b="1" spc="-1" dirty="0">
                <a:solidFill>
                  <a:schemeClr val="dk1"/>
                </a:solidFill>
              </a:rPr>
              <a:t>Region Funding Opportunities</a:t>
            </a:r>
            <a:endParaRPr lang="es-ES" b="1" spc="-1" dirty="0">
              <a:solidFill>
                <a:srgbClr val="000000"/>
              </a:solidFill>
            </a:endParaRPr>
          </a:p>
          <a:p>
            <a:pPr>
              <a:spcBef>
                <a:spcPts val="600"/>
              </a:spcBef>
              <a:buClr>
                <a:srgbClr val="0066A1"/>
              </a:buClr>
            </a:pPr>
            <a:r>
              <a:rPr lang="en-US" b="1" spc="-1" dirty="0">
                <a:solidFill>
                  <a:schemeClr val="dk1"/>
                </a:solidFill>
              </a:rPr>
              <a:t>Societies/Councils (for Chapters)</a:t>
            </a:r>
            <a:endParaRPr lang="es-ES" b="1" spc="-1" dirty="0">
              <a:solidFill>
                <a:srgbClr val="000000"/>
              </a:solidFill>
            </a:endParaRPr>
          </a:p>
          <a:p>
            <a:pPr>
              <a:spcBef>
                <a:spcPts val="600"/>
              </a:spcBef>
              <a:buClr>
                <a:srgbClr val="0066A1"/>
              </a:buClr>
            </a:pPr>
            <a:r>
              <a:rPr lang="en-US" b="1" spc="-1" dirty="0">
                <a:solidFill>
                  <a:schemeClr val="dk1"/>
                </a:solidFill>
              </a:rPr>
              <a:t>Students/Affinity Groups</a:t>
            </a:r>
          </a:p>
          <a:p>
            <a:pPr>
              <a:spcBef>
                <a:spcPts val="600"/>
              </a:spcBef>
              <a:buClr>
                <a:srgbClr val="0066A1"/>
              </a:buClr>
            </a:pPr>
            <a:r>
              <a:rPr lang="en-US" b="1" spc="-1" dirty="0">
                <a:solidFill>
                  <a:schemeClr val="dk1"/>
                </a:solidFill>
              </a:rPr>
              <a:t>MGA Surplus Projects</a:t>
            </a:r>
          </a:p>
          <a:p>
            <a:pPr>
              <a:spcBef>
                <a:spcPts val="600"/>
              </a:spcBef>
              <a:buClr>
                <a:srgbClr val="0066A1"/>
              </a:buClr>
            </a:pPr>
            <a:r>
              <a:rPr lang="en-US" b="1" spc="-1" dirty="0">
                <a:solidFill>
                  <a:schemeClr val="dk1"/>
                </a:solidFill>
              </a:rPr>
              <a:t>Conference/Workshop Surplus</a:t>
            </a:r>
          </a:p>
          <a:p>
            <a:pPr>
              <a:spcBef>
                <a:spcPts val="600"/>
              </a:spcBef>
              <a:buClr>
                <a:srgbClr val="0066A1"/>
              </a:buClr>
            </a:pPr>
            <a:r>
              <a:rPr lang="es-ES" b="1" spc="-1" dirty="0">
                <a:solidFill>
                  <a:srgbClr val="000000"/>
                </a:solidFill>
              </a:rPr>
              <a:t>Donations</a:t>
            </a:r>
          </a:p>
          <a:p>
            <a:pPr>
              <a:spcBef>
                <a:spcPts val="600"/>
              </a:spcBef>
              <a:buClr>
                <a:srgbClr val="0066A1"/>
              </a:buClr>
            </a:pPr>
            <a:r>
              <a:rPr lang="es-ES" b="1" spc="-1" dirty="0">
                <a:solidFill>
                  <a:srgbClr val="000000"/>
                </a:solidFill>
              </a:rPr>
              <a:t>IEEE Foundation Grants</a:t>
            </a:r>
          </a:p>
          <a:p>
            <a:pPr>
              <a:spcBef>
                <a:spcPts val="600"/>
              </a:spcBef>
              <a:buClr>
                <a:srgbClr val="0066A1"/>
              </a:buClr>
            </a:pPr>
            <a:r>
              <a:rPr lang="es-ES" b="1" spc="-1" dirty="0">
                <a:solidFill>
                  <a:srgbClr val="000000"/>
                </a:solidFill>
              </a:rPr>
              <a:t>IEEE SIGHT</a:t>
            </a:r>
          </a:p>
          <a:p>
            <a:pPr>
              <a:spcBef>
                <a:spcPts val="600"/>
              </a:spcBef>
              <a:buClr>
                <a:srgbClr val="0066A1"/>
              </a:buClr>
            </a:pPr>
            <a:r>
              <a:rPr lang="es-ES" b="1" spc="-1" dirty="0">
                <a:solidFill>
                  <a:srgbClr val="000000"/>
                </a:solidFill>
              </a:rPr>
              <a:t>New Initiatives</a:t>
            </a:r>
          </a:p>
          <a:p>
            <a:pPr>
              <a:spcBef>
                <a:spcPts val="600"/>
              </a:spcBef>
              <a:buClr>
                <a:srgbClr val="0066A1"/>
              </a:buClr>
            </a:pPr>
            <a:r>
              <a:rPr lang="es-ES" b="1" spc="-1" dirty="0">
                <a:solidFill>
                  <a:srgbClr val="000000"/>
                </a:solidFill>
              </a:rPr>
              <a:t>Helpful Info and Links</a:t>
            </a:r>
          </a:p>
          <a:p>
            <a:pPr>
              <a:spcBef>
                <a:spcPts val="600"/>
              </a:spcBef>
              <a:buClr>
                <a:srgbClr val="0066A1"/>
              </a:buClr>
            </a:pPr>
            <a:r>
              <a:rPr lang="en-US" b="1" spc="-1" dirty="0">
                <a:solidFill>
                  <a:schemeClr val="dk1"/>
                </a:solidFill>
                <a:ea typeface="Calibri"/>
              </a:rPr>
              <a:t>Conclusions and Q&amp;A</a:t>
            </a:r>
            <a:endParaRPr lang="es-ES" b="1" spc="-1" dirty="0">
              <a:solidFill>
                <a:srgbClr val="000000"/>
              </a:solidFill>
            </a:endParaRPr>
          </a:p>
          <a:p>
            <a:endParaRPr lang="en-US" dirty="0"/>
          </a:p>
        </p:txBody>
      </p:sp>
      <p:sp>
        <p:nvSpPr>
          <p:cNvPr id="4" name="PlaceHolder 3">
            <a:extLst>
              <a:ext uri="{FF2B5EF4-FFF2-40B4-BE49-F238E27FC236}">
                <a16:creationId xmlns:a16="http://schemas.microsoft.com/office/drawing/2014/main" id="{758AB524-81E5-424C-AE4D-A7958019B9B5}"/>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a:t>
            </a:fld>
            <a:endParaRPr lang="en-US" dirty="0">
              <a:solidFill>
                <a:srgbClr val="000000"/>
              </a:solidFill>
              <a:latin typeface="Times New Roman"/>
            </a:endParaRPr>
          </a:p>
        </p:txBody>
      </p:sp>
    </p:spTree>
    <p:extLst>
      <p:ext uri="{BB962C8B-B14F-4D97-AF65-F5344CB8AC3E}">
        <p14:creationId xmlns:p14="http://schemas.microsoft.com/office/powerpoint/2010/main" val="177025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72414"/>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Donations</a:t>
            </a:r>
            <a:endParaRPr lang="es-ES" b="0" spc="-1" dirty="0">
              <a:solidFill>
                <a:srgbClr val="000000"/>
              </a:solidFill>
            </a:endParaRPr>
          </a:p>
        </p:txBody>
      </p:sp>
      <p:sp>
        <p:nvSpPr>
          <p:cNvPr id="642" name="PlaceHolder 2"/>
          <p:cNvSpPr>
            <a:spLocks noGrp="1"/>
          </p:cNvSpPr>
          <p:nvPr>
            <p:ph/>
          </p:nvPr>
        </p:nvSpPr>
        <p:spPr>
          <a:xfrm>
            <a:off x="0" y="1275954"/>
            <a:ext cx="11625372" cy="4703988"/>
          </a:xfrm>
          <a:prstGeom prst="rect">
            <a:avLst/>
          </a:prstGeom>
          <a:noFill/>
          <a:ln w="0">
            <a:noFill/>
          </a:ln>
        </p:spPr>
        <p:txBody>
          <a:bodyPr lIns="119963" tIns="59981" rIns="119963" bIns="59981" anchor="t">
            <a:noAutofit/>
          </a:bodyPr>
          <a:lstStyle/>
          <a:p>
            <a:pPr>
              <a:buClr>
                <a:srgbClr val="00629B"/>
              </a:buClr>
            </a:pPr>
            <a:r>
              <a:rPr lang="en-US" altLang="en-US" sz="2800" dirty="0"/>
              <a:t>IEEE Policy permits Sections and Chapters to accept donations for activities of scientific or technical nature</a:t>
            </a:r>
          </a:p>
          <a:p>
            <a:pPr>
              <a:buClr>
                <a:srgbClr val="00629B"/>
              </a:buClr>
            </a:pPr>
            <a:r>
              <a:rPr lang="en-US" altLang="en-US" sz="2800" dirty="0"/>
              <a:t>The IEEE Development Office supports/coordinates fundraising</a:t>
            </a:r>
          </a:p>
          <a:p>
            <a:pPr>
              <a:buClr>
                <a:srgbClr val="00629B"/>
              </a:buClr>
            </a:pPr>
            <a:r>
              <a:rPr lang="en-US" altLang="en-US" sz="2800" dirty="0"/>
              <a:t>“Solicitation” must be approved in advance. Discuss approval process with IEEE Development Office (varies by amount)</a:t>
            </a:r>
          </a:p>
          <a:p>
            <a:pPr>
              <a:buClr>
                <a:srgbClr val="00629B"/>
              </a:buClr>
            </a:pPr>
            <a:r>
              <a:rPr lang="en-US" altLang="en-US" sz="2800" dirty="0"/>
              <a:t>Establish a Foundation Fund </a:t>
            </a:r>
            <a:r>
              <a:rPr lang="en-US" altLang="en-US" sz="2800" dirty="0">
                <a:hlinkClick r:id="rId3"/>
              </a:rPr>
              <a:t>https://www.ieeefoundation.org/about/establish-an-ieee-foundation-fund/</a:t>
            </a:r>
            <a:r>
              <a:rPr lang="en-US" altLang="en-US" sz="2800" dirty="0"/>
              <a:t> </a:t>
            </a:r>
          </a:p>
          <a:p>
            <a:pPr lvl="1">
              <a:buClr>
                <a:srgbClr val="00629B"/>
              </a:buClr>
            </a:pPr>
            <a:r>
              <a:rPr lang="en-US" altLang="en-US" dirty="0"/>
              <a:t>Submit Fund Establishment Document; must align with Foundation mission</a:t>
            </a:r>
          </a:p>
          <a:p>
            <a:pPr lvl="1">
              <a:buClr>
                <a:srgbClr val="00629B"/>
              </a:buClr>
            </a:pPr>
            <a:r>
              <a:rPr lang="en-US" altLang="en-US" dirty="0"/>
              <a:t>Three Phases </a:t>
            </a:r>
          </a:p>
          <a:p>
            <a:pPr lvl="2">
              <a:buClr>
                <a:srgbClr val="00629B"/>
              </a:buClr>
            </a:pPr>
            <a:r>
              <a:rPr lang="en-US" altLang="en-US" dirty="0"/>
              <a:t>The Idea (Scope, Cost, Funding Sources, Fundraising Plan, Initiative details, Metrics/Assessment)</a:t>
            </a:r>
          </a:p>
          <a:p>
            <a:pPr lvl="2">
              <a:buClr>
                <a:srgbClr val="00629B"/>
              </a:buClr>
            </a:pPr>
            <a:r>
              <a:rPr lang="en-US" altLang="en-US" dirty="0"/>
              <a:t>Approvals (Program/Initiative Approvals, Funding Approvals)</a:t>
            </a:r>
          </a:p>
          <a:p>
            <a:pPr lvl="2">
              <a:buClr>
                <a:srgbClr val="00629B"/>
              </a:buClr>
            </a:pPr>
            <a:r>
              <a:rPr lang="en-US" altLang="en-US" dirty="0"/>
              <a:t>IEEE Foundation Board Approvals</a:t>
            </a:r>
          </a:p>
          <a:p>
            <a:endParaRPr lang="en-US" altLang="en-US" sz="2800" dirty="0"/>
          </a:p>
          <a:p>
            <a:pPr marL="457291" indent="-457291">
              <a:buClr>
                <a:srgbClr val="0066A1"/>
              </a:buClr>
              <a:buFont typeface="Verdana"/>
              <a:buChar char="•"/>
            </a:pPr>
            <a:endParaRPr lang="es-ES" sz="2400" spc="-1" dirty="0">
              <a:solidFill>
                <a:srgbClr val="000000"/>
              </a:solidFill>
              <a:latin typeface="Arial"/>
            </a:endParaRPr>
          </a:p>
        </p:txBody>
      </p:sp>
      <p:sp>
        <p:nvSpPr>
          <p:cNvPr id="5" name="PlaceHolder 3">
            <a:extLst>
              <a:ext uri="{FF2B5EF4-FFF2-40B4-BE49-F238E27FC236}">
                <a16:creationId xmlns:a16="http://schemas.microsoft.com/office/drawing/2014/main" id="{4C1C44CA-44BC-4DB5-92B3-0F17E31D12FB}"/>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20</a:t>
            </a:fld>
            <a:endParaRPr lang="en-US" dirty="0">
              <a:solidFill>
                <a:srgbClr val="000000"/>
              </a:solidFill>
              <a:latin typeface="Times New Roman"/>
            </a:endParaRPr>
          </a:p>
        </p:txBody>
      </p:sp>
    </p:spTree>
    <p:extLst>
      <p:ext uri="{BB962C8B-B14F-4D97-AF65-F5344CB8AC3E}">
        <p14:creationId xmlns:p14="http://schemas.microsoft.com/office/powerpoint/2010/main" val="290602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2F513BA4-B93B-4A69-A2FD-16F561F866B4}"/>
              </a:ext>
            </a:extLst>
          </p:cNvPr>
          <p:cNvSpPr txBox="1">
            <a:spLocks/>
          </p:cNvSpPr>
          <p:nvPr/>
        </p:nvSpPr>
        <p:spPr>
          <a:xfrm>
            <a:off x="0" y="472414"/>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IEEE Foundation Grants</a:t>
            </a:r>
            <a:endParaRPr lang="es-ES" b="0" spc="-1" dirty="0">
              <a:solidFill>
                <a:srgbClr val="000000"/>
              </a:solidFill>
            </a:endParaRPr>
          </a:p>
        </p:txBody>
      </p:sp>
      <p:sp>
        <p:nvSpPr>
          <p:cNvPr id="3" name="PlaceHolder 2">
            <a:extLst>
              <a:ext uri="{FF2B5EF4-FFF2-40B4-BE49-F238E27FC236}">
                <a16:creationId xmlns:a16="http://schemas.microsoft.com/office/drawing/2014/main" id="{904D824B-BBE7-455B-BB6B-F9F719F4E954}"/>
              </a:ext>
            </a:extLst>
          </p:cNvPr>
          <p:cNvSpPr txBox="1">
            <a:spLocks/>
          </p:cNvSpPr>
          <p:nvPr/>
        </p:nvSpPr>
        <p:spPr>
          <a:xfrm>
            <a:off x="0" y="1242704"/>
            <a:ext cx="11625372" cy="4703988"/>
          </a:xfrm>
          <a:prstGeom prst="rect">
            <a:avLst/>
          </a:prstGeom>
          <a:noFill/>
          <a:ln w="0">
            <a:noFill/>
          </a:ln>
        </p:spPr>
        <p:txBody>
          <a:bodyPr lIns="119963" tIns="59981" rIns="119963" bIns="59981"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800" dirty="0">
                <a:hlinkClick r:id="rId2"/>
              </a:rPr>
              <a:t>https://www.ieeefoundation.org/funding-requests/</a:t>
            </a:r>
            <a:r>
              <a:rPr lang="en-US" altLang="en-US" sz="2800" dirty="0"/>
              <a:t> </a:t>
            </a:r>
          </a:p>
          <a:p>
            <a:r>
              <a:rPr lang="en-US" sz="2800" dirty="0"/>
              <a:t>Proposal types that could be funded include, but are not limited to:</a:t>
            </a:r>
          </a:p>
          <a:p>
            <a:pPr lvl="1"/>
            <a:r>
              <a:rPr lang="en-US" u="sng" dirty="0"/>
              <a:t>New</a:t>
            </a:r>
            <a:r>
              <a:rPr lang="en-US" dirty="0"/>
              <a:t> projects or programs that </a:t>
            </a:r>
            <a:r>
              <a:rPr lang="en-US" u="sng" dirty="0"/>
              <a:t>improve access to technology, enhance technological literacy, and/or support technology education </a:t>
            </a:r>
            <a:r>
              <a:rPr lang="en-US" dirty="0"/>
              <a:t>where the OU lacks sufficient funding</a:t>
            </a:r>
          </a:p>
          <a:p>
            <a:pPr lvl="1"/>
            <a:r>
              <a:rPr lang="en-US" u="sng" dirty="0"/>
              <a:t>Existing</a:t>
            </a:r>
            <a:r>
              <a:rPr lang="en-US" dirty="0"/>
              <a:t> projects or programs that improve access to technology, enhance technological literacy, and/or support technology education </a:t>
            </a:r>
            <a:r>
              <a:rPr lang="en-US" u="sng" dirty="0"/>
              <a:t>in need of funding to scale up</a:t>
            </a:r>
            <a:r>
              <a:rPr lang="en-US" dirty="0"/>
              <a:t> activity</a:t>
            </a:r>
          </a:p>
          <a:p>
            <a:pPr lvl="1"/>
            <a:r>
              <a:rPr lang="en-US" dirty="0"/>
              <a:t>Workshops intended to bring together like minded individuals to work on </a:t>
            </a:r>
            <a:r>
              <a:rPr lang="en-US" u="sng" dirty="0"/>
              <a:t>societal issues that could benefit from technology</a:t>
            </a:r>
            <a:r>
              <a:rPr lang="en-US" dirty="0"/>
              <a:t> and then disseminate the results to a larger audience</a:t>
            </a:r>
          </a:p>
          <a:p>
            <a:pPr lvl="1"/>
            <a:r>
              <a:rPr lang="en-US" u="sng" dirty="0"/>
              <a:t>Fundraising dollar match</a:t>
            </a:r>
            <a:r>
              <a:rPr lang="en-US" dirty="0"/>
              <a:t> opportunities for established IEEE programs who have a fund/funds with the Foundation to drive donor giving</a:t>
            </a:r>
          </a:p>
          <a:p>
            <a:endParaRPr lang="en-US" altLang="en-US" sz="2800" dirty="0"/>
          </a:p>
          <a:p>
            <a:pPr marL="457291" indent="-457291">
              <a:buClr>
                <a:srgbClr val="0066A1"/>
              </a:buClr>
              <a:buFont typeface="Verdana"/>
              <a:buChar char="•"/>
            </a:pPr>
            <a:endParaRPr lang="es-ES" sz="2400" spc="-1" dirty="0">
              <a:solidFill>
                <a:srgbClr val="000000"/>
              </a:solidFill>
              <a:latin typeface="Arial"/>
            </a:endParaRPr>
          </a:p>
        </p:txBody>
      </p:sp>
      <p:sp>
        <p:nvSpPr>
          <p:cNvPr id="5" name="PlaceHolder 3">
            <a:extLst>
              <a:ext uri="{FF2B5EF4-FFF2-40B4-BE49-F238E27FC236}">
                <a16:creationId xmlns:a16="http://schemas.microsoft.com/office/drawing/2014/main" id="{0B0AF8FD-C1BB-4A1F-8B54-0CCDC3C1A1BC}"/>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21</a:t>
            </a:fld>
            <a:endParaRPr lang="en-US" dirty="0">
              <a:solidFill>
                <a:srgbClr val="000000"/>
              </a:solidFill>
              <a:latin typeface="Times New Roman"/>
            </a:endParaRPr>
          </a:p>
        </p:txBody>
      </p:sp>
    </p:spTree>
    <p:extLst>
      <p:ext uri="{BB962C8B-B14F-4D97-AF65-F5344CB8AC3E}">
        <p14:creationId xmlns:p14="http://schemas.microsoft.com/office/powerpoint/2010/main" val="390480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ceHolder 1">
            <a:extLst>
              <a:ext uri="{FF2B5EF4-FFF2-40B4-BE49-F238E27FC236}">
                <a16:creationId xmlns:a16="http://schemas.microsoft.com/office/drawing/2014/main" id="{3BF42023-1CFE-4C6A-A1BC-8573E4F5C5F7}"/>
              </a:ext>
            </a:extLst>
          </p:cNvPr>
          <p:cNvSpPr txBox="1">
            <a:spLocks/>
          </p:cNvSpPr>
          <p:nvPr/>
        </p:nvSpPr>
        <p:spPr>
          <a:xfrm>
            <a:off x="0" y="472414"/>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IEEE SIGHT</a:t>
            </a:r>
            <a:endParaRPr lang="es-ES" b="0" spc="-1" dirty="0">
              <a:solidFill>
                <a:srgbClr val="000000"/>
              </a:solidFill>
            </a:endParaRPr>
          </a:p>
        </p:txBody>
      </p:sp>
      <p:sp>
        <p:nvSpPr>
          <p:cNvPr id="1818" name="TextBox 3"/>
          <p:cNvSpPr/>
          <p:nvPr/>
        </p:nvSpPr>
        <p:spPr>
          <a:xfrm>
            <a:off x="377279" y="1283485"/>
            <a:ext cx="8116271" cy="53230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en-US" sz="2000" b="1" strike="noStrike" spc="-1" dirty="0">
                <a:solidFill>
                  <a:srgbClr val="E5710A"/>
                </a:solidFill>
                <a:latin typeface="Calibri"/>
              </a:rPr>
              <a:t>INDIVIDUAL MEMBERS</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Submit</a:t>
            </a:r>
            <a:r>
              <a:rPr lang="en-US" sz="2000" b="0" strike="noStrike" spc="-1" dirty="0">
                <a:solidFill>
                  <a:schemeClr val="dk1"/>
                </a:solidFill>
                <a:latin typeface="Calibri"/>
              </a:rPr>
              <a:t> a project to a call for proposals </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Add </a:t>
            </a:r>
            <a:r>
              <a:rPr lang="en-US" sz="2000" b="0" strike="noStrike" spc="-1" dirty="0">
                <a:solidFill>
                  <a:schemeClr val="dk1"/>
                </a:solidFill>
                <a:latin typeface="Calibri"/>
              </a:rPr>
              <a:t>free</a:t>
            </a:r>
            <a:r>
              <a:rPr lang="en-US" sz="2000" b="1" strike="noStrike" spc="-1" dirty="0">
                <a:solidFill>
                  <a:schemeClr val="dk1"/>
                </a:solidFill>
                <a:latin typeface="Calibri"/>
              </a:rPr>
              <a:t> </a:t>
            </a:r>
            <a:r>
              <a:rPr lang="en-US" sz="2000" b="0" u="sng" strike="noStrike" spc="-1" dirty="0">
                <a:solidFill>
                  <a:schemeClr val="dk1"/>
                </a:solidFill>
                <a:uFillTx/>
                <a:latin typeface="Calibri"/>
                <a:hlinkClick r:id="rId3"/>
              </a:rPr>
              <a:t>SIGHT membership </a:t>
            </a:r>
            <a:r>
              <a:rPr lang="en-US" sz="2000" b="0" strike="noStrike" spc="-1" dirty="0">
                <a:solidFill>
                  <a:schemeClr val="dk1"/>
                </a:solidFill>
                <a:latin typeface="Calibri"/>
              </a:rPr>
              <a:t>to your IEEE membership</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Form</a:t>
            </a:r>
            <a:r>
              <a:rPr lang="en-US" sz="2000" b="0" strike="noStrike" spc="-1" dirty="0">
                <a:solidFill>
                  <a:schemeClr val="dk1"/>
                </a:solidFill>
                <a:latin typeface="Calibri"/>
              </a:rPr>
              <a:t> </a:t>
            </a:r>
            <a:r>
              <a:rPr lang="en-US" sz="2000" b="0" u="sng" strike="noStrike" spc="-1" dirty="0">
                <a:solidFill>
                  <a:schemeClr val="dk1"/>
                </a:solidFill>
                <a:uFillTx/>
                <a:latin typeface="Calibri"/>
                <a:hlinkClick r:id="rId4"/>
              </a:rPr>
              <a:t>a SIGHT Group</a:t>
            </a:r>
            <a:r>
              <a:rPr lang="en-US" sz="2000" b="0" strike="noStrike" spc="-1" dirty="0">
                <a:solidFill>
                  <a:schemeClr val="dk1"/>
                </a:solidFill>
                <a:latin typeface="Calibri"/>
              </a:rPr>
              <a:t> to assess needs in your local community, apply for financial resources, and implement a sustainable technological solution</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Read </a:t>
            </a:r>
            <a:r>
              <a:rPr lang="en-US" sz="2000" b="0" strike="noStrike" spc="-1" dirty="0">
                <a:solidFill>
                  <a:schemeClr val="dk1"/>
                </a:solidFill>
                <a:latin typeface="Calibri"/>
              </a:rPr>
              <a:t>the </a:t>
            </a:r>
            <a:r>
              <a:rPr lang="en-US" sz="2000" b="0" u="sng" strike="noStrike" spc="-1" dirty="0">
                <a:solidFill>
                  <a:schemeClr val="dk1"/>
                </a:solidFill>
                <a:uFillTx/>
                <a:latin typeface="Calibri"/>
                <a:hlinkClick r:id="rId5"/>
              </a:rPr>
              <a:t>Annual Report and Success Story Portfolio</a:t>
            </a:r>
            <a:r>
              <a:rPr lang="en-US" sz="2000" b="1" strike="noStrike" spc="-1" dirty="0">
                <a:solidFill>
                  <a:schemeClr val="dk1"/>
                </a:solidFill>
                <a:latin typeface="Calibri"/>
              </a:rPr>
              <a:t> </a:t>
            </a:r>
            <a:r>
              <a:rPr lang="en-US" sz="2000" b="0" strike="noStrike" spc="-1" dirty="0">
                <a:solidFill>
                  <a:schemeClr val="dk1"/>
                </a:solidFill>
                <a:latin typeface="Calibri"/>
              </a:rPr>
              <a:t>– your story may be published!</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Take part</a:t>
            </a:r>
            <a:r>
              <a:rPr lang="en-US" sz="2000" b="0" strike="noStrike" spc="-1" dirty="0">
                <a:solidFill>
                  <a:schemeClr val="dk1"/>
                </a:solidFill>
                <a:latin typeface="Calibri"/>
              </a:rPr>
              <a:t> in the free, online courses on humanitarian technology and sustainable development topics on the </a:t>
            </a:r>
            <a:r>
              <a:rPr lang="en-US" sz="2000" b="0" u="sng" strike="noStrike" spc="-1" dirty="0">
                <a:solidFill>
                  <a:schemeClr val="dk1"/>
                </a:solidFill>
                <a:uFillTx/>
                <a:latin typeface="Calibri"/>
                <a:hlinkClick r:id="rId6"/>
              </a:rPr>
              <a:t>IEEE Learning Network (ILN)</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Donate</a:t>
            </a:r>
            <a:r>
              <a:rPr lang="en-US" sz="2000" b="0" strike="noStrike" spc="-1" dirty="0">
                <a:solidFill>
                  <a:schemeClr val="dk1"/>
                </a:solidFill>
                <a:latin typeface="Calibri"/>
              </a:rPr>
              <a:t> to the </a:t>
            </a:r>
            <a:r>
              <a:rPr lang="en-US" sz="2000" b="0" u="sng" strike="noStrike" spc="-1" dirty="0">
                <a:solidFill>
                  <a:schemeClr val="dk1"/>
                </a:solidFill>
                <a:uFillTx/>
                <a:latin typeface="Calibri"/>
                <a:hlinkClick r:id="rId7"/>
              </a:rPr>
              <a:t>IEEE SIGHT Fund of the IEEE Foundation</a:t>
            </a:r>
            <a:r>
              <a:rPr lang="en-US" sz="2000" b="0" strike="noStrike" spc="-1" dirty="0">
                <a:solidFill>
                  <a:schemeClr val="dk1"/>
                </a:solidFill>
                <a:latin typeface="Calibri"/>
              </a:rPr>
              <a:t>. Your contribution of any amount helps HTB/SIGHT transform the lives of individuals and communities around the world</a:t>
            </a:r>
            <a:endParaRPr lang="en-US" sz="2000" b="0" strike="noStrike" spc="-1" dirty="0">
              <a:solidFill>
                <a:srgbClr val="000000"/>
              </a:solidFill>
              <a:latin typeface="Arial"/>
            </a:endParaRPr>
          </a:p>
          <a:p>
            <a:pPr defTabSz="914400">
              <a:lnSpc>
                <a:spcPct val="100000"/>
              </a:lnSpc>
            </a:pPr>
            <a:r>
              <a:rPr lang="en-US" sz="2000" b="1" strike="noStrike" spc="-1" dirty="0">
                <a:solidFill>
                  <a:srgbClr val="E5710A"/>
                </a:solidFill>
                <a:latin typeface="Calibri"/>
              </a:rPr>
              <a:t>IEEE ORGANIZATIONAL UNITS</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Identify</a:t>
            </a:r>
            <a:r>
              <a:rPr lang="en-US" sz="2000" b="0" strike="noStrike" spc="-1" dirty="0">
                <a:solidFill>
                  <a:schemeClr val="dk1"/>
                </a:solidFill>
                <a:latin typeface="Calibri"/>
              </a:rPr>
              <a:t> ideas for collaboration and joint programs</a:t>
            </a:r>
            <a:endParaRPr lang="en-US" sz="2000" b="0" strike="noStrike" spc="-1" dirty="0">
              <a:solidFill>
                <a:srgbClr val="000000"/>
              </a:solidFill>
              <a:latin typeface="Arial"/>
            </a:endParaRPr>
          </a:p>
          <a:p>
            <a:pPr marL="685800" indent="-457200" defTabSz="914400">
              <a:lnSpc>
                <a:spcPct val="100000"/>
              </a:lnSpc>
              <a:buClr>
                <a:srgbClr val="000000"/>
              </a:buClr>
              <a:buFont typeface="Arial"/>
              <a:buChar char="•"/>
            </a:pPr>
            <a:r>
              <a:rPr lang="en-US" sz="2000" b="1" strike="noStrike" spc="-1" dirty="0">
                <a:solidFill>
                  <a:schemeClr val="dk1"/>
                </a:solidFill>
                <a:latin typeface="Calibri"/>
              </a:rPr>
              <a:t>Publicize</a:t>
            </a:r>
            <a:r>
              <a:rPr lang="en-US" sz="2000" b="0" strike="noStrike" spc="-1" dirty="0">
                <a:solidFill>
                  <a:schemeClr val="dk1"/>
                </a:solidFill>
                <a:latin typeface="Calibri"/>
              </a:rPr>
              <a:t> HTB|SIGHT opportunities so your members can benefit from them</a:t>
            </a:r>
            <a:endParaRPr lang="en-US" sz="2000" b="0" strike="noStrike" spc="-1" dirty="0">
              <a:solidFill>
                <a:srgbClr val="000000"/>
              </a:solidFill>
              <a:latin typeface="Arial"/>
            </a:endParaRPr>
          </a:p>
        </p:txBody>
      </p:sp>
      <p:pic>
        <p:nvPicPr>
          <p:cNvPr id="1819" name="Picture 5"/>
          <p:cNvPicPr/>
          <p:nvPr/>
        </p:nvPicPr>
        <p:blipFill>
          <a:blip r:embed="rId8"/>
          <a:srcRect l="3068" r="3842"/>
          <a:stretch/>
        </p:blipFill>
        <p:spPr>
          <a:xfrm>
            <a:off x="9103320" y="2810520"/>
            <a:ext cx="2468520" cy="1236960"/>
          </a:xfrm>
          <a:prstGeom prst="rect">
            <a:avLst/>
          </a:prstGeom>
          <a:ln w="28440">
            <a:solidFill>
              <a:srgbClr val="00629B"/>
            </a:solidFill>
            <a:round/>
          </a:ln>
        </p:spPr>
      </p:pic>
      <p:pic>
        <p:nvPicPr>
          <p:cNvPr id="1820" name="Picture 4"/>
          <p:cNvPicPr/>
          <p:nvPr/>
        </p:nvPicPr>
        <p:blipFill>
          <a:blip r:embed="rId9"/>
          <a:srcRect l="3548" r="3818" b="20426"/>
          <a:stretch/>
        </p:blipFill>
        <p:spPr>
          <a:xfrm>
            <a:off x="9103320" y="1448640"/>
            <a:ext cx="2468520" cy="1236960"/>
          </a:xfrm>
          <a:prstGeom prst="rect">
            <a:avLst/>
          </a:prstGeom>
          <a:ln w="28440">
            <a:solidFill>
              <a:srgbClr val="00629B"/>
            </a:solidFill>
            <a:round/>
          </a:ln>
        </p:spPr>
      </p:pic>
      <p:pic>
        <p:nvPicPr>
          <p:cNvPr id="1821" name="Google Shape;576;p2"/>
          <p:cNvPicPr/>
          <p:nvPr/>
        </p:nvPicPr>
        <p:blipFill>
          <a:blip r:embed="rId10"/>
          <a:srcRect t="5330" b="5362"/>
          <a:stretch/>
        </p:blipFill>
        <p:spPr>
          <a:xfrm>
            <a:off x="9103320" y="4172040"/>
            <a:ext cx="2468520" cy="1236960"/>
          </a:xfrm>
          <a:prstGeom prst="rect">
            <a:avLst/>
          </a:prstGeom>
          <a:ln w="28440">
            <a:solidFill>
              <a:srgbClr val="00629B"/>
            </a:solidFill>
            <a:round/>
          </a:ln>
        </p:spPr>
      </p:pic>
      <p:sp>
        <p:nvSpPr>
          <p:cNvPr id="8" name="PlaceHolder 3">
            <a:extLst>
              <a:ext uri="{FF2B5EF4-FFF2-40B4-BE49-F238E27FC236}">
                <a16:creationId xmlns:a16="http://schemas.microsoft.com/office/drawing/2014/main" id="{7D76B158-68B1-47C2-AB01-A83A2123DF34}"/>
              </a:ext>
            </a:extLst>
          </p:cNvPr>
          <p:cNvSpPr txBox="1">
            <a:spLocks/>
          </p:cNvSpPr>
          <p:nvPr/>
        </p:nvSpPr>
        <p:spPr>
          <a:xfrm>
            <a:off x="0" y="6494272"/>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22</a:t>
            </a:fld>
            <a:endParaRPr lang="en-US" dirty="0">
              <a:solidFill>
                <a:srgbClr val="000000"/>
              </a:solidFill>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 name="PlaceHolder 1"/>
          <p:cNvSpPr>
            <a:spLocks noGrp="1"/>
          </p:cNvSpPr>
          <p:nvPr>
            <p:ph type="title" idx="4294967295"/>
          </p:nvPr>
        </p:nvSpPr>
        <p:spPr>
          <a:xfrm>
            <a:off x="0" y="393700"/>
            <a:ext cx="10918825" cy="579438"/>
          </a:xfrm>
          <a:prstGeom prst="rect">
            <a:avLst/>
          </a:prstGeom>
          <a:noFill/>
          <a:ln w="0">
            <a:noFill/>
          </a:ln>
        </p:spPr>
        <p:txBody>
          <a:bodyPr lIns="90000" tIns="45000" rIns="90000" bIns="45000" anchor="t">
            <a:noAutofit/>
          </a:bodyPr>
          <a:lstStyle/>
          <a:p>
            <a:pPr indent="0" defTabSz="914400">
              <a:lnSpc>
                <a:spcPct val="90000"/>
              </a:lnSpc>
              <a:buNone/>
            </a:pPr>
            <a:r>
              <a:rPr lang="en-US" sz="3200" b="1" strike="noStrike" spc="-1" dirty="0">
                <a:solidFill>
                  <a:schemeClr val="lt1"/>
                </a:solidFill>
                <a:latin typeface="Calibri"/>
                <a:ea typeface="Calibri"/>
              </a:rPr>
              <a:t>NIC Definitions of a New Initiative</a:t>
            </a:r>
            <a:endParaRPr lang="en-US" sz="3200" b="0" strike="noStrike" spc="-1" dirty="0">
              <a:solidFill>
                <a:schemeClr val="dk1"/>
              </a:solidFill>
              <a:latin typeface="Calibri"/>
            </a:endParaRPr>
          </a:p>
        </p:txBody>
      </p:sp>
      <p:sp>
        <p:nvSpPr>
          <p:cNvPr id="1826" name="PlaceHolder 2"/>
          <p:cNvSpPr>
            <a:spLocks noGrp="1"/>
          </p:cNvSpPr>
          <p:nvPr>
            <p:ph idx="4294967295"/>
          </p:nvPr>
        </p:nvSpPr>
        <p:spPr>
          <a:xfrm>
            <a:off x="0" y="1273175"/>
            <a:ext cx="6473825" cy="5008563"/>
          </a:xfrm>
          <a:prstGeom prst="rect">
            <a:avLst/>
          </a:prstGeom>
          <a:noFill/>
          <a:ln w="0">
            <a:noFill/>
          </a:ln>
        </p:spPr>
        <p:txBody>
          <a:bodyPr lIns="91440" tIns="45720" rIns="91440" bIns="45720" anchor="t">
            <a:normAutofit fontScale="96377"/>
          </a:bodyPr>
          <a:lstStyle/>
          <a:p>
            <a:pPr indent="0" defTabSz="914400">
              <a:lnSpc>
                <a:spcPct val="90000"/>
              </a:lnSpc>
              <a:spcBef>
                <a:spcPts val="1001"/>
              </a:spcBef>
              <a:buNone/>
              <a:tabLst>
                <a:tab pos="0" algn="l"/>
              </a:tabLst>
            </a:pPr>
            <a:r>
              <a:rPr lang="en-US" sz="2400" b="1" strike="noStrike" spc="-1" dirty="0">
                <a:solidFill>
                  <a:schemeClr val="dk1"/>
                </a:solidFill>
                <a:latin typeface="Calibri"/>
              </a:rPr>
              <a:t>An IEEE initiative is a new program, service, or product</a:t>
            </a:r>
            <a:br>
              <a:rPr sz="2000" dirty="0"/>
            </a:br>
            <a:br>
              <a:rPr sz="2000" dirty="0"/>
            </a:br>
            <a:r>
              <a:rPr lang="en-US" sz="2000" b="0" strike="noStrike" spc="-1" dirty="0">
                <a:solidFill>
                  <a:schemeClr val="dk1"/>
                </a:solidFill>
                <a:latin typeface="Calibri"/>
              </a:rPr>
              <a:t>… that will provide </a:t>
            </a:r>
            <a:r>
              <a:rPr lang="en-US" sz="2000" b="1" strike="noStrike" spc="-1" dirty="0">
                <a:solidFill>
                  <a:schemeClr val="dk1"/>
                </a:solidFill>
                <a:latin typeface="Calibri"/>
              </a:rPr>
              <a:t>significant benefit </a:t>
            </a:r>
            <a:r>
              <a:rPr lang="en-US" sz="2000" b="0" strike="noStrike" spc="-1" dirty="0">
                <a:solidFill>
                  <a:schemeClr val="dk1"/>
                </a:solidFill>
                <a:latin typeface="Calibri"/>
              </a:rPr>
              <a:t>to members, the public, the technical community, or customers,</a:t>
            </a:r>
            <a:br>
              <a:rPr sz="2000" dirty="0"/>
            </a:br>
            <a:br>
              <a:rPr sz="2000" dirty="0"/>
            </a:br>
            <a:r>
              <a:rPr lang="en-US" sz="2000" b="0" strike="noStrike" spc="-1" dirty="0">
                <a:solidFill>
                  <a:schemeClr val="dk1"/>
                </a:solidFill>
                <a:latin typeface="Calibri"/>
              </a:rPr>
              <a:t>… or which could have </a:t>
            </a:r>
            <a:r>
              <a:rPr lang="en-US" sz="2000" b="1" strike="noStrike" spc="-1" dirty="0">
                <a:solidFill>
                  <a:schemeClr val="dk1"/>
                </a:solidFill>
                <a:latin typeface="Calibri"/>
              </a:rPr>
              <a:t>lasting impact </a:t>
            </a:r>
            <a:r>
              <a:rPr lang="en-US" sz="2000" b="0" strike="noStrike" spc="-1" dirty="0">
                <a:solidFill>
                  <a:schemeClr val="dk1"/>
                </a:solidFill>
                <a:latin typeface="Calibri"/>
              </a:rPr>
              <a:t>on IEEE or its business processes</a:t>
            </a:r>
          </a:p>
          <a:p>
            <a:pPr indent="0" defTabSz="914400">
              <a:lnSpc>
                <a:spcPct val="90000"/>
              </a:lnSpc>
              <a:spcBef>
                <a:spcPts val="1001"/>
              </a:spcBef>
              <a:buNone/>
              <a:tabLst>
                <a:tab pos="0" algn="l"/>
              </a:tabLst>
            </a:pPr>
            <a:endParaRPr lang="en-US" sz="100" b="0" strike="noStrike" spc="-1" dirty="0">
              <a:solidFill>
                <a:schemeClr val="dk1"/>
              </a:solidFill>
              <a:latin typeface="Calibri"/>
            </a:endParaRPr>
          </a:p>
          <a:p>
            <a:pPr indent="0" defTabSz="914400">
              <a:lnSpc>
                <a:spcPct val="90000"/>
              </a:lnSpc>
              <a:spcBef>
                <a:spcPts val="1001"/>
              </a:spcBef>
              <a:buNone/>
              <a:tabLst>
                <a:tab pos="0" algn="l"/>
              </a:tabLst>
            </a:pPr>
            <a:r>
              <a:rPr lang="en-US" sz="2400" b="1" strike="noStrike" spc="-1" dirty="0">
                <a:solidFill>
                  <a:schemeClr val="dk1"/>
                </a:solidFill>
                <a:latin typeface="Calibri"/>
              </a:rPr>
              <a:t>Initiatives must be of strategic importance to IEEE </a:t>
            </a:r>
            <a:endParaRPr lang="en-US" sz="2400" b="0" strike="noStrike" spc="-1" dirty="0">
              <a:solidFill>
                <a:schemeClr val="dk1"/>
              </a:solidFill>
              <a:latin typeface="Calibri"/>
            </a:endParaRPr>
          </a:p>
          <a:p>
            <a:pPr indent="0" defTabSz="914400">
              <a:lnSpc>
                <a:spcPct val="90000"/>
              </a:lnSpc>
              <a:spcBef>
                <a:spcPts val="1001"/>
              </a:spcBef>
              <a:buNone/>
              <a:tabLst>
                <a:tab pos="0" algn="l"/>
              </a:tabLst>
            </a:pPr>
            <a:r>
              <a:rPr lang="en-US" sz="2000" b="0" strike="noStrike" spc="-1" dirty="0">
                <a:solidFill>
                  <a:schemeClr val="dk1"/>
                </a:solidFill>
                <a:latin typeface="Calibri"/>
              </a:rPr>
              <a:t>Initiatives are </a:t>
            </a:r>
            <a:r>
              <a:rPr lang="en-US" sz="2000" b="1" strike="noStrike" spc="-1" dirty="0">
                <a:solidFill>
                  <a:schemeClr val="dk1"/>
                </a:solidFill>
                <a:latin typeface="Calibri"/>
              </a:rPr>
              <a:t>not operational necessities </a:t>
            </a:r>
            <a:r>
              <a:rPr lang="en-US" sz="2000" b="0" strike="noStrike" spc="-1" dirty="0">
                <a:solidFill>
                  <a:schemeClr val="dk1"/>
                </a:solidFill>
                <a:latin typeface="Calibri"/>
              </a:rPr>
              <a:t>at the time of their initiation </a:t>
            </a:r>
          </a:p>
          <a:p>
            <a:pPr indent="0" defTabSz="914400">
              <a:lnSpc>
                <a:spcPct val="90000"/>
              </a:lnSpc>
              <a:spcBef>
                <a:spcPts val="1001"/>
              </a:spcBef>
              <a:buNone/>
              <a:tabLst>
                <a:tab pos="0" algn="l"/>
              </a:tabLst>
            </a:pPr>
            <a:r>
              <a:rPr lang="en-US" sz="2000" b="0" strike="noStrike" spc="-1" dirty="0">
                <a:solidFill>
                  <a:schemeClr val="dk1"/>
                </a:solidFill>
                <a:latin typeface="Calibri"/>
              </a:rPr>
              <a:t>Projects that can be funded by appropriate baseline budget reductions within the unit are not classified as initiatives</a:t>
            </a:r>
          </a:p>
        </p:txBody>
      </p:sp>
      <p:pic>
        <p:nvPicPr>
          <p:cNvPr id="1827" name="Picture 1" descr="A brochure with text and images&#10;&#10;Description automatically generated"/>
          <p:cNvPicPr/>
          <p:nvPr/>
        </p:nvPicPr>
        <p:blipFill>
          <a:blip r:embed="rId3"/>
          <a:stretch/>
        </p:blipFill>
        <p:spPr>
          <a:xfrm>
            <a:off x="7254829" y="2234903"/>
            <a:ext cx="4492440" cy="3455640"/>
          </a:xfrm>
          <a:prstGeom prst="rect">
            <a:avLst/>
          </a:prstGeom>
          <a:ln w="0">
            <a:noFill/>
          </a:ln>
        </p:spPr>
      </p:pic>
      <p:sp>
        <p:nvSpPr>
          <p:cNvPr id="1828" name="Title 1"/>
          <p:cNvSpPr/>
          <p:nvPr/>
        </p:nvSpPr>
        <p:spPr>
          <a:xfrm>
            <a:off x="7254829" y="1413433"/>
            <a:ext cx="4402440" cy="682560"/>
          </a:xfrm>
          <a:prstGeom prst="roundRect">
            <a:avLst>
              <a:gd name="adj" fmla="val 16667"/>
            </a:avLst>
          </a:prstGeom>
          <a:solidFill>
            <a:schemeClr val="accent1"/>
          </a:solidFill>
          <a:ln w="9360">
            <a:solidFill>
              <a:srgbClr val="000000"/>
            </a:solidFill>
            <a:round/>
          </a:ln>
        </p:spPr>
        <p:style>
          <a:lnRef idx="0">
            <a:scrgbClr r="0" g="0" b="0"/>
          </a:lnRef>
          <a:fillRef idx="0">
            <a:scrgbClr r="0" g="0" b="0"/>
          </a:fillRef>
          <a:effectRef idx="0">
            <a:scrgbClr r="0" g="0" b="0"/>
          </a:effectRef>
          <a:fontRef idx="minor"/>
        </p:style>
        <p:txBody>
          <a:bodyPr anchor="ctr">
            <a:noAutofit/>
          </a:bodyPr>
          <a:lstStyle/>
          <a:p>
            <a:pPr algn="ctr" defTabSz="685800">
              <a:lnSpc>
                <a:spcPct val="90000"/>
              </a:lnSpc>
            </a:pPr>
            <a:r>
              <a:rPr lang="en-US" sz="2000" b="1" strike="noStrike" spc="-1" dirty="0">
                <a:solidFill>
                  <a:schemeClr val="lt1"/>
                </a:solidFill>
                <a:latin typeface="Calibri"/>
                <a:ea typeface="Calibri"/>
              </a:rPr>
              <a:t>NIC looks for projects that will further IEEE’s strategic goals.</a:t>
            </a:r>
            <a:endParaRPr lang="en-US" sz="2000" b="0" strike="noStrike" spc="-1" dirty="0">
              <a:solidFill>
                <a:srgbClr val="000000"/>
              </a:solidFill>
              <a:latin typeface="Arial"/>
            </a:endParaRPr>
          </a:p>
        </p:txBody>
      </p:sp>
      <p:sp>
        <p:nvSpPr>
          <p:cNvPr id="8" name="PlaceHolder 1">
            <a:extLst>
              <a:ext uri="{FF2B5EF4-FFF2-40B4-BE49-F238E27FC236}">
                <a16:creationId xmlns:a16="http://schemas.microsoft.com/office/drawing/2014/main" id="{16913EFD-D51B-4046-8109-B6627C9D2CE6}"/>
              </a:ext>
            </a:extLst>
          </p:cNvPr>
          <p:cNvSpPr txBox="1">
            <a:spLocks/>
          </p:cNvSpPr>
          <p:nvPr/>
        </p:nvSpPr>
        <p:spPr>
          <a:xfrm>
            <a:off x="0" y="472414"/>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New Initiatives</a:t>
            </a:r>
            <a:endParaRPr lang="es-ES" b="0" spc="-1" dirty="0">
              <a:solidFill>
                <a:srgbClr val="000000"/>
              </a:solidFill>
            </a:endParaRPr>
          </a:p>
        </p:txBody>
      </p:sp>
      <p:sp>
        <p:nvSpPr>
          <p:cNvPr id="9" name="PlaceHolder 3">
            <a:extLst>
              <a:ext uri="{FF2B5EF4-FFF2-40B4-BE49-F238E27FC236}">
                <a16:creationId xmlns:a16="http://schemas.microsoft.com/office/drawing/2014/main" id="{0C5F9F15-61F5-4F74-B8A6-820D1A5AD92B}"/>
              </a:ext>
            </a:extLst>
          </p:cNvPr>
          <p:cNvSpPr txBox="1">
            <a:spLocks/>
          </p:cNvSpPr>
          <p:nvPr/>
        </p:nvSpPr>
        <p:spPr>
          <a:xfrm>
            <a:off x="0" y="6494272"/>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23</a:t>
            </a:fld>
            <a:endParaRPr lang="en-US" dirty="0">
              <a:solidFill>
                <a:srgbClr val="000000"/>
              </a:solidFill>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 name="PlaceHolder 1"/>
          <p:cNvSpPr>
            <a:spLocks noGrp="1"/>
          </p:cNvSpPr>
          <p:nvPr>
            <p:ph type="title"/>
          </p:nvPr>
        </p:nvSpPr>
        <p:spPr>
          <a:xfrm>
            <a:off x="640060" y="136624"/>
            <a:ext cx="8188920" cy="580680"/>
          </a:xfrm>
          <a:prstGeom prst="rect">
            <a:avLst/>
          </a:prstGeom>
          <a:noFill/>
          <a:ln w="0">
            <a:noFill/>
          </a:ln>
        </p:spPr>
        <p:txBody>
          <a:bodyPr lIns="90000" tIns="45000" rIns="90000" bIns="45000" anchor="t">
            <a:noAutofit/>
          </a:bodyPr>
          <a:lstStyle/>
          <a:p>
            <a:pPr indent="0" defTabSz="914400">
              <a:lnSpc>
                <a:spcPct val="90000"/>
              </a:lnSpc>
              <a:buNone/>
            </a:pPr>
            <a:r>
              <a:rPr lang="en-US" sz="3200" b="1" strike="noStrike" spc="-1" dirty="0">
                <a:solidFill>
                  <a:schemeClr val="lt1"/>
                </a:solidFill>
                <a:latin typeface="Calibri"/>
                <a:ea typeface="Calibri"/>
              </a:rPr>
              <a:t>IEEE New Initiatives Program</a:t>
            </a:r>
            <a:br>
              <a:rPr sz="3200" dirty="0"/>
            </a:br>
            <a:r>
              <a:rPr lang="en-US" sz="3200" b="1" strike="noStrike" spc="-1" dirty="0">
                <a:solidFill>
                  <a:schemeClr val="lt1"/>
                </a:solidFill>
                <a:latin typeface="Calibri"/>
                <a:ea typeface="Calibri"/>
              </a:rPr>
              <a:t>Seed Grant Process – Two Phases</a:t>
            </a:r>
            <a:endParaRPr lang="en-US" sz="3200" b="0" strike="noStrike" spc="-1" dirty="0">
              <a:solidFill>
                <a:schemeClr val="dk1"/>
              </a:solidFill>
              <a:latin typeface="Calibri"/>
            </a:endParaRPr>
          </a:p>
        </p:txBody>
      </p:sp>
      <p:sp>
        <p:nvSpPr>
          <p:cNvPr id="1830" name="PlaceHolder 2"/>
          <p:cNvSpPr>
            <a:spLocks noGrp="1"/>
          </p:cNvSpPr>
          <p:nvPr>
            <p:ph type="sldNum" idx="42"/>
          </p:nvPr>
        </p:nvSpPr>
        <p:spPr>
          <a:xfrm>
            <a:off x="8610480" y="6356520"/>
            <a:ext cx="2057040" cy="364680"/>
          </a:xfrm>
          <a:prstGeom prst="rect">
            <a:avLst/>
          </a:prstGeom>
          <a:noFill/>
          <a:ln w="0">
            <a:noFill/>
          </a:ln>
        </p:spPr>
        <p:txBody>
          <a:bodyPr lIns="91440" tIns="45720" rIns="91440" bIns="45720" anchor="ctr">
            <a:noAutofit/>
          </a:bodyPr>
          <a:lstStyle/>
          <a:p>
            <a:pPr indent="0">
              <a:buNone/>
            </a:pPr>
            <a:endParaRPr lang="en-US" sz="1800" b="1" strike="noStrike" spc="-1" dirty="0">
              <a:solidFill>
                <a:srgbClr val="343433"/>
              </a:solidFill>
              <a:latin typeface="Calibri"/>
            </a:endParaRPr>
          </a:p>
        </p:txBody>
      </p:sp>
      <p:sp>
        <p:nvSpPr>
          <p:cNvPr id="1831" name="Title 1"/>
          <p:cNvSpPr/>
          <p:nvPr/>
        </p:nvSpPr>
        <p:spPr>
          <a:xfrm>
            <a:off x="1782960" y="2859643"/>
            <a:ext cx="2442960" cy="83340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685800">
              <a:lnSpc>
                <a:spcPct val="90000"/>
              </a:lnSpc>
            </a:pPr>
            <a:r>
              <a:rPr lang="en-US" sz="2550" b="1" strike="noStrike" spc="-1" dirty="0">
                <a:solidFill>
                  <a:schemeClr val="accent2"/>
                </a:solidFill>
                <a:latin typeface="Calibri"/>
                <a:ea typeface="Calibri"/>
              </a:rPr>
              <a:t>Phase 1: Project Description</a:t>
            </a:r>
            <a:endParaRPr lang="en-US" sz="2550" b="0" strike="noStrike" spc="-1" dirty="0">
              <a:solidFill>
                <a:srgbClr val="000000"/>
              </a:solidFill>
              <a:latin typeface="Arial"/>
            </a:endParaRPr>
          </a:p>
        </p:txBody>
      </p:sp>
      <p:sp>
        <p:nvSpPr>
          <p:cNvPr id="1832" name="Title 1"/>
          <p:cNvSpPr/>
          <p:nvPr/>
        </p:nvSpPr>
        <p:spPr>
          <a:xfrm>
            <a:off x="4254000" y="2646163"/>
            <a:ext cx="6211080" cy="130932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marL="457200" indent="-457200" defTabSz="685800">
              <a:lnSpc>
                <a:spcPct val="90000"/>
              </a:lnSpc>
              <a:buClr>
                <a:srgbClr val="ED7D31"/>
              </a:buClr>
              <a:buFont typeface="Arial"/>
              <a:buChar char="•"/>
            </a:pPr>
            <a:r>
              <a:rPr lang="en-US" sz="2400" b="0" strike="noStrike" spc="-1" dirty="0">
                <a:solidFill>
                  <a:schemeClr val="accent2"/>
                </a:solidFill>
                <a:latin typeface="Calibri"/>
                <a:ea typeface="Calibri"/>
              </a:rPr>
              <a:t>An idea is submitted</a:t>
            </a:r>
            <a:endParaRPr lang="en-US" sz="2400" b="0" strike="noStrike" spc="-1" dirty="0">
              <a:solidFill>
                <a:srgbClr val="000000"/>
              </a:solidFill>
              <a:latin typeface="Arial"/>
            </a:endParaRPr>
          </a:p>
          <a:p>
            <a:pPr marL="457200" indent="-457200" defTabSz="685800">
              <a:lnSpc>
                <a:spcPct val="90000"/>
              </a:lnSpc>
              <a:buClr>
                <a:srgbClr val="ED7D31"/>
              </a:buClr>
              <a:buFont typeface="Arial"/>
              <a:buChar char="•"/>
            </a:pPr>
            <a:r>
              <a:rPr lang="en-US" sz="2400" b="0" strike="noStrike" spc="-1" dirty="0">
                <a:solidFill>
                  <a:schemeClr val="accent2"/>
                </a:solidFill>
                <a:latin typeface="Calibri"/>
                <a:ea typeface="Calibri"/>
              </a:rPr>
              <a:t>NIC provides feedback for consideration via email</a:t>
            </a:r>
            <a:endParaRPr lang="en-US" sz="2400" b="0" strike="noStrike" spc="-1" dirty="0">
              <a:solidFill>
                <a:srgbClr val="000000"/>
              </a:solidFill>
              <a:latin typeface="Arial"/>
            </a:endParaRPr>
          </a:p>
        </p:txBody>
      </p:sp>
      <p:sp>
        <p:nvSpPr>
          <p:cNvPr id="1833" name="Title 1"/>
          <p:cNvSpPr/>
          <p:nvPr/>
        </p:nvSpPr>
        <p:spPr>
          <a:xfrm>
            <a:off x="2065560" y="4100563"/>
            <a:ext cx="1877760" cy="129924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685800">
              <a:lnSpc>
                <a:spcPct val="90000"/>
              </a:lnSpc>
            </a:pPr>
            <a:r>
              <a:rPr lang="en-US" sz="2550" b="1" strike="noStrike" spc="-1" dirty="0">
                <a:solidFill>
                  <a:srgbClr val="00B050"/>
                </a:solidFill>
                <a:latin typeface="Calibri"/>
                <a:ea typeface="Calibri"/>
              </a:rPr>
              <a:t>Phase 2: Seed Grant Proposal</a:t>
            </a:r>
            <a:endParaRPr lang="en-US" sz="2550" b="0" strike="noStrike" spc="-1" dirty="0">
              <a:solidFill>
                <a:srgbClr val="000000"/>
              </a:solidFill>
              <a:latin typeface="Arial"/>
            </a:endParaRPr>
          </a:p>
        </p:txBody>
      </p:sp>
      <p:sp>
        <p:nvSpPr>
          <p:cNvPr id="1834" name="Title 1"/>
          <p:cNvSpPr/>
          <p:nvPr/>
        </p:nvSpPr>
        <p:spPr>
          <a:xfrm>
            <a:off x="4197960" y="4220083"/>
            <a:ext cx="6211080" cy="129924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marL="457200" indent="-457200" defTabSz="685800">
              <a:lnSpc>
                <a:spcPct val="90000"/>
              </a:lnSpc>
              <a:buClr>
                <a:srgbClr val="00B050"/>
              </a:buClr>
              <a:buFont typeface="Arial"/>
              <a:buChar char="•"/>
            </a:pPr>
            <a:r>
              <a:rPr lang="en-US" sz="2400" b="0" strike="noStrike" spc="-1" dirty="0">
                <a:solidFill>
                  <a:srgbClr val="00B050"/>
                </a:solidFill>
                <a:latin typeface="Calibri"/>
                <a:ea typeface="Calibri"/>
              </a:rPr>
              <a:t>A proposal is submitted</a:t>
            </a:r>
            <a:endParaRPr lang="en-US" sz="2400" b="0" strike="noStrike" spc="-1" dirty="0">
              <a:solidFill>
                <a:srgbClr val="000000"/>
              </a:solidFill>
              <a:latin typeface="Arial"/>
            </a:endParaRPr>
          </a:p>
          <a:p>
            <a:pPr marL="457200" indent="-457200" defTabSz="685800">
              <a:lnSpc>
                <a:spcPct val="90000"/>
              </a:lnSpc>
              <a:buClr>
                <a:srgbClr val="00B050"/>
              </a:buClr>
              <a:buFont typeface="Arial"/>
              <a:buChar char="•"/>
            </a:pPr>
            <a:r>
              <a:rPr lang="en-US" sz="2400" b="0" strike="noStrike" spc="-1" dirty="0">
                <a:solidFill>
                  <a:srgbClr val="00B050"/>
                </a:solidFill>
                <a:latin typeface="Calibri"/>
                <a:ea typeface="Calibri"/>
              </a:rPr>
              <a:t>NIC meets to vote to fund or not to fund at their next meeting</a:t>
            </a:r>
            <a:endParaRPr lang="en-US" sz="2400" b="0" strike="noStrike" spc="-1" dirty="0">
              <a:solidFill>
                <a:srgbClr val="000000"/>
              </a:solidFill>
              <a:latin typeface="Arial"/>
            </a:endParaRPr>
          </a:p>
          <a:p>
            <a:pPr marL="457200" indent="-457200" defTabSz="685800">
              <a:lnSpc>
                <a:spcPct val="90000"/>
              </a:lnSpc>
              <a:buClr>
                <a:srgbClr val="00B050"/>
              </a:buClr>
              <a:buFont typeface="Arial"/>
              <a:buChar char="•"/>
            </a:pPr>
            <a:r>
              <a:rPr lang="en-US" sz="2400" b="0" strike="noStrike" spc="-1" dirty="0">
                <a:solidFill>
                  <a:srgbClr val="00B050"/>
                </a:solidFill>
                <a:latin typeface="Calibri"/>
                <a:ea typeface="Calibri"/>
              </a:rPr>
              <a:t>If approve, funding is granted immediately</a:t>
            </a:r>
            <a:endParaRPr lang="en-US" sz="2400" b="0" strike="noStrike" spc="-1" dirty="0">
              <a:solidFill>
                <a:srgbClr val="000000"/>
              </a:solidFill>
              <a:latin typeface="Arial"/>
            </a:endParaRPr>
          </a:p>
        </p:txBody>
      </p:sp>
      <p:cxnSp>
        <p:nvCxnSpPr>
          <p:cNvPr id="1835" name="Straight Arrow Connector 13"/>
          <p:cNvCxnSpPr/>
          <p:nvPr/>
        </p:nvCxnSpPr>
        <p:spPr>
          <a:xfrm>
            <a:off x="2997240" y="3819043"/>
            <a:ext cx="360" cy="403200"/>
          </a:xfrm>
          <a:prstGeom prst="straightConnector1">
            <a:avLst/>
          </a:prstGeom>
          <a:ln w="38160">
            <a:solidFill>
              <a:srgbClr val="595959"/>
            </a:solidFill>
            <a:miter/>
            <a:tailEnd type="triangle" w="med" len="med"/>
          </a:ln>
        </p:spPr>
      </p:cxnSp>
      <p:sp>
        <p:nvSpPr>
          <p:cNvPr id="1836" name="Title 1"/>
          <p:cNvSpPr/>
          <p:nvPr/>
        </p:nvSpPr>
        <p:spPr>
          <a:xfrm>
            <a:off x="1758184" y="1605253"/>
            <a:ext cx="8025120" cy="1185120"/>
          </a:xfrm>
          <a:prstGeom prst="roundRect">
            <a:avLst>
              <a:gd name="adj" fmla="val 16667"/>
            </a:avLst>
          </a:prstGeom>
          <a:solidFill>
            <a:schemeClr val="accent1"/>
          </a:solidFill>
          <a:ln w="9360">
            <a:solidFill>
              <a:srgbClr val="000000"/>
            </a:solidFill>
            <a:round/>
          </a:ln>
        </p:spPr>
        <p:style>
          <a:lnRef idx="0">
            <a:scrgbClr r="0" g="0" b="0"/>
          </a:lnRef>
          <a:fillRef idx="0">
            <a:scrgbClr r="0" g="0" b="0"/>
          </a:fillRef>
          <a:effectRef idx="0">
            <a:scrgbClr r="0" g="0" b="0"/>
          </a:effectRef>
          <a:fontRef idx="minor"/>
        </p:style>
        <p:txBody>
          <a:bodyPr anchor="ctr">
            <a:noAutofit/>
          </a:bodyPr>
          <a:lstStyle/>
          <a:p>
            <a:pPr defTabSz="685800">
              <a:lnSpc>
                <a:spcPct val="90000"/>
              </a:lnSpc>
            </a:pPr>
            <a:r>
              <a:rPr lang="en-US" sz="2400" b="1" strike="noStrike" spc="-1" dirty="0">
                <a:solidFill>
                  <a:schemeClr val="lt1"/>
                </a:solidFill>
                <a:latin typeface="Calibri"/>
                <a:ea typeface="Calibri"/>
              </a:rPr>
              <a:t>Seed Grant: Funds innovative or pilot projects that require US $40,000 or less and take 12 or fewer months to complete</a:t>
            </a:r>
            <a:endParaRPr lang="en-US" sz="2400" b="0" strike="noStrike" spc="-1" dirty="0">
              <a:solidFill>
                <a:srgbClr val="000000"/>
              </a:solidFill>
              <a:latin typeface="Arial"/>
            </a:endParaRPr>
          </a:p>
        </p:txBody>
      </p:sp>
      <p:sp>
        <p:nvSpPr>
          <p:cNvPr id="1837" name="PlaceHolder 3"/>
          <p:cNvSpPr>
            <a:spLocks noGrp="1"/>
          </p:cNvSpPr>
          <p:nvPr>
            <p:ph type="sldNum" idx="43"/>
          </p:nvPr>
        </p:nvSpPr>
        <p:spPr>
          <a:xfrm>
            <a:off x="1754640" y="6333480"/>
            <a:ext cx="479880" cy="364680"/>
          </a:xfrm>
          <a:prstGeom prst="rect">
            <a:avLst/>
          </a:prstGeom>
          <a:noFill/>
          <a:ln w="0">
            <a:noFill/>
          </a:ln>
        </p:spPr>
        <p:txBody>
          <a:bodyPr lIns="91440" tIns="45720" rIns="91440" bIns="45720" anchor="ctr">
            <a:noAutofit/>
          </a:bodyPr>
          <a:lstStyle>
            <a:lvl1pPr indent="0" defTabSz="914400">
              <a:lnSpc>
                <a:spcPct val="100000"/>
              </a:lnSpc>
              <a:buNone/>
              <a:defRPr lang="en-US" sz="1800" b="1" strike="noStrike" spc="-1">
                <a:solidFill>
                  <a:srgbClr val="343433"/>
                </a:solidFill>
                <a:latin typeface="Calibri"/>
              </a:defRPr>
            </a:lvl1pPr>
          </a:lstStyle>
          <a:p>
            <a:pPr indent="0" defTabSz="914400">
              <a:lnSpc>
                <a:spcPct val="100000"/>
              </a:lnSpc>
              <a:buNone/>
            </a:pPr>
            <a:fld id="{7D69D8DE-EC8F-4323-B5C4-BC4FCDDBEDB4}" type="slidenum">
              <a:rPr lang="en-US" sz="1800" b="1" strike="noStrike" spc="-1">
                <a:solidFill>
                  <a:srgbClr val="343433"/>
                </a:solidFill>
                <a:latin typeface="Calibri"/>
              </a:rPr>
              <a:t>24</a:t>
            </a:fld>
            <a:endParaRPr lang="en-US" sz="1800" b="0" strike="noStrike" spc="-1" dirty="0">
              <a:solidFill>
                <a:srgbClr val="000000"/>
              </a:solidFill>
              <a:latin typeface="Times New Roman"/>
            </a:endParaRPr>
          </a:p>
        </p:txBody>
      </p:sp>
      <p:sp>
        <p:nvSpPr>
          <p:cNvPr id="1838" name="Title 1"/>
          <p:cNvSpPr/>
          <p:nvPr/>
        </p:nvSpPr>
        <p:spPr>
          <a:xfrm>
            <a:off x="464196" y="5543952"/>
            <a:ext cx="6507435" cy="1299240"/>
          </a:xfrm>
          <a:prstGeom prst="roundRect">
            <a:avLst>
              <a:gd name="adj" fmla="val 16667"/>
            </a:avLst>
          </a:prstGeom>
          <a:solidFill>
            <a:schemeClr val="accent1">
              <a:lumMod val="40000"/>
              <a:lumOff val="60000"/>
            </a:schemeClr>
          </a:solidFill>
          <a:ln w="9360">
            <a:noFill/>
          </a:ln>
        </p:spPr>
        <p:style>
          <a:lnRef idx="0">
            <a:scrgbClr r="0" g="0" b="0"/>
          </a:lnRef>
          <a:fillRef idx="0">
            <a:scrgbClr r="0" g="0" b="0"/>
          </a:fillRef>
          <a:effectRef idx="0">
            <a:scrgbClr r="0" g="0" b="0"/>
          </a:effectRef>
          <a:fontRef idx="minor"/>
        </p:style>
        <p:txBody>
          <a:bodyPr anchor="ctr">
            <a:noAutofit/>
          </a:bodyPr>
          <a:lstStyle/>
          <a:p>
            <a:pPr defTabSz="685800">
              <a:lnSpc>
                <a:spcPct val="90000"/>
              </a:lnSpc>
            </a:pPr>
            <a:r>
              <a:rPr lang="en-US" sz="2000" b="0" i="1" strike="noStrike" spc="-1" dirty="0">
                <a:solidFill>
                  <a:schemeClr val="dk1"/>
                </a:solidFill>
                <a:latin typeface="Calibri"/>
                <a:ea typeface="Calibri"/>
              </a:rPr>
              <a:t>*Funding to work with a business consultant early on to create a project plan is available through this process</a:t>
            </a:r>
            <a:endParaRPr lang="en-US" sz="2000" b="0" strike="noStrike" spc="-1" dirty="0">
              <a:solidFill>
                <a:srgbClr val="000000"/>
              </a:solidFill>
              <a:latin typeface="Arial"/>
            </a:endParaRPr>
          </a:p>
        </p:txBody>
      </p:sp>
      <p:sp>
        <p:nvSpPr>
          <p:cNvPr id="12" name="PlaceHolder 1">
            <a:extLst>
              <a:ext uri="{FF2B5EF4-FFF2-40B4-BE49-F238E27FC236}">
                <a16:creationId xmlns:a16="http://schemas.microsoft.com/office/drawing/2014/main" id="{6687A418-68B7-4500-A6BE-6CC6FF41FC7D}"/>
              </a:ext>
            </a:extLst>
          </p:cNvPr>
          <p:cNvSpPr txBox="1">
            <a:spLocks/>
          </p:cNvSpPr>
          <p:nvPr/>
        </p:nvSpPr>
        <p:spPr>
          <a:xfrm>
            <a:off x="0" y="472414"/>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New Initiatives: Seed Grants</a:t>
            </a:r>
            <a:endParaRPr lang="es-ES" b="0" spc="-1" dirty="0">
              <a:solidFill>
                <a:srgbClr val="000000"/>
              </a:solidFill>
            </a:endParaRPr>
          </a:p>
        </p:txBody>
      </p:sp>
      <p:sp>
        <p:nvSpPr>
          <p:cNvPr id="13" name="PlaceHolder 3">
            <a:extLst>
              <a:ext uri="{FF2B5EF4-FFF2-40B4-BE49-F238E27FC236}">
                <a16:creationId xmlns:a16="http://schemas.microsoft.com/office/drawing/2014/main" id="{C2978A9C-D985-4438-B85A-E1E2462B1D8F}"/>
              </a:ext>
            </a:extLst>
          </p:cNvPr>
          <p:cNvSpPr txBox="1">
            <a:spLocks/>
          </p:cNvSpPr>
          <p:nvPr/>
        </p:nvSpPr>
        <p:spPr>
          <a:xfrm>
            <a:off x="0" y="6494272"/>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24</a:t>
            </a:fld>
            <a:endParaRPr lang="en-US" dirty="0">
              <a:solidFill>
                <a:srgbClr val="000000"/>
              </a:solidFill>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PlaceHolder 1"/>
          <p:cNvSpPr>
            <a:spLocks noGrp="1"/>
          </p:cNvSpPr>
          <p:nvPr>
            <p:ph type="title"/>
          </p:nvPr>
        </p:nvSpPr>
        <p:spPr>
          <a:xfrm>
            <a:off x="663594" y="265320"/>
            <a:ext cx="8188920" cy="580680"/>
          </a:xfrm>
          <a:prstGeom prst="rect">
            <a:avLst/>
          </a:prstGeom>
          <a:noFill/>
          <a:ln w="0">
            <a:noFill/>
          </a:ln>
        </p:spPr>
        <p:txBody>
          <a:bodyPr lIns="90000" tIns="45000" rIns="90000" bIns="45000" anchor="t">
            <a:normAutofit/>
          </a:bodyPr>
          <a:lstStyle/>
          <a:p>
            <a:pPr indent="0" defTabSz="914400">
              <a:lnSpc>
                <a:spcPct val="90000"/>
              </a:lnSpc>
              <a:buNone/>
            </a:pPr>
            <a:r>
              <a:rPr lang="en-US" sz="3200" b="1" strike="noStrike" spc="-1" dirty="0">
                <a:solidFill>
                  <a:schemeClr val="lt1"/>
                </a:solidFill>
                <a:latin typeface="Calibri"/>
                <a:ea typeface="Calibri"/>
              </a:rPr>
              <a:t>New Initiatives Process – Three Phases</a:t>
            </a:r>
            <a:endParaRPr lang="en-US" sz="3200" b="0" strike="noStrike" spc="-1" dirty="0">
              <a:solidFill>
                <a:schemeClr val="dk1"/>
              </a:solidFill>
              <a:latin typeface="Calibri"/>
            </a:endParaRPr>
          </a:p>
        </p:txBody>
      </p:sp>
      <p:sp>
        <p:nvSpPr>
          <p:cNvPr id="1840" name="Title 1"/>
          <p:cNvSpPr/>
          <p:nvPr/>
        </p:nvSpPr>
        <p:spPr>
          <a:xfrm>
            <a:off x="126678" y="3103010"/>
            <a:ext cx="2577240" cy="78552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685800">
              <a:lnSpc>
                <a:spcPct val="90000"/>
              </a:lnSpc>
            </a:pPr>
            <a:r>
              <a:rPr lang="en-US" sz="2400" b="1" strike="noStrike" spc="-1" dirty="0">
                <a:solidFill>
                  <a:schemeClr val="accent2"/>
                </a:solidFill>
                <a:latin typeface="Calibri"/>
                <a:ea typeface="Calibri"/>
              </a:rPr>
              <a:t>Phase 1: Project Description</a:t>
            </a:r>
            <a:endParaRPr lang="en-US" sz="2400" b="0" strike="noStrike" spc="-1" dirty="0">
              <a:solidFill>
                <a:srgbClr val="000000"/>
              </a:solidFill>
              <a:latin typeface="Arial"/>
            </a:endParaRPr>
          </a:p>
        </p:txBody>
      </p:sp>
      <p:sp>
        <p:nvSpPr>
          <p:cNvPr id="1841" name="Title 1"/>
          <p:cNvSpPr/>
          <p:nvPr/>
        </p:nvSpPr>
        <p:spPr>
          <a:xfrm>
            <a:off x="2779878" y="2863701"/>
            <a:ext cx="6211080" cy="124560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marL="457200" indent="-457200" defTabSz="685800">
              <a:lnSpc>
                <a:spcPct val="90000"/>
              </a:lnSpc>
              <a:buClr>
                <a:srgbClr val="ED7D31"/>
              </a:buClr>
              <a:buFont typeface="Arial"/>
              <a:buChar char="•"/>
            </a:pPr>
            <a:r>
              <a:rPr lang="en-US" sz="2400" b="0" strike="noStrike" spc="-1" dirty="0">
                <a:solidFill>
                  <a:schemeClr val="accent2"/>
                </a:solidFill>
                <a:latin typeface="Calibri"/>
                <a:ea typeface="Calibri"/>
              </a:rPr>
              <a:t>An idea is submitted</a:t>
            </a:r>
            <a:endParaRPr lang="en-US" sz="2400" b="0" strike="noStrike" spc="-1" dirty="0">
              <a:solidFill>
                <a:srgbClr val="000000"/>
              </a:solidFill>
              <a:latin typeface="Arial"/>
            </a:endParaRPr>
          </a:p>
          <a:p>
            <a:pPr marL="457200" indent="-457200" defTabSz="685800">
              <a:lnSpc>
                <a:spcPct val="90000"/>
              </a:lnSpc>
              <a:buClr>
                <a:srgbClr val="ED7D31"/>
              </a:buClr>
              <a:buFont typeface="Arial"/>
              <a:buChar char="•"/>
            </a:pPr>
            <a:r>
              <a:rPr lang="en-US" sz="2400" b="0" strike="noStrike" spc="-1" dirty="0">
                <a:solidFill>
                  <a:schemeClr val="accent2"/>
                </a:solidFill>
                <a:latin typeface="Calibri"/>
                <a:ea typeface="Calibri"/>
              </a:rPr>
              <a:t>NIC provides feedback for consideration via email</a:t>
            </a:r>
            <a:endParaRPr lang="en-US" sz="2400" b="0" strike="noStrike" spc="-1" dirty="0">
              <a:solidFill>
                <a:srgbClr val="000000"/>
              </a:solidFill>
              <a:latin typeface="Arial"/>
            </a:endParaRPr>
          </a:p>
        </p:txBody>
      </p:sp>
      <p:sp>
        <p:nvSpPr>
          <p:cNvPr id="1842" name="Title 1"/>
          <p:cNvSpPr/>
          <p:nvPr/>
        </p:nvSpPr>
        <p:spPr>
          <a:xfrm>
            <a:off x="134238" y="4987970"/>
            <a:ext cx="2398320" cy="41472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685800">
              <a:lnSpc>
                <a:spcPct val="90000"/>
              </a:lnSpc>
            </a:pPr>
            <a:r>
              <a:rPr lang="en-US" sz="2400" b="1" strike="noStrike" spc="-1" dirty="0">
                <a:solidFill>
                  <a:srgbClr val="00B050"/>
                </a:solidFill>
                <a:latin typeface="Calibri"/>
                <a:ea typeface="Calibri"/>
              </a:rPr>
              <a:t>Phase 2: </a:t>
            </a:r>
            <a:endParaRPr lang="en-US" sz="2400" b="0" strike="noStrike" spc="-1" dirty="0">
              <a:solidFill>
                <a:srgbClr val="000000"/>
              </a:solidFill>
              <a:latin typeface="Arial"/>
            </a:endParaRPr>
          </a:p>
          <a:p>
            <a:pPr algn="ctr" defTabSz="685800">
              <a:lnSpc>
                <a:spcPct val="90000"/>
              </a:lnSpc>
            </a:pPr>
            <a:r>
              <a:rPr lang="en-US" sz="2400" b="1" strike="noStrike" spc="-1" dirty="0">
                <a:solidFill>
                  <a:srgbClr val="00B050"/>
                </a:solidFill>
                <a:latin typeface="Calibri"/>
                <a:ea typeface="Calibri"/>
              </a:rPr>
              <a:t>Preliminary Proposal</a:t>
            </a:r>
            <a:endParaRPr lang="en-US" sz="2400" b="0" strike="noStrike" spc="-1" dirty="0">
              <a:solidFill>
                <a:srgbClr val="000000"/>
              </a:solidFill>
              <a:latin typeface="Arial"/>
            </a:endParaRPr>
          </a:p>
        </p:txBody>
      </p:sp>
      <p:sp>
        <p:nvSpPr>
          <p:cNvPr id="1843" name="Title 1"/>
          <p:cNvSpPr/>
          <p:nvPr/>
        </p:nvSpPr>
        <p:spPr>
          <a:xfrm>
            <a:off x="2779878" y="4222712"/>
            <a:ext cx="6197040" cy="100692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marL="457200" indent="-457200" defTabSz="685800">
              <a:lnSpc>
                <a:spcPct val="90000"/>
              </a:lnSpc>
              <a:buClr>
                <a:srgbClr val="00B050"/>
              </a:buClr>
              <a:buFont typeface="Arial"/>
              <a:buChar char="•"/>
            </a:pPr>
            <a:r>
              <a:rPr lang="en-US" sz="2400" b="0" strike="noStrike" spc="-1" dirty="0">
                <a:solidFill>
                  <a:srgbClr val="00B050"/>
                </a:solidFill>
                <a:latin typeface="Calibri"/>
                <a:ea typeface="Calibri"/>
              </a:rPr>
              <a:t>Preliminary Proposal is submitted</a:t>
            </a:r>
            <a:endParaRPr lang="en-US" sz="2400" b="0" strike="noStrike" spc="-1" dirty="0">
              <a:solidFill>
                <a:srgbClr val="000000"/>
              </a:solidFill>
              <a:latin typeface="Arial"/>
            </a:endParaRPr>
          </a:p>
          <a:p>
            <a:pPr marL="457200" indent="-457200" defTabSz="685800">
              <a:lnSpc>
                <a:spcPct val="90000"/>
              </a:lnSpc>
              <a:buClr>
                <a:srgbClr val="00B050"/>
              </a:buClr>
              <a:buFont typeface="Arial"/>
              <a:buChar char="•"/>
            </a:pPr>
            <a:r>
              <a:rPr lang="en-US" sz="2400" b="0" strike="noStrike" spc="-1" dirty="0">
                <a:solidFill>
                  <a:srgbClr val="00B050"/>
                </a:solidFill>
                <a:latin typeface="Calibri"/>
                <a:ea typeface="Calibri"/>
              </a:rPr>
              <a:t>NIC meets and votes whether to invite a Full Proposal and Business Plan</a:t>
            </a:r>
            <a:endParaRPr lang="en-US" sz="2400" b="0" strike="noStrike" spc="-1" dirty="0">
              <a:solidFill>
                <a:srgbClr val="000000"/>
              </a:solidFill>
              <a:latin typeface="Arial"/>
            </a:endParaRPr>
          </a:p>
        </p:txBody>
      </p:sp>
      <p:sp>
        <p:nvSpPr>
          <p:cNvPr id="1844" name="Title 1"/>
          <p:cNvSpPr/>
          <p:nvPr/>
        </p:nvSpPr>
        <p:spPr>
          <a:xfrm>
            <a:off x="160518" y="6223952"/>
            <a:ext cx="2459880" cy="53676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685800">
              <a:lnSpc>
                <a:spcPct val="90000"/>
              </a:lnSpc>
            </a:pPr>
            <a:r>
              <a:rPr lang="en-US" sz="2400" b="1" strike="noStrike" spc="-1" dirty="0">
                <a:solidFill>
                  <a:srgbClr val="7030A0"/>
                </a:solidFill>
                <a:latin typeface="Calibri"/>
                <a:ea typeface="Calibri"/>
              </a:rPr>
              <a:t>Phase 3: Full Proposal and Business Plan</a:t>
            </a:r>
            <a:endParaRPr lang="en-US" sz="2400" b="0" strike="noStrike" spc="-1" dirty="0">
              <a:solidFill>
                <a:srgbClr val="000000"/>
              </a:solidFill>
              <a:latin typeface="Arial"/>
            </a:endParaRPr>
          </a:p>
        </p:txBody>
      </p:sp>
      <p:sp>
        <p:nvSpPr>
          <p:cNvPr id="1845" name="Title 1"/>
          <p:cNvSpPr/>
          <p:nvPr/>
        </p:nvSpPr>
        <p:spPr>
          <a:xfrm>
            <a:off x="2779878" y="5719232"/>
            <a:ext cx="6211080" cy="11764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marL="457200" indent="-457200" defTabSz="685800">
              <a:lnSpc>
                <a:spcPct val="90000"/>
              </a:lnSpc>
              <a:buClr>
                <a:srgbClr val="7030A0"/>
              </a:buClr>
              <a:buFont typeface="Arial"/>
              <a:buChar char="•"/>
            </a:pPr>
            <a:r>
              <a:rPr lang="en-US" sz="2400" b="0" strike="noStrike" spc="-1" dirty="0">
                <a:solidFill>
                  <a:srgbClr val="7030A0"/>
                </a:solidFill>
                <a:latin typeface="Calibri"/>
                <a:ea typeface="Calibri"/>
              </a:rPr>
              <a:t>Full Proposal and Business Plan</a:t>
            </a:r>
            <a:endParaRPr lang="en-US" sz="2400" b="0" strike="noStrike" spc="-1" dirty="0">
              <a:solidFill>
                <a:srgbClr val="000000"/>
              </a:solidFill>
              <a:latin typeface="Arial"/>
            </a:endParaRPr>
          </a:p>
          <a:p>
            <a:pPr marL="457200" indent="-457200" defTabSz="685800">
              <a:lnSpc>
                <a:spcPct val="90000"/>
              </a:lnSpc>
              <a:buClr>
                <a:srgbClr val="7030A0"/>
              </a:buClr>
              <a:buFont typeface="Arial"/>
              <a:buChar char="•"/>
            </a:pPr>
            <a:r>
              <a:rPr lang="en-US" sz="2400" b="0" strike="noStrike" spc="-1" dirty="0">
                <a:solidFill>
                  <a:srgbClr val="7030A0"/>
                </a:solidFill>
                <a:latin typeface="Calibri"/>
                <a:ea typeface="Calibri"/>
              </a:rPr>
              <a:t>NIC meets and votes whether to recommend to the IEEE Board of Directors to fund the initiative</a:t>
            </a:r>
            <a:endParaRPr lang="en-US" sz="2400" b="0" strike="noStrike" spc="-1" dirty="0">
              <a:solidFill>
                <a:srgbClr val="000000"/>
              </a:solidFill>
              <a:latin typeface="Arial"/>
            </a:endParaRPr>
          </a:p>
        </p:txBody>
      </p:sp>
      <p:cxnSp>
        <p:nvCxnSpPr>
          <p:cNvPr id="1846" name="Straight Arrow Connector 20"/>
          <p:cNvCxnSpPr/>
          <p:nvPr/>
        </p:nvCxnSpPr>
        <p:spPr>
          <a:xfrm>
            <a:off x="1333398" y="3918410"/>
            <a:ext cx="360" cy="349920"/>
          </a:xfrm>
          <a:prstGeom prst="straightConnector1">
            <a:avLst/>
          </a:prstGeom>
          <a:ln w="38160">
            <a:solidFill>
              <a:srgbClr val="595959"/>
            </a:solidFill>
            <a:miter/>
            <a:tailEnd type="triangle" w="med" len="med"/>
          </a:ln>
        </p:spPr>
      </p:cxnSp>
      <p:cxnSp>
        <p:nvCxnSpPr>
          <p:cNvPr id="1847" name="Straight Arrow Connector 21"/>
          <p:cNvCxnSpPr/>
          <p:nvPr/>
        </p:nvCxnSpPr>
        <p:spPr>
          <a:xfrm>
            <a:off x="1303518" y="5383712"/>
            <a:ext cx="360" cy="405360"/>
          </a:xfrm>
          <a:prstGeom prst="straightConnector1">
            <a:avLst/>
          </a:prstGeom>
          <a:ln w="38160">
            <a:solidFill>
              <a:srgbClr val="595959"/>
            </a:solidFill>
            <a:miter/>
            <a:tailEnd type="triangle" w="med" len="med"/>
          </a:ln>
        </p:spPr>
      </p:cxnSp>
      <p:sp>
        <p:nvSpPr>
          <p:cNvPr id="1848" name="Title 1"/>
          <p:cNvSpPr/>
          <p:nvPr/>
        </p:nvSpPr>
        <p:spPr>
          <a:xfrm>
            <a:off x="778074" y="1765701"/>
            <a:ext cx="7959960" cy="1098000"/>
          </a:xfrm>
          <a:prstGeom prst="roundRect">
            <a:avLst>
              <a:gd name="adj" fmla="val 16667"/>
            </a:avLst>
          </a:prstGeom>
          <a:solidFill>
            <a:schemeClr val="accent1"/>
          </a:solidFill>
          <a:ln w="0">
            <a:solidFill>
              <a:srgbClr val="000000"/>
            </a:solidFill>
          </a:ln>
        </p:spPr>
        <p:style>
          <a:lnRef idx="0">
            <a:scrgbClr r="0" g="0" b="0"/>
          </a:lnRef>
          <a:fillRef idx="0">
            <a:scrgbClr r="0" g="0" b="0"/>
          </a:fillRef>
          <a:effectRef idx="0">
            <a:scrgbClr r="0" g="0" b="0"/>
          </a:effectRef>
          <a:fontRef idx="minor"/>
        </p:style>
        <p:txBody>
          <a:bodyPr anchor="ctr">
            <a:noAutofit/>
          </a:bodyPr>
          <a:lstStyle/>
          <a:p>
            <a:pPr defTabSz="685800">
              <a:lnSpc>
                <a:spcPct val="90000"/>
              </a:lnSpc>
            </a:pPr>
            <a:r>
              <a:rPr lang="en-US" sz="2000" b="1" strike="noStrike" spc="-1" dirty="0">
                <a:solidFill>
                  <a:schemeClr val="lt1"/>
                </a:solidFill>
                <a:latin typeface="Calibri"/>
                <a:ea typeface="Calibri"/>
              </a:rPr>
              <a:t>New Initiatives: Large–scale projects typically seeking US $100K or more for up to three 12–month periods</a:t>
            </a:r>
            <a:endParaRPr lang="en-US" sz="2000" b="0" strike="noStrike" spc="-1" dirty="0">
              <a:solidFill>
                <a:srgbClr val="000000"/>
              </a:solidFill>
              <a:latin typeface="Arial"/>
            </a:endParaRPr>
          </a:p>
        </p:txBody>
      </p:sp>
      <p:sp>
        <p:nvSpPr>
          <p:cNvPr id="12" name="PlaceHolder 1">
            <a:extLst>
              <a:ext uri="{FF2B5EF4-FFF2-40B4-BE49-F238E27FC236}">
                <a16:creationId xmlns:a16="http://schemas.microsoft.com/office/drawing/2014/main" id="{29E95CAF-AB8E-4F54-8591-B5E10D3E019C}"/>
              </a:ext>
            </a:extLst>
          </p:cNvPr>
          <p:cNvSpPr txBox="1">
            <a:spLocks/>
          </p:cNvSpPr>
          <p:nvPr/>
        </p:nvSpPr>
        <p:spPr>
          <a:xfrm>
            <a:off x="0" y="472414"/>
            <a:ext cx="10358563"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New Initiatives: Large-Scale Projects</a:t>
            </a:r>
            <a:endParaRPr lang="es-ES" b="0" spc="-1" dirty="0">
              <a:solidFill>
                <a:srgbClr val="000000"/>
              </a:solidFill>
            </a:endParaRPr>
          </a:p>
        </p:txBody>
      </p:sp>
      <p:sp>
        <p:nvSpPr>
          <p:cNvPr id="13" name="PlaceHolder 3">
            <a:extLst>
              <a:ext uri="{FF2B5EF4-FFF2-40B4-BE49-F238E27FC236}">
                <a16:creationId xmlns:a16="http://schemas.microsoft.com/office/drawing/2014/main" id="{A43A6104-9165-4DE2-A44A-02B3E00383C8}"/>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25</a:t>
            </a:fld>
            <a:endParaRPr lang="en-US" dirty="0">
              <a:solidFill>
                <a:srgbClr val="000000"/>
              </a:solidFill>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173649"/>
            <a:ext cx="960951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Helpful Info and Links: R3 Volunteers who can help</a:t>
            </a:r>
            <a:endParaRPr lang="es-ES" b="0" spc="-1" dirty="0">
              <a:solidFill>
                <a:srgbClr val="000000"/>
              </a:solidFill>
            </a:endParaRPr>
          </a:p>
        </p:txBody>
      </p:sp>
      <p:sp>
        <p:nvSpPr>
          <p:cNvPr id="642" name="PlaceHolder 2"/>
          <p:cNvSpPr>
            <a:spLocks noGrp="1"/>
          </p:cNvSpPr>
          <p:nvPr>
            <p:ph/>
          </p:nvPr>
        </p:nvSpPr>
        <p:spPr>
          <a:xfrm>
            <a:off x="0" y="1649731"/>
            <a:ext cx="11625372" cy="4703988"/>
          </a:xfrm>
          <a:prstGeom prst="rect">
            <a:avLst/>
          </a:prstGeom>
          <a:noFill/>
          <a:ln w="0">
            <a:noFill/>
          </a:ln>
        </p:spPr>
        <p:txBody>
          <a:bodyPr lIns="119963" tIns="59981" rIns="119963" bIns="59981" anchor="t">
            <a:noAutofit/>
          </a:bodyPr>
          <a:lstStyle/>
          <a:p>
            <a:pPr marL="457291" indent="-457291">
              <a:buClr>
                <a:srgbClr val="0066A1"/>
              </a:buClr>
              <a:buFont typeface="Verdana"/>
              <a:buChar char="•"/>
            </a:pPr>
            <a:r>
              <a:rPr lang="en-US" sz="2400" b="1" spc="-1" dirty="0">
                <a:solidFill>
                  <a:schemeClr val="dk1"/>
                </a:solidFill>
                <a:latin typeface="Calibri"/>
                <a:ea typeface="Calibri"/>
              </a:rPr>
              <a:t>Conferences (Joe Juisai)</a:t>
            </a:r>
          </a:p>
          <a:p>
            <a:pPr marL="457291" indent="-457291">
              <a:buClr>
                <a:srgbClr val="0066A1"/>
              </a:buClr>
              <a:buFont typeface="Verdana"/>
              <a:buChar char="•"/>
            </a:pPr>
            <a:r>
              <a:rPr lang="en-US" sz="2400" b="1" spc="-1" dirty="0">
                <a:solidFill>
                  <a:schemeClr val="dk1"/>
                </a:solidFill>
                <a:latin typeface="Calibri"/>
                <a:ea typeface="Calibri"/>
              </a:rPr>
              <a:t>Finance (Joe Pennisi)</a:t>
            </a:r>
          </a:p>
          <a:p>
            <a:pPr marL="457291" indent="-457291">
              <a:buClr>
                <a:srgbClr val="0066A1"/>
              </a:buClr>
              <a:buFont typeface="Verdana"/>
              <a:buChar char="•"/>
            </a:pPr>
            <a:r>
              <a:rPr lang="en-US" sz="2400" b="1" spc="-1" dirty="0">
                <a:solidFill>
                  <a:schemeClr val="dk1"/>
                </a:solidFill>
                <a:latin typeface="Calibri"/>
              </a:rPr>
              <a:t>Professional Activities (Sharlene Brown)</a:t>
            </a:r>
          </a:p>
          <a:p>
            <a:pPr marL="457291" indent="-457291">
              <a:buClr>
                <a:srgbClr val="0066A1"/>
              </a:buClr>
              <a:buFont typeface="Verdana"/>
              <a:buChar char="•"/>
            </a:pPr>
            <a:r>
              <a:rPr lang="en-US" sz="2400" b="1" spc="-1" dirty="0">
                <a:solidFill>
                  <a:schemeClr val="dk1"/>
                </a:solidFill>
                <a:latin typeface="Calibri"/>
              </a:rPr>
              <a:t>Section Support (Kristin Bing)</a:t>
            </a:r>
          </a:p>
          <a:p>
            <a:pPr marL="457291" indent="-457291">
              <a:buClr>
                <a:srgbClr val="0066A1"/>
              </a:buClr>
              <a:buFont typeface="Verdana"/>
              <a:buChar char="•"/>
            </a:pPr>
            <a:r>
              <a:rPr lang="en-US" sz="2400" b="1" spc="-1" dirty="0">
                <a:solidFill>
                  <a:schemeClr val="dk1"/>
                </a:solidFill>
                <a:latin typeface="Calibri"/>
              </a:rPr>
              <a:t>Student Activities (Bailey Heyman)</a:t>
            </a:r>
          </a:p>
          <a:p>
            <a:pPr marL="457291" indent="-457291">
              <a:buClr>
                <a:srgbClr val="0066A1"/>
              </a:buClr>
              <a:buFont typeface="Verdana"/>
              <a:buChar char="•"/>
            </a:pPr>
            <a:r>
              <a:rPr lang="en-US" sz="2400" b="1" spc="-1" dirty="0">
                <a:solidFill>
                  <a:schemeClr val="dk1"/>
                </a:solidFill>
                <a:latin typeface="Calibri"/>
              </a:rPr>
              <a:t>Projects (Allen Jones)</a:t>
            </a:r>
          </a:p>
          <a:p>
            <a:pPr marL="457291" indent="-457291">
              <a:buClr>
                <a:srgbClr val="0066A1"/>
              </a:buClr>
              <a:buFont typeface="Verdana"/>
              <a:buChar char="•"/>
            </a:pPr>
            <a:r>
              <a:rPr lang="en-US" sz="2400" b="1" spc="-1" dirty="0">
                <a:solidFill>
                  <a:schemeClr val="dk1"/>
                </a:solidFill>
                <a:ea typeface="Calibri"/>
              </a:rPr>
              <a:t>Area Chairs:</a:t>
            </a:r>
          </a:p>
          <a:p>
            <a:pPr marL="914491" lvl="1" indent="-457291">
              <a:buClr>
                <a:srgbClr val="0066A1"/>
              </a:buClr>
              <a:buFont typeface="+mj-lt"/>
              <a:buAutoNum type="arabicPeriod"/>
            </a:pPr>
            <a:r>
              <a:rPr lang="en-US" sz="2000" b="1" spc="-1" dirty="0">
                <a:solidFill>
                  <a:schemeClr val="dk1"/>
                </a:solidFill>
                <a:ea typeface="Calibri"/>
              </a:rPr>
              <a:t>Jamie Imanian</a:t>
            </a:r>
          </a:p>
          <a:p>
            <a:pPr marL="914491" lvl="1" indent="-457291">
              <a:buClr>
                <a:srgbClr val="0066A1"/>
              </a:buClr>
              <a:buFont typeface="+mj-lt"/>
              <a:buAutoNum type="arabicPeriod"/>
            </a:pPr>
            <a:r>
              <a:rPr lang="en-US" sz="2000" b="1" spc="-1" dirty="0">
                <a:solidFill>
                  <a:schemeClr val="dk1"/>
                </a:solidFill>
              </a:rPr>
              <a:t>Wyman Williams / Alessio Medda</a:t>
            </a:r>
          </a:p>
          <a:p>
            <a:pPr marL="914491" lvl="1" indent="-457291">
              <a:buClr>
                <a:srgbClr val="0066A1"/>
              </a:buClr>
              <a:buFont typeface="+mj-lt"/>
              <a:buAutoNum type="arabicPeriod"/>
            </a:pPr>
            <a:r>
              <a:rPr lang="en-US" sz="2000" b="1" spc="-1" dirty="0">
                <a:solidFill>
                  <a:schemeClr val="dk1"/>
                </a:solidFill>
              </a:rPr>
              <a:t>Raul Ortega</a:t>
            </a:r>
          </a:p>
          <a:p>
            <a:pPr marL="914491" lvl="1" indent="-457291">
              <a:buClr>
                <a:srgbClr val="0066A1"/>
              </a:buClr>
              <a:buFont typeface="+mj-lt"/>
              <a:buAutoNum type="arabicPeriod"/>
            </a:pPr>
            <a:r>
              <a:rPr lang="en-US" sz="2000" b="1" spc="-1" dirty="0">
                <a:solidFill>
                  <a:schemeClr val="dk1"/>
                </a:solidFill>
              </a:rPr>
              <a:t>Paul Kuban</a:t>
            </a:r>
          </a:p>
          <a:p>
            <a:pPr marL="914491" lvl="1" indent="-457291">
              <a:buClr>
                <a:srgbClr val="0066A1"/>
              </a:buClr>
              <a:buFont typeface="+mj-lt"/>
              <a:buAutoNum type="arabicPeriod"/>
            </a:pPr>
            <a:r>
              <a:rPr lang="en-US" sz="2000" b="1" spc="-1" dirty="0">
                <a:solidFill>
                  <a:schemeClr val="dk1"/>
                </a:solidFill>
              </a:rPr>
              <a:t>Danial Diaz</a:t>
            </a:r>
          </a:p>
          <a:p>
            <a:pPr marL="457291" indent="-457291">
              <a:buClr>
                <a:srgbClr val="0066A1"/>
              </a:buClr>
              <a:buFont typeface="Verdana"/>
              <a:buChar char="•"/>
            </a:pPr>
            <a:endParaRPr lang="es-ES" sz="2400" spc="-1" dirty="0">
              <a:solidFill>
                <a:srgbClr val="000000"/>
              </a:solidFill>
              <a:latin typeface="Arial"/>
            </a:endParaRPr>
          </a:p>
        </p:txBody>
      </p:sp>
      <p:sp>
        <p:nvSpPr>
          <p:cNvPr id="643" name="PlaceHolder 3"/>
          <p:cNvSpPr>
            <a:spLocks noGrp="1"/>
          </p:cNvSpPr>
          <p:nvPr>
            <p:ph type="sldNum" idx="51"/>
          </p:nvPr>
        </p:nvSpPr>
        <p:spPr>
          <a:xfrm>
            <a:off x="0" y="6502487"/>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2E3E5EA9-66EC-4A9A-98CE-A981AA095817}" type="slidenum">
              <a:rPr lang="en-US"/>
              <a:pPr/>
              <a:t>26</a:t>
            </a:fld>
            <a:endParaRPr lang="es-ES" dirty="0">
              <a:solidFill>
                <a:srgbClr val="000000"/>
              </a:solidFill>
              <a:latin typeface="Times New Roman"/>
            </a:endParaRPr>
          </a:p>
        </p:txBody>
      </p:sp>
    </p:spTree>
    <p:extLst>
      <p:ext uri="{BB962C8B-B14F-4D97-AF65-F5344CB8AC3E}">
        <p14:creationId xmlns:p14="http://schemas.microsoft.com/office/powerpoint/2010/main" val="1442583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p:cNvSpPr>
          <p:nvPr>
            <p:ph type="title"/>
          </p:nvPr>
        </p:nvSpPr>
        <p:spPr>
          <a:xfrm>
            <a:off x="0" y="156163"/>
            <a:ext cx="9365685" cy="1141568"/>
          </a:xfrm>
          <a:prstGeom prst="rect">
            <a:avLst/>
          </a:prstGeom>
          <a:noFill/>
          <a:ln w="0">
            <a:noFill/>
          </a:ln>
        </p:spPr>
        <p:txBody>
          <a:bodyPr lIns="119963" tIns="59981" rIns="119963" bIns="59981" anchor="t">
            <a:noAutofit/>
          </a:bodyPr>
          <a:lstStyle/>
          <a:p>
            <a:pPr>
              <a:tabLst>
                <a:tab pos="0" algn="l"/>
              </a:tabLst>
            </a:pPr>
            <a:r>
              <a:rPr lang="en-US" spc="-1" dirty="0">
                <a:ea typeface="Calibri"/>
              </a:rPr>
              <a:t>Helpful Info and Links: Section Finances</a:t>
            </a:r>
            <a:endParaRPr lang="es-ES" b="0" spc="-1" dirty="0"/>
          </a:p>
        </p:txBody>
      </p:sp>
      <p:sp>
        <p:nvSpPr>
          <p:cNvPr id="706" name="PlaceHolder 2"/>
          <p:cNvSpPr>
            <a:spLocks noGrp="1"/>
          </p:cNvSpPr>
          <p:nvPr>
            <p:ph/>
          </p:nvPr>
        </p:nvSpPr>
        <p:spPr>
          <a:xfrm>
            <a:off x="0" y="1638215"/>
            <a:ext cx="10358563" cy="4897368"/>
          </a:xfrm>
          <a:prstGeom prst="rect">
            <a:avLst/>
          </a:prstGeom>
          <a:noFill/>
          <a:ln w="0">
            <a:noFill/>
          </a:ln>
        </p:spPr>
        <p:txBody>
          <a:bodyPr lIns="119963" tIns="59981" rIns="119963" bIns="59981" anchor="t">
            <a:normAutofit fontScale="98000"/>
          </a:bodyPr>
          <a:lstStyle/>
          <a:p>
            <a:pPr marL="685800" indent="-457200">
              <a:spcBef>
                <a:spcPts val="600"/>
              </a:spcBef>
              <a:tabLst>
                <a:tab pos="0" algn="l"/>
              </a:tabLst>
            </a:pPr>
            <a:r>
              <a:rPr lang="en-US" sz="2900" dirty="0"/>
              <a:t>Session this weekend on Section Budgets &amp; Funding (2:15 pm Friday; slides available)</a:t>
            </a:r>
            <a:endParaRPr lang="en-US" sz="2900" spc="-1" dirty="0">
              <a:solidFill>
                <a:srgbClr val="000000"/>
              </a:solidFill>
            </a:endParaRPr>
          </a:p>
          <a:p>
            <a:pPr marL="685800" indent="-457200">
              <a:spcBef>
                <a:spcPts val="600"/>
              </a:spcBef>
              <a:tabLst>
                <a:tab pos="0" algn="l"/>
              </a:tabLst>
            </a:pPr>
            <a:r>
              <a:rPr lang="en-US" sz="2900" spc="-1" dirty="0">
                <a:solidFill>
                  <a:schemeClr val="dk1"/>
                </a:solidFill>
                <a:ea typeface="Calibri"/>
              </a:rPr>
              <a:t>See </a:t>
            </a:r>
            <a:r>
              <a:rPr lang="en-US" sz="2900" spc="-1" dirty="0">
                <a:solidFill>
                  <a:schemeClr val="dk1"/>
                </a:solidFill>
                <a:ea typeface="Calibri"/>
                <a:hlinkClick r:id="rId3"/>
              </a:rPr>
              <a:t>MGA Operations Manual</a:t>
            </a:r>
            <a:r>
              <a:rPr lang="en-US" sz="2900" spc="-1" dirty="0">
                <a:solidFill>
                  <a:schemeClr val="dk1"/>
                </a:solidFill>
                <a:ea typeface="Calibri"/>
              </a:rPr>
              <a:t> Section 3.0, 9.5.G, 9.5.H, and 9.5.J</a:t>
            </a:r>
          </a:p>
          <a:p>
            <a:pPr marL="685800" indent="-457200">
              <a:spcBef>
                <a:spcPts val="600"/>
              </a:spcBef>
              <a:tabLst>
                <a:tab pos="0" algn="l"/>
              </a:tabLst>
            </a:pPr>
            <a:r>
              <a:rPr lang="en-US" sz="2900" spc="-1" dirty="0">
                <a:solidFill>
                  <a:schemeClr val="dk1"/>
                </a:solidFill>
                <a:ea typeface="Calibri"/>
                <a:hlinkClick r:id="rId4"/>
              </a:rPr>
              <a:t>IEEE Financial Operations Manual</a:t>
            </a:r>
            <a:endParaRPr lang="en-US" sz="2900" spc="-1" dirty="0">
              <a:solidFill>
                <a:schemeClr val="dk1"/>
              </a:solidFill>
              <a:ea typeface="Calibri"/>
            </a:endParaRPr>
          </a:p>
          <a:p>
            <a:pPr marL="685800" indent="-457200">
              <a:spcBef>
                <a:spcPts val="600"/>
              </a:spcBef>
              <a:tabLst>
                <a:tab pos="0" algn="l"/>
              </a:tabLst>
            </a:pPr>
            <a:r>
              <a:rPr lang="en-US" sz="2900" spc="-1" dirty="0">
                <a:solidFill>
                  <a:srgbClr val="000000"/>
                </a:solidFill>
                <a:hlinkClick r:id="rId5"/>
              </a:rPr>
              <a:t>https://mga.ieee.org/volunteer-hub/geographic-unit-finances</a:t>
            </a:r>
            <a:r>
              <a:rPr lang="en-US" sz="2900" spc="-1" dirty="0">
                <a:solidFill>
                  <a:srgbClr val="000000"/>
                </a:solidFill>
              </a:rPr>
              <a:t> </a:t>
            </a:r>
          </a:p>
          <a:p>
            <a:pPr marL="685800" indent="-457200">
              <a:spcBef>
                <a:spcPts val="600"/>
              </a:spcBef>
              <a:tabLst>
                <a:tab pos="0" algn="l"/>
              </a:tabLst>
            </a:pPr>
            <a:r>
              <a:rPr lang="en-US" altLang="en-US" sz="2900" dirty="0">
                <a:cs typeface="Arial" panose="020B0604020202020204" pitchFamily="34" charset="0"/>
              </a:rPr>
              <a:t>Review Sections 11 and 16 of the Policies </a:t>
            </a:r>
            <a:r>
              <a:rPr lang="en-US" altLang="en-US" sz="2900" dirty="0">
                <a:cs typeface="Arial" panose="020B0604020202020204" pitchFamily="34" charset="0"/>
                <a:hlinkClick r:id="rId6"/>
              </a:rPr>
              <a:t>https://www.ieee.org/content/dam/ieee-org/ieee/web/org/about/corporate/ieee-policies.pdf</a:t>
            </a:r>
            <a:r>
              <a:rPr lang="en-US" altLang="en-US" sz="2900" dirty="0">
                <a:cs typeface="Arial" panose="020B0604020202020204" pitchFamily="34" charset="0"/>
              </a:rPr>
              <a:t> </a:t>
            </a:r>
          </a:p>
          <a:p>
            <a:pPr marL="685800" indent="-457200">
              <a:spcBef>
                <a:spcPts val="600"/>
              </a:spcBef>
              <a:tabLst>
                <a:tab pos="0" algn="l"/>
              </a:tabLst>
            </a:pPr>
            <a:endParaRPr lang="en-US" sz="3300" spc="-1" dirty="0">
              <a:solidFill>
                <a:srgbClr val="000000"/>
              </a:solidFill>
            </a:endParaRPr>
          </a:p>
          <a:p>
            <a:pPr marL="685800" indent="-457200">
              <a:spcBef>
                <a:spcPts val="480"/>
              </a:spcBef>
              <a:tabLst>
                <a:tab pos="0" algn="l"/>
              </a:tabLst>
            </a:pPr>
            <a:endParaRPr lang="es-ES" sz="2900" spc="-1" dirty="0">
              <a:solidFill>
                <a:srgbClr val="000000"/>
              </a:solidFill>
            </a:endParaRPr>
          </a:p>
          <a:p>
            <a:pPr indent="0">
              <a:spcBef>
                <a:spcPts val="480"/>
              </a:spcBef>
              <a:buNone/>
              <a:tabLst>
                <a:tab pos="0" algn="l"/>
              </a:tabLst>
            </a:pPr>
            <a:endParaRPr lang="es-ES" sz="2932" spc="-1" dirty="0">
              <a:solidFill>
                <a:srgbClr val="000000"/>
              </a:solidFill>
              <a:latin typeface="Arial"/>
            </a:endParaRPr>
          </a:p>
        </p:txBody>
      </p:sp>
      <p:sp>
        <p:nvSpPr>
          <p:cNvPr id="707" name="PlaceHolder 3"/>
          <p:cNvSpPr>
            <a:spLocks noGrp="1"/>
          </p:cNvSpPr>
          <p:nvPr>
            <p:ph type="sldNum" idx="70"/>
          </p:nvPr>
        </p:nvSpPr>
        <p:spPr>
          <a:xfrm>
            <a:off x="0" y="6519973"/>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AE2A6F56-20F6-428E-B2C7-688C552B3F03}" type="slidenum">
              <a:rPr lang="en-US"/>
              <a:pPr/>
              <a:t>27</a:t>
            </a:fld>
            <a:endParaRPr lang="es-ES" dirty="0">
              <a:solidFill>
                <a:srgbClr val="000000"/>
              </a:solidFill>
              <a:latin typeface="Times New Roman"/>
            </a:endParaRPr>
          </a:p>
        </p:txBody>
      </p:sp>
    </p:spTree>
    <p:extLst>
      <p:ext uri="{BB962C8B-B14F-4D97-AF65-F5344CB8AC3E}">
        <p14:creationId xmlns:p14="http://schemas.microsoft.com/office/powerpoint/2010/main" val="320241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1">
            <a:extLst>
              <a:ext uri="{FF2B5EF4-FFF2-40B4-BE49-F238E27FC236}">
                <a16:creationId xmlns:a16="http://schemas.microsoft.com/office/drawing/2014/main" id="{B4C5BFEC-15E7-4750-B9D2-B5B501CFB33A}"/>
              </a:ext>
            </a:extLst>
          </p:cNvPr>
          <p:cNvSpPr>
            <a:spLocks noGrp="1"/>
          </p:cNvSpPr>
          <p:nvPr>
            <p:ph type="sldNum" sz="quarter" idx="12"/>
          </p:nvPr>
        </p:nvSpPr>
        <p:spPr bwMode="auto">
          <a:xfrm>
            <a:off x="0" y="6492875"/>
            <a:ext cx="434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0066A1"/>
              </a:buClr>
              <a:buFont typeface="LucidaGrande"/>
              <a:buChar char="▸"/>
              <a:defRPr sz="2200">
                <a:solidFill>
                  <a:schemeClr val="tx1"/>
                </a:solidFill>
                <a:latin typeface="Calibri" panose="020F0502020204030204" pitchFamily="34" charset="0"/>
              </a:defRPr>
            </a:lvl1pPr>
            <a:lvl2pPr marL="742950" indent="-285750">
              <a:lnSpc>
                <a:spcPct val="90000"/>
              </a:lnSpc>
              <a:spcBef>
                <a:spcPts val="500"/>
              </a:spcBef>
              <a:buClr>
                <a:srgbClr val="0066A1"/>
              </a:buClr>
              <a:buFont typeface="LucidaGrande"/>
              <a:buChar char="-"/>
              <a:defRPr>
                <a:solidFill>
                  <a:schemeClr val="tx1"/>
                </a:solidFill>
                <a:latin typeface="Calibri" panose="020F0502020204030204" pitchFamily="34" charset="0"/>
              </a:defRPr>
            </a:lvl2pPr>
            <a:lvl3pPr marL="1143000" indent="-228600">
              <a:lnSpc>
                <a:spcPct val="90000"/>
              </a:lnSpc>
              <a:spcBef>
                <a:spcPts val="500"/>
              </a:spcBef>
              <a:buClr>
                <a:srgbClr val="0066A1"/>
              </a:buClr>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500"/>
              </a:spcBef>
              <a:buClr>
                <a:srgbClr val="0066A1"/>
              </a:buClr>
              <a:buFont typeface="Wingdings" panose="05000000000000000000" pitchFamily="2" charset="2"/>
              <a:buChar char="§"/>
              <a:defRPr>
                <a:solidFill>
                  <a:schemeClr val="tx1"/>
                </a:solidFill>
                <a:latin typeface="Calibri" panose="020F0502020204030204" pitchFamily="34" charset="0"/>
              </a:defRPr>
            </a:lvl4pPr>
            <a:lvl5pPr marL="2057400" indent="-228600">
              <a:lnSpc>
                <a:spcPct val="90000"/>
              </a:lnSpc>
              <a:spcBef>
                <a:spcPts val="500"/>
              </a:spcBef>
              <a:buClr>
                <a:srgbClr val="0066A1"/>
              </a:buClr>
              <a:buFont typeface="Courier New" panose="02070309020205020404" pitchFamily="49" charset="0"/>
              <a:buChar char="o"/>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9pPr>
          </a:lstStyle>
          <a:p>
            <a:pPr>
              <a:lnSpc>
                <a:spcPct val="100000"/>
              </a:lnSpc>
              <a:spcBef>
                <a:spcPct val="0"/>
              </a:spcBef>
              <a:buClrTx/>
              <a:buFontTx/>
              <a:buNone/>
            </a:pPr>
            <a:fld id="{9EDED3B6-5FA2-43BD-870C-1C9A2959221D}" type="slidenum">
              <a:rPr lang="en-US" altLang="en-US" sz="1330">
                <a:solidFill>
                  <a:srgbClr val="898989"/>
                </a:solidFill>
                <a:latin typeface="Arial" panose="020B0604020202020204" pitchFamily="34" charset="0"/>
              </a:rPr>
              <a:pPr>
                <a:lnSpc>
                  <a:spcPct val="100000"/>
                </a:lnSpc>
                <a:spcBef>
                  <a:spcPct val="0"/>
                </a:spcBef>
                <a:buClrTx/>
                <a:buFontTx/>
                <a:buNone/>
              </a:pPr>
              <a:t>28</a:t>
            </a:fld>
            <a:endParaRPr lang="en-US" altLang="en-US" sz="1330" dirty="0">
              <a:solidFill>
                <a:srgbClr val="898989"/>
              </a:solidFill>
              <a:latin typeface="Arial" panose="020B0604020202020204" pitchFamily="34" charset="0"/>
            </a:endParaRPr>
          </a:p>
        </p:txBody>
      </p:sp>
      <p:sp>
        <p:nvSpPr>
          <p:cNvPr id="37890" name="Rectangle 2">
            <a:extLst>
              <a:ext uri="{FF2B5EF4-FFF2-40B4-BE49-F238E27FC236}">
                <a16:creationId xmlns:a16="http://schemas.microsoft.com/office/drawing/2014/main" id="{30D9B009-B647-4E2D-A4F8-007BF92BA98B}"/>
              </a:ext>
            </a:extLst>
          </p:cNvPr>
          <p:cNvSpPr>
            <a:spLocks noGrp="1"/>
          </p:cNvSpPr>
          <p:nvPr>
            <p:ph type="title" idx="4294967295"/>
          </p:nvPr>
        </p:nvSpPr>
        <p:spPr>
          <a:xfrm>
            <a:off x="0" y="494506"/>
            <a:ext cx="8651875" cy="758825"/>
          </a:xfrm>
        </p:spPr>
        <p:txBody>
          <a:bodyPr>
            <a:noAutofit/>
          </a:bodyPr>
          <a:lstStyle/>
          <a:p>
            <a:pPr eaLnBrk="1" hangingPunct="1"/>
            <a:r>
              <a:rPr lang="en-US" altLang="en-US" dirty="0">
                <a:ea typeface="MS PGothic" panose="020B0600070205080204" pitchFamily="34" charset="-128"/>
                <a:cs typeface="Calibri" panose="020F0502020204030204" pitchFamily="34" charset="0"/>
              </a:rPr>
              <a:t>Helpful Info and Links: Broader Resources</a:t>
            </a:r>
          </a:p>
        </p:txBody>
      </p:sp>
      <p:sp>
        <p:nvSpPr>
          <p:cNvPr id="36867" name="Rectangle 3">
            <a:extLst>
              <a:ext uri="{FF2B5EF4-FFF2-40B4-BE49-F238E27FC236}">
                <a16:creationId xmlns:a16="http://schemas.microsoft.com/office/drawing/2014/main" id="{88570929-5290-400E-9474-848A521711DD}"/>
              </a:ext>
            </a:extLst>
          </p:cNvPr>
          <p:cNvSpPr>
            <a:spLocks noGrp="1"/>
          </p:cNvSpPr>
          <p:nvPr>
            <p:ph idx="4294967295"/>
          </p:nvPr>
        </p:nvSpPr>
        <p:spPr>
          <a:xfrm>
            <a:off x="5866" y="1615281"/>
            <a:ext cx="11926267" cy="4748213"/>
          </a:xfrm>
        </p:spPr>
        <p:txBody>
          <a:bodyPr>
            <a:normAutofit/>
          </a:bodyPr>
          <a:lstStyle/>
          <a:p>
            <a:pPr>
              <a:lnSpc>
                <a:spcPct val="80000"/>
              </a:lnSpc>
              <a:buClr>
                <a:schemeClr val="tx2"/>
              </a:buClr>
              <a:defRPr/>
            </a:pPr>
            <a:r>
              <a:rPr lang="en-US" altLang="en-US" sz="3200" dirty="0">
                <a:cs typeface="Arial" panose="020B0604020202020204" pitchFamily="34" charset="0"/>
              </a:rPr>
              <a:t>Center for Leadership Excellence </a:t>
            </a:r>
            <a:r>
              <a:rPr lang="en-US" altLang="en-US" sz="3200" dirty="0">
                <a:cs typeface="Arial" panose="020B0604020202020204" pitchFamily="34" charset="0"/>
                <a:hlinkClick r:id="rId3"/>
              </a:rPr>
              <a:t>https://ieee-elearning.org/CLE/</a:t>
            </a:r>
            <a:endParaRPr lang="en-US" altLang="en-US" sz="3200" dirty="0">
              <a:cs typeface="Arial" panose="020B0604020202020204" pitchFamily="34" charset="0"/>
            </a:endParaRPr>
          </a:p>
          <a:p>
            <a:pPr>
              <a:lnSpc>
                <a:spcPct val="80000"/>
              </a:lnSpc>
              <a:buClr>
                <a:schemeClr val="tx2"/>
              </a:buClr>
              <a:defRPr/>
            </a:pPr>
            <a:r>
              <a:rPr lang="en-US" altLang="en-US" sz="3200" dirty="0">
                <a:cs typeface="Arial" panose="020B0604020202020204" pitchFamily="34" charset="0"/>
              </a:rPr>
              <a:t>IEEE Governing Documents </a:t>
            </a:r>
            <a:r>
              <a:rPr lang="en-US" altLang="en-US" sz="3200" dirty="0">
                <a:cs typeface="Arial" panose="020B0604020202020204" pitchFamily="34" charset="0"/>
                <a:hlinkClick r:id="rId4"/>
              </a:rPr>
              <a:t>https://www.ieee.org/about/corporate/governance/index.html</a:t>
            </a:r>
            <a:r>
              <a:rPr lang="en-US" altLang="en-US" sz="3200" dirty="0">
                <a:cs typeface="Arial" panose="020B0604020202020204" pitchFamily="34" charset="0"/>
              </a:rPr>
              <a:t> </a:t>
            </a:r>
          </a:p>
          <a:p>
            <a:pPr>
              <a:lnSpc>
                <a:spcPct val="80000"/>
              </a:lnSpc>
              <a:buClr>
                <a:srgbClr val="44546A"/>
              </a:buClr>
              <a:defRPr/>
            </a:pPr>
            <a:r>
              <a:rPr lang="en-US" altLang="en-US" sz="3200" dirty="0">
                <a:solidFill>
                  <a:prstClr val="black"/>
                </a:solidFill>
                <a:cs typeface="Arial" panose="020B0604020202020204" pitchFamily="34" charset="0"/>
              </a:rPr>
              <a:t>MGA Homepage </a:t>
            </a:r>
            <a:r>
              <a:rPr lang="en-US" altLang="en-US" sz="3200" dirty="0">
                <a:solidFill>
                  <a:prstClr val="black"/>
                </a:solidFill>
                <a:cs typeface="Arial" panose="020B0604020202020204" pitchFamily="34" charset="0"/>
                <a:hlinkClick r:id="rId5"/>
              </a:rPr>
              <a:t>https://mga.iee.org</a:t>
            </a:r>
            <a:r>
              <a:rPr lang="en-US" altLang="en-US" sz="3200" dirty="0">
                <a:solidFill>
                  <a:prstClr val="black"/>
                </a:solidFill>
                <a:cs typeface="Arial" panose="020B0604020202020204" pitchFamily="34" charset="0"/>
              </a:rPr>
              <a:t> </a:t>
            </a:r>
          </a:p>
          <a:p>
            <a:pPr>
              <a:lnSpc>
                <a:spcPct val="80000"/>
              </a:lnSpc>
              <a:buClr>
                <a:srgbClr val="44546A"/>
              </a:buClr>
              <a:defRPr/>
            </a:pPr>
            <a:r>
              <a:rPr lang="en-US" altLang="en-US" sz="3200" dirty="0">
                <a:solidFill>
                  <a:prstClr val="black"/>
                </a:solidFill>
                <a:cs typeface="Arial" panose="020B0604020202020204" pitchFamily="34" charset="0"/>
              </a:rPr>
              <a:t>IEEE Finance Operations Manual (FOM) </a:t>
            </a:r>
            <a:r>
              <a:rPr lang="en-US" altLang="en-US" sz="3200" dirty="0">
                <a:solidFill>
                  <a:prstClr val="black"/>
                </a:solidFill>
                <a:cs typeface="Arial" panose="020B0604020202020204" pitchFamily="34" charset="0"/>
                <a:hlinkClick r:id="rId6"/>
              </a:rPr>
              <a:t>https://www.ieee.org/content/dam/ieee-org/ieee/web/org/financial-ops-manual.pdf</a:t>
            </a:r>
            <a:r>
              <a:rPr lang="en-US" altLang="en-US" sz="3200" dirty="0">
                <a:solidFill>
                  <a:prstClr val="black"/>
                </a:solidFill>
                <a:cs typeface="Arial" panose="020B0604020202020204" pitchFamily="34" charset="0"/>
              </a:rPr>
              <a:t> </a:t>
            </a:r>
          </a:p>
          <a:p>
            <a:pPr>
              <a:lnSpc>
                <a:spcPct val="80000"/>
              </a:lnSpc>
              <a:buClr>
                <a:srgbClr val="44546A"/>
              </a:buClr>
              <a:defRPr/>
            </a:pPr>
            <a:r>
              <a:rPr lang="en-US" altLang="en-US" sz="3200" dirty="0">
                <a:solidFill>
                  <a:prstClr val="black"/>
                </a:solidFill>
                <a:cs typeface="Arial" panose="020B0604020202020204" pitchFamily="34" charset="0"/>
              </a:rPr>
              <a:t>IEEE Volunteer Hub </a:t>
            </a:r>
            <a:r>
              <a:rPr lang="en-US" altLang="en-US" sz="3200" dirty="0">
                <a:solidFill>
                  <a:prstClr val="black"/>
                </a:solidFill>
                <a:cs typeface="Arial" panose="020B0604020202020204" pitchFamily="34" charset="0"/>
                <a:hlinkClick r:id="rId7"/>
              </a:rPr>
              <a:t>https://mga.ieee.org/volunteer-hub</a:t>
            </a:r>
            <a:r>
              <a:rPr lang="en-US" altLang="en-US" sz="3200" dirty="0">
                <a:solidFill>
                  <a:prstClr val="black"/>
                </a:solidFill>
                <a:cs typeface="Arial" panose="020B0604020202020204" pitchFamily="34" charset="0"/>
              </a:rPr>
              <a:t> </a:t>
            </a:r>
          </a:p>
        </p:txBody>
      </p:sp>
      <p:sp>
        <p:nvSpPr>
          <p:cNvPr id="37893" name="TextBox 4">
            <a:extLst>
              <a:ext uri="{FF2B5EF4-FFF2-40B4-BE49-F238E27FC236}">
                <a16:creationId xmlns:a16="http://schemas.microsoft.com/office/drawing/2014/main" id="{11761B30-37D2-4D77-AB8B-95B4B70FC06F}"/>
              </a:ext>
            </a:extLst>
          </p:cNvPr>
          <p:cNvSpPr txBox="1">
            <a:spLocks noChangeArrowheads="1"/>
          </p:cNvSpPr>
          <p:nvPr/>
        </p:nvSpPr>
        <p:spPr bwMode="auto">
          <a:xfrm>
            <a:off x="5210175" y="6653213"/>
            <a:ext cx="1517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0066A1"/>
              </a:buClr>
              <a:buFont typeface="LucidaGrande"/>
              <a:buChar char="▸"/>
              <a:defRPr sz="2200">
                <a:solidFill>
                  <a:schemeClr val="tx1"/>
                </a:solidFill>
                <a:latin typeface="Calibri" panose="020F0502020204030204" pitchFamily="34" charset="0"/>
              </a:defRPr>
            </a:lvl1pPr>
            <a:lvl2pPr marL="742950" indent="-285750">
              <a:lnSpc>
                <a:spcPct val="90000"/>
              </a:lnSpc>
              <a:spcBef>
                <a:spcPts val="500"/>
              </a:spcBef>
              <a:buClr>
                <a:srgbClr val="0066A1"/>
              </a:buClr>
              <a:buFont typeface="LucidaGrande"/>
              <a:buChar char="-"/>
              <a:defRPr>
                <a:solidFill>
                  <a:schemeClr val="tx1"/>
                </a:solidFill>
                <a:latin typeface="Calibri" panose="020F0502020204030204" pitchFamily="34" charset="0"/>
              </a:defRPr>
            </a:lvl2pPr>
            <a:lvl3pPr marL="1143000" indent="-228600">
              <a:lnSpc>
                <a:spcPct val="90000"/>
              </a:lnSpc>
              <a:spcBef>
                <a:spcPts val="500"/>
              </a:spcBef>
              <a:buClr>
                <a:srgbClr val="0066A1"/>
              </a:buClr>
              <a:buFont typeface="Arial" panose="020B0604020202020204" pitchFamily="34" charset="0"/>
              <a:buChar char="•"/>
              <a:defRPr>
                <a:solidFill>
                  <a:schemeClr val="tx1"/>
                </a:solidFill>
                <a:latin typeface="Calibri" panose="020F0502020204030204" pitchFamily="34" charset="0"/>
              </a:defRPr>
            </a:lvl3pPr>
            <a:lvl4pPr marL="1600200" indent="-228600">
              <a:lnSpc>
                <a:spcPct val="90000"/>
              </a:lnSpc>
              <a:spcBef>
                <a:spcPts val="500"/>
              </a:spcBef>
              <a:buClr>
                <a:srgbClr val="0066A1"/>
              </a:buClr>
              <a:buFont typeface="Wingdings" panose="05000000000000000000" pitchFamily="2" charset="2"/>
              <a:buChar char="§"/>
              <a:defRPr>
                <a:solidFill>
                  <a:schemeClr val="tx1"/>
                </a:solidFill>
                <a:latin typeface="Calibri" panose="020F0502020204030204" pitchFamily="34" charset="0"/>
              </a:defRPr>
            </a:lvl4pPr>
            <a:lvl5pPr marL="2057400" indent="-228600">
              <a:lnSpc>
                <a:spcPct val="90000"/>
              </a:lnSpc>
              <a:spcBef>
                <a:spcPts val="500"/>
              </a:spcBef>
              <a:buClr>
                <a:srgbClr val="0066A1"/>
              </a:buClr>
              <a:buFont typeface="Courier New" panose="02070309020205020404" pitchFamily="49" charset="0"/>
              <a:buChar char="o"/>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0066A1"/>
              </a:buClr>
              <a:buFont typeface="Courier New" panose="02070309020205020404" pitchFamily="49" charset="0"/>
              <a:buChar char="o"/>
              <a:defRPr>
                <a:solidFill>
                  <a:schemeClr val="tx1"/>
                </a:solidFill>
                <a:latin typeface="Calibri" panose="020F0502020204030204" pitchFamily="34" charset="0"/>
              </a:defRPr>
            </a:lvl9pPr>
          </a:lstStyle>
          <a:p>
            <a:pPr algn="ctr">
              <a:lnSpc>
                <a:spcPct val="100000"/>
              </a:lnSpc>
              <a:spcBef>
                <a:spcPct val="0"/>
              </a:spcBef>
              <a:buClrTx/>
              <a:buFontTx/>
              <a:buNone/>
            </a:pPr>
            <a:r>
              <a:rPr lang="en-US" altLang="en-US" sz="1000" dirty="0">
                <a:solidFill>
                  <a:schemeClr val="bg1"/>
                </a:solidFill>
                <a:latin typeface="Arial" panose="020B0604020202020204" pitchFamily="34" charset="0"/>
              </a:rPr>
              <a:t>IEEE Proprietary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61782"/>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rPr>
              <a:t>Conclusions and Q&amp;A</a:t>
            </a:r>
            <a:endParaRPr lang="es-ES" spc="-1" dirty="0">
              <a:solidFill>
                <a:srgbClr val="000000"/>
              </a:solidFill>
            </a:endParaRPr>
          </a:p>
        </p:txBody>
      </p:sp>
      <p:sp>
        <p:nvSpPr>
          <p:cNvPr id="642" name="PlaceHolder 2"/>
          <p:cNvSpPr>
            <a:spLocks noGrp="1"/>
          </p:cNvSpPr>
          <p:nvPr>
            <p:ph/>
          </p:nvPr>
        </p:nvSpPr>
        <p:spPr>
          <a:xfrm>
            <a:off x="0" y="1293783"/>
            <a:ext cx="11625372" cy="3624495"/>
          </a:xfrm>
          <a:prstGeom prst="rect">
            <a:avLst/>
          </a:prstGeom>
          <a:noFill/>
          <a:ln w="0">
            <a:noFill/>
          </a:ln>
        </p:spPr>
        <p:txBody>
          <a:bodyPr lIns="119963" tIns="59981" rIns="119963" bIns="59981" anchor="t">
            <a:noAutofit/>
          </a:bodyPr>
          <a:lstStyle/>
          <a:p>
            <a:r>
              <a:rPr lang="en-US" altLang="en-US" sz="2800" dirty="0"/>
              <a:t>Money is available, mostly from rebates</a:t>
            </a:r>
          </a:p>
          <a:p>
            <a:r>
              <a:rPr lang="en-US" altLang="en-US" sz="2800" dirty="0"/>
              <a:t>Money is available from various units across IEEE</a:t>
            </a:r>
          </a:p>
          <a:p>
            <a:r>
              <a:rPr lang="en-US" altLang="en-US" sz="2800" dirty="0"/>
              <a:t>You must report meetings</a:t>
            </a:r>
          </a:p>
          <a:p>
            <a:r>
              <a:rPr lang="en-US" altLang="en-US" sz="2800" dirty="0"/>
              <a:t>You must report new officers</a:t>
            </a:r>
          </a:p>
          <a:p>
            <a:r>
              <a:rPr lang="en-US" altLang="en-US" sz="2800" dirty="0"/>
              <a:t>You must submit meeting reports</a:t>
            </a:r>
          </a:p>
          <a:p>
            <a:r>
              <a:rPr lang="en-US" altLang="en-US" sz="2800" dirty="0"/>
              <a:t>Consider sharing activities with other Sections</a:t>
            </a:r>
          </a:p>
          <a:p>
            <a:r>
              <a:rPr lang="en-US" altLang="en-US" sz="2800" dirty="0"/>
              <a:t>Your rebate is larger if you are more active and you submit reports early</a:t>
            </a:r>
          </a:p>
          <a:p>
            <a:pPr marL="0" indent="0">
              <a:buClr>
                <a:srgbClr val="0066A1"/>
              </a:buClr>
              <a:buNone/>
            </a:pPr>
            <a:endParaRPr lang="es-ES" sz="2400" spc="-1" dirty="0">
              <a:solidFill>
                <a:srgbClr val="000000"/>
              </a:solidFill>
              <a:latin typeface="Arial"/>
            </a:endParaRPr>
          </a:p>
        </p:txBody>
      </p:sp>
      <p:sp>
        <p:nvSpPr>
          <p:cNvPr id="643" name="PlaceHolder 3"/>
          <p:cNvSpPr>
            <a:spLocks noGrp="1"/>
          </p:cNvSpPr>
          <p:nvPr>
            <p:ph type="sldNum" idx="51"/>
          </p:nvPr>
        </p:nvSpPr>
        <p:spPr>
          <a:xfrm>
            <a:off x="0" y="6509876"/>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2E3E5EA9-66EC-4A9A-98CE-A981AA095817}" type="slidenum">
              <a:rPr lang="en-US"/>
              <a:pPr/>
              <a:t>29</a:t>
            </a:fld>
            <a:endParaRPr lang="es-ES" dirty="0">
              <a:solidFill>
                <a:srgbClr val="000000"/>
              </a:solidFill>
              <a:latin typeface="Times New Roman"/>
            </a:endParaRPr>
          </a:p>
        </p:txBody>
      </p:sp>
      <p:sp>
        <p:nvSpPr>
          <p:cNvPr id="2" name="TextBox 1">
            <a:extLst>
              <a:ext uri="{FF2B5EF4-FFF2-40B4-BE49-F238E27FC236}">
                <a16:creationId xmlns:a16="http://schemas.microsoft.com/office/drawing/2014/main" id="{26908F9B-1D57-41D1-AE73-EB9F5E5C4C9C}"/>
              </a:ext>
            </a:extLst>
          </p:cNvPr>
          <p:cNvSpPr txBox="1"/>
          <p:nvPr/>
        </p:nvSpPr>
        <p:spPr>
          <a:xfrm>
            <a:off x="2815856" y="4971526"/>
            <a:ext cx="6560288" cy="1200329"/>
          </a:xfrm>
          <a:prstGeom prst="rect">
            <a:avLst/>
          </a:prstGeom>
          <a:noFill/>
        </p:spPr>
        <p:txBody>
          <a:bodyPr wrap="square" rtlCol="0">
            <a:spAutoFit/>
          </a:bodyPr>
          <a:lstStyle/>
          <a:p>
            <a:pPr algn="ctr"/>
            <a:r>
              <a:rPr lang="en-US" sz="7200" dirty="0">
                <a:solidFill>
                  <a:srgbClr val="0070C0"/>
                </a:solidFill>
              </a:rPr>
              <a:t>Q&amp;A</a:t>
            </a:r>
          </a:p>
        </p:txBody>
      </p:sp>
    </p:spTree>
    <p:extLst>
      <p:ext uri="{BB962C8B-B14F-4D97-AF65-F5344CB8AC3E}">
        <p14:creationId xmlns:p14="http://schemas.microsoft.com/office/powerpoint/2010/main" val="67831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F3DB-6E08-4535-BFDF-176DAD8D7CAE}"/>
              </a:ext>
            </a:extLst>
          </p:cNvPr>
          <p:cNvSpPr>
            <a:spLocks noGrp="1"/>
          </p:cNvSpPr>
          <p:nvPr>
            <p:ph type="title" idx="4294967295"/>
          </p:nvPr>
        </p:nvSpPr>
        <p:spPr>
          <a:xfrm>
            <a:off x="0" y="365125"/>
            <a:ext cx="9380538" cy="914400"/>
          </a:xfrm>
        </p:spPr>
        <p:txBody>
          <a:bodyPr/>
          <a:lstStyle/>
          <a:p>
            <a:r>
              <a:rPr lang="en-US" dirty="0"/>
              <a:t>Introduction </a:t>
            </a:r>
          </a:p>
        </p:txBody>
      </p:sp>
      <p:sp>
        <p:nvSpPr>
          <p:cNvPr id="9" name="TextBox 8">
            <a:extLst>
              <a:ext uri="{FF2B5EF4-FFF2-40B4-BE49-F238E27FC236}">
                <a16:creationId xmlns:a16="http://schemas.microsoft.com/office/drawing/2014/main" id="{D3D9879C-FF4A-4DDA-8BF6-068309AD6DB0}"/>
              </a:ext>
            </a:extLst>
          </p:cNvPr>
          <p:cNvSpPr txBox="1"/>
          <p:nvPr/>
        </p:nvSpPr>
        <p:spPr>
          <a:xfrm>
            <a:off x="4632313" y="1536303"/>
            <a:ext cx="7343555" cy="4016484"/>
          </a:xfrm>
          <a:prstGeom prst="rect">
            <a:avLst/>
          </a:prstGeom>
          <a:noFill/>
        </p:spPr>
        <p:txBody>
          <a:bodyPr wrap="square" rtlCol="0">
            <a:spAutoFit/>
          </a:bodyPr>
          <a:lstStyle/>
          <a:p>
            <a:pPr marL="342900" indent="-342900">
              <a:spcBef>
                <a:spcPts val="600"/>
              </a:spcBef>
              <a:buClr>
                <a:srgbClr val="00629B"/>
              </a:buClr>
              <a:buFont typeface="Arial" panose="020B0604020202020204" pitchFamily="34" charset="0"/>
              <a:buChar char="•"/>
            </a:pPr>
            <a:r>
              <a:rPr lang="en-US" sz="2400" dirty="0"/>
              <a:t>2023 IEEE VP, MGA; 2020-2021 Region 3 Director</a:t>
            </a:r>
          </a:p>
          <a:p>
            <a:pPr marL="342900" indent="-342900">
              <a:spcBef>
                <a:spcPts val="600"/>
              </a:spcBef>
              <a:buClr>
                <a:srgbClr val="00629B"/>
              </a:buClr>
              <a:buFont typeface="Arial" panose="020B0604020202020204" pitchFamily="34" charset="0"/>
              <a:buChar char="•"/>
            </a:pPr>
            <a:r>
              <a:rPr lang="en-US" sz="2400" dirty="0"/>
              <a:t>Mathematician, Principal Research Scientist, Sensors and Electromagnetic Applications Lab at the Georgia Tech Research Institute</a:t>
            </a:r>
          </a:p>
          <a:p>
            <a:pPr marL="342900" indent="-342900">
              <a:spcBef>
                <a:spcPts val="600"/>
              </a:spcBef>
              <a:buClr>
                <a:srgbClr val="00629B"/>
              </a:buClr>
              <a:buFont typeface="Arial" panose="020B0604020202020204" pitchFamily="34" charset="0"/>
              <a:buChar char="•"/>
            </a:pPr>
            <a:r>
              <a:rPr lang="en-US" sz="2400" dirty="0"/>
              <a:t>IEEE Service: Officer or Board member in Chapter, Section, Region, MGA, 2 Societies, 1 Council,, IEEE Board of Directors; Service on Committees: All of the above plus Technical Activities, HKN</a:t>
            </a:r>
          </a:p>
          <a:p>
            <a:pPr marL="342900" indent="-342900">
              <a:spcBef>
                <a:spcPts val="600"/>
              </a:spcBef>
              <a:buClr>
                <a:srgbClr val="00629B"/>
              </a:buClr>
              <a:buFont typeface="Arial" panose="020B0604020202020204" pitchFamily="34" charset="0"/>
              <a:buChar char="•"/>
            </a:pPr>
            <a:r>
              <a:rPr lang="en-US" sz="2400" dirty="0"/>
              <a:t>Served as Treasurer and then VP Finance for Sensors Council; Served on TAB FinCom</a:t>
            </a:r>
          </a:p>
        </p:txBody>
      </p:sp>
      <p:pic>
        <p:nvPicPr>
          <p:cNvPr id="3" name="Picture 2">
            <a:extLst>
              <a:ext uri="{FF2B5EF4-FFF2-40B4-BE49-F238E27FC236}">
                <a16:creationId xmlns:a16="http://schemas.microsoft.com/office/drawing/2014/main" id="{A360D0D6-3132-4B8F-8857-3ADD4110D4A8}"/>
              </a:ext>
            </a:extLst>
          </p:cNvPr>
          <p:cNvPicPr>
            <a:picLocks noChangeAspect="1"/>
          </p:cNvPicPr>
          <p:nvPr/>
        </p:nvPicPr>
        <p:blipFill>
          <a:blip r:embed="rId2"/>
          <a:stretch>
            <a:fillRect/>
          </a:stretch>
        </p:blipFill>
        <p:spPr>
          <a:xfrm>
            <a:off x="1093381" y="1411823"/>
            <a:ext cx="3390015" cy="5081052"/>
          </a:xfrm>
          <a:prstGeom prst="rect">
            <a:avLst/>
          </a:prstGeom>
        </p:spPr>
      </p:pic>
      <p:sp>
        <p:nvSpPr>
          <p:cNvPr id="5" name="PlaceHolder 3">
            <a:extLst>
              <a:ext uri="{FF2B5EF4-FFF2-40B4-BE49-F238E27FC236}">
                <a16:creationId xmlns:a16="http://schemas.microsoft.com/office/drawing/2014/main" id="{1B55A9E1-CD42-492A-B5E1-FF53D2D9DF4D}"/>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3</a:t>
            </a:fld>
            <a:endParaRPr lang="en-US" dirty="0">
              <a:solidFill>
                <a:srgbClr val="000000"/>
              </a:solidFill>
              <a:latin typeface="Times New Roman"/>
            </a:endParaRPr>
          </a:p>
        </p:txBody>
      </p:sp>
    </p:spTree>
    <p:extLst>
      <p:ext uri="{BB962C8B-B14F-4D97-AF65-F5344CB8AC3E}">
        <p14:creationId xmlns:p14="http://schemas.microsoft.com/office/powerpoint/2010/main" val="1092523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752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PlaceHolder 1"/>
          <p:cNvSpPr>
            <a:spLocks noGrp="1"/>
          </p:cNvSpPr>
          <p:nvPr>
            <p:ph type="title"/>
          </p:nvPr>
        </p:nvSpPr>
        <p:spPr>
          <a:xfrm>
            <a:off x="0" y="526284"/>
            <a:ext cx="10622961"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REBATES: MGA rules</a:t>
            </a:r>
            <a:endParaRPr lang="es-ES" b="0" spc="-1" dirty="0">
              <a:solidFill>
                <a:srgbClr val="000000"/>
              </a:solidFill>
            </a:endParaRPr>
          </a:p>
        </p:txBody>
      </p:sp>
      <p:sp>
        <p:nvSpPr>
          <p:cNvPr id="776" name="PlaceHolder 2"/>
          <p:cNvSpPr>
            <a:spLocks noGrp="1"/>
          </p:cNvSpPr>
          <p:nvPr>
            <p:ph/>
          </p:nvPr>
        </p:nvSpPr>
        <p:spPr>
          <a:xfrm>
            <a:off x="0" y="1296080"/>
            <a:ext cx="11478978" cy="4875775"/>
          </a:xfrm>
          <a:prstGeom prst="rect">
            <a:avLst/>
          </a:prstGeom>
          <a:noFill/>
          <a:ln w="0">
            <a:noFill/>
          </a:ln>
        </p:spPr>
        <p:txBody>
          <a:bodyPr lIns="119963" tIns="59981" rIns="119963" bIns="59981" anchor="t">
            <a:noAutofit/>
          </a:bodyPr>
          <a:lstStyle/>
          <a:p>
            <a:pPr>
              <a:buClr>
                <a:srgbClr val="0066A1"/>
              </a:buClr>
            </a:pPr>
            <a:r>
              <a:rPr lang="en-US" sz="2800" spc="-1" dirty="0">
                <a:solidFill>
                  <a:schemeClr val="dk1"/>
                </a:solidFill>
                <a:ea typeface="Calibri"/>
              </a:rPr>
              <a:t>See </a:t>
            </a:r>
            <a:r>
              <a:rPr lang="en-US" sz="2800" spc="-1" dirty="0">
                <a:solidFill>
                  <a:schemeClr val="dk1"/>
                </a:solidFill>
                <a:ea typeface="Calibri"/>
                <a:hlinkClick r:id="rId3"/>
              </a:rPr>
              <a:t>MGA Operations Manual</a:t>
            </a:r>
            <a:r>
              <a:rPr lang="en-US" sz="2800" spc="-1" dirty="0">
                <a:solidFill>
                  <a:schemeClr val="dk1"/>
                </a:solidFill>
                <a:ea typeface="Calibri"/>
              </a:rPr>
              <a:t>, Section 3.4, and </a:t>
            </a:r>
            <a:r>
              <a:rPr lang="en-US" sz="2800" spc="-1" dirty="0">
                <a:solidFill>
                  <a:schemeClr val="dk1"/>
                </a:solidFill>
                <a:ea typeface="Calibri"/>
                <a:hlinkClick r:id="rId4"/>
              </a:rPr>
              <a:t>Geounit Rebates web page</a:t>
            </a:r>
            <a:endParaRPr lang="en-US" sz="2800" spc="-1" dirty="0">
              <a:solidFill>
                <a:schemeClr val="dk1"/>
              </a:solidFill>
              <a:ea typeface="Calibri"/>
            </a:endParaRPr>
          </a:p>
          <a:p>
            <a:pPr>
              <a:buClr>
                <a:srgbClr val="0066A1"/>
              </a:buClr>
            </a:pPr>
            <a:r>
              <a:rPr lang="en-US" sz="2800" spc="-1" dirty="0">
                <a:solidFill>
                  <a:schemeClr val="dk1"/>
                </a:solidFill>
                <a:ea typeface="Calibri"/>
              </a:rPr>
              <a:t>IEEE Bylaws I-108.5 specifies that 12% of member dues will be allocated to Geounits. </a:t>
            </a:r>
          </a:p>
          <a:p>
            <a:pPr>
              <a:buClr>
                <a:srgbClr val="0066A1"/>
              </a:buClr>
            </a:pPr>
            <a:r>
              <a:rPr lang="en-US" sz="2800" spc="-1" dirty="0">
                <a:solidFill>
                  <a:schemeClr val="dk1"/>
                </a:solidFill>
                <a:ea typeface="Calibri"/>
              </a:rPr>
              <a:t>Sections in existence on 31 December and meeting minimum requirements receive a rebate (see next page) </a:t>
            </a:r>
          </a:p>
          <a:p>
            <a:pPr>
              <a:buClr>
                <a:srgbClr val="0066A1"/>
              </a:buClr>
            </a:pPr>
            <a:r>
              <a:rPr lang="en-US" sz="2800" spc="-1" dirty="0">
                <a:solidFill>
                  <a:schemeClr val="dk1"/>
                </a:solidFill>
                <a:ea typeface="Calibri"/>
              </a:rPr>
              <a:t>10% Bonus for timeliness (financial, meeting, officer) </a:t>
            </a:r>
          </a:p>
          <a:p>
            <a:pPr>
              <a:buClr>
                <a:srgbClr val="0066A1"/>
              </a:buClr>
            </a:pPr>
            <a:r>
              <a:rPr lang="en-US" sz="2800" dirty="0"/>
              <a:t>The Section’s subunits (Subsections, Chapters, Student Branches and Affinity Groups) will be notified about the amount to which their activities contributed to the rebate prior to the distribution of the rebate by 31 August.</a:t>
            </a:r>
            <a:br>
              <a:rPr sz="3199" dirty="0"/>
            </a:br>
            <a:endParaRPr lang="es-ES" sz="3199" spc="-1" dirty="0">
              <a:solidFill>
                <a:srgbClr val="000000"/>
              </a:solidFill>
              <a:latin typeface="Arial"/>
            </a:endParaRPr>
          </a:p>
          <a:p>
            <a:pPr marL="457291" indent="0">
              <a:spcBef>
                <a:spcPts val="638"/>
              </a:spcBef>
              <a:buNone/>
              <a:tabLst>
                <a:tab pos="0" algn="l"/>
              </a:tabLst>
            </a:pPr>
            <a:endParaRPr lang="es-ES" sz="3199" spc="-1" dirty="0">
              <a:solidFill>
                <a:srgbClr val="000000"/>
              </a:solidFill>
              <a:latin typeface="Arial"/>
            </a:endParaRPr>
          </a:p>
        </p:txBody>
      </p:sp>
      <p:sp>
        <p:nvSpPr>
          <p:cNvPr id="5" name="PlaceHolder 3">
            <a:extLst>
              <a:ext uri="{FF2B5EF4-FFF2-40B4-BE49-F238E27FC236}">
                <a16:creationId xmlns:a16="http://schemas.microsoft.com/office/drawing/2014/main" id="{45CE9C64-C61E-4DAB-BD9E-2B5748A939D6}"/>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4</a:t>
            </a:fld>
            <a:endParaRPr lang="en-US" dirty="0">
              <a:solidFill>
                <a:srgbClr val="000000"/>
              </a:solidFill>
              <a:latin typeface="Times New Roman"/>
            </a:endParaRPr>
          </a:p>
        </p:txBody>
      </p:sp>
    </p:spTree>
    <p:extLst>
      <p:ext uri="{BB962C8B-B14F-4D97-AF65-F5344CB8AC3E}">
        <p14:creationId xmlns:p14="http://schemas.microsoft.com/office/powerpoint/2010/main" val="1290937870"/>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76">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76">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76">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77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776">
                                            <p:txEl>
                                              <p:charRg st="416" end="4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F4637-BBA5-43A4-80EF-DF816CC2A461}"/>
              </a:ext>
            </a:extLst>
          </p:cNvPr>
          <p:cNvPicPr>
            <a:picLocks noChangeAspect="1"/>
          </p:cNvPicPr>
          <p:nvPr/>
        </p:nvPicPr>
        <p:blipFill>
          <a:blip r:embed="rId2"/>
          <a:stretch>
            <a:fillRect/>
          </a:stretch>
        </p:blipFill>
        <p:spPr>
          <a:xfrm>
            <a:off x="253213" y="0"/>
            <a:ext cx="8040182" cy="6858000"/>
          </a:xfrm>
          <a:prstGeom prst="rect">
            <a:avLst/>
          </a:prstGeom>
        </p:spPr>
      </p:pic>
      <p:sp>
        <p:nvSpPr>
          <p:cNvPr id="3" name="TextBox 2">
            <a:extLst>
              <a:ext uri="{FF2B5EF4-FFF2-40B4-BE49-F238E27FC236}">
                <a16:creationId xmlns:a16="http://schemas.microsoft.com/office/drawing/2014/main" id="{D9F8A221-E9F0-4A32-998A-148564E57BD6}"/>
              </a:ext>
            </a:extLst>
          </p:cNvPr>
          <p:cNvSpPr txBox="1"/>
          <p:nvPr/>
        </p:nvSpPr>
        <p:spPr>
          <a:xfrm>
            <a:off x="8506047" y="1562986"/>
            <a:ext cx="3274827" cy="646331"/>
          </a:xfrm>
          <a:prstGeom prst="rect">
            <a:avLst/>
          </a:prstGeom>
          <a:noFill/>
        </p:spPr>
        <p:txBody>
          <a:bodyPr wrap="square" rtlCol="0">
            <a:spAutoFit/>
          </a:bodyPr>
          <a:lstStyle/>
          <a:p>
            <a:r>
              <a:rPr lang="en-US" spc="-1" dirty="0">
                <a:solidFill>
                  <a:schemeClr val="dk1"/>
                </a:solidFill>
                <a:ea typeface="Calibri"/>
              </a:rPr>
              <a:t>Table extracted from MGA Operations Manual Section 3.4.B </a:t>
            </a:r>
            <a:endParaRPr lang="en-US" dirty="0"/>
          </a:p>
        </p:txBody>
      </p:sp>
      <p:sp>
        <p:nvSpPr>
          <p:cNvPr id="4" name="PlaceHolder 3">
            <a:extLst>
              <a:ext uri="{FF2B5EF4-FFF2-40B4-BE49-F238E27FC236}">
                <a16:creationId xmlns:a16="http://schemas.microsoft.com/office/drawing/2014/main" id="{880595B6-0313-44CE-99E8-D3954FC9E144}"/>
              </a:ext>
            </a:extLst>
          </p:cNvPr>
          <p:cNvSpPr txBox="1">
            <a:spLocks/>
          </p:cNvSpPr>
          <p:nvPr/>
        </p:nvSpPr>
        <p:spPr>
          <a:xfrm>
            <a:off x="0" y="6509876"/>
            <a:ext cx="912678" cy="363728"/>
          </a:xfrm>
          <a:prstGeom prst="rect">
            <a:avLst/>
          </a:prstGeom>
          <a:noFill/>
          <a:ln w="0">
            <a:noFill/>
          </a:ln>
        </p:spPr>
        <p:txBody>
          <a:bodyPr lIns="119963" tIns="59981" rIns="119963" bIns="59981" anchor="ctr">
            <a:noAutofit/>
          </a:bodyPr>
          <a:lstStyle>
            <a:defPPr>
              <a:defRPr lang="en-US"/>
            </a:defPPr>
            <a:lvl1pPr marL="0" indent="0" algn="l" defTabSz="914400" rtl="0" eaLnBrk="1" latinLnBrk="0" hangingPunct="1">
              <a:lnSpc>
                <a:spcPct val="100000"/>
              </a:lnSpc>
              <a:buNone/>
              <a:tabLst>
                <a:tab pos="0" algn="l"/>
              </a:tabLst>
              <a:defRPr lang="en-US" sz="1333" b="0" strike="noStrike" kern="1200" spc="-1">
                <a:solidFill>
                  <a:srgbClr val="898989"/>
                </a:solidFill>
                <a:latin typeface="Arial"/>
                <a:ea typeface="Arial"/>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3E5EA9-66EC-4A9A-98CE-A981AA095817}" type="slidenum">
              <a:rPr lang="en-US" smtClean="0"/>
              <a:pPr/>
              <a:t>5</a:t>
            </a:fld>
            <a:endParaRPr lang="en-US" dirty="0">
              <a:solidFill>
                <a:srgbClr val="000000"/>
              </a:solidFill>
              <a:latin typeface="Times New Roman"/>
            </a:endParaRPr>
          </a:p>
        </p:txBody>
      </p:sp>
    </p:spTree>
    <p:extLst>
      <p:ext uri="{BB962C8B-B14F-4D97-AF65-F5344CB8AC3E}">
        <p14:creationId xmlns:p14="http://schemas.microsoft.com/office/powerpoint/2010/main" val="15978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PlaceHolder 1"/>
          <p:cNvSpPr>
            <a:spLocks noGrp="1"/>
          </p:cNvSpPr>
          <p:nvPr>
            <p:ph type="title"/>
          </p:nvPr>
        </p:nvSpPr>
        <p:spPr>
          <a:xfrm>
            <a:off x="0" y="563826"/>
            <a:ext cx="10622961"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REBATES: Activity Bonus</a:t>
            </a:r>
            <a:endParaRPr lang="es-ES" b="0" spc="-1" dirty="0">
              <a:solidFill>
                <a:srgbClr val="000000"/>
              </a:solidFill>
            </a:endParaRPr>
          </a:p>
        </p:txBody>
      </p:sp>
      <p:sp>
        <p:nvSpPr>
          <p:cNvPr id="782" name="PlaceHolder 2"/>
          <p:cNvSpPr>
            <a:spLocks noGrp="1"/>
          </p:cNvSpPr>
          <p:nvPr>
            <p:ph/>
          </p:nvPr>
        </p:nvSpPr>
        <p:spPr>
          <a:xfrm>
            <a:off x="-1" y="1329330"/>
            <a:ext cx="11970327" cy="4875775"/>
          </a:xfrm>
          <a:prstGeom prst="rect">
            <a:avLst/>
          </a:prstGeom>
          <a:noFill/>
          <a:ln w="0">
            <a:noFill/>
          </a:ln>
        </p:spPr>
        <p:txBody>
          <a:bodyPr lIns="119963" tIns="59981" rIns="119963" bIns="59981" anchor="t">
            <a:noAutofit/>
          </a:bodyPr>
          <a:lstStyle/>
          <a:p>
            <a:pPr>
              <a:spcBef>
                <a:spcPts val="638"/>
              </a:spcBef>
              <a:buClr>
                <a:srgbClr val="00629B"/>
              </a:buClr>
              <a:tabLst>
                <a:tab pos="0" algn="l"/>
              </a:tabLst>
            </a:pPr>
            <a:r>
              <a:rPr lang="en-US" sz="3000" b="1" spc="-1" dirty="0">
                <a:solidFill>
                  <a:schemeClr val="dk1"/>
                </a:solidFill>
                <a:ea typeface="Calibri"/>
              </a:rPr>
              <a:t>Activity bonus</a:t>
            </a:r>
            <a:r>
              <a:rPr lang="en-US" sz="3000" spc="-1" dirty="0">
                <a:solidFill>
                  <a:schemeClr val="dk1"/>
                </a:solidFill>
                <a:ea typeface="Calibri"/>
              </a:rPr>
              <a:t> to encourage local activities (funds are excluded from the 10% timeliness bonus):   </a:t>
            </a:r>
            <a:endParaRPr lang="es-ES" sz="3000" spc="-1" dirty="0">
              <a:solidFill>
                <a:srgbClr val="000000"/>
              </a:solidFill>
            </a:endParaRPr>
          </a:p>
          <a:p>
            <a:pPr lvl="1">
              <a:spcBef>
                <a:spcPts val="638"/>
              </a:spcBef>
              <a:buClr>
                <a:srgbClr val="00629B"/>
              </a:buClr>
              <a:tabLst>
                <a:tab pos="0" algn="l"/>
              </a:tabLst>
            </a:pPr>
            <a:r>
              <a:rPr lang="en-US" sz="2800" spc="-1" dirty="0">
                <a:solidFill>
                  <a:schemeClr val="dk1"/>
                </a:solidFill>
                <a:ea typeface="Calibri"/>
              </a:rPr>
              <a:t>All sections (subsections) reporting </a:t>
            </a:r>
            <a:r>
              <a:rPr lang="en-US" sz="2800" b="1" spc="-1" dirty="0">
                <a:solidFill>
                  <a:schemeClr val="dk1"/>
                </a:solidFill>
                <a:ea typeface="Calibri"/>
              </a:rPr>
              <a:t>10 meetings or more</a:t>
            </a:r>
            <a:r>
              <a:rPr lang="en-US" sz="2800" spc="-1" dirty="0">
                <a:solidFill>
                  <a:schemeClr val="dk1"/>
                </a:solidFill>
                <a:ea typeface="Calibri"/>
              </a:rPr>
              <a:t>, at least five of which must be of a technical nature, receive an additional </a:t>
            </a:r>
            <a:r>
              <a:rPr lang="en-US" sz="2800" b="1" spc="-1" dirty="0">
                <a:solidFill>
                  <a:schemeClr val="dk1"/>
                </a:solidFill>
                <a:ea typeface="Calibri"/>
              </a:rPr>
              <a:t>USD 200 (USD 100)</a:t>
            </a:r>
            <a:endParaRPr lang="es-ES" sz="2800" spc="-1" dirty="0">
              <a:solidFill>
                <a:srgbClr val="000000"/>
              </a:solidFill>
            </a:endParaRPr>
          </a:p>
          <a:p>
            <a:pPr lvl="1">
              <a:spcBef>
                <a:spcPts val="638"/>
              </a:spcBef>
              <a:buClr>
                <a:srgbClr val="00629B"/>
              </a:buClr>
              <a:tabLst>
                <a:tab pos="0" algn="l"/>
              </a:tabLst>
            </a:pPr>
            <a:r>
              <a:rPr lang="en-US" sz="2800" spc="-1" dirty="0">
                <a:solidFill>
                  <a:schemeClr val="dk1"/>
                </a:solidFill>
                <a:ea typeface="Calibri"/>
              </a:rPr>
              <a:t>All chapters or affinity groups reporting </a:t>
            </a:r>
            <a:r>
              <a:rPr lang="en-US" sz="2800" b="1" spc="-1" dirty="0">
                <a:solidFill>
                  <a:schemeClr val="dk1"/>
                </a:solidFill>
                <a:ea typeface="Calibri"/>
              </a:rPr>
              <a:t>6 or more meetings</a:t>
            </a:r>
            <a:r>
              <a:rPr lang="en-US" sz="2800" spc="-1" dirty="0">
                <a:solidFill>
                  <a:schemeClr val="dk1"/>
                </a:solidFill>
                <a:ea typeface="Calibri"/>
              </a:rPr>
              <a:t> (for chapters, 6 must be in the technical category) shall receive an additional </a:t>
            </a:r>
            <a:r>
              <a:rPr lang="en-US" sz="2800" b="1" spc="-1" dirty="0">
                <a:solidFill>
                  <a:schemeClr val="dk1"/>
                </a:solidFill>
                <a:ea typeface="Calibri"/>
              </a:rPr>
              <a:t>USD 75</a:t>
            </a:r>
            <a:endParaRPr lang="es-ES" sz="2800" spc="-1" dirty="0">
              <a:solidFill>
                <a:srgbClr val="000000"/>
              </a:solidFill>
            </a:endParaRPr>
          </a:p>
          <a:p>
            <a:pPr lvl="1">
              <a:spcBef>
                <a:spcPts val="638"/>
              </a:spcBef>
              <a:buClr>
                <a:srgbClr val="00629B"/>
              </a:buClr>
              <a:tabLst>
                <a:tab pos="0" algn="l"/>
              </a:tabLst>
            </a:pPr>
            <a:r>
              <a:rPr lang="en-US" sz="2800" spc="-1" dirty="0">
                <a:solidFill>
                  <a:schemeClr val="dk1"/>
                </a:solidFill>
                <a:ea typeface="Calibri"/>
              </a:rPr>
              <a:t>Meetings jointly hosted by more than one geounit will count toward the activity bonus of all units</a:t>
            </a:r>
          </a:p>
          <a:p>
            <a:pPr lvl="1">
              <a:spcBef>
                <a:spcPts val="638"/>
              </a:spcBef>
              <a:buClr>
                <a:srgbClr val="00629B"/>
              </a:buClr>
              <a:tabLst>
                <a:tab pos="0" algn="l"/>
              </a:tabLst>
            </a:pPr>
            <a:r>
              <a:rPr lang="en-US" sz="2800" spc="-1" dirty="0">
                <a:solidFill>
                  <a:srgbClr val="000000"/>
                </a:solidFill>
              </a:rPr>
              <a:t>Geounits must qualify for the timely reporting bonus in order to be eligible for an activity bonus</a:t>
            </a:r>
            <a:endParaRPr lang="es-ES" sz="2800" spc="-1" dirty="0">
              <a:solidFill>
                <a:srgbClr val="000000"/>
              </a:solidFill>
            </a:endParaRPr>
          </a:p>
          <a:p>
            <a:pPr marL="457291" indent="0">
              <a:spcBef>
                <a:spcPts val="638"/>
              </a:spcBef>
              <a:buNone/>
              <a:tabLst>
                <a:tab pos="0" algn="l"/>
              </a:tabLst>
            </a:pPr>
            <a:endParaRPr lang="es-ES" sz="3199" spc="-1" dirty="0">
              <a:solidFill>
                <a:srgbClr val="000000"/>
              </a:solidFill>
              <a:latin typeface="Arial"/>
            </a:endParaRPr>
          </a:p>
          <a:p>
            <a:pPr marL="457291" indent="0">
              <a:spcBef>
                <a:spcPts val="638"/>
              </a:spcBef>
              <a:buNone/>
              <a:tabLst>
                <a:tab pos="0" algn="l"/>
              </a:tabLst>
            </a:pPr>
            <a:endParaRPr lang="es-ES" sz="3199" spc="-1" dirty="0">
              <a:solidFill>
                <a:srgbClr val="000000"/>
              </a:solidFill>
              <a:latin typeface="Arial"/>
            </a:endParaRPr>
          </a:p>
          <a:p>
            <a:pPr marL="457291" indent="0">
              <a:spcBef>
                <a:spcPts val="638"/>
              </a:spcBef>
              <a:buNone/>
              <a:tabLst>
                <a:tab pos="0" algn="l"/>
              </a:tabLst>
            </a:pPr>
            <a:r>
              <a:rPr lang="en-US" sz="3199" b="1" spc="-1" dirty="0">
                <a:solidFill>
                  <a:srgbClr val="FF0000"/>
                </a:solidFill>
                <a:latin typeface="Calibri"/>
                <a:ea typeface="Calibri"/>
              </a:rPr>
              <a:t>.</a:t>
            </a:r>
            <a:endParaRPr lang="es-ES" sz="3199" spc="-1" dirty="0">
              <a:solidFill>
                <a:srgbClr val="000000"/>
              </a:solidFill>
              <a:latin typeface="Arial"/>
            </a:endParaRPr>
          </a:p>
        </p:txBody>
      </p:sp>
      <p:sp>
        <p:nvSpPr>
          <p:cNvPr id="783" name="PlaceHolder 3"/>
          <p:cNvSpPr>
            <a:spLocks noGrp="1"/>
          </p:cNvSpPr>
          <p:nvPr>
            <p:ph type="sldNum" idx="93"/>
          </p:nvPr>
        </p:nvSpPr>
        <p:spPr>
          <a:xfrm>
            <a:off x="-1" y="6494272"/>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28F7A4CC-6834-4482-A406-E17CE185609F}" type="slidenum">
              <a:rPr lang="en-US"/>
              <a:pPr/>
              <a:t>6</a:t>
            </a:fld>
            <a:endParaRPr lang="es-ES" dirty="0">
              <a:solidFill>
                <a:srgbClr val="000000"/>
              </a:solidFill>
              <a:latin typeface="Times New Roman"/>
            </a:endParaRPr>
          </a:p>
        </p:txBody>
      </p:sp>
    </p:spTree>
    <p:extLst>
      <p:ext uri="{BB962C8B-B14F-4D97-AF65-F5344CB8AC3E}">
        <p14:creationId xmlns:p14="http://schemas.microsoft.com/office/powerpoint/2010/main" val="3001513623"/>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8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2">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782">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782">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7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PlaceHolder 1"/>
          <p:cNvSpPr>
            <a:spLocks noGrp="1"/>
          </p:cNvSpPr>
          <p:nvPr>
            <p:ph type="title"/>
          </p:nvPr>
        </p:nvSpPr>
        <p:spPr>
          <a:xfrm>
            <a:off x="0" y="524704"/>
            <a:ext cx="10622961"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REBATES: Requirements (1 of 2)</a:t>
            </a:r>
            <a:endParaRPr lang="es-ES" b="0" spc="-1" dirty="0">
              <a:solidFill>
                <a:srgbClr val="000000"/>
              </a:solidFill>
            </a:endParaRPr>
          </a:p>
        </p:txBody>
      </p:sp>
      <p:sp>
        <p:nvSpPr>
          <p:cNvPr id="785" name="PlaceHolder 2"/>
          <p:cNvSpPr>
            <a:spLocks noGrp="1"/>
          </p:cNvSpPr>
          <p:nvPr>
            <p:ph/>
          </p:nvPr>
        </p:nvSpPr>
        <p:spPr>
          <a:xfrm>
            <a:off x="0" y="1296080"/>
            <a:ext cx="10498200" cy="4875775"/>
          </a:xfrm>
          <a:prstGeom prst="rect">
            <a:avLst/>
          </a:prstGeom>
          <a:noFill/>
          <a:ln w="0">
            <a:noFill/>
          </a:ln>
        </p:spPr>
        <p:txBody>
          <a:bodyPr lIns="119963" tIns="59981" rIns="119963" bIns="59981" anchor="t">
            <a:noAutofit/>
          </a:bodyPr>
          <a:lstStyle/>
          <a:p>
            <a:pPr>
              <a:buClr>
                <a:srgbClr val="0066A1"/>
              </a:buClr>
            </a:pPr>
            <a:r>
              <a:rPr lang="en-US" sz="3199" b="1" spc="-1" dirty="0">
                <a:solidFill>
                  <a:schemeClr val="dk1"/>
                </a:solidFill>
                <a:latin typeface="Calibri"/>
                <a:ea typeface="Calibri"/>
              </a:rPr>
              <a:t>Current officer report:</a:t>
            </a:r>
            <a:r>
              <a:rPr lang="en-US" sz="3199" spc="-1" dirty="0">
                <a:solidFill>
                  <a:schemeClr val="dk1"/>
                </a:solidFill>
                <a:latin typeface="Calibri"/>
                <a:ea typeface="Calibri"/>
              </a:rPr>
              <a:t> Due 15 March each year, this includes reports of current section, subsection, chapter, and affinity group officers (use vTools for elections and officers are automatically reported!)</a:t>
            </a:r>
            <a:endParaRPr lang="es-ES" sz="3199" spc="-1" dirty="0">
              <a:solidFill>
                <a:srgbClr val="000000"/>
              </a:solidFill>
              <a:latin typeface="Arial"/>
            </a:endParaRPr>
          </a:p>
          <a:p>
            <a:pPr>
              <a:spcBef>
                <a:spcPts val="638"/>
              </a:spcBef>
              <a:buClr>
                <a:srgbClr val="0066A1"/>
              </a:buClr>
            </a:pPr>
            <a:r>
              <a:rPr lang="en-US" sz="3199" b="1" spc="-1" dirty="0">
                <a:solidFill>
                  <a:schemeClr val="dk1"/>
                </a:solidFill>
                <a:latin typeface="Calibri"/>
                <a:ea typeface="Calibri"/>
              </a:rPr>
              <a:t>Financial report:</a:t>
            </a:r>
            <a:r>
              <a:rPr lang="en-US" sz="3199" spc="-1" dirty="0">
                <a:solidFill>
                  <a:schemeClr val="dk1"/>
                </a:solidFill>
                <a:latin typeface="Calibri"/>
                <a:ea typeface="Calibri"/>
              </a:rPr>
              <a:t> Due 28 February each year. If the section is unable to obtain financial records from a subsection, chapter, or affinity group, it may opt to submit a statement that the subunit has failed to submit a timely financial report and waive its right to a rebate for that particular subunit.</a:t>
            </a:r>
            <a:endParaRPr lang="es-ES" sz="3199" spc="-1" dirty="0">
              <a:solidFill>
                <a:srgbClr val="000000"/>
              </a:solidFill>
              <a:latin typeface="Arial"/>
            </a:endParaRPr>
          </a:p>
          <a:p>
            <a:pPr marL="457291" indent="0">
              <a:spcBef>
                <a:spcPts val="638"/>
              </a:spcBef>
              <a:buNone/>
              <a:tabLst>
                <a:tab pos="0" algn="l"/>
              </a:tabLst>
            </a:pPr>
            <a:endParaRPr lang="es-ES" sz="3199" spc="-1" dirty="0">
              <a:solidFill>
                <a:srgbClr val="000000"/>
              </a:solidFill>
              <a:latin typeface="Arial"/>
            </a:endParaRPr>
          </a:p>
        </p:txBody>
      </p:sp>
      <p:sp>
        <p:nvSpPr>
          <p:cNvPr id="786" name="PlaceHolder 3"/>
          <p:cNvSpPr>
            <a:spLocks noGrp="1"/>
          </p:cNvSpPr>
          <p:nvPr>
            <p:ph type="sldNum" idx="94"/>
          </p:nvPr>
        </p:nvSpPr>
        <p:spPr>
          <a:xfrm>
            <a:off x="0" y="6494272"/>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75C1D145-990D-44AF-8FF5-1AC4123884B1}" type="slidenum">
              <a:rPr lang="en-US"/>
              <a:pPr/>
              <a:t>7</a:t>
            </a:fld>
            <a:endParaRPr lang="es-ES" dirty="0">
              <a:solidFill>
                <a:srgbClr val="000000"/>
              </a:solidFill>
              <a:latin typeface="Times New Roman"/>
            </a:endParaRPr>
          </a:p>
        </p:txBody>
      </p:sp>
    </p:spTree>
    <p:extLst>
      <p:ext uri="{BB962C8B-B14F-4D97-AF65-F5344CB8AC3E}">
        <p14:creationId xmlns:p14="http://schemas.microsoft.com/office/powerpoint/2010/main" val="956255921"/>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785">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85">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785">
                                            <p:txEl>
                                              <p:charRg st="511" end="5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PlaceHolder 2"/>
          <p:cNvSpPr>
            <a:spLocks noGrp="1"/>
          </p:cNvSpPr>
          <p:nvPr>
            <p:ph/>
          </p:nvPr>
        </p:nvSpPr>
        <p:spPr>
          <a:xfrm>
            <a:off x="0" y="1279455"/>
            <a:ext cx="10498200" cy="4875775"/>
          </a:xfrm>
          <a:prstGeom prst="rect">
            <a:avLst/>
          </a:prstGeom>
          <a:noFill/>
          <a:ln w="0">
            <a:noFill/>
          </a:ln>
        </p:spPr>
        <p:txBody>
          <a:bodyPr lIns="119963" tIns="59981" rIns="119963" bIns="59981" anchor="t">
            <a:noAutofit/>
          </a:bodyPr>
          <a:lstStyle/>
          <a:p>
            <a:pPr>
              <a:buClr>
                <a:srgbClr val="0066A1"/>
              </a:buClr>
            </a:pPr>
            <a:r>
              <a:rPr lang="en-US" sz="3199" b="1" spc="-1" dirty="0">
                <a:solidFill>
                  <a:schemeClr val="dk1"/>
                </a:solidFill>
                <a:ea typeface="Calibri"/>
              </a:rPr>
              <a:t>Meeting Activity Report(s): </a:t>
            </a:r>
            <a:r>
              <a:rPr lang="en-US" sz="3199" spc="-1" dirty="0">
                <a:solidFill>
                  <a:schemeClr val="dk1"/>
                </a:solidFill>
                <a:ea typeface="Calibri"/>
              </a:rPr>
              <a:t>Due 15 March each year. Meeting activity reports are key to unit maintenance and viability. See “File a Report for a Past Event” on vTools. </a:t>
            </a:r>
            <a:endParaRPr lang="es-ES" sz="3199" spc="-1" dirty="0">
              <a:solidFill>
                <a:srgbClr val="000000"/>
              </a:solidFill>
              <a:latin typeface="Arial"/>
            </a:endParaRPr>
          </a:p>
          <a:p>
            <a:pPr>
              <a:buClr>
                <a:srgbClr val="0066A1"/>
              </a:buClr>
            </a:pPr>
            <a:r>
              <a:rPr lang="en-US" sz="3199" b="1" spc="-1" dirty="0">
                <a:solidFill>
                  <a:schemeClr val="dk1"/>
                </a:solidFill>
                <a:latin typeface="Calibri"/>
                <a:ea typeface="Calibri"/>
              </a:rPr>
              <a:t>Bank signature card:</a:t>
            </a:r>
            <a:r>
              <a:rPr lang="en-US" sz="3199" spc="-1" dirty="0">
                <a:solidFill>
                  <a:schemeClr val="dk1"/>
                </a:solidFill>
                <a:latin typeface="Calibri"/>
                <a:ea typeface="Calibri"/>
              </a:rPr>
              <a:t> The bank signature card(s) for the Section and all of its Subsections, Chapters, Student Branches, and Affinity Groups must be returned to the IEEE Operations Center for the signature of the IEEE Staff Director-Financial Services before the section rebate will be released. </a:t>
            </a:r>
            <a:endParaRPr lang="es-ES" sz="3199" spc="-1" dirty="0">
              <a:solidFill>
                <a:srgbClr val="000000"/>
              </a:solidFill>
              <a:latin typeface="Arial"/>
            </a:endParaRPr>
          </a:p>
        </p:txBody>
      </p:sp>
      <p:sp>
        <p:nvSpPr>
          <p:cNvPr id="789" name="PlaceHolder 3"/>
          <p:cNvSpPr>
            <a:spLocks noGrp="1"/>
          </p:cNvSpPr>
          <p:nvPr>
            <p:ph type="sldNum" idx="95"/>
          </p:nvPr>
        </p:nvSpPr>
        <p:spPr>
          <a:xfrm>
            <a:off x="0" y="6482618"/>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043174D2-C5B7-4170-A8EA-68192DF3FA0B}" type="slidenum">
              <a:rPr lang="en-US"/>
              <a:pPr/>
              <a:t>8</a:t>
            </a:fld>
            <a:endParaRPr lang="es-ES" dirty="0">
              <a:solidFill>
                <a:srgbClr val="000000"/>
              </a:solidFill>
              <a:latin typeface="Times New Roman"/>
            </a:endParaRPr>
          </a:p>
        </p:txBody>
      </p:sp>
      <p:sp>
        <p:nvSpPr>
          <p:cNvPr id="5" name="PlaceHolder 1">
            <a:extLst>
              <a:ext uri="{FF2B5EF4-FFF2-40B4-BE49-F238E27FC236}">
                <a16:creationId xmlns:a16="http://schemas.microsoft.com/office/drawing/2014/main" id="{79CEEF1E-A4D1-4749-B65E-10F27CC69944}"/>
              </a:ext>
            </a:extLst>
          </p:cNvPr>
          <p:cNvSpPr txBox="1">
            <a:spLocks/>
          </p:cNvSpPr>
          <p:nvPr/>
        </p:nvSpPr>
        <p:spPr>
          <a:xfrm>
            <a:off x="0" y="524704"/>
            <a:ext cx="10622961" cy="1141568"/>
          </a:xfrm>
          <a:prstGeom prst="rect">
            <a:avLst/>
          </a:prstGeom>
          <a:noFill/>
          <a:ln w="0">
            <a:noFill/>
          </a:ln>
        </p:spPr>
        <p:txBody>
          <a:bodyPr lIns="119963" tIns="59981" rIns="119963" bIns="59981" anchor="t">
            <a:noAutofit/>
          </a:bodyPr>
          <a:lst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a:lstStyle>
          <a:p>
            <a:pPr>
              <a:tabLst>
                <a:tab pos="0" algn="l"/>
              </a:tabLst>
            </a:pPr>
            <a:r>
              <a:rPr lang="en-US" spc="-1" dirty="0">
                <a:solidFill>
                  <a:srgbClr val="0066A1"/>
                </a:solidFill>
                <a:ea typeface="Calibri"/>
              </a:rPr>
              <a:t>REBATES: Requirements (2 of 2)</a:t>
            </a:r>
            <a:endParaRPr lang="es-ES" b="0" spc="-1" dirty="0">
              <a:solidFill>
                <a:srgbClr val="000000"/>
              </a:solidFill>
            </a:endParaRPr>
          </a:p>
        </p:txBody>
      </p:sp>
    </p:spTree>
    <p:extLst>
      <p:ext uri="{BB962C8B-B14F-4D97-AF65-F5344CB8AC3E}">
        <p14:creationId xmlns:p14="http://schemas.microsoft.com/office/powerpoint/2010/main" val="1256671697"/>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78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7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p:cNvSpPr>
          <p:nvPr>
            <p:ph type="title"/>
          </p:nvPr>
        </p:nvSpPr>
        <p:spPr>
          <a:xfrm>
            <a:off x="0" y="483133"/>
            <a:ext cx="10358563" cy="1141568"/>
          </a:xfrm>
          <a:prstGeom prst="rect">
            <a:avLst/>
          </a:prstGeom>
          <a:noFill/>
          <a:ln w="0">
            <a:noFill/>
          </a:ln>
        </p:spPr>
        <p:txBody>
          <a:bodyPr lIns="119963" tIns="59981" rIns="119963" bIns="59981" anchor="t">
            <a:noAutofit/>
          </a:bodyPr>
          <a:lstStyle/>
          <a:p>
            <a:pPr>
              <a:tabLst>
                <a:tab pos="0" algn="l"/>
              </a:tabLst>
            </a:pPr>
            <a:r>
              <a:rPr lang="en-US" spc="-1" dirty="0">
                <a:solidFill>
                  <a:srgbClr val="0066A1"/>
                </a:solidFill>
                <a:ea typeface="Calibri"/>
              </a:rPr>
              <a:t>REBATES: Improve Your Rebate!</a:t>
            </a:r>
            <a:endParaRPr lang="es-ES" b="0" spc="-1" dirty="0">
              <a:solidFill>
                <a:srgbClr val="000000"/>
              </a:solidFill>
            </a:endParaRPr>
          </a:p>
        </p:txBody>
      </p:sp>
      <p:sp>
        <p:nvSpPr>
          <p:cNvPr id="642" name="PlaceHolder 2"/>
          <p:cNvSpPr>
            <a:spLocks noGrp="1"/>
          </p:cNvSpPr>
          <p:nvPr>
            <p:ph/>
          </p:nvPr>
        </p:nvSpPr>
        <p:spPr>
          <a:xfrm>
            <a:off x="0" y="1258942"/>
            <a:ext cx="12192000" cy="4703988"/>
          </a:xfrm>
          <a:prstGeom prst="rect">
            <a:avLst/>
          </a:prstGeom>
          <a:noFill/>
          <a:ln w="0">
            <a:noFill/>
          </a:ln>
        </p:spPr>
        <p:txBody>
          <a:bodyPr lIns="119963" tIns="59981" rIns="119963" bIns="59981" anchor="t">
            <a:noAutofit/>
          </a:bodyPr>
          <a:lstStyle/>
          <a:p>
            <a:pPr>
              <a:buClr>
                <a:srgbClr val="00629B"/>
              </a:buClr>
            </a:pPr>
            <a:r>
              <a:rPr lang="en-US" altLang="en-US" sz="3200" dirty="0"/>
              <a:t>Encourage members to apply for senior membership (see </a:t>
            </a:r>
            <a:r>
              <a:rPr lang="en-US" altLang="en-US" sz="3200" dirty="0">
                <a:hlinkClick r:id="rId3"/>
              </a:rPr>
              <a:t>Benefits of Senior Membership</a:t>
            </a:r>
            <a:r>
              <a:rPr lang="en-US" altLang="en-US" sz="3200" dirty="0"/>
              <a:t>)</a:t>
            </a:r>
          </a:p>
          <a:p>
            <a:pPr>
              <a:buClr>
                <a:srgbClr val="00629B"/>
              </a:buClr>
            </a:pPr>
            <a:r>
              <a:rPr lang="en-US" altLang="en-US" sz="3200" dirty="0"/>
              <a:t>Hold many meetings</a:t>
            </a:r>
          </a:p>
          <a:p>
            <a:pPr lvl="1">
              <a:buClr>
                <a:srgbClr val="00629B"/>
              </a:buClr>
            </a:pPr>
            <a:r>
              <a:rPr lang="en-US" altLang="en-US" sz="3200" dirty="0"/>
              <a:t>Vary types of meetings</a:t>
            </a:r>
          </a:p>
          <a:p>
            <a:pPr lvl="1">
              <a:buClr>
                <a:srgbClr val="00629B"/>
              </a:buClr>
            </a:pPr>
            <a:r>
              <a:rPr lang="en-US" altLang="en-US" sz="3200" dirty="0"/>
              <a:t>Try something new to bring in new members or uninvolved members</a:t>
            </a:r>
          </a:p>
          <a:p>
            <a:pPr>
              <a:buClr>
                <a:srgbClr val="00629B"/>
              </a:buClr>
            </a:pPr>
            <a:r>
              <a:rPr lang="en-US" altLang="en-US" sz="3200" dirty="0"/>
              <a:t>Encourage subunits to work towards increasing membership – even students</a:t>
            </a:r>
          </a:p>
          <a:p>
            <a:pPr>
              <a:buClr>
                <a:srgbClr val="00629B"/>
              </a:buClr>
            </a:pPr>
            <a:r>
              <a:rPr lang="en-US" altLang="en-US" sz="3200" dirty="0"/>
              <a:t>Determine if new chapters or affinity groups are possible</a:t>
            </a:r>
            <a:endParaRPr lang="es-ES" altLang="en-US" sz="3200" spc="-1" dirty="0">
              <a:solidFill>
                <a:srgbClr val="000000"/>
              </a:solidFill>
            </a:endParaRPr>
          </a:p>
          <a:p>
            <a:pPr>
              <a:buClr>
                <a:srgbClr val="00629B"/>
              </a:buClr>
            </a:pPr>
            <a:r>
              <a:rPr lang="es-ES" altLang="en-US" sz="3200" spc="-1" dirty="0">
                <a:solidFill>
                  <a:srgbClr val="000000"/>
                </a:solidFill>
              </a:rPr>
              <a:t>Meet reporting deadlines</a:t>
            </a:r>
            <a:endParaRPr lang="en-US" altLang="en-US" sz="3200" dirty="0"/>
          </a:p>
        </p:txBody>
      </p:sp>
      <p:sp>
        <p:nvSpPr>
          <p:cNvPr id="643" name="PlaceHolder 3"/>
          <p:cNvSpPr>
            <a:spLocks noGrp="1"/>
          </p:cNvSpPr>
          <p:nvPr>
            <p:ph type="sldNum" idx="51"/>
          </p:nvPr>
        </p:nvSpPr>
        <p:spPr>
          <a:xfrm>
            <a:off x="0" y="6494272"/>
            <a:ext cx="912678" cy="363728"/>
          </a:xfrm>
          <a:prstGeom prst="rect">
            <a:avLst/>
          </a:prstGeom>
          <a:noFill/>
          <a:ln w="0">
            <a:noFill/>
          </a:ln>
        </p:spPr>
        <p:txBody>
          <a:bodyPr lIns="119963" tIns="59981" rIns="119963" bIns="59981" anchor="ctr">
            <a:noAutofit/>
          </a:bodyPr>
          <a:lstStyle>
            <a:lvl1pPr indent="0">
              <a:lnSpc>
                <a:spcPct val="100000"/>
              </a:lnSpc>
              <a:buNone/>
              <a:tabLst>
                <a:tab pos="0" algn="l"/>
              </a:tabLst>
              <a:defRPr lang="en-US" sz="1333" b="0" strike="noStrike" spc="-1">
                <a:solidFill>
                  <a:srgbClr val="898989"/>
                </a:solidFill>
                <a:latin typeface="Arial"/>
                <a:ea typeface="Arial"/>
              </a:defRPr>
            </a:lvl1pPr>
          </a:lstStyle>
          <a:p>
            <a:fld id="{2E3E5EA9-66EC-4A9A-98CE-A981AA095817}" type="slidenum">
              <a:rPr lang="en-US"/>
              <a:pPr/>
              <a:t>9</a:t>
            </a:fld>
            <a:endParaRPr lang="es-ES" dirty="0">
              <a:solidFill>
                <a:srgbClr val="000000"/>
              </a:solidFill>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2024_presentation template" id="{8BCE901A-D5F4-7D4E-8543-1ADBF3A806AE}" vid="{1005ADA3-03A9-AC4D-A15A-FF945BCE6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SEC2024_presentation template</Template>
  <TotalTime>1574</TotalTime>
  <Words>2874</Words>
  <Application>Microsoft Office PowerPoint</Application>
  <PresentationFormat>Widescreen</PresentationFormat>
  <Paragraphs>291</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MS PGothic</vt:lpstr>
      <vt:lpstr>Arial</vt:lpstr>
      <vt:lpstr>Calibri</vt:lpstr>
      <vt:lpstr>Times New Roman</vt:lpstr>
      <vt:lpstr>Verdana</vt:lpstr>
      <vt:lpstr>Office Theme</vt:lpstr>
      <vt:lpstr>Show Me the Money</vt:lpstr>
      <vt:lpstr>Outline</vt:lpstr>
      <vt:lpstr>Introduction </vt:lpstr>
      <vt:lpstr>REBATES: MGA rules</vt:lpstr>
      <vt:lpstr>PowerPoint Presentation</vt:lpstr>
      <vt:lpstr>REBATES: Activity Bonus</vt:lpstr>
      <vt:lpstr>REBATES: Requirements (1 of 2)</vt:lpstr>
      <vt:lpstr>PowerPoint Presentation</vt:lpstr>
      <vt:lpstr>REBATES: Improve Your Rebate!</vt:lpstr>
      <vt:lpstr>Region Funding Opportunities</vt:lpstr>
      <vt:lpstr>PowerPoint Presentation</vt:lpstr>
      <vt:lpstr>Societies/Councils (for Chapters)</vt:lpstr>
      <vt:lpstr>Students/Affinity Groups</vt:lpstr>
      <vt:lpstr>PowerPoint Presentation</vt:lpstr>
      <vt:lpstr>PowerPoint Presentation</vt:lpstr>
      <vt:lpstr>PowerPoint Presentation</vt:lpstr>
      <vt:lpstr>MGA Surplus Projects</vt:lpstr>
      <vt:lpstr>PowerPoint Presentation</vt:lpstr>
      <vt:lpstr>Conference/Workshop Surplus</vt:lpstr>
      <vt:lpstr>Donations</vt:lpstr>
      <vt:lpstr>PowerPoint Presentation</vt:lpstr>
      <vt:lpstr>PowerPoint Presentation</vt:lpstr>
      <vt:lpstr>NIC Definitions of a New Initiative</vt:lpstr>
      <vt:lpstr>IEEE New Initiatives Program Seed Grant Process – Two Phases</vt:lpstr>
      <vt:lpstr>New Initiatives Process – Three Phases</vt:lpstr>
      <vt:lpstr>Helpful Info and Links: R3 Volunteers who can help</vt:lpstr>
      <vt:lpstr>Helpful Info and Links: Section Finances</vt:lpstr>
      <vt:lpstr>Helpful Info and Links: Broader Resources</vt:lpstr>
      <vt:lpstr>Conclusions and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Grigorian, Eric</dc:creator>
  <cp:lastModifiedBy>Donohoe, Pat</cp:lastModifiedBy>
  <cp:revision>75</cp:revision>
  <dcterms:created xsi:type="dcterms:W3CDTF">2024-01-28T22:59:39Z</dcterms:created>
  <dcterms:modified xsi:type="dcterms:W3CDTF">2024-03-20T15:51:23Z</dcterms:modified>
</cp:coreProperties>
</file>