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12"/>
  </p:notesMasterIdLst>
  <p:sldIdLst>
    <p:sldId id="265" r:id="rId2"/>
    <p:sldId id="283" r:id="rId3"/>
    <p:sldId id="277" r:id="rId4"/>
    <p:sldId id="284" r:id="rId5"/>
    <p:sldId id="285" r:id="rId6"/>
    <p:sldId id="278" r:id="rId7"/>
    <p:sldId id="279" r:id="rId8"/>
    <p:sldId id="280" r:id="rId9"/>
    <p:sldId id="281"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McCarthy" initials="LM" lastIdx="2" clrIdx="0">
    <p:extLst>
      <p:ext uri="{19B8F6BF-5375-455C-9EA6-DF929625EA0E}">
        <p15:presenceInfo xmlns:p15="http://schemas.microsoft.com/office/powerpoint/2012/main" userId="S::e.mccarthy@IEEE.ORG::a845c08e-cd76-42ec-bfa3-dd46323625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7" autoAdjust="0"/>
    <p:restoredTop sz="96119" autoAdjust="0"/>
  </p:normalViewPr>
  <p:slideViewPr>
    <p:cSldViewPr snapToGrid="0" snapToObjects="1">
      <p:cViewPr varScale="1">
        <p:scale>
          <a:sx n="103" d="100"/>
          <a:sy n="103" d="100"/>
        </p:scale>
        <p:origin x="1074" y="78"/>
      </p:cViewPr>
      <p:guideLst/>
    </p:cSldViewPr>
  </p:slideViewPr>
  <p:notesTextViewPr>
    <p:cViewPr>
      <p:scale>
        <a:sx n="1" d="1"/>
        <a:sy n="1" d="1"/>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7E17C-9F86-4272-8834-011CD3B4090A}" type="datetimeFigureOut">
              <a:rPr lang="en-US" smtClean="0"/>
              <a:t>3/21/2024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2DA1F-F59E-40A7-B4DF-633C3D18460D}" type="slidenum">
              <a:rPr lang="en-US" smtClean="0"/>
              <a:t>‹#›</a:t>
            </a:fld>
            <a:endParaRPr lang="en-US" dirty="0"/>
          </a:p>
        </p:txBody>
      </p:sp>
    </p:spTree>
    <p:extLst>
      <p:ext uri="{BB962C8B-B14F-4D97-AF65-F5344CB8AC3E}">
        <p14:creationId xmlns:p14="http://schemas.microsoft.com/office/powerpoint/2010/main" val="72314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D12DA1F-F59E-40A7-B4DF-633C3D18460D}" type="slidenum">
              <a:rPr lang="en-US" smtClean="0"/>
              <a:t>1</a:t>
            </a:fld>
            <a:endParaRPr lang="en-US" dirty="0"/>
          </a:p>
        </p:txBody>
      </p:sp>
    </p:spTree>
    <p:extLst>
      <p:ext uri="{BB962C8B-B14F-4D97-AF65-F5344CB8AC3E}">
        <p14:creationId xmlns:p14="http://schemas.microsoft.com/office/powerpoint/2010/main" val="20285183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gif"/><Relationship Id="rId7"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emf"/><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 Fixed">
    <p:spTree>
      <p:nvGrpSpPr>
        <p:cNvPr id="1" name=""/>
        <p:cNvGrpSpPr/>
        <p:nvPr/>
      </p:nvGrpSpPr>
      <p:grpSpPr>
        <a:xfrm>
          <a:off x="0" y="0"/>
          <a:ext cx="0" cy="0"/>
          <a:chOff x="0" y="0"/>
          <a:chExt cx="0" cy="0"/>
        </a:xfrm>
      </p:grpSpPr>
      <p:pic>
        <p:nvPicPr>
          <p:cNvPr id="6" name="Picture 5" descr="A picture containing mosquito net&#10;&#10;Description automatically generated">
            <a:extLst>
              <a:ext uri="{FF2B5EF4-FFF2-40B4-BE49-F238E27FC236}">
                <a16:creationId xmlns:a16="http://schemas.microsoft.com/office/drawing/2014/main" id="{15ACAD08-3DF1-8D4B-8F16-8392B077850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ABB27FAD-29ED-EF4B-B0C9-838213B7261E}"/>
              </a:ext>
            </a:extLst>
          </p:cNvPr>
          <p:cNvPicPr>
            <a:picLocks noChangeAspect="1"/>
          </p:cNvPicPr>
          <p:nvPr userDrawn="1"/>
        </p:nvPicPr>
        <p:blipFill>
          <a:blip r:embed="rId3"/>
          <a:stretch>
            <a:fillRect/>
          </a:stretch>
        </p:blipFill>
        <p:spPr>
          <a:xfrm flipH="1" flipV="1">
            <a:off x="0" y="5611118"/>
            <a:ext cx="12201904" cy="1275747"/>
          </a:xfrm>
          <a:prstGeom prst="rect">
            <a:avLst/>
          </a:prstGeom>
        </p:spPr>
      </p:pic>
      <p:sp>
        <p:nvSpPr>
          <p:cNvPr id="2" name="Title 1"/>
          <p:cNvSpPr>
            <a:spLocks noGrp="1"/>
          </p:cNvSpPr>
          <p:nvPr>
            <p:ph type="ctrTitle" hasCustomPrompt="1"/>
          </p:nvPr>
        </p:nvSpPr>
        <p:spPr>
          <a:xfrm>
            <a:off x="712967" y="3614214"/>
            <a:ext cx="10363200" cy="697311"/>
          </a:xfrm>
        </p:spPr>
        <p:txBody>
          <a:bodyPr anchor="b">
            <a:normAutofit/>
          </a:bodyPr>
          <a:lstStyle>
            <a:lvl1pPr algn="l">
              <a:defRPr sz="4400" i="0">
                <a:solidFill>
                  <a:srgbClr val="004578"/>
                </a:solidFill>
              </a:defRPr>
            </a:lvl1pPr>
          </a:lstStyle>
          <a:p>
            <a:r>
              <a:rPr lang="en-US" dirty="0"/>
              <a:t>Presentation Title</a:t>
            </a:r>
          </a:p>
        </p:txBody>
      </p:sp>
      <p:sp>
        <p:nvSpPr>
          <p:cNvPr id="3" name="Subtitle 2"/>
          <p:cNvSpPr>
            <a:spLocks noGrp="1"/>
          </p:cNvSpPr>
          <p:nvPr>
            <p:ph type="subTitle" idx="1" hasCustomPrompt="1"/>
          </p:nvPr>
        </p:nvSpPr>
        <p:spPr>
          <a:xfrm>
            <a:off x="712967" y="4403600"/>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a:t>
            </a:r>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0418" y="5302549"/>
            <a:ext cx="1628452" cy="908904"/>
          </a:xfrm>
          <a:prstGeom prst="rect">
            <a:avLst/>
          </a:prstGeom>
        </p:spPr>
      </p:pic>
      <p:sp>
        <p:nvSpPr>
          <p:cNvPr id="4" name="TextBox 3">
            <a:extLst>
              <a:ext uri="{FF2B5EF4-FFF2-40B4-BE49-F238E27FC236}">
                <a16:creationId xmlns:a16="http://schemas.microsoft.com/office/drawing/2014/main" id="{78C300B2-530C-FA4A-A0D1-243431B9E26B}"/>
              </a:ext>
            </a:extLst>
          </p:cNvPr>
          <p:cNvSpPr txBox="1"/>
          <p:nvPr userDrawn="1"/>
        </p:nvSpPr>
        <p:spPr>
          <a:xfrm>
            <a:off x="899919" y="5992476"/>
            <a:ext cx="820481" cy="318100"/>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err="1">
                <a:ln>
                  <a:noFill/>
                </a:ln>
                <a:solidFill>
                  <a:srgbClr val="0066A1"/>
                </a:solidFill>
                <a:effectLst/>
                <a:uLnTx/>
                <a:uFillTx/>
                <a:latin typeface="Calibri" panose="020F0502020204030204" pitchFamily="34" charset="0"/>
                <a:ea typeface="+mn-ea"/>
                <a:cs typeface="Calibri" panose="020F0502020204030204" pitchFamily="34" charset="0"/>
                <a:sym typeface="Arial"/>
              </a:rPr>
              <a:t>ieee.org</a:t>
            </a:r>
            <a:endParaRPr kumimoji="0" lang="en-US" sz="1467" b="1" i="0" u="none" strike="noStrike" kern="1200" cap="none" spc="0" normalizeH="0" baseline="0" noProof="0" dirty="0">
              <a:ln>
                <a:noFill/>
              </a:ln>
              <a:solidFill>
                <a:srgbClr val="0066A1"/>
              </a:solidFill>
              <a:effectLst/>
              <a:uLnTx/>
              <a:uFillTx/>
              <a:latin typeface="Calibri" panose="020F0502020204030204" pitchFamily="34" charset="0"/>
              <a:ea typeface="+mn-ea"/>
              <a:cs typeface="Calibri" panose="020F0502020204030204" pitchFamily="34" charset="0"/>
              <a:sym typeface="Arial"/>
            </a:endParaRPr>
          </a:p>
        </p:txBody>
      </p:sp>
      <p:pic>
        <p:nvPicPr>
          <p:cNvPr id="7" name="Picture 6" descr="A picture containing rainy&#10;&#10;Description automatically generated">
            <a:extLst>
              <a:ext uri="{FF2B5EF4-FFF2-40B4-BE49-F238E27FC236}">
                <a16:creationId xmlns:a16="http://schemas.microsoft.com/office/drawing/2014/main" id="{8376FC6B-E16F-A44E-9F67-D5CDE368C53F}"/>
              </a:ext>
            </a:extLst>
          </p:cNvPr>
          <p:cNvPicPr>
            <a:picLocks noChangeAspect="1"/>
          </p:cNvPicPr>
          <p:nvPr userDrawn="1"/>
        </p:nvPicPr>
        <p:blipFill>
          <a:blip r:embed="rId5"/>
          <a:stretch>
            <a:fillRect/>
          </a:stretch>
        </p:blipFill>
        <p:spPr>
          <a:xfrm>
            <a:off x="0" y="870069"/>
            <a:ext cx="2438400" cy="2438400"/>
          </a:xfrm>
          <a:prstGeom prst="rect">
            <a:avLst/>
          </a:prstGeom>
        </p:spPr>
      </p:pic>
      <p:pic>
        <p:nvPicPr>
          <p:cNvPr id="9" name="Picture 8" descr="A picture containing outdoor, nature, night sky&#10;&#10;Description automatically generated">
            <a:extLst>
              <a:ext uri="{FF2B5EF4-FFF2-40B4-BE49-F238E27FC236}">
                <a16:creationId xmlns:a16="http://schemas.microsoft.com/office/drawing/2014/main" id="{EE28BB75-1A7F-8B49-80C6-F0C7B7144EC4}"/>
              </a:ext>
            </a:extLst>
          </p:cNvPr>
          <p:cNvPicPr>
            <a:picLocks noChangeAspect="1"/>
          </p:cNvPicPr>
          <p:nvPr userDrawn="1"/>
        </p:nvPicPr>
        <p:blipFill>
          <a:blip r:embed="rId6"/>
          <a:stretch>
            <a:fillRect/>
          </a:stretch>
        </p:blipFill>
        <p:spPr>
          <a:xfrm>
            <a:off x="2439416" y="870069"/>
            <a:ext cx="2438400" cy="2438400"/>
          </a:xfrm>
          <a:prstGeom prst="rect">
            <a:avLst/>
          </a:prstGeom>
        </p:spPr>
      </p:pic>
      <p:pic>
        <p:nvPicPr>
          <p:cNvPr id="14" name="Picture 13" descr="A picture containing engine&#10;&#10;Description automatically generated">
            <a:extLst>
              <a:ext uri="{FF2B5EF4-FFF2-40B4-BE49-F238E27FC236}">
                <a16:creationId xmlns:a16="http://schemas.microsoft.com/office/drawing/2014/main" id="{E5526475-5D19-EF49-98B5-8D61CFC10AFA}"/>
              </a:ext>
            </a:extLst>
          </p:cNvPr>
          <p:cNvPicPr>
            <a:picLocks noChangeAspect="1"/>
          </p:cNvPicPr>
          <p:nvPr userDrawn="1"/>
        </p:nvPicPr>
        <p:blipFill>
          <a:blip r:embed="rId7"/>
          <a:stretch>
            <a:fillRect/>
          </a:stretch>
        </p:blipFill>
        <p:spPr>
          <a:xfrm>
            <a:off x="4878833" y="870069"/>
            <a:ext cx="2438400" cy="2438400"/>
          </a:xfrm>
          <a:prstGeom prst="rect">
            <a:avLst/>
          </a:prstGeom>
        </p:spPr>
      </p:pic>
      <p:pic>
        <p:nvPicPr>
          <p:cNvPr id="17" name="Picture 16" descr="A picture containing person, cosmetic, close&#10;&#10;Description automatically generated">
            <a:extLst>
              <a:ext uri="{FF2B5EF4-FFF2-40B4-BE49-F238E27FC236}">
                <a16:creationId xmlns:a16="http://schemas.microsoft.com/office/drawing/2014/main" id="{C3D9DAAD-4C15-3B44-8C3B-90137487275F}"/>
              </a:ext>
            </a:extLst>
          </p:cNvPr>
          <p:cNvPicPr>
            <a:picLocks noChangeAspect="1"/>
          </p:cNvPicPr>
          <p:nvPr userDrawn="1"/>
        </p:nvPicPr>
        <p:blipFill>
          <a:blip r:embed="rId8"/>
          <a:stretch>
            <a:fillRect/>
          </a:stretch>
        </p:blipFill>
        <p:spPr>
          <a:xfrm>
            <a:off x="7318251" y="870069"/>
            <a:ext cx="2438400" cy="2438400"/>
          </a:xfrm>
          <a:prstGeom prst="rect">
            <a:avLst/>
          </a:prstGeom>
        </p:spPr>
      </p:pic>
      <p:pic>
        <p:nvPicPr>
          <p:cNvPr id="19" name="Picture 18" descr="A picture containing invertebrate, light, hydrozoan&#10;&#10;Description automatically generated">
            <a:extLst>
              <a:ext uri="{FF2B5EF4-FFF2-40B4-BE49-F238E27FC236}">
                <a16:creationId xmlns:a16="http://schemas.microsoft.com/office/drawing/2014/main" id="{3DE67BA1-BD90-4440-BF77-E7A0ABBF9315}"/>
              </a:ext>
            </a:extLst>
          </p:cNvPr>
          <p:cNvPicPr>
            <a:picLocks noChangeAspect="1"/>
          </p:cNvPicPr>
          <p:nvPr userDrawn="1"/>
        </p:nvPicPr>
        <p:blipFill>
          <a:blip r:embed="rId9"/>
          <a:stretch>
            <a:fillRect/>
          </a:stretch>
        </p:blipFill>
        <p:spPr>
          <a:xfrm>
            <a:off x="9757667" y="870069"/>
            <a:ext cx="2438400" cy="2438400"/>
          </a:xfrm>
          <a:prstGeom prst="rect">
            <a:avLst/>
          </a:prstGeom>
        </p:spPr>
      </p:pic>
      <p:pic>
        <p:nvPicPr>
          <p:cNvPr id="15" name="Picture 14">
            <a:extLst>
              <a:ext uri="{FF2B5EF4-FFF2-40B4-BE49-F238E27FC236}">
                <a16:creationId xmlns:a16="http://schemas.microsoft.com/office/drawing/2014/main" id="{FA8DBA7A-9F14-DE46-A6F5-1D7857FE6D7D}"/>
              </a:ext>
            </a:extLst>
          </p:cNvPr>
          <p:cNvPicPr>
            <a:picLocks noChangeAspect="1"/>
          </p:cNvPicPr>
          <p:nvPr userDrawn="1"/>
        </p:nvPicPr>
        <p:blipFill>
          <a:blip r:embed="rId3"/>
          <a:stretch>
            <a:fillRect/>
          </a:stretch>
        </p:blipFill>
        <p:spPr>
          <a:xfrm>
            <a:off x="-9903" y="-9912"/>
            <a:ext cx="12216384" cy="683603"/>
          </a:xfrm>
          <a:prstGeom prst="rect">
            <a:avLst/>
          </a:prstGeom>
        </p:spPr>
      </p:pic>
      <p:sp>
        <p:nvSpPr>
          <p:cNvPr id="5" name="TextBox 4">
            <a:extLst>
              <a:ext uri="{FF2B5EF4-FFF2-40B4-BE49-F238E27FC236}">
                <a16:creationId xmlns:a16="http://schemas.microsoft.com/office/drawing/2014/main" id="{115E14E4-A73B-48EA-AA8A-9E3505C60516}"/>
              </a:ext>
            </a:extLst>
          </p:cNvPr>
          <p:cNvSpPr txBox="1"/>
          <p:nvPr userDrawn="1"/>
        </p:nvSpPr>
        <p:spPr>
          <a:xfrm>
            <a:off x="0" y="6547104"/>
            <a:ext cx="12192000" cy="31810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0" i="1" u="none" strike="noStrike" kern="1200" cap="none" spc="0" normalizeH="0" baseline="0" noProof="0" dirty="0">
                <a:ln>
                  <a:noFill/>
                </a:ln>
                <a:solidFill>
                  <a:prstClr val="white"/>
                </a:solidFill>
                <a:effectLst/>
                <a:uLnTx/>
                <a:uFillTx/>
                <a:latin typeface="Calibri" panose="020F0502020204030204"/>
                <a:ea typeface="+mn-ea"/>
                <a:cs typeface="Arial"/>
                <a:sym typeface="Arial"/>
              </a:rPr>
              <a:t>IEEE, the Professional Home for the World’s Technologists</a:t>
            </a:r>
          </a:p>
        </p:txBody>
      </p:sp>
      <p:pic>
        <p:nvPicPr>
          <p:cNvPr id="20" name="Picture 19">
            <a:extLst>
              <a:ext uri="{FF2B5EF4-FFF2-40B4-BE49-F238E27FC236}">
                <a16:creationId xmlns:a16="http://schemas.microsoft.com/office/drawing/2014/main" id="{79AE3A24-0441-4A19-99A0-19C2676FA0B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891267" y="5104015"/>
            <a:ext cx="1405888" cy="1224529"/>
          </a:xfrm>
          <a:prstGeom prst="rect">
            <a:avLst/>
          </a:prstGeom>
        </p:spPr>
      </p:pic>
    </p:spTree>
    <p:extLst>
      <p:ext uri="{BB962C8B-B14F-4D97-AF65-F5344CB8AC3E}">
        <p14:creationId xmlns:p14="http://schemas.microsoft.com/office/powerpoint/2010/main" val="175600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11" name="Picture 10" descr="A picture containing mosquito net&#10;&#10;Description automatically generated">
            <a:extLst>
              <a:ext uri="{FF2B5EF4-FFF2-40B4-BE49-F238E27FC236}">
                <a16:creationId xmlns:a16="http://schemas.microsoft.com/office/drawing/2014/main" id="{43EDCCB0-C394-524E-BEC5-97BAF4C53CD1}"/>
              </a:ext>
            </a:extLst>
          </p:cNvPr>
          <p:cNvPicPr>
            <a:picLocks noChangeAspect="1"/>
          </p:cNvPicPr>
          <p:nvPr userDrawn="1"/>
        </p:nvPicPr>
        <p:blipFill>
          <a:blip r:embed="rId2"/>
          <a:stretch>
            <a:fillRect/>
          </a:stretch>
        </p:blipFill>
        <p:spPr>
          <a:xfrm>
            <a:off x="-9903" y="-1960"/>
            <a:ext cx="12216384" cy="6858000"/>
          </a:xfrm>
          <a:prstGeom prst="rect">
            <a:avLst/>
          </a:prstGeom>
        </p:spPr>
      </p:pic>
      <p:pic>
        <p:nvPicPr>
          <p:cNvPr id="20" name="Picture 19">
            <a:extLst>
              <a:ext uri="{FF2B5EF4-FFF2-40B4-BE49-F238E27FC236}">
                <a16:creationId xmlns:a16="http://schemas.microsoft.com/office/drawing/2014/main" id="{B7798B12-F1D0-47BE-8E69-3FA94907F063}"/>
              </a:ext>
            </a:extLst>
          </p:cNvPr>
          <p:cNvPicPr>
            <a:picLocks noChangeAspect="1"/>
          </p:cNvPicPr>
          <p:nvPr userDrawn="1"/>
        </p:nvPicPr>
        <p:blipFill>
          <a:blip r:embed="rId3"/>
          <a:stretch>
            <a:fillRect/>
          </a:stretch>
        </p:blipFill>
        <p:spPr>
          <a:xfrm flipH="1" flipV="1">
            <a:off x="-24382" y="5583492"/>
            <a:ext cx="12216383" cy="1275747"/>
          </a:xfrm>
          <a:prstGeom prst="rect">
            <a:avLst/>
          </a:prstGeom>
        </p:spPr>
      </p:pic>
      <p:sp>
        <p:nvSpPr>
          <p:cNvPr id="2" name="Title 1"/>
          <p:cNvSpPr>
            <a:spLocks noGrp="1"/>
          </p:cNvSpPr>
          <p:nvPr>
            <p:ph type="title" hasCustomPrompt="1"/>
          </p:nvPr>
        </p:nvSpPr>
        <p:spPr>
          <a:xfrm>
            <a:off x="831851" y="3262831"/>
            <a:ext cx="10515600" cy="827759"/>
          </a:xfrm>
        </p:spPr>
        <p:txBody>
          <a:bodyPr anchor="b">
            <a:normAutofit/>
          </a:bodyPr>
          <a:lstStyle>
            <a:lvl1pPr>
              <a:defRPr sz="4400" i="0">
                <a:solidFill>
                  <a:srgbClr val="00355C"/>
                </a:solidFill>
              </a:defRPr>
            </a:lvl1pPr>
          </a:lstStyle>
          <a:p>
            <a:r>
              <a:rPr lang="en-US" dirty="0"/>
              <a:t>Divider Title</a:t>
            </a:r>
          </a:p>
        </p:txBody>
      </p:sp>
      <p:sp>
        <p:nvSpPr>
          <p:cNvPr id="3" name="Text Placeholder 2"/>
          <p:cNvSpPr>
            <a:spLocks noGrp="1"/>
          </p:cNvSpPr>
          <p:nvPr>
            <p:ph type="body" idx="1" hasCustomPrompt="1"/>
          </p:nvPr>
        </p:nvSpPr>
        <p:spPr>
          <a:xfrm>
            <a:off x="831851" y="4117577"/>
            <a:ext cx="10515600" cy="672451"/>
          </a:xfrm>
        </p:spPr>
        <p:txBody>
          <a:bodyPr>
            <a:normAutofit/>
          </a:bodyPr>
          <a:lstStyle>
            <a:lvl1pPr marL="0" indent="0">
              <a:buNone/>
              <a:defRPr sz="2800" b="1" i="1">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a:t>
            </a:r>
          </a:p>
        </p:txBody>
      </p:sp>
      <p:sp>
        <p:nvSpPr>
          <p:cNvPr id="10" name="TextBox 9">
            <a:extLst>
              <a:ext uri="{FF2B5EF4-FFF2-40B4-BE49-F238E27FC236}">
                <a16:creationId xmlns:a16="http://schemas.microsoft.com/office/drawing/2014/main" id="{D3B26FE1-5A22-FF48-98B1-348F27A5BCD3}"/>
              </a:ext>
            </a:extLst>
          </p:cNvPr>
          <p:cNvSpPr txBox="1"/>
          <p:nvPr userDrawn="1"/>
        </p:nvSpPr>
        <p:spPr>
          <a:xfrm>
            <a:off x="902209" y="5998464"/>
            <a:ext cx="820481" cy="318100"/>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err="1">
                <a:ln>
                  <a:noFill/>
                </a:ln>
                <a:solidFill>
                  <a:srgbClr val="0066A1"/>
                </a:solidFill>
                <a:effectLst/>
                <a:uLnTx/>
                <a:uFillTx/>
                <a:latin typeface="Calibri" panose="020F0502020204030204" pitchFamily="34" charset="0"/>
                <a:ea typeface="+mn-ea"/>
                <a:cs typeface="Calibri" panose="020F0502020204030204" pitchFamily="34" charset="0"/>
                <a:sym typeface="Arial"/>
              </a:rPr>
              <a:t>ieee.org</a:t>
            </a:r>
            <a:endParaRPr kumimoji="0" lang="en-US" sz="1467" b="1" i="0" u="none" strike="noStrike" kern="1200" cap="none" spc="0" normalizeH="0" baseline="0" noProof="0" dirty="0">
              <a:ln>
                <a:noFill/>
              </a:ln>
              <a:solidFill>
                <a:srgbClr val="0066A1"/>
              </a:solidFill>
              <a:effectLst/>
              <a:uLnTx/>
              <a:uFillTx/>
              <a:latin typeface="Calibri" panose="020F0502020204030204" pitchFamily="34" charset="0"/>
              <a:ea typeface="+mn-ea"/>
              <a:cs typeface="Calibri" panose="020F0502020204030204" pitchFamily="34" charset="0"/>
              <a:sym typeface="Arial"/>
            </a:endParaRPr>
          </a:p>
        </p:txBody>
      </p:sp>
      <p:pic>
        <p:nvPicPr>
          <p:cNvPr id="13" name="Picture 12">
            <a:extLst>
              <a:ext uri="{FF2B5EF4-FFF2-40B4-BE49-F238E27FC236}">
                <a16:creationId xmlns:a16="http://schemas.microsoft.com/office/drawing/2014/main" id="{8F7E74B4-38D2-3042-A5D0-5535F01C7C43}"/>
              </a:ext>
            </a:extLst>
          </p:cNvPr>
          <p:cNvPicPr>
            <a:picLocks noChangeAspect="1"/>
          </p:cNvPicPr>
          <p:nvPr userDrawn="1"/>
        </p:nvPicPr>
        <p:blipFill>
          <a:blip r:embed="rId3"/>
          <a:stretch>
            <a:fillRect/>
          </a:stretch>
        </p:blipFill>
        <p:spPr>
          <a:xfrm>
            <a:off x="-9903" y="-9912"/>
            <a:ext cx="12216384" cy="683603"/>
          </a:xfrm>
          <a:prstGeom prst="rect">
            <a:avLst/>
          </a:prstGeom>
        </p:spPr>
      </p:pic>
      <p:sp>
        <p:nvSpPr>
          <p:cNvPr id="21" name="TextBox 20">
            <a:extLst>
              <a:ext uri="{FF2B5EF4-FFF2-40B4-BE49-F238E27FC236}">
                <a16:creationId xmlns:a16="http://schemas.microsoft.com/office/drawing/2014/main" id="{CE4C521B-BC2F-469D-8058-B826652DD3DD}"/>
              </a:ext>
            </a:extLst>
          </p:cNvPr>
          <p:cNvSpPr txBox="1"/>
          <p:nvPr userDrawn="1"/>
        </p:nvSpPr>
        <p:spPr>
          <a:xfrm>
            <a:off x="0" y="6547104"/>
            <a:ext cx="12192000" cy="31810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0" i="1" u="none" strike="noStrike" kern="1200" cap="none" spc="0" normalizeH="0" baseline="0" noProof="0" dirty="0">
                <a:ln>
                  <a:noFill/>
                </a:ln>
                <a:solidFill>
                  <a:prstClr val="white"/>
                </a:solidFill>
                <a:effectLst/>
                <a:uLnTx/>
                <a:uFillTx/>
                <a:latin typeface="Calibri" panose="020F0502020204030204"/>
                <a:ea typeface="+mn-ea"/>
                <a:cs typeface="Arial"/>
                <a:sym typeface="Arial"/>
              </a:rPr>
              <a:t>IEEE, the Professional Home for the World’s Technologists</a:t>
            </a:r>
          </a:p>
        </p:txBody>
      </p:sp>
    </p:spTree>
    <p:extLst>
      <p:ext uri="{BB962C8B-B14F-4D97-AF65-F5344CB8AC3E}">
        <p14:creationId xmlns:p14="http://schemas.microsoft.com/office/powerpoint/2010/main" val="83774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556181"/>
            <a:ext cx="10515600" cy="553336"/>
          </a:xfrm>
        </p:spPr>
        <p:txBody>
          <a:bodyPr/>
          <a:lstStyle/>
          <a:p>
            <a:r>
              <a:rPr lang="en-US" dirty="0"/>
              <a:t>Topic</a:t>
            </a:r>
          </a:p>
        </p:txBody>
      </p:sp>
      <p:sp>
        <p:nvSpPr>
          <p:cNvPr id="10" name="Text Placeholder 9"/>
          <p:cNvSpPr>
            <a:spLocks noGrp="1"/>
          </p:cNvSpPr>
          <p:nvPr>
            <p:ph type="body" sz="quarter" idx="13"/>
          </p:nvPr>
        </p:nvSpPr>
        <p:spPr>
          <a:xfrm>
            <a:off x="365760" y="1825626"/>
            <a:ext cx="10515600" cy="3943351"/>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smtClean="0">
                <a:ln>
                  <a:noFill/>
                </a:ln>
                <a:solidFill>
                  <a:srgbClr val="0066A1"/>
                </a:solidFill>
                <a:effectLst/>
                <a:uLnTx/>
                <a:uFillTx/>
                <a:latin typeface="Calibri" panose="020F0502020204030204"/>
                <a:ea typeface="+mn-ea"/>
                <a:cs typeface="Arial"/>
                <a:sym typeface="Arial"/>
              </a:rPr>
              <a:pPr marL="0" marR="0" lvl="0" indent="0" algn="l" defTabSz="121917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66A1"/>
              </a:solidFill>
              <a:effectLst/>
              <a:uLnTx/>
              <a:uFillTx/>
              <a:latin typeface="Calibri" panose="020F0502020204030204"/>
              <a:ea typeface="+mn-ea"/>
              <a:cs typeface="Arial"/>
              <a:sym typeface="Arial"/>
            </a:endParaRPr>
          </a:p>
        </p:txBody>
      </p:sp>
      <p:sp>
        <p:nvSpPr>
          <p:cNvPr id="4" name="Text Placeholder 3"/>
          <p:cNvSpPr>
            <a:spLocks noGrp="1"/>
          </p:cNvSpPr>
          <p:nvPr>
            <p:ph type="body" sz="quarter" idx="15" hasCustomPrompt="1"/>
          </p:nvPr>
        </p:nvSpPr>
        <p:spPr>
          <a:xfrm>
            <a:off x="365760" y="1106197"/>
            <a:ext cx="10515600" cy="356843"/>
          </a:xfrm>
        </p:spPr>
        <p:txBody>
          <a:bodyPr anchor="ctr">
            <a:noAutofit/>
          </a:bodyPr>
          <a:lstStyle>
            <a:lvl1pPr marL="0" indent="0">
              <a:buNone/>
              <a:defRPr sz="2400" b="1" i="1">
                <a:solidFill>
                  <a:schemeClr val="tx1">
                    <a:lumMod val="50000"/>
                    <a:lumOff val="50000"/>
                  </a:schemeClr>
                </a:solidFill>
              </a:defRPr>
            </a:lvl1pPr>
          </a:lstStyle>
          <a:p>
            <a:pPr lvl="0"/>
            <a:r>
              <a:rPr lang="en-US" dirty="0"/>
              <a:t>Subhead</a:t>
            </a:r>
          </a:p>
        </p:txBody>
      </p:sp>
      <p:pic>
        <p:nvPicPr>
          <p:cNvPr id="6" name="Picture 5">
            <a:extLst>
              <a:ext uri="{FF2B5EF4-FFF2-40B4-BE49-F238E27FC236}">
                <a16:creationId xmlns:a16="http://schemas.microsoft.com/office/drawing/2014/main" id="{FEA68780-A2AC-4B99-8CE7-87E3916BE9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0315" y="5776422"/>
            <a:ext cx="720443" cy="627506"/>
          </a:xfrm>
          <a:prstGeom prst="rect">
            <a:avLst/>
          </a:prstGeom>
        </p:spPr>
      </p:pic>
    </p:spTree>
    <p:extLst>
      <p:ext uri="{BB962C8B-B14F-4D97-AF65-F5344CB8AC3E}">
        <p14:creationId xmlns:p14="http://schemas.microsoft.com/office/powerpoint/2010/main" val="205230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6"/>
          <a:stretch>
            <a:fillRect/>
          </a:stretch>
        </p:blipFill>
        <p:spPr>
          <a:xfrm>
            <a:off x="1" y="0"/>
            <a:ext cx="12191996" cy="1340555"/>
          </a:xfrm>
          <a:prstGeom prst="rect">
            <a:avLst/>
          </a:prstGeom>
        </p:spPr>
      </p:pic>
      <p:sp>
        <p:nvSpPr>
          <p:cNvPr id="5" name="Title 1"/>
          <p:cNvSpPr>
            <a:spLocks noGrp="1"/>
          </p:cNvSpPr>
          <p:nvPr>
            <p:ph type="title" hasCustomPrompt="1"/>
            <p:custDataLst>
              <p:tags r:id="rId1"/>
            </p:custDataLst>
          </p:nvPr>
        </p:nvSpPr>
        <p:spPr>
          <a:xfrm>
            <a:off x="489187" y="197555"/>
            <a:ext cx="11175999" cy="1030112"/>
          </a:xfrm>
          <a:prstGeom prst="rect">
            <a:avLst/>
          </a:prstGeom>
        </p:spPr>
        <p:txBody>
          <a:bodyPr anchor="ctr" anchorCtr="0"/>
          <a:lstStyle>
            <a:lvl1pPr algn="l">
              <a:defRPr sz="4267"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custDataLst>
              <p:tags r:id="rId2"/>
            </p:custDataLst>
          </p:nvPr>
        </p:nvSpPr>
        <p:spPr/>
        <p:txBody>
          <a:bodyPr/>
          <a:lstStyle/>
          <a:p>
            <a:fld id="{E50B30B4-8BA1-E748-9630-47607DB342DA}" type="datetime1">
              <a:rPr lang="en-US" smtClean="0"/>
              <a:t>3/21/2024</a:t>
            </a:fld>
            <a:endParaRPr lang="en-US" dirty="0"/>
          </a:p>
        </p:txBody>
      </p:sp>
      <p:sp>
        <p:nvSpPr>
          <p:cNvPr id="3" name="Slide Number Placeholder 2"/>
          <p:cNvSpPr>
            <a:spLocks noGrp="1"/>
          </p:cNvSpPr>
          <p:nvPr>
            <p:ph type="sldNum" sz="quarter" idx="13"/>
            <p:custDataLst>
              <p:tags r:id="rId3"/>
            </p:custDataLst>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custDataLst>
              <p:tags r:id="rId4"/>
            </p:custDataLst>
          </p:nvPr>
        </p:nvSpPr>
        <p:spPr>
          <a:xfrm>
            <a:off x="489187" y="1644952"/>
            <a:ext cx="11175999" cy="4366381"/>
          </a:xfrm>
          <a:prstGeom prst="rect">
            <a:avLst/>
          </a:prstGeom>
          <a:ln>
            <a:noFill/>
          </a:ln>
        </p:spPr>
        <p:txBody>
          <a:bodyPr/>
          <a:lstStyle>
            <a:lvl1pPr marL="457189" indent="-457189">
              <a:spcBef>
                <a:spcPts val="2400"/>
              </a:spcBef>
              <a:buSzPct val="135000"/>
              <a:buFontTx/>
              <a:buBlip>
                <a:blip r:embed="rId7"/>
              </a:buBlip>
              <a:defRPr sz="2933" b="0" baseline="0">
                <a:solidFill>
                  <a:srgbClr val="000000"/>
                </a:solidFill>
                <a:latin typeface="Verdana"/>
                <a:cs typeface="Verdana"/>
              </a:defRPr>
            </a:lvl1pPr>
            <a:lvl2pPr marL="792460" indent="-243834">
              <a:spcBef>
                <a:spcPts val="1333"/>
              </a:spcBef>
              <a:buClr>
                <a:schemeClr val="tx1">
                  <a:lumMod val="50000"/>
                  <a:lumOff val="50000"/>
                </a:schemeClr>
              </a:buClr>
              <a:buFont typeface="Lucida Grande"/>
              <a:buChar char="–"/>
              <a:defRPr sz="2400" baseline="0"/>
            </a:lvl2pPr>
            <a:lvl3pPr marL="1097253" indent="-243834">
              <a:spcBef>
                <a:spcPts val="1067"/>
              </a:spcBef>
              <a:buClr>
                <a:schemeClr val="tx1">
                  <a:lumMod val="50000"/>
                  <a:lumOff val="50000"/>
                </a:schemeClr>
              </a:buClr>
              <a:buFont typeface="Lucida Grande"/>
              <a:buChar char="–"/>
              <a:defRPr sz="2400" baseline="0"/>
            </a:lvl3pPr>
            <a:lvl4pPr marL="1402045" indent="-243834">
              <a:spcBef>
                <a:spcPts val="1067"/>
              </a:spcBef>
              <a:buClr>
                <a:schemeClr val="tx1">
                  <a:lumMod val="50000"/>
                  <a:lumOff val="50000"/>
                </a:schemeClr>
              </a:buClr>
              <a:defRPr sz="2000" baseline="0"/>
            </a:lvl4pPr>
            <a:lvl5pPr marL="1645879" indent="-243834">
              <a:spcBef>
                <a:spcPts val="1067"/>
              </a:spcBef>
              <a:buClr>
                <a:schemeClr val="tx1">
                  <a:lumMod val="50000"/>
                  <a:lumOff val="50000"/>
                </a:schemeClr>
              </a:buClr>
              <a:buFont typeface="Wingdings" charset="2"/>
              <a:buChar char="§"/>
              <a:defRPr sz="1867" baseline="0"/>
            </a:lvl5pPr>
            <a:lvl6pPr>
              <a:defRPr sz="2133"/>
            </a:lvl6pPr>
            <a:lvl7pPr>
              <a:defRPr sz="2133"/>
            </a:lvl7pPr>
            <a:lvl8pPr>
              <a:defRPr sz="2133"/>
            </a:lvl8pPr>
            <a:lvl9pPr>
              <a:defRPr sz="2133"/>
            </a:lvl9pPr>
          </a:lstStyle>
          <a:p>
            <a:pPr lvl="0"/>
            <a:r>
              <a:rPr lang="en-US" dirty="0"/>
              <a:t>Click to Edit Content</a:t>
            </a:r>
          </a:p>
          <a:p>
            <a:pPr lvl="1"/>
            <a:r>
              <a:rPr lang="en-US" sz="24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22323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2"/>
        <p:cNvGrpSpPr/>
        <p:nvPr/>
      </p:nvGrpSpPr>
      <p:grpSpPr>
        <a:xfrm>
          <a:off x="0" y="0"/>
          <a:ext cx="0" cy="0"/>
          <a:chOff x="0" y="0"/>
          <a:chExt cx="0" cy="0"/>
        </a:xfrm>
      </p:grpSpPr>
      <p:sp>
        <p:nvSpPr>
          <p:cNvPr id="53" name="Google Shape;53;g25fbcdbdf76_0_3354"/>
          <p:cNvSpPr txBox="1">
            <a:spLocks noGrp="1"/>
          </p:cNvSpPr>
          <p:nvPr>
            <p:ph type="title"/>
          </p:nvPr>
        </p:nvSpPr>
        <p:spPr>
          <a:xfrm>
            <a:off x="838200" y="556181"/>
            <a:ext cx="10515600" cy="553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25fbcdbdf76_0_3354"/>
          <p:cNvSpPr txBox="1">
            <a:spLocks noGrp="1"/>
          </p:cNvSpPr>
          <p:nvPr>
            <p:ph type="body" idx="1"/>
          </p:nvPr>
        </p:nvSpPr>
        <p:spPr>
          <a:xfrm>
            <a:off x="838200" y="1428825"/>
            <a:ext cx="10515600" cy="4351200"/>
          </a:xfrm>
          <a:prstGeom prst="rect">
            <a:avLst/>
          </a:prstGeom>
          <a:noFill/>
          <a:ln>
            <a:noFill/>
          </a:ln>
        </p:spPr>
        <p:txBody>
          <a:bodyPr spcFirstLastPara="1" wrap="square" lIns="91425" tIns="45700" rIns="91425" bIns="45700" anchor="t" anchorCtr="0">
            <a:normAutofit/>
          </a:bodyPr>
          <a:lstStyle>
            <a:lvl1pPr marL="457200" lvl="0" indent="-307213" algn="l">
              <a:lnSpc>
                <a:spcPct val="90000"/>
              </a:lnSpc>
              <a:spcBef>
                <a:spcPts val="751"/>
              </a:spcBef>
              <a:spcAft>
                <a:spcPts val="0"/>
              </a:spcAft>
              <a:buSzPts val="1238"/>
              <a:buFont typeface="Calibri"/>
              <a:buChar char="•"/>
              <a:defRPr/>
            </a:lvl1pPr>
            <a:lvl2pPr marL="914400" lvl="1" indent="-292925" algn="l">
              <a:lnSpc>
                <a:spcPct val="90000"/>
              </a:lnSpc>
              <a:spcBef>
                <a:spcPts val="375"/>
              </a:spcBef>
              <a:spcAft>
                <a:spcPts val="0"/>
              </a:spcAft>
              <a:buClr>
                <a:srgbClr val="595959"/>
              </a:buClr>
              <a:buSzPts val="1013"/>
              <a:buChar char="-"/>
              <a:defRPr/>
            </a:lvl2pPr>
            <a:lvl3pPr marL="1371600" lvl="2" indent="-292925" algn="l">
              <a:lnSpc>
                <a:spcPct val="90000"/>
              </a:lnSpc>
              <a:spcBef>
                <a:spcPts val="375"/>
              </a:spcBef>
              <a:spcAft>
                <a:spcPts val="0"/>
              </a:spcAft>
              <a:buClr>
                <a:srgbClr val="595959"/>
              </a:buClr>
              <a:buSzPts val="1013"/>
              <a:buChar char="•"/>
              <a:defRPr/>
            </a:lvl3pPr>
            <a:lvl4pPr marL="1828800" lvl="3" indent="-292925" algn="l">
              <a:lnSpc>
                <a:spcPct val="90000"/>
              </a:lnSpc>
              <a:spcBef>
                <a:spcPts val="375"/>
              </a:spcBef>
              <a:spcAft>
                <a:spcPts val="0"/>
              </a:spcAft>
              <a:buClr>
                <a:srgbClr val="595959"/>
              </a:buClr>
              <a:buSzPts val="1013"/>
              <a:buChar char="▪"/>
              <a:defRPr/>
            </a:lvl4pPr>
            <a:lvl5pPr marL="2286000" lvl="4" indent="-292925" algn="l">
              <a:lnSpc>
                <a:spcPct val="90000"/>
              </a:lnSpc>
              <a:spcBef>
                <a:spcPts val="375"/>
              </a:spcBef>
              <a:spcAft>
                <a:spcPts val="0"/>
              </a:spcAft>
              <a:buClr>
                <a:srgbClr val="595959"/>
              </a:buClr>
              <a:buSzPts val="1013"/>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g25fbcdbdf76_0_3354"/>
          <p:cNvSpPr txBox="1">
            <a:spLocks noGrp="1"/>
          </p:cNvSpPr>
          <p:nvPr>
            <p:ph type="dt" idx="10"/>
          </p:nvPr>
        </p:nvSpPr>
        <p:spPr>
          <a:xfrm>
            <a:off x="1153584" y="6356352"/>
            <a:ext cx="2190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6" name="Google Shape;56;g25fbcdbdf76_0_3354"/>
          <p:cNvSpPr txBox="1">
            <a:spLocks noGrp="1"/>
          </p:cNvSpPr>
          <p:nvPr>
            <p:ph type="sldNum" idx="12"/>
          </p:nvPr>
        </p:nvSpPr>
        <p:spPr>
          <a:xfrm>
            <a:off x="513770" y="6205392"/>
            <a:ext cx="6489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1pPr>
            <a:lvl2pPr marL="0" marR="0" lvl="1" indent="0" algn="l">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2pPr>
            <a:lvl3pPr marL="0" marR="0" lvl="2" indent="0" algn="l">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3pPr>
            <a:lvl4pPr marL="0" marR="0" lvl="3" indent="0" algn="l">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4pPr>
            <a:lvl5pPr marL="0" marR="0" lvl="4" indent="0" algn="l">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5pPr>
            <a:lvl6pPr marL="0" marR="0" lvl="5" indent="0" algn="l">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6pPr>
            <a:lvl7pPr marL="0" marR="0" lvl="6" indent="0" algn="l">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7pPr>
            <a:lvl8pPr marL="0" marR="0" lvl="7" indent="0" algn="l">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8pPr>
            <a:lvl9pPr marL="0" marR="0" lvl="8" indent="0" algn="l">
              <a:lnSpc>
                <a:spcPct val="100000"/>
              </a:lnSpc>
              <a:spcBef>
                <a:spcPts val="0"/>
              </a:spcBef>
              <a:spcAft>
                <a:spcPts val="0"/>
              </a:spcAft>
              <a:buClr>
                <a:srgbClr val="898989"/>
              </a:buClr>
              <a:buSzPts val="1000"/>
              <a:buFont typeface="Calibri"/>
              <a:buNone/>
              <a:defRPr sz="1000" b="0" i="0" u="none" strike="noStrike" cap="none">
                <a:solidFill>
                  <a:srgbClr val="89898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628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 name="Google Shape;65;p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0"/>
              </a:spcBef>
              <a:spcAft>
                <a:spcPts val="0"/>
              </a:spcAft>
              <a:buSzPts val="1400"/>
              <a:buChar char="○"/>
              <a:defRPr/>
            </a:lvl2pPr>
            <a:lvl3pPr marL="1371600" lvl="2" indent="-317500" algn="l">
              <a:lnSpc>
                <a:spcPct val="90000"/>
              </a:lnSpc>
              <a:spcBef>
                <a:spcPts val="0"/>
              </a:spcBef>
              <a:spcAft>
                <a:spcPts val="0"/>
              </a:spcAft>
              <a:buSzPts val="1400"/>
              <a:buChar char="■"/>
              <a:defRPr/>
            </a:lvl3pPr>
            <a:lvl4pPr marL="1828800" lvl="3" indent="-317500" algn="l">
              <a:lnSpc>
                <a:spcPct val="90000"/>
              </a:lnSpc>
              <a:spcBef>
                <a:spcPts val="0"/>
              </a:spcBef>
              <a:spcAft>
                <a:spcPts val="0"/>
              </a:spcAft>
              <a:buSzPts val="1400"/>
              <a:buChar char="●"/>
              <a:defRPr/>
            </a:lvl4pPr>
            <a:lvl5pPr marL="2286000" lvl="4" indent="-317500" algn="l">
              <a:lnSpc>
                <a:spcPct val="90000"/>
              </a:lnSpc>
              <a:spcBef>
                <a:spcPts val="0"/>
              </a:spcBef>
              <a:spcAft>
                <a:spcPts val="0"/>
              </a:spcAft>
              <a:buSzPts val="1400"/>
              <a:buChar char="○"/>
              <a:defRPr/>
            </a:lvl5pPr>
            <a:lvl6pPr marL="2743200" lvl="5" indent="-317500" algn="l">
              <a:lnSpc>
                <a:spcPct val="90000"/>
              </a:lnSpc>
              <a:spcBef>
                <a:spcPts val="0"/>
              </a:spcBef>
              <a:spcAft>
                <a:spcPts val="0"/>
              </a:spcAft>
              <a:buSzPts val="1400"/>
              <a:buChar char="■"/>
              <a:defRPr/>
            </a:lvl6pPr>
            <a:lvl7pPr marL="3200400" lvl="6" indent="-317500" algn="l">
              <a:lnSpc>
                <a:spcPct val="90000"/>
              </a:lnSpc>
              <a:spcBef>
                <a:spcPts val="0"/>
              </a:spcBef>
              <a:spcAft>
                <a:spcPts val="0"/>
              </a:spcAft>
              <a:buSzPts val="1400"/>
              <a:buChar char="●"/>
              <a:defRPr/>
            </a:lvl7pPr>
            <a:lvl8pPr marL="3657600" lvl="7" indent="-317500" algn="l">
              <a:lnSpc>
                <a:spcPct val="90000"/>
              </a:lnSpc>
              <a:spcBef>
                <a:spcPts val="0"/>
              </a:spcBef>
              <a:spcAft>
                <a:spcPts val="0"/>
              </a:spcAft>
              <a:buSzPts val="1400"/>
              <a:buChar char="○"/>
              <a:defRPr/>
            </a:lvl8pPr>
            <a:lvl9pPr marL="4114800" lvl="8" indent="-317500" algn="l">
              <a:lnSpc>
                <a:spcPct val="90000"/>
              </a:lnSpc>
              <a:spcBef>
                <a:spcPts val="0"/>
              </a:spcBef>
              <a:spcAft>
                <a:spcPts val="0"/>
              </a:spcAft>
              <a:buSzPts val="1400"/>
              <a:buChar char="■"/>
              <a:defRPr/>
            </a:lvl9pPr>
          </a:lstStyle>
          <a:p>
            <a:endParaRPr/>
          </a:p>
        </p:txBody>
      </p:sp>
      <p:sp>
        <p:nvSpPr>
          <p:cNvPr id="66" name="Google Shape;66;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66A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66A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66A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66A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66A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66A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66A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66A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66A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281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904E88-B4E2-4C64-A228-64800AF023C5}"/>
              </a:ext>
            </a:extLst>
          </p:cNvPr>
          <p:cNvPicPr>
            <a:picLocks noChangeAspect="1"/>
          </p:cNvPicPr>
          <p:nvPr userDrawn="1"/>
        </p:nvPicPr>
        <p:blipFill>
          <a:blip r:embed="rId8"/>
          <a:stretch>
            <a:fillRect/>
          </a:stretch>
        </p:blipFill>
        <p:spPr>
          <a:xfrm flipH="1" flipV="1">
            <a:off x="1" y="5624493"/>
            <a:ext cx="12216383" cy="1275747"/>
          </a:xfrm>
          <a:prstGeom prst="rect">
            <a:avLst/>
          </a:prstGeom>
        </p:spPr>
      </p:pic>
      <p:sp>
        <p:nvSpPr>
          <p:cNvPr id="2" name="Title Placeholder 1"/>
          <p:cNvSpPr>
            <a:spLocks noGrp="1"/>
          </p:cNvSpPr>
          <p:nvPr>
            <p:ph type="title"/>
          </p:nvPr>
        </p:nvSpPr>
        <p:spPr>
          <a:xfrm>
            <a:off x="365760" y="556181"/>
            <a:ext cx="10515600" cy="553336"/>
          </a:xfrm>
          <a:prstGeom prst="rect">
            <a:avLst/>
          </a:prstGeom>
        </p:spPr>
        <p:txBody>
          <a:bodyPr vert="horz" lIns="91440" tIns="45720" rIns="91440" bIns="45720" rtlCol="0" anchor="ctr">
            <a:noAutofit/>
          </a:bodyPr>
          <a:lstStyle/>
          <a:p>
            <a:r>
              <a:rPr lang="en-US" dirty="0"/>
              <a:t>Topic</a:t>
            </a:r>
          </a:p>
        </p:txBody>
      </p:sp>
      <p:sp>
        <p:nvSpPr>
          <p:cNvPr id="3" name="Text Placeholder 2"/>
          <p:cNvSpPr>
            <a:spLocks noGrp="1"/>
          </p:cNvSpPr>
          <p:nvPr>
            <p:ph type="body" idx="1"/>
          </p:nvPr>
        </p:nvSpPr>
        <p:spPr>
          <a:xfrm>
            <a:off x="365760" y="14288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291125" y="6038803"/>
            <a:ext cx="648879" cy="365125"/>
          </a:xfrm>
          <a:prstGeom prst="rect">
            <a:avLst/>
          </a:prstGeom>
        </p:spPr>
        <p:txBody>
          <a:bodyPr vert="horz" lIns="91440" tIns="45720" rIns="91440" bIns="45720" rtlCol="0" anchor="ctr"/>
          <a:lstStyle>
            <a:lvl1pPr algn="l">
              <a:defRPr sz="1200">
                <a:solidFill>
                  <a:srgbClr val="004578"/>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smtClean="0">
                <a:ln>
                  <a:noFill/>
                </a:ln>
                <a:solidFill>
                  <a:srgbClr val="004578"/>
                </a:solidFill>
                <a:effectLst/>
                <a:uLnTx/>
                <a:uFillTx/>
                <a:latin typeface="Calibri" panose="020F0502020204030204"/>
                <a:ea typeface="+mn-ea"/>
                <a:cs typeface="Arial"/>
                <a:sym typeface="Arial"/>
              </a:rPr>
              <a:pPr marL="0" marR="0" lvl="0" indent="0" algn="l" defTabSz="121917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4578"/>
              </a:solidFill>
              <a:effectLst/>
              <a:uLnTx/>
              <a:uFillTx/>
              <a:latin typeface="Calibri" panose="020F0502020204030204"/>
              <a:ea typeface="+mn-ea"/>
              <a:cs typeface="Arial"/>
              <a:sym typeface="Arial"/>
            </a:endParaRPr>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45286" y="5930923"/>
            <a:ext cx="1135081" cy="331444"/>
          </a:xfrm>
          <a:prstGeom prst="rect">
            <a:avLst/>
          </a:prstGeom>
        </p:spPr>
      </p:pic>
      <p:pic>
        <p:nvPicPr>
          <p:cNvPr id="19" name="Picture 18">
            <a:extLst>
              <a:ext uri="{FF2B5EF4-FFF2-40B4-BE49-F238E27FC236}">
                <a16:creationId xmlns:a16="http://schemas.microsoft.com/office/drawing/2014/main" id="{7EE9FDBB-D880-DD40-8C29-FC27EBDFD5F1}"/>
              </a:ext>
            </a:extLst>
          </p:cNvPr>
          <p:cNvPicPr>
            <a:picLocks noChangeAspect="1"/>
          </p:cNvPicPr>
          <p:nvPr userDrawn="1"/>
        </p:nvPicPr>
        <p:blipFill>
          <a:blip r:embed="rId8"/>
          <a:stretch>
            <a:fillRect/>
          </a:stretch>
        </p:blipFill>
        <p:spPr>
          <a:xfrm>
            <a:off x="-9903" y="-9912"/>
            <a:ext cx="12216384" cy="683603"/>
          </a:xfrm>
          <a:prstGeom prst="rect">
            <a:avLst/>
          </a:prstGeom>
        </p:spPr>
      </p:pic>
      <p:sp>
        <p:nvSpPr>
          <p:cNvPr id="9" name="TextBox 8">
            <a:extLst>
              <a:ext uri="{FF2B5EF4-FFF2-40B4-BE49-F238E27FC236}">
                <a16:creationId xmlns:a16="http://schemas.microsoft.com/office/drawing/2014/main" id="{2C7694E5-258B-4A4C-8573-FEDB2DAF50F9}"/>
              </a:ext>
            </a:extLst>
          </p:cNvPr>
          <p:cNvSpPr txBox="1"/>
          <p:nvPr userDrawn="1"/>
        </p:nvSpPr>
        <p:spPr>
          <a:xfrm>
            <a:off x="0" y="6551427"/>
            <a:ext cx="12192000" cy="31810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67" b="0" i="1" u="none" strike="noStrike" kern="1200" cap="none" spc="0" normalizeH="0" baseline="0" noProof="0" dirty="0">
                <a:ln>
                  <a:noFill/>
                </a:ln>
                <a:solidFill>
                  <a:prstClr val="white"/>
                </a:solidFill>
                <a:effectLst/>
                <a:uLnTx/>
                <a:uFillTx/>
                <a:latin typeface="Calibri" panose="020F0502020204030204"/>
                <a:ea typeface="+mn-ea"/>
                <a:cs typeface="Arial"/>
                <a:sym typeface="Arial"/>
              </a:rPr>
              <a:t>IEEE, the Professional Home for the World’s Technologists</a:t>
            </a:r>
          </a:p>
        </p:txBody>
      </p:sp>
    </p:spTree>
    <p:extLst>
      <p:ext uri="{BB962C8B-B14F-4D97-AF65-F5344CB8AC3E}">
        <p14:creationId xmlns:p14="http://schemas.microsoft.com/office/powerpoint/2010/main" val="9178783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9" r:id="rId4"/>
    <p:sldLayoutId id="2147483670" r:id="rId5"/>
    <p:sldLayoutId id="2147483671" r:id="rId6"/>
  </p:sldLayoutIdLst>
  <p:hf hdr="0" ftr="0" dt="0"/>
  <p:txStyles>
    <p:titleStyle>
      <a:lvl1pPr algn="l" defTabSz="914377" rtl="0" eaLnBrk="1" latinLnBrk="0" hangingPunct="1">
        <a:lnSpc>
          <a:spcPct val="90000"/>
        </a:lnSpc>
        <a:spcBef>
          <a:spcPct val="0"/>
        </a:spcBef>
        <a:buNone/>
        <a:defRPr sz="3400" b="1" i="0" kern="1200">
          <a:solidFill>
            <a:srgbClr val="004578"/>
          </a:solidFill>
          <a:latin typeface="Calibri" charset="0"/>
          <a:ea typeface="Calibri" charset="0"/>
          <a:cs typeface="Calibri" charset="0"/>
        </a:defRPr>
      </a:lvl1pPr>
    </p:titleStyle>
    <p:bodyStyle>
      <a:lvl1pPr marL="228594" indent="-228594" algn="l" defTabSz="914377" rtl="0" eaLnBrk="1" latinLnBrk="0" hangingPunct="1">
        <a:lnSpc>
          <a:spcPct val="90000"/>
        </a:lnSpc>
        <a:spcBef>
          <a:spcPts val="1000"/>
        </a:spcBef>
        <a:buClr>
          <a:srgbClr val="00355C"/>
        </a:buClr>
        <a:buFont typeface="LucidaGrande"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00355C"/>
        </a:buClr>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00355C"/>
        </a:buClr>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00355C"/>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00355C"/>
        </a:buClr>
        <a:buFont typeface="Courier New" charset="0"/>
        <a:buChar char="o"/>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NewComerAlbany.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DDC1E4-7CB8-4ADC-A3A1-0C6E1A80F019}"/>
              </a:ext>
            </a:extLst>
          </p:cNvPr>
          <p:cNvSpPr>
            <a:spLocks noGrp="1"/>
          </p:cNvSpPr>
          <p:nvPr>
            <p:ph type="ctrTitle"/>
          </p:nvPr>
        </p:nvSpPr>
        <p:spPr>
          <a:xfrm>
            <a:off x="702457" y="3622923"/>
            <a:ext cx="10363200" cy="697311"/>
          </a:xfrm>
        </p:spPr>
        <p:txBody>
          <a:bodyPr>
            <a:normAutofit/>
          </a:bodyPr>
          <a:lstStyle/>
          <a:p>
            <a:r>
              <a:rPr lang="en-US" dirty="0"/>
              <a:t>Welcome to </a:t>
            </a:r>
            <a:r>
              <a:rPr lang="en-US" dirty="0" err="1"/>
              <a:t>SoutheastCon</a:t>
            </a:r>
            <a:r>
              <a:rPr lang="en-US" dirty="0"/>
              <a:t> 2024</a:t>
            </a:r>
          </a:p>
        </p:txBody>
      </p:sp>
      <p:sp>
        <p:nvSpPr>
          <p:cNvPr id="7" name="Subtitle 6">
            <a:extLst>
              <a:ext uri="{FF2B5EF4-FFF2-40B4-BE49-F238E27FC236}">
                <a16:creationId xmlns:a16="http://schemas.microsoft.com/office/drawing/2014/main" id="{75D746D3-DADB-4492-9259-43FC005EE8F4}"/>
              </a:ext>
            </a:extLst>
          </p:cNvPr>
          <p:cNvSpPr>
            <a:spLocks noGrp="1"/>
          </p:cNvSpPr>
          <p:nvPr>
            <p:ph type="subTitle" idx="1"/>
          </p:nvPr>
        </p:nvSpPr>
        <p:spPr>
          <a:xfrm>
            <a:off x="702457" y="4403600"/>
            <a:ext cx="10363200" cy="1637604"/>
          </a:xfrm>
        </p:spPr>
        <p:txBody>
          <a:bodyPr>
            <a:normAutofit/>
          </a:bodyPr>
          <a:lstStyle/>
          <a:p>
            <a:r>
              <a:rPr lang="en-US" dirty="0"/>
              <a:t>Eric Grigorian, P.E., PMP</a:t>
            </a:r>
          </a:p>
          <a:p>
            <a:r>
              <a:rPr lang="en-US" dirty="0"/>
              <a:t>2024-2025 IEEE Region 3 Director</a:t>
            </a:r>
          </a:p>
          <a:p>
            <a:r>
              <a:rPr lang="en-US" dirty="0"/>
              <a:t>22 March 2024</a:t>
            </a:r>
          </a:p>
          <a:p>
            <a:endParaRPr lang="en-US" dirty="0"/>
          </a:p>
        </p:txBody>
      </p:sp>
      <p:sp>
        <p:nvSpPr>
          <p:cNvPr id="2" name="TextBox 1">
            <a:extLst>
              <a:ext uri="{FF2B5EF4-FFF2-40B4-BE49-F238E27FC236}">
                <a16:creationId xmlns:a16="http://schemas.microsoft.com/office/drawing/2014/main" id="{D0A55119-7890-310C-3F95-BBBFAC22B683}"/>
              </a:ext>
            </a:extLst>
          </p:cNvPr>
          <p:cNvSpPr txBox="1"/>
          <p:nvPr/>
        </p:nvSpPr>
        <p:spPr>
          <a:xfrm>
            <a:off x="324643" y="6539133"/>
            <a:ext cx="1766915" cy="307777"/>
          </a:xfrm>
          <a:prstGeom prst="rect">
            <a:avLst/>
          </a:prstGeom>
          <a:noFill/>
        </p:spPr>
        <p:txBody>
          <a:bodyPr wrap="square" rtlCol="0">
            <a:spAutoFit/>
          </a:bodyPr>
          <a:lstStyle/>
          <a:p>
            <a:r>
              <a:rPr lang="en-US" sz="1400" dirty="0">
                <a:solidFill>
                  <a:schemeClr val="bg1"/>
                </a:solidFill>
                <a:latin typeface="Calibri" panose="020F0502020204030204" pitchFamily="34" charset="0"/>
                <a:cs typeface="Calibri" panose="020F0502020204030204" pitchFamily="34" charset="0"/>
              </a:rPr>
              <a:t>IEEE PROPRIETARY</a:t>
            </a:r>
          </a:p>
        </p:txBody>
      </p:sp>
    </p:spTree>
    <p:extLst>
      <p:ext uri="{BB962C8B-B14F-4D97-AF65-F5344CB8AC3E}">
        <p14:creationId xmlns:p14="http://schemas.microsoft.com/office/powerpoint/2010/main" val="67248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B25D2A-8AA3-4D1F-8115-B95727527FA8}"/>
              </a:ext>
            </a:extLst>
          </p:cNvPr>
          <p:cNvSpPr>
            <a:spLocks noGrp="1"/>
          </p:cNvSpPr>
          <p:nvPr>
            <p:ph type="sldNum" sz="quarter" idx="1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smtClean="0">
                <a:ln>
                  <a:noFill/>
                </a:ln>
                <a:solidFill>
                  <a:srgbClr val="0066A1"/>
                </a:solidFill>
                <a:effectLst/>
                <a:uLnTx/>
                <a:uFillTx/>
                <a:latin typeface="Calibri" panose="020F0502020204030204"/>
                <a:ea typeface="+mn-ea"/>
                <a:cs typeface="Arial"/>
                <a:sym typeface="Arial"/>
              </a:rPr>
              <a:pPr marL="0" marR="0" lvl="0" indent="0" algn="l" defTabSz="12191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66A1"/>
              </a:solidFill>
              <a:effectLst/>
              <a:uLnTx/>
              <a:uFillTx/>
              <a:latin typeface="Calibri" panose="020F0502020204030204"/>
              <a:ea typeface="+mn-ea"/>
              <a:cs typeface="Arial"/>
              <a:sym typeface="Arial"/>
            </a:endParaRPr>
          </a:p>
        </p:txBody>
      </p:sp>
      <p:pic>
        <p:nvPicPr>
          <p:cNvPr id="7" name="Picture 6">
            <a:extLst>
              <a:ext uri="{FF2B5EF4-FFF2-40B4-BE49-F238E27FC236}">
                <a16:creationId xmlns:a16="http://schemas.microsoft.com/office/drawing/2014/main" id="{D94EC3C9-B239-49C5-AB64-F17D2BE55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 y="-9053"/>
            <a:ext cx="12201053" cy="5631255"/>
          </a:xfrm>
          <a:prstGeom prst="rect">
            <a:avLst/>
          </a:prstGeom>
        </p:spPr>
      </p:pic>
      <p:sp>
        <p:nvSpPr>
          <p:cNvPr id="8" name="Text Placeholder 2">
            <a:extLst>
              <a:ext uri="{FF2B5EF4-FFF2-40B4-BE49-F238E27FC236}">
                <a16:creationId xmlns:a16="http://schemas.microsoft.com/office/drawing/2014/main" id="{D5A324CB-AD10-48C0-A2FB-C6CE4AD1B096}"/>
              </a:ext>
            </a:extLst>
          </p:cNvPr>
          <p:cNvSpPr txBox="1">
            <a:spLocks/>
          </p:cNvSpPr>
          <p:nvPr/>
        </p:nvSpPr>
        <p:spPr>
          <a:xfrm>
            <a:off x="822063" y="5786634"/>
            <a:ext cx="7886700" cy="504338"/>
          </a:xfrm>
          <a:prstGeom prst="rect">
            <a:avLst/>
          </a:prstGeom>
        </p:spPr>
        <p:txBody>
          <a:bodyPr/>
          <a:lstStyle>
            <a:lvl1pPr marL="228594" indent="-228594" algn="l" defTabSz="914377" rtl="0" eaLnBrk="1" latinLnBrk="0" hangingPunct="1">
              <a:lnSpc>
                <a:spcPct val="90000"/>
              </a:lnSpc>
              <a:spcBef>
                <a:spcPts val="1000"/>
              </a:spcBef>
              <a:buClr>
                <a:srgbClr val="00355C"/>
              </a:buClr>
              <a:buFont typeface="LucidaGrande"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00355C"/>
              </a:buClr>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00355C"/>
              </a:buClr>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00355C"/>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00355C"/>
              </a:buClr>
              <a:buFont typeface="Courier New" charset="0"/>
              <a:buChar char="o"/>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Eric Grigorian, egrigorian@ieee.org</a:t>
            </a:r>
          </a:p>
        </p:txBody>
      </p:sp>
    </p:spTree>
    <p:extLst>
      <p:ext uri="{BB962C8B-B14F-4D97-AF65-F5344CB8AC3E}">
        <p14:creationId xmlns:p14="http://schemas.microsoft.com/office/powerpoint/2010/main" val="149072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F3AEE8-30C9-4CC8-A746-6064F56D0306}"/>
              </a:ext>
            </a:extLst>
          </p:cNvPr>
          <p:cNvSpPr>
            <a:spLocks noGrp="1"/>
          </p:cNvSpPr>
          <p:nvPr>
            <p:ph type="title"/>
          </p:nvPr>
        </p:nvSpPr>
        <p:spPr/>
        <p:txBody>
          <a:bodyPr/>
          <a:lstStyle/>
          <a:p>
            <a:r>
              <a:rPr lang="en-US" dirty="0"/>
              <a:t>Region 3 Ethical Code</a:t>
            </a:r>
          </a:p>
        </p:txBody>
      </p:sp>
      <p:sp>
        <p:nvSpPr>
          <p:cNvPr id="5" name="Text Placeholder 4">
            <a:extLst>
              <a:ext uri="{FF2B5EF4-FFF2-40B4-BE49-F238E27FC236}">
                <a16:creationId xmlns:a16="http://schemas.microsoft.com/office/drawing/2014/main" id="{73DB2666-192E-4915-8B30-452D1231E5FC}"/>
              </a:ext>
            </a:extLst>
          </p:cNvPr>
          <p:cNvSpPr>
            <a:spLocks noGrp="1"/>
          </p:cNvSpPr>
          <p:nvPr>
            <p:ph type="body" idx="1"/>
          </p:nvPr>
        </p:nvSpPr>
        <p:spPr/>
        <p:txBody>
          <a:bodyPr>
            <a:normAutofit fontScale="92500" lnSpcReduction="20000"/>
          </a:bodyPr>
          <a:lstStyle/>
          <a:p>
            <a:pPr marL="114300" indent="0">
              <a:spcAft>
                <a:spcPts val="600"/>
              </a:spcAft>
              <a:buNone/>
            </a:pPr>
            <a:r>
              <a:rPr lang="en-US" dirty="0"/>
              <a:t>Region 3 recognizes the need for diversity of opinions, approaches, and vision in IEEE Fields of Interest by directly engaging the members of IEEE. We seek to be inclusive in our membership, volunteer opportunities, and leadership. We embrace the </a:t>
            </a:r>
            <a:r>
              <a:rPr lang="en-US" b="1" dirty="0"/>
              <a:t>IEEE Diversity </a:t>
            </a:r>
            <a:r>
              <a:rPr lang="en-US" dirty="0"/>
              <a:t>Statement which states…</a:t>
            </a:r>
          </a:p>
          <a:p>
            <a:pPr>
              <a:spcAft>
                <a:spcPts val="600"/>
              </a:spcAft>
            </a:pPr>
            <a:r>
              <a:rPr lang="en-US" dirty="0"/>
              <a:t>IEEE’s mission to foster technological innovation and excellence to benefit humanity requires the talents and perspectives of people with different personal, cultural, and disciplinary backgrounds. IEEE is committed to advancing diversity in the technical profession, and to promoting an inclusive and equitable culture that welcomes, engages, and rewards all who contribute to the field without regard to race, religion, gender, disability, age, national origin, sexual orientation, gender identity, or gender expression.</a:t>
            </a:r>
          </a:p>
          <a:p>
            <a:pPr marL="114300" indent="0">
              <a:spcAft>
                <a:spcPts val="600"/>
              </a:spcAft>
              <a:buNone/>
            </a:pPr>
            <a:r>
              <a:rPr lang="en-US" dirty="0"/>
              <a:t>and the </a:t>
            </a:r>
            <a:r>
              <a:rPr lang="en-US" b="1" dirty="0"/>
              <a:t>IEEE Code of Ethics </a:t>
            </a:r>
            <a:r>
              <a:rPr lang="en-US" dirty="0"/>
              <a:t>which includes</a:t>
            </a:r>
          </a:p>
          <a:p>
            <a:pPr>
              <a:spcAft>
                <a:spcPts val="600"/>
              </a:spcAft>
            </a:pPr>
            <a:r>
              <a:rPr lang="en-US" dirty="0"/>
              <a:t>We, the members of the IEEE, in recognition of the importance of our technologies in affecting the quality of life throughout the world, and in accepting a personal obligation to our profession, its members and the communities we serve, do hereby commit ourselves to the highest ethical and professional conduct and agree:</a:t>
            </a:r>
          </a:p>
          <a:p>
            <a:pPr>
              <a:spcAft>
                <a:spcPts val="600"/>
              </a:spcAft>
            </a:pPr>
            <a:r>
              <a:rPr lang="en-US" dirty="0"/>
              <a:t>To uphold the highest standards of integrity, responsible behavior, and ethical conduct in professional activities.</a:t>
            </a:r>
          </a:p>
          <a:p>
            <a:pPr>
              <a:spcAft>
                <a:spcPts val="600"/>
              </a:spcAft>
            </a:pPr>
            <a:r>
              <a:rPr lang="en-US" dirty="0"/>
              <a:t>To treat all persons fairly and with respect, to not engage in harassment or discrimination, and to avoid injuring others.</a:t>
            </a:r>
          </a:p>
        </p:txBody>
      </p:sp>
    </p:spTree>
    <p:extLst>
      <p:ext uri="{BB962C8B-B14F-4D97-AF65-F5344CB8AC3E}">
        <p14:creationId xmlns:p14="http://schemas.microsoft.com/office/powerpoint/2010/main" val="65137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3399A4-45EE-408B-A986-60C3987CB096}"/>
              </a:ext>
            </a:extLst>
          </p:cNvPr>
          <p:cNvSpPr>
            <a:spLocks noGrp="1"/>
          </p:cNvSpPr>
          <p:nvPr>
            <p:ph type="title"/>
          </p:nvPr>
        </p:nvSpPr>
        <p:spPr/>
        <p:txBody>
          <a:bodyPr/>
          <a:lstStyle/>
          <a:p>
            <a:r>
              <a:rPr lang="en-US" dirty="0"/>
              <a:t>Committee Meetings &amp; Attendee Training - Breakouts</a:t>
            </a:r>
          </a:p>
        </p:txBody>
      </p:sp>
      <p:sp>
        <p:nvSpPr>
          <p:cNvPr id="5" name="Text Placeholder 4">
            <a:extLst>
              <a:ext uri="{FF2B5EF4-FFF2-40B4-BE49-F238E27FC236}">
                <a16:creationId xmlns:a16="http://schemas.microsoft.com/office/drawing/2014/main" id="{F6A2F12E-84A9-4D99-92BF-6A82060CD6D5}"/>
              </a:ext>
            </a:extLst>
          </p:cNvPr>
          <p:cNvSpPr>
            <a:spLocks noGrp="1"/>
          </p:cNvSpPr>
          <p:nvPr>
            <p:ph type="body" sz="quarter" idx="13"/>
          </p:nvPr>
        </p:nvSpPr>
        <p:spPr>
          <a:xfrm>
            <a:off x="365760" y="1741306"/>
            <a:ext cx="11385638" cy="899467"/>
          </a:xfrm>
        </p:spPr>
        <p:txBody>
          <a:bodyPr/>
          <a:lstStyle/>
          <a:p>
            <a:r>
              <a:rPr lang="en-US" sz="2400" dirty="0"/>
              <a:t>Welcome and Introductions</a:t>
            </a:r>
          </a:p>
          <a:p>
            <a:r>
              <a:rPr lang="en-US" sz="2400" dirty="0"/>
              <a:t>Breakout Sessions</a:t>
            </a:r>
          </a:p>
          <a:p>
            <a:endParaRPr lang="en-US" sz="2400" dirty="0"/>
          </a:p>
          <a:p>
            <a:pPr lvl="1"/>
            <a:endParaRPr lang="en-US" sz="2000" dirty="0"/>
          </a:p>
          <a:p>
            <a:endParaRPr lang="en-US" dirty="0"/>
          </a:p>
        </p:txBody>
      </p:sp>
      <p:sp>
        <p:nvSpPr>
          <p:cNvPr id="6" name="Text Placeholder 5">
            <a:extLst>
              <a:ext uri="{FF2B5EF4-FFF2-40B4-BE49-F238E27FC236}">
                <a16:creationId xmlns:a16="http://schemas.microsoft.com/office/drawing/2014/main" id="{4C0551EC-026F-496E-BD81-BDDA30FE40F1}"/>
              </a:ext>
            </a:extLst>
          </p:cNvPr>
          <p:cNvSpPr>
            <a:spLocks noGrp="1"/>
          </p:cNvSpPr>
          <p:nvPr>
            <p:ph type="body" sz="quarter" idx="15"/>
          </p:nvPr>
        </p:nvSpPr>
        <p:spPr/>
        <p:txBody>
          <a:bodyPr/>
          <a:lstStyle/>
          <a:p>
            <a:r>
              <a:rPr lang="en-US" dirty="0"/>
              <a:t>Friday, 22 March 2024</a:t>
            </a:r>
          </a:p>
        </p:txBody>
      </p:sp>
      <p:graphicFrame>
        <p:nvGraphicFramePr>
          <p:cNvPr id="9" name="Table 8">
            <a:extLst>
              <a:ext uri="{FF2B5EF4-FFF2-40B4-BE49-F238E27FC236}">
                <a16:creationId xmlns:a16="http://schemas.microsoft.com/office/drawing/2014/main" id="{D5083177-D002-4BB0-B477-CEEA23A1FAD1}"/>
              </a:ext>
            </a:extLst>
          </p:cNvPr>
          <p:cNvGraphicFramePr>
            <a:graphicFrameLocks noGrp="1"/>
          </p:cNvGraphicFramePr>
          <p:nvPr>
            <p:extLst>
              <p:ext uri="{D42A27DB-BD31-4B8C-83A1-F6EECF244321}">
                <p14:modId xmlns:p14="http://schemas.microsoft.com/office/powerpoint/2010/main" val="2071402232"/>
              </p:ext>
            </p:extLst>
          </p:nvPr>
        </p:nvGraphicFramePr>
        <p:xfrm>
          <a:off x="365760" y="2706978"/>
          <a:ext cx="11590851" cy="3111030"/>
        </p:xfrm>
        <a:graphic>
          <a:graphicData uri="http://schemas.openxmlformats.org/drawingml/2006/table">
            <a:tbl>
              <a:tblPr/>
              <a:tblGrid>
                <a:gridCol w="2106576">
                  <a:extLst>
                    <a:ext uri="{9D8B030D-6E8A-4147-A177-3AD203B41FA5}">
                      <a16:colId xmlns:a16="http://schemas.microsoft.com/office/drawing/2014/main" val="3692800356"/>
                    </a:ext>
                  </a:extLst>
                </a:gridCol>
                <a:gridCol w="533665">
                  <a:extLst>
                    <a:ext uri="{9D8B030D-6E8A-4147-A177-3AD203B41FA5}">
                      <a16:colId xmlns:a16="http://schemas.microsoft.com/office/drawing/2014/main" val="1179174139"/>
                    </a:ext>
                  </a:extLst>
                </a:gridCol>
                <a:gridCol w="2443629">
                  <a:extLst>
                    <a:ext uri="{9D8B030D-6E8A-4147-A177-3AD203B41FA5}">
                      <a16:colId xmlns:a16="http://schemas.microsoft.com/office/drawing/2014/main" val="3270658720"/>
                    </a:ext>
                  </a:extLst>
                </a:gridCol>
                <a:gridCol w="1507373">
                  <a:extLst>
                    <a:ext uri="{9D8B030D-6E8A-4147-A177-3AD203B41FA5}">
                      <a16:colId xmlns:a16="http://schemas.microsoft.com/office/drawing/2014/main" val="1839032472"/>
                    </a:ext>
                  </a:extLst>
                </a:gridCol>
                <a:gridCol w="1544823">
                  <a:extLst>
                    <a:ext uri="{9D8B030D-6E8A-4147-A177-3AD203B41FA5}">
                      <a16:colId xmlns:a16="http://schemas.microsoft.com/office/drawing/2014/main" val="2392784379"/>
                    </a:ext>
                  </a:extLst>
                </a:gridCol>
                <a:gridCol w="1554185">
                  <a:extLst>
                    <a:ext uri="{9D8B030D-6E8A-4147-A177-3AD203B41FA5}">
                      <a16:colId xmlns:a16="http://schemas.microsoft.com/office/drawing/2014/main" val="1538477027"/>
                    </a:ext>
                  </a:extLst>
                </a:gridCol>
                <a:gridCol w="1900600">
                  <a:extLst>
                    <a:ext uri="{9D8B030D-6E8A-4147-A177-3AD203B41FA5}">
                      <a16:colId xmlns:a16="http://schemas.microsoft.com/office/drawing/2014/main" val="3400057926"/>
                    </a:ext>
                  </a:extLst>
                </a:gridCol>
              </a:tblGrid>
              <a:tr h="295488">
                <a:tc>
                  <a:txBody>
                    <a:bodyPr/>
                    <a:lstStyle/>
                    <a:p>
                      <a:pPr algn="l" fontAlgn="b"/>
                      <a:r>
                        <a:rPr lang="en-US" sz="1000" b="1" i="0" u="none" strike="noStrike">
                          <a:solidFill>
                            <a:srgbClr val="000000"/>
                          </a:solidFill>
                          <a:effectLst/>
                          <a:latin typeface="Arial" panose="020B0604020202020204" pitchFamily="34" charset="0"/>
                        </a:rPr>
                        <a:t>Date and Time</a:t>
                      </a:r>
                    </a:p>
                  </a:txBody>
                  <a:tcPr marL="3186" marR="3186" marT="31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Duration (min)</a:t>
                      </a:r>
                    </a:p>
                  </a:txBody>
                  <a:tcPr marL="3186" marR="3186" marT="31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Arial" panose="020B0604020202020204" pitchFamily="34" charset="0"/>
                        </a:rPr>
                        <a:t>Chastain F &amp; G</a:t>
                      </a:r>
                    </a:p>
                  </a:txBody>
                  <a:tcPr marL="3186" marR="3186" marT="3186" marB="0" anchor="b">
                    <a:lnL>
                      <a:noFill/>
                    </a:lnL>
                    <a:lnR>
                      <a:noFill/>
                    </a:lnR>
                    <a:lnT>
                      <a:noFill/>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000" b="1" i="0" u="none" strike="noStrike" dirty="0">
                          <a:solidFill>
                            <a:srgbClr val="000000"/>
                          </a:solidFill>
                          <a:effectLst/>
                          <a:latin typeface="Arial" panose="020B0604020202020204" pitchFamily="34" charset="0"/>
                        </a:rPr>
                        <a:t>Chastain H</a:t>
                      </a:r>
                    </a:p>
                  </a:txBody>
                  <a:tcPr marL="3186" marR="3186" marT="3186"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1" i="0" u="none" strike="noStrike" dirty="0">
                          <a:solidFill>
                            <a:srgbClr val="000000"/>
                          </a:solidFill>
                          <a:effectLst/>
                          <a:latin typeface="Arial" panose="020B0604020202020204" pitchFamily="34" charset="0"/>
                        </a:rPr>
                        <a:t>Chastain I</a:t>
                      </a:r>
                    </a:p>
                  </a:txBody>
                  <a:tcPr marL="3186" marR="3186" marT="3186"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Arial" panose="020B0604020202020204" pitchFamily="34" charset="0"/>
                        </a:rPr>
                        <a:t>Chastain J</a:t>
                      </a:r>
                    </a:p>
                  </a:txBody>
                  <a:tcPr marL="3186" marR="3186" marT="3186"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1" i="0" u="none" strike="noStrike" dirty="0">
                          <a:solidFill>
                            <a:srgbClr val="000000"/>
                          </a:solidFill>
                          <a:effectLst/>
                          <a:latin typeface="Arial" panose="020B0604020202020204" pitchFamily="34" charset="0"/>
                        </a:rPr>
                        <a:t>Chastain C</a:t>
                      </a:r>
                    </a:p>
                  </a:txBody>
                  <a:tcPr marL="3186" marR="3186" marT="3186" marB="0" anchor="b">
                    <a:lnL>
                      <a:noFill/>
                    </a:lnL>
                    <a:lnR>
                      <a:noFill/>
                    </a:lnR>
                    <a:lnT>
                      <a:noFill/>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78237012"/>
                  </a:ext>
                </a:extLst>
              </a:tr>
              <a:tr h="156583">
                <a:tc>
                  <a:txBody>
                    <a:bodyPr/>
                    <a:lstStyle/>
                    <a:p>
                      <a:pPr algn="l" fontAlgn="b"/>
                      <a:r>
                        <a:rPr lang="en-US" sz="1050" b="1" i="0" u="none" strike="noStrike">
                          <a:solidFill>
                            <a:srgbClr val="000000"/>
                          </a:solidFill>
                          <a:effectLst/>
                          <a:latin typeface="Arial" panose="020B0604020202020204" pitchFamily="34" charset="0"/>
                        </a:rPr>
                        <a:t>Fri 8:30 AM - 12:15</a:t>
                      </a:r>
                    </a:p>
                  </a:txBody>
                  <a:tcPr marL="3186" marR="3186" marT="31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50" b="1" i="0" u="none" strike="noStrike">
                        <a:solidFill>
                          <a:srgbClr val="000000"/>
                        </a:solidFill>
                        <a:effectLst/>
                        <a:latin typeface="Arial" panose="020B0604020202020204" pitchFamily="34" charset="0"/>
                      </a:endParaRPr>
                    </a:p>
                  </a:txBody>
                  <a:tcPr marL="3186" marR="3186" marT="31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1" i="0" u="none" strike="noStrike" dirty="0">
                        <a:solidFill>
                          <a:srgbClr val="000000"/>
                        </a:solidFill>
                        <a:effectLst/>
                        <a:latin typeface="Arial" panose="020B0604020202020204" pitchFamily="34" charset="0"/>
                      </a:endParaRPr>
                    </a:p>
                  </a:txBody>
                  <a:tcPr marL="3186" marR="3186" marT="31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3186" marR="3186" marT="31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50" b="1" i="0" u="none" strike="noStrike">
                          <a:solidFill>
                            <a:srgbClr val="000000"/>
                          </a:solidFill>
                          <a:effectLst/>
                          <a:latin typeface="Arial" panose="020B0604020202020204" pitchFamily="34" charset="0"/>
                        </a:rPr>
                        <a:t> </a:t>
                      </a:r>
                    </a:p>
                  </a:txBody>
                  <a:tcPr marL="3186" marR="3186" marT="31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50" b="1" i="0" u="none" strike="noStrike">
                          <a:solidFill>
                            <a:srgbClr val="000000"/>
                          </a:solidFill>
                          <a:effectLst/>
                          <a:latin typeface="Arial" panose="020B0604020202020204" pitchFamily="34" charset="0"/>
                        </a:rPr>
                        <a:t> </a:t>
                      </a:r>
                    </a:p>
                  </a:txBody>
                  <a:tcPr marL="3186" marR="3186" marT="31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50" b="1" i="0" u="none" strike="noStrike">
                          <a:solidFill>
                            <a:srgbClr val="000000"/>
                          </a:solidFill>
                          <a:effectLst/>
                          <a:latin typeface="Arial" panose="020B0604020202020204" pitchFamily="34" charset="0"/>
                        </a:rPr>
                        <a:t> </a:t>
                      </a:r>
                    </a:p>
                  </a:txBody>
                  <a:tcPr marL="3186" marR="3186" marT="31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78246065"/>
                  </a:ext>
                </a:extLst>
              </a:tr>
              <a:tr h="295488">
                <a:tc>
                  <a:txBody>
                    <a:bodyPr/>
                    <a:lstStyle/>
                    <a:p>
                      <a:pPr algn="r" fontAlgn="b"/>
                      <a:r>
                        <a:rPr lang="en-US" sz="1000" b="0" i="0" u="none" strike="noStrike" dirty="0">
                          <a:solidFill>
                            <a:srgbClr val="000000"/>
                          </a:solidFill>
                          <a:effectLst/>
                          <a:latin typeface="Arial" panose="020B0604020202020204" pitchFamily="34" charset="0"/>
                        </a:rPr>
                        <a:t>Fri, Mar 22, 9:30AM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Orientation for new Officers/Delegates</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000" b="0" i="0" u="none" strike="noStrike">
                          <a:solidFill>
                            <a:srgbClr val="000000"/>
                          </a:solidFill>
                          <a:effectLst/>
                          <a:latin typeface="Arial" panose="020B0604020202020204" pitchFamily="34" charset="0"/>
                        </a:rPr>
                        <a:t>Student Activities Committee</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Arial" panose="020B0604020202020204" pitchFamily="34" charset="0"/>
                        </a:rPr>
                        <a:t>Awards &amp; Recognition</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Arial" panose="020B0604020202020204" pitchFamily="34" charset="0"/>
                        </a:rPr>
                        <a:t>Projects</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97275377"/>
                  </a:ext>
                </a:extLst>
              </a:tr>
              <a:tr h="149273">
                <a:tc>
                  <a:txBody>
                    <a:bodyPr/>
                    <a:lstStyle/>
                    <a:p>
                      <a:pPr algn="r" fontAlgn="b"/>
                      <a:r>
                        <a:rPr lang="en-US" sz="1000" b="1" i="1" u="none" strike="noStrike" dirty="0">
                          <a:solidFill>
                            <a:srgbClr val="000000"/>
                          </a:solidFill>
                          <a:effectLst/>
                          <a:latin typeface="Arial" panose="020B0604020202020204" pitchFamily="34" charset="0"/>
                        </a:rPr>
                        <a:t>Fri, Mar 22, 10:45AM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1" u="none" strike="noStrike">
                          <a:solidFill>
                            <a:srgbClr val="000000"/>
                          </a:solidFill>
                          <a:effectLst/>
                          <a:latin typeface="Arial" panose="020B0604020202020204" pitchFamily="34" charset="0"/>
                        </a:rPr>
                        <a:t>15</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000" b="1" i="1" u="none" strike="noStrike" dirty="0">
                          <a:solidFill>
                            <a:srgbClr val="000000"/>
                          </a:solidFill>
                          <a:effectLst/>
                          <a:latin typeface="Arial" panose="020B0604020202020204" pitchFamily="34" charset="0"/>
                        </a:rPr>
                        <a:t>Break</a:t>
                      </a:r>
                      <a:endParaRPr lang="en-US" sz="1000" b="0" i="0" u="none" strike="noStrike" dirty="0">
                        <a:solidFill>
                          <a:srgbClr val="000000"/>
                        </a:solidFill>
                        <a:effectLst/>
                        <a:latin typeface="Arial" panose="020B0604020202020204" pitchFamily="34" charset="0"/>
                      </a:endParaRP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pPr algn="ctr" fontAlgn="b"/>
                      <a:r>
                        <a:rPr lang="en-US" sz="1000" b="0" i="0" u="none" strike="noStrike">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73816525"/>
                  </a:ext>
                </a:extLst>
              </a:tr>
              <a:tr h="295488">
                <a:tc>
                  <a:txBody>
                    <a:bodyPr/>
                    <a:lstStyle/>
                    <a:p>
                      <a:pPr algn="r" fontAlgn="b"/>
                      <a:r>
                        <a:rPr lang="en-US" sz="1000" b="0" i="0" u="none" strike="noStrike">
                          <a:solidFill>
                            <a:srgbClr val="000000"/>
                          </a:solidFill>
                          <a:effectLst/>
                          <a:latin typeface="Arial" panose="020B0604020202020204" pitchFamily="34" charset="0"/>
                        </a:rPr>
                        <a:t>Fri, Mar 22, 11:00AM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75</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Orientation for new Officers/Delegates</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MOVE</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Arial" panose="020B0604020202020204" pitchFamily="34" charset="0"/>
                        </a:rPr>
                        <a:t>Young Professional</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Arial" panose="020B0604020202020204" pitchFamily="34" charset="0"/>
                        </a:rPr>
                        <a:t>Senior Member Elevation</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0" i="0" u="none" strike="noStrike">
                          <a:solidFill>
                            <a:srgbClr val="000000"/>
                          </a:solidFill>
                          <a:effectLst/>
                          <a:latin typeface="Arial" panose="020B0604020202020204" pitchFamily="34" charset="0"/>
                        </a:rPr>
                        <a:t>Strategic Operations &amp; Support Committee</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68350898"/>
                  </a:ext>
                </a:extLst>
              </a:tr>
              <a:tr h="149273">
                <a:tc>
                  <a:txBody>
                    <a:bodyPr/>
                    <a:lstStyle/>
                    <a:p>
                      <a:pPr algn="r" fontAlgn="b"/>
                      <a:r>
                        <a:rPr lang="en-US" sz="1000" b="1" i="1" u="none" strike="noStrike">
                          <a:solidFill>
                            <a:srgbClr val="000000"/>
                          </a:solidFill>
                          <a:effectLst/>
                          <a:latin typeface="Arial" panose="020B0604020202020204" pitchFamily="34" charset="0"/>
                        </a:rPr>
                        <a:t>Fri, Mar 22, 12:15PM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1" u="none" strike="noStrike">
                          <a:solidFill>
                            <a:srgbClr val="000000"/>
                          </a:solidFill>
                          <a:effectLst/>
                          <a:latin typeface="Arial" panose="020B0604020202020204" pitchFamily="34" charset="0"/>
                        </a:rPr>
                        <a:t>60</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000" b="1" i="1" u="none" strike="noStrike" dirty="0">
                          <a:solidFill>
                            <a:srgbClr val="000000"/>
                          </a:solidFill>
                          <a:effectLst/>
                          <a:latin typeface="Arial" panose="020B0604020202020204" pitchFamily="34" charset="0"/>
                        </a:rPr>
                        <a:t>Lunch</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688772032"/>
                  </a:ext>
                </a:extLst>
              </a:tr>
              <a:tr h="156583">
                <a:tc>
                  <a:txBody>
                    <a:bodyPr/>
                    <a:lstStyle/>
                    <a:p>
                      <a:pPr algn="l" fontAlgn="b"/>
                      <a:r>
                        <a:rPr lang="en-US" sz="1050" b="1" i="0" u="none" strike="noStrike">
                          <a:solidFill>
                            <a:srgbClr val="000000"/>
                          </a:solidFill>
                          <a:effectLst/>
                          <a:latin typeface="Arial" panose="020B0604020202020204" pitchFamily="34" charset="0"/>
                        </a:rPr>
                        <a:t>Fri 1:15 PM- 5:45 PM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1" u="none" strike="noStrike">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1"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97466830"/>
                  </a:ext>
                </a:extLst>
              </a:tr>
              <a:tr h="149273">
                <a:tc>
                  <a:txBody>
                    <a:bodyPr/>
                    <a:lstStyle/>
                    <a:p>
                      <a:pPr algn="r" fontAlgn="b"/>
                      <a:r>
                        <a:rPr lang="en-US" sz="1000" b="0" i="1" u="none" strike="noStrike">
                          <a:solidFill>
                            <a:srgbClr val="000000"/>
                          </a:solidFill>
                          <a:effectLst/>
                          <a:latin typeface="Arial" panose="020B0604020202020204" pitchFamily="34" charset="0"/>
                        </a:rPr>
                        <a:t>Fri, Mar 22, 1:15PM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panose="020B0604020202020204" pitchFamily="34" charset="0"/>
                        </a:rPr>
                        <a:t>50</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Industry Engagement</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000" b="0" i="0" u="none" strike="noStrike">
                          <a:solidFill>
                            <a:srgbClr val="000000"/>
                          </a:solidFill>
                          <a:effectLst/>
                          <a:latin typeface="Arial" panose="020B0604020202020204" pitchFamily="34" charset="0"/>
                        </a:rPr>
                        <a:t>Membership Development</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Arial" panose="020B0604020202020204" pitchFamily="34" charset="0"/>
                        </a:rPr>
                        <a:t>FinCom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Arial" panose="020B0604020202020204" pitchFamily="34" charset="0"/>
                        </a:rPr>
                        <a:t>Hands-on Web Design</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0" i="0" u="none" strike="noStrike">
                          <a:solidFill>
                            <a:srgbClr val="000000"/>
                          </a:solidFill>
                          <a:effectLst/>
                          <a:latin typeface="Arial" panose="020B0604020202020204" pitchFamily="34" charset="0"/>
                        </a:rPr>
                        <a:t>Educational Activities</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57661189"/>
                  </a:ext>
                </a:extLst>
              </a:tr>
              <a:tr h="149273">
                <a:tc>
                  <a:txBody>
                    <a:bodyPr/>
                    <a:lstStyle/>
                    <a:p>
                      <a:pPr algn="r" fontAlgn="b"/>
                      <a:r>
                        <a:rPr lang="en-US" sz="1000" b="0" i="0" u="none" strike="noStrike">
                          <a:solidFill>
                            <a:srgbClr val="000000"/>
                          </a:solidFill>
                          <a:effectLst/>
                          <a:latin typeface="Arial" panose="020B0604020202020204" pitchFamily="34" charset="0"/>
                        </a:rPr>
                        <a:t>Fri, Mar 22, 2:05PM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Tools for Sections</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000" b="0" i="0" u="none" strike="noStrike">
                          <a:solidFill>
                            <a:srgbClr val="000000"/>
                          </a:solidFill>
                          <a:effectLst/>
                          <a:latin typeface="Arial" panose="020B0604020202020204" pitchFamily="34" charset="0"/>
                        </a:rPr>
                        <a:t>Conference Committee</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Arial" panose="020B0604020202020204" pitchFamily="34" charset="0"/>
                        </a:rPr>
                        <a:t>WIE</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Arial" panose="020B0604020202020204" pitchFamily="34" charset="0"/>
                        </a:rPr>
                        <a:t>Section Budgets &amp; Funding</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0" i="0" u="none" strike="noStrike">
                          <a:solidFill>
                            <a:srgbClr val="000000"/>
                          </a:solidFill>
                          <a:effectLst/>
                          <a:latin typeface="Arial" panose="020B0604020202020204" pitchFamily="34" charset="0"/>
                        </a:rPr>
                        <a:t>Life Member Engagement</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82585224"/>
                  </a:ext>
                </a:extLst>
              </a:tr>
              <a:tr h="149273">
                <a:tc>
                  <a:txBody>
                    <a:bodyPr/>
                    <a:lstStyle/>
                    <a:p>
                      <a:pPr algn="r" fontAlgn="b"/>
                      <a:r>
                        <a:rPr lang="en-US" sz="1000" b="0" i="0" u="none" strike="noStrike">
                          <a:solidFill>
                            <a:srgbClr val="000000"/>
                          </a:solidFill>
                          <a:effectLst/>
                          <a:latin typeface="Arial" panose="020B0604020202020204" pitchFamily="34" charset="0"/>
                        </a:rPr>
                        <a:t>Fri, Mar 22, 2:55PM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Elections</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Section Support</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Arial" panose="020B0604020202020204" pitchFamily="34" charset="0"/>
                        </a:rPr>
                        <a:t>Operational Audit</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Arial" panose="020B0604020202020204" pitchFamily="34" charset="0"/>
                        </a:rPr>
                        <a:t>Section Vitality</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0" i="0" u="none" strike="noStrike">
                          <a:solidFill>
                            <a:srgbClr val="000000"/>
                          </a:solidFill>
                          <a:effectLst/>
                          <a:latin typeface="Arial" panose="020B0604020202020204" pitchFamily="34" charset="0"/>
                        </a:rPr>
                        <a:t>"Show me the Money"</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53390273"/>
                  </a:ext>
                </a:extLst>
              </a:tr>
              <a:tr h="149273">
                <a:tc>
                  <a:txBody>
                    <a:bodyPr/>
                    <a:lstStyle/>
                    <a:p>
                      <a:pPr algn="r" fontAlgn="b"/>
                      <a:r>
                        <a:rPr lang="en-US" sz="1000" b="1" i="1" u="none" strike="noStrike">
                          <a:solidFill>
                            <a:srgbClr val="000000"/>
                          </a:solidFill>
                          <a:effectLst/>
                          <a:latin typeface="Arial" panose="020B0604020202020204" pitchFamily="34" charset="0"/>
                        </a:rPr>
                        <a:t>Fri, Mar 22, 3:45PM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1" u="none" strike="noStrike" dirty="0">
                          <a:solidFill>
                            <a:srgbClr val="000000"/>
                          </a:solidFill>
                          <a:effectLst/>
                          <a:latin typeface="Arial" panose="020B0604020202020204" pitchFamily="34" charset="0"/>
                        </a:rPr>
                        <a:t>15</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000" b="1" i="1" u="none" strike="noStrike" dirty="0">
                          <a:solidFill>
                            <a:srgbClr val="000000"/>
                          </a:solidFill>
                          <a:effectLst/>
                          <a:latin typeface="Arial" panose="020B0604020202020204" pitchFamily="34" charset="0"/>
                        </a:rPr>
                        <a:t>Break</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190043016"/>
                  </a:ext>
                </a:extLst>
              </a:tr>
              <a:tr h="295488">
                <a:tc>
                  <a:txBody>
                    <a:bodyPr/>
                    <a:lstStyle/>
                    <a:p>
                      <a:pPr algn="r" fontAlgn="b"/>
                      <a:r>
                        <a:rPr lang="en-US" sz="1000" b="0" i="0" u="none" strike="noStrike">
                          <a:solidFill>
                            <a:srgbClr val="000000"/>
                          </a:solidFill>
                          <a:effectLst/>
                          <a:latin typeface="Arial" panose="020B0604020202020204" pitchFamily="34" charset="0"/>
                        </a:rPr>
                        <a:t>Fri, Mar 22, 4:00PM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60</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Area 1 Meeting (NC &amp; VA)</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Area 2 Meeting (GA &amp; SC)</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Arial" panose="020B0604020202020204" pitchFamily="34" charset="0"/>
                        </a:rPr>
                        <a:t>Area 3 Meeting (FL)</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0" i="0" u="none" strike="noStrike">
                          <a:solidFill>
                            <a:srgbClr val="000000"/>
                          </a:solidFill>
                          <a:effectLst/>
                          <a:latin typeface="Arial" panose="020B0604020202020204" pitchFamily="34" charset="0"/>
                        </a:rPr>
                        <a:t>Area 4 Meeting (KY &amp; TN)</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000" b="0" i="0" u="none" strike="noStrike">
                          <a:solidFill>
                            <a:srgbClr val="000000"/>
                          </a:solidFill>
                          <a:effectLst/>
                          <a:latin typeface="Arial" panose="020B0604020202020204" pitchFamily="34" charset="0"/>
                        </a:rPr>
                        <a:t>Area 5 Meeting (AL, MS, &amp; Jamaica)</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37571668"/>
                  </a:ext>
                </a:extLst>
              </a:tr>
              <a:tr h="295488">
                <a:tc>
                  <a:txBody>
                    <a:bodyPr/>
                    <a:lstStyle/>
                    <a:p>
                      <a:pPr algn="r" fontAlgn="b"/>
                      <a:r>
                        <a:rPr lang="en-US" sz="1000" b="0" i="0" u="none" strike="noStrike" dirty="0">
                          <a:solidFill>
                            <a:srgbClr val="000000"/>
                          </a:solidFill>
                          <a:effectLst/>
                          <a:latin typeface="Arial" panose="020B0604020202020204" pitchFamily="34" charset="0"/>
                        </a:rPr>
                        <a:t>Fri, Mar 22, 5:00PM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45</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Area Chairs meet with Director &amp; Director Elect</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70960426"/>
                  </a:ext>
                </a:extLst>
              </a:tr>
              <a:tr h="149273">
                <a:tc>
                  <a:txBody>
                    <a:bodyPr/>
                    <a:lstStyle/>
                    <a:p>
                      <a:pPr algn="r" fontAlgn="b"/>
                      <a:r>
                        <a:rPr lang="en-US" sz="1000" b="1" i="1" u="none" strike="noStrike" dirty="0">
                          <a:solidFill>
                            <a:srgbClr val="000000"/>
                          </a:solidFill>
                          <a:effectLst/>
                          <a:latin typeface="Arial" panose="020B0604020202020204" pitchFamily="34" charset="0"/>
                        </a:rPr>
                        <a:t>Fri, Mar 22, 5:45PM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1" u="none" strike="noStrike" dirty="0">
                          <a:solidFill>
                            <a:srgbClr val="000000"/>
                          </a:solidFill>
                          <a:effectLst/>
                          <a:latin typeface="Arial" panose="020B0604020202020204" pitchFamily="34" charset="0"/>
                        </a:rPr>
                        <a:t>15</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1" u="none" strike="noStrike">
                          <a:solidFill>
                            <a:srgbClr val="000000"/>
                          </a:solidFill>
                          <a:effectLst/>
                          <a:latin typeface="Arial" panose="020B0604020202020204" pitchFamily="34" charset="0"/>
                        </a:rPr>
                        <a:t>Adjourn</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3186" marR="3186" marT="3186" marB="0" anchor="ctr">
                    <a:lnL>
                      <a:noFill/>
                    </a:lnL>
                    <a:lnR>
                      <a:noFill/>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US" sz="1000" b="0" i="0" u="none" strike="noStrike">
                          <a:solidFill>
                            <a:srgbClr val="000000"/>
                          </a:solidFill>
                          <a:effectLst/>
                          <a:latin typeface="Arial" panose="020B0604020202020204" pitchFamily="34" charset="0"/>
                        </a:rPr>
                        <a:t> </a:t>
                      </a:r>
                    </a:p>
                  </a:txBody>
                  <a:tcPr marL="3186" marR="3186" marT="3186" marB="0" anchor="ctr">
                    <a:lnL>
                      <a:noFill/>
                    </a:lnL>
                    <a:lnR>
                      <a:noFill/>
                    </a:lnR>
                    <a:lnT w="635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157040984"/>
                  </a:ext>
                </a:extLst>
              </a:tr>
              <a:tr h="149273">
                <a:tc>
                  <a:txBody>
                    <a:bodyPr/>
                    <a:lstStyle/>
                    <a:p>
                      <a:pPr algn="r" fontAlgn="b"/>
                      <a:r>
                        <a:rPr lang="en-US" sz="1000" b="1" i="0" u="none" strike="noStrike" dirty="0">
                          <a:solidFill>
                            <a:srgbClr val="000000"/>
                          </a:solidFill>
                          <a:effectLst/>
                          <a:latin typeface="Arial" panose="020B0604020202020204" pitchFamily="34" charset="0"/>
                        </a:rPr>
                        <a:t>Fri, Mar 22, 6:30PM</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120</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rPr>
                        <a:t>Reception</a:t>
                      </a:r>
                    </a:p>
                  </a:txBody>
                  <a:tcPr marL="3186" marR="3186" marT="3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w="6350" cap="flat" cmpd="sng" algn="ctr">
                      <a:solidFill>
                        <a:srgbClr val="000000"/>
                      </a:solidFill>
                      <a:prstDash val="solid"/>
                      <a:round/>
                      <a:headEnd type="none" w="med" len="med"/>
                      <a:tailEnd type="none" w="med" len="med"/>
                    </a:lnL>
                    <a:lnR>
                      <a:noFill/>
                    </a:lnR>
                    <a:lnT>
                      <a:noFill/>
                    </a:lnT>
                    <a:lnB>
                      <a:noFill/>
                    </a:lnB>
                    <a:solidFill>
                      <a:srgbClr val="E2EFDA"/>
                    </a:solid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a:noFill/>
                    </a:lnL>
                    <a:lnR>
                      <a:noFill/>
                    </a:lnR>
                    <a:lnT>
                      <a:noFill/>
                    </a:lnT>
                    <a:lnB>
                      <a:noFill/>
                    </a:lnB>
                    <a:solidFill>
                      <a:srgbClr val="FFF2CC"/>
                    </a:solid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a:noFill/>
                    </a:lnL>
                    <a:lnR>
                      <a:noFill/>
                    </a:lnR>
                    <a:lnT>
                      <a:noFill/>
                    </a:lnT>
                    <a:lnB>
                      <a:noFill/>
                    </a:lnB>
                    <a:solidFill>
                      <a:srgbClr val="DDEBF7"/>
                    </a:solid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3186" marR="3186" marT="3186" marB="0" anchor="ctr">
                    <a:lnL>
                      <a:noFill/>
                    </a:lnL>
                    <a:lnR>
                      <a:noFill/>
                    </a:lnR>
                    <a:lnT>
                      <a:noFill/>
                    </a:lnT>
                    <a:lnB>
                      <a:noFill/>
                    </a:lnB>
                    <a:solidFill>
                      <a:srgbClr val="FCE4D6"/>
                    </a:solidFill>
                  </a:tcPr>
                </a:tc>
                <a:extLst>
                  <a:ext uri="{0D108BD9-81ED-4DB2-BD59-A6C34878D82A}">
                    <a16:rowId xmlns:a16="http://schemas.microsoft.com/office/drawing/2014/main" val="1957252064"/>
                  </a:ext>
                </a:extLst>
              </a:tr>
            </a:tbl>
          </a:graphicData>
        </a:graphic>
      </p:graphicFrame>
    </p:spTree>
    <p:extLst>
      <p:ext uri="{BB962C8B-B14F-4D97-AF65-F5344CB8AC3E}">
        <p14:creationId xmlns:p14="http://schemas.microsoft.com/office/powerpoint/2010/main" val="321429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3EB668-78F6-4537-9213-F5EB9F229B84}"/>
              </a:ext>
            </a:extLst>
          </p:cNvPr>
          <p:cNvSpPr>
            <a:spLocks noGrp="1"/>
          </p:cNvSpPr>
          <p:nvPr>
            <p:ph type="title"/>
          </p:nvPr>
        </p:nvSpPr>
        <p:spPr/>
        <p:txBody>
          <a:bodyPr/>
          <a:lstStyle/>
          <a:p>
            <a:r>
              <a:rPr lang="en-US" dirty="0"/>
              <a:t>Condolences to Pennisi Family</a:t>
            </a:r>
          </a:p>
        </p:txBody>
      </p:sp>
      <p:sp>
        <p:nvSpPr>
          <p:cNvPr id="7" name="Text Placeholder 6">
            <a:extLst>
              <a:ext uri="{FF2B5EF4-FFF2-40B4-BE49-F238E27FC236}">
                <a16:creationId xmlns:a16="http://schemas.microsoft.com/office/drawing/2014/main" id="{A5C5EE2B-5F2D-4825-A009-36D661690A87}"/>
              </a:ext>
            </a:extLst>
          </p:cNvPr>
          <p:cNvSpPr>
            <a:spLocks noGrp="1"/>
          </p:cNvSpPr>
          <p:nvPr>
            <p:ph type="body" idx="1"/>
          </p:nvPr>
        </p:nvSpPr>
        <p:spPr>
          <a:xfrm>
            <a:off x="415600" y="1608676"/>
            <a:ext cx="10480155" cy="4555200"/>
          </a:xfrm>
        </p:spPr>
        <p:txBody>
          <a:bodyPr>
            <a:noAutofit/>
          </a:bodyPr>
          <a:lstStyle/>
          <a:p>
            <a:pPr marL="114300" indent="0">
              <a:buNone/>
            </a:pPr>
            <a:r>
              <a:rPr lang="en-US" sz="1400" b="0" i="0" dirty="0">
                <a:solidFill>
                  <a:srgbClr val="303030"/>
                </a:solidFill>
                <a:effectLst/>
                <a:latin typeface="Georgia" panose="02040502050405020303" pitchFamily="18" charset="0"/>
              </a:rPr>
              <a:t>Troy - Joseph V. Pennisi, 87, passed away peacefully after a brief illness on Saturday, March 16, 2024, surrounded by his loving family. Born in Troy, he was the son of the late Joseph and Josephine (</a:t>
            </a:r>
            <a:r>
              <a:rPr lang="en-US" sz="1400" b="0" i="0" dirty="0" err="1">
                <a:solidFill>
                  <a:srgbClr val="303030"/>
                </a:solidFill>
                <a:effectLst/>
                <a:latin typeface="Georgia" panose="02040502050405020303" pitchFamily="18" charset="0"/>
              </a:rPr>
              <a:t>Privitera</a:t>
            </a:r>
            <a:r>
              <a:rPr lang="en-US" sz="1400" b="0" i="0" dirty="0">
                <a:solidFill>
                  <a:srgbClr val="303030"/>
                </a:solidFill>
                <a:effectLst/>
                <a:latin typeface="Georgia" panose="02040502050405020303" pitchFamily="18" charset="0"/>
              </a:rPr>
              <a:t>) Pennisi. Joe is survived by his wife of nearly 58 years, Carol (</a:t>
            </a:r>
            <a:r>
              <a:rPr lang="en-US" sz="1400" b="0" i="0" dirty="0" err="1">
                <a:solidFill>
                  <a:srgbClr val="303030"/>
                </a:solidFill>
                <a:effectLst/>
                <a:latin typeface="Georgia" panose="02040502050405020303" pitchFamily="18" charset="0"/>
              </a:rPr>
              <a:t>Naberezny</a:t>
            </a:r>
            <a:r>
              <a:rPr lang="en-US" sz="1400" b="0" i="0" dirty="0">
                <a:solidFill>
                  <a:srgbClr val="303030"/>
                </a:solidFill>
                <a:effectLst/>
                <a:latin typeface="Georgia" panose="02040502050405020303" pitchFamily="18" charset="0"/>
              </a:rPr>
              <a:t>) Pennisi. In addition to his wife, Joe is survived by his children, Joseph (Gina) Pennisi, JoAnne (Tony) </a:t>
            </a:r>
            <a:r>
              <a:rPr lang="en-US" sz="1400" b="0" i="0" dirty="0" err="1">
                <a:solidFill>
                  <a:srgbClr val="303030"/>
                </a:solidFill>
                <a:effectLst/>
                <a:latin typeface="Georgia" panose="02040502050405020303" pitchFamily="18" charset="0"/>
              </a:rPr>
              <a:t>Sericolo</a:t>
            </a:r>
            <a:r>
              <a:rPr lang="en-US" sz="1400" b="0" i="0" dirty="0">
                <a:solidFill>
                  <a:srgbClr val="303030"/>
                </a:solidFill>
                <a:effectLst/>
                <a:latin typeface="Georgia" panose="02040502050405020303" pitchFamily="18" charset="0"/>
              </a:rPr>
              <a:t>, Paul (Colleen) Pennisi, and Christopher (Nori) Pennisi. Joe was immensely proud of his 11 grandchildren whom he often referred to as his pride and joy - Isabella, Anthony, Sophia, Anya, Sebastian, Stefan, Molly, Macie, Maddie, Connor, and Mason. He is predeceased by his brother Sam Pennisi and his sister Jan Tario.</a:t>
            </a:r>
            <a:br>
              <a:rPr lang="en-US" sz="1400" dirty="0"/>
            </a:br>
            <a:br>
              <a:rPr lang="en-US" sz="1400" dirty="0"/>
            </a:br>
            <a:r>
              <a:rPr lang="en-US" sz="1400" b="0" i="0" dirty="0">
                <a:solidFill>
                  <a:srgbClr val="303030"/>
                </a:solidFill>
                <a:effectLst/>
                <a:latin typeface="Georgia" panose="02040502050405020303" pitchFamily="18" charset="0"/>
              </a:rPr>
              <a:t>Joe graduated from Catholic Central High School in 1953 and later attended 11 years of night school at RPI while working full-time to earn a bachelor’s degree in mechanical engineering. He served in the NYS Army National Guard for 6 years. Upon graduation from college, Joe worked for Norton/Nashua Corporation as a research and development project engineer, retiring after 41 years. He and his wife then spent the next 24 winters in Myrtle Beach, S.C., making friends from all over the country. Joe was an avid woodworker and could fix nearly anything. He enjoyed cooking, reading, and watching his grandchildren play sports. Joe was admired for his wisdom, his patience, and his deep sense of devotion to his family. He was a great listener, was accepting of everyone, and had the most impressive memory. Joe leaves behind a legacy of love that will forever live in the hearts of those who called him Joe, Dad, Poppy, Uncle Joe, and friend.</a:t>
            </a:r>
            <a:br>
              <a:rPr lang="en-US" sz="1400" dirty="0"/>
            </a:br>
            <a:br>
              <a:rPr lang="en-US" sz="1400" dirty="0"/>
            </a:br>
            <a:r>
              <a:rPr lang="en-US" sz="1400" b="0" i="0" dirty="0">
                <a:solidFill>
                  <a:srgbClr val="303030"/>
                </a:solidFill>
                <a:effectLst/>
                <a:latin typeface="Georgia" panose="02040502050405020303" pitchFamily="18" charset="0"/>
              </a:rPr>
              <a:t>In lieu of flowers, memorial contributions may be made to the Upstate New York Make-A-Wish Foundation https://wish.org/hudson.</a:t>
            </a:r>
            <a:br>
              <a:rPr lang="en-US" sz="1400" dirty="0"/>
            </a:br>
            <a:br>
              <a:rPr lang="en-US" sz="1400" dirty="0"/>
            </a:br>
            <a:r>
              <a:rPr lang="en-US" sz="1400" b="0" i="0" dirty="0">
                <a:solidFill>
                  <a:srgbClr val="303030"/>
                </a:solidFill>
                <a:effectLst/>
                <a:latin typeface="Georgia" panose="02040502050405020303" pitchFamily="18" charset="0"/>
              </a:rPr>
              <a:t>Calling hours will be held on Saturday, March 23, 2024, from 9:00 am to 10:30 am at St. Michael the Archangel Church, 175 Williams Road, Troy, New York. A funeral mass will be held immediately following calling hours. Interment will be private at Most Holy Redeemer Cemetery.</a:t>
            </a:r>
            <a:br>
              <a:rPr lang="en-US" sz="1400" dirty="0"/>
            </a:br>
            <a:br>
              <a:rPr lang="en-US" sz="1400" dirty="0"/>
            </a:br>
            <a:r>
              <a:rPr lang="en-US" sz="1400" b="0" i="0" dirty="0">
                <a:solidFill>
                  <a:srgbClr val="303030"/>
                </a:solidFill>
                <a:effectLst/>
                <a:latin typeface="Georgia" panose="02040502050405020303" pitchFamily="18" charset="0"/>
              </a:rPr>
              <a:t>To leave a special message for the family online, please visit </a:t>
            </a:r>
            <a:r>
              <a:rPr lang="en-US" sz="1400" b="0" i="0" dirty="0">
                <a:solidFill>
                  <a:srgbClr val="303030"/>
                </a:solidFill>
                <a:effectLst/>
                <a:latin typeface="Georgia" panose="02040502050405020303" pitchFamily="18" charset="0"/>
                <a:hlinkClick r:id="rId2" action="ppaction://hlinkfile"/>
              </a:rPr>
              <a:t>NewComerAlbany.com </a:t>
            </a:r>
            <a:endParaRPr lang="en-US" sz="1400" dirty="0"/>
          </a:p>
        </p:txBody>
      </p:sp>
      <p:sp>
        <p:nvSpPr>
          <p:cNvPr id="4" name="Slide Number Placeholder 3">
            <a:extLst>
              <a:ext uri="{FF2B5EF4-FFF2-40B4-BE49-F238E27FC236}">
                <a16:creationId xmlns:a16="http://schemas.microsoft.com/office/drawing/2014/main" id="{F914B91C-C879-4C70-9091-5AE9AC76792B}"/>
              </a:ext>
            </a:extLst>
          </p:cNvPr>
          <p:cNvSpPr>
            <a:spLocks noGrp="1"/>
          </p:cNvSpPr>
          <p:nvPr>
            <p:ph type="sldNum" idx="12"/>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smtClean="0">
                <a:ln>
                  <a:noFill/>
                </a:ln>
                <a:solidFill>
                  <a:srgbClr val="0066A1"/>
                </a:solidFill>
                <a:effectLst/>
                <a:uLnTx/>
                <a:uFillTx/>
                <a:latin typeface="Calibri" panose="020F0502020204030204"/>
                <a:ea typeface="+mn-ea"/>
                <a:cs typeface="Arial"/>
                <a:sym typeface="Arial"/>
              </a:rPr>
              <a:pPr marL="0" marR="0" lvl="0" indent="0" algn="l" defTabSz="121917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66A1"/>
              </a:solidFill>
              <a:effectLst/>
              <a:uLnTx/>
              <a:uFillTx/>
              <a:latin typeface="Calibri" panose="020F0502020204030204"/>
              <a:ea typeface="+mn-ea"/>
              <a:cs typeface="Arial"/>
              <a:sym typeface="Arial"/>
            </a:endParaRPr>
          </a:p>
        </p:txBody>
      </p:sp>
      <p:pic>
        <p:nvPicPr>
          <p:cNvPr id="1028" name="Picture 4" descr="Obituary photo of Joseph Pennisi, Albany-NY">
            <a:extLst>
              <a:ext uri="{FF2B5EF4-FFF2-40B4-BE49-F238E27FC236}">
                <a16:creationId xmlns:a16="http://schemas.microsoft.com/office/drawing/2014/main" id="{E7258BB2-E4CE-482C-B13A-56E449E2B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4238" y="696873"/>
            <a:ext cx="1233973" cy="182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88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DD084-AFAF-4F90-8B32-4B8327602920}"/>
              </a:ext>
            </a:extLst>
          </p:cNvPr>
          <p:cNvSpPr>
            <a:spLocks noGrp="1"/>
          </p:cNvSpPr>
          <p:nvPr>
            <p:ph type="body" idx="1"/>
          </p:nvPr>
        </p:nvSpPr>
        <p:spPr>
          <a:xfrm>
            <a:off x="365724" y="2847109"/>
            <a:ext cx="11360800" cy="1163782"/>
          </a:xfrm>
        </p:spPr>
        <p:txBody>
          <a:bodyPr>
            <a:normAutofit/>
          </a:bodyPr>
          <a:lstStyle/>
          <a:p>
            <a:pPr marL="114300" indent="0" algn="ctr">
              <a:buNone/>
            </a:pPr>
            <a:r>
              <a:rPr lang="en-US" sz="6000" b="1" dirty="0"/>
              <a:t>Video</a:t>
            </a:r>
          </a:p>
        </p:txBody>
      </p:sp>
      <p:sp>
        <p:nvSpPr>
          <p:cNvPr id="4" name="Slide Number Placeholder 3">
            <a:extLst>
              <a:ext uri="{FF2B5EF4-FFF2-40B4-BE49-F238E27FC236}">
                <a16:creationId xmlns:a16="http://schemas.microsoft.com/office/drawing/2014/main" id="{D93DA0C5-529E-4336-A98E-BAAE07AEF2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6" name="Title 5">
            <a:extLst>
              <a:ext uri="{FF2B5EF4-FFF2-40B4-BE49-F238E27FC236}">
                <a16:creationId xmlns:a16="http://schemas.microsoft.com/office/drawing/2014/main" id="{7F8345E4-17D1-41B6-9F0A-E79F9A1E41BE}"/>
              </a:ext>
            </a:extLst>
          </p:cNvPr>
          <p:cNvSpPr>
            <a:spLocks noGrp="1"/>
          </p:cNvSpPr>
          <p:nvPr>
            <p:ph type="title"/>
          </p:nvPr>
        </p:nvSpPr>
        <p:spPr/>
        <p:txBody>
          <a:bodyPr/>
          <a:lstStyle/>
          <a:p>
            <a:r>
              <a:rPr lang="en-US" dirty="0"/>
              <a:t>Jamaica Workshop Recap</a:t>
            </a:r>
          </a:p>
        </p:txBody>
      </p:sp>
    </p:spTree>
    <p:extLst>
      <p:ext uri="{BB962C8B-B14F-4D97-AF65-F5344CB8AC3E}">
        <p14:creationId xmlns:p14="http://schemas.microsoft.com/office/powerpoint/2010/main" val="44217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CDFA-EF5F-4645-9D22-FD7015DA6AE2}"/>
              </a:ext>
            </a:extLst>
          </p:cNvPr>
          <p:cNvSpPr>
            <a:spLocks noGrp="1"/>
          </p:cNvSpPr>
          <p:nvPr>
            <p:ph type="title"/>
          </p:nvPr>
        </p:nvSpPr>
        <p:spPr/>
        <p:txBody>
          <a:bodyPr/>
          <a:lstStyle/>
          <a:p>
            <a:r>
              <a:rPr lang="en-US" dirty="0"/>
              <a:t>Introductions</a:t>
            </a:r>
          </a:p>
        </p:txBody>
      </p:sp>
      <p:sp>
        <p:nvSpPr>
          <p:cNvPr id="3" name="Text Placeholder 2">
            <a:extLst>
              <a:ext uri="{FF2B5EF4-FFF2-40B4-BE49-F238E27FC236}">
                <a16:creationId xmlns:a16="http://schemas.microsoft.com/office/drawing/2014/main" id="{60FAC6E9-9D96-4593-8290-19D76E34AC28}"/>
              </a:ext>
            </a:extLst>
          </p:cNvPr>
          <p:cNvSpPr>
            <a:spLocks noGrp="1"/>
          </p:cNvSpPr>
          <p:nvPr>
            <p:ph type="body" sz="quarter" idx="13"/>
          </p:nvPr>
        </p:nvSpPr>
        <p:spPr/>
        <p:txBody>
          <a:bodyPr>
            <a:normAutofit fontScale="92500"/>
          </a:bodyPr>
          <a:lstStyle/>
          <a:p>
            <a:r>
              <a:rPr lang="en-US" sz="4000" dirty="0"/>
              <a:t>Name</a:t>
            </a:r>
          </a:p>
          <a:p>
            <a:r>
              <a:rPr lang="en-US" sz="4000" dirty="0"/>
              <a:t>Section</a:t>
            </a:r>
          </a:p>
          <a:p>
            <a:r>
              <a:rPr lang="en-US" sz="4000" dirty="0"/>
              <a:t>Section/Region Role</a:t>
            </a:r>
          </a:p>
          <a:p>
            <a:r>
              <a:rPr lang="en-US" sz="4000" dirty="0"/>
              <a:t>Societies</a:t>
            </a:r>
          </a:p>
          <a:p>
            <a:r>
              <a:rPr lang="en-US" sz="4000" dirty="0"/>
              <a:t>Day Job</a:t>
            </a:r>
          </a:p>
          <a:p>
            <a:r>
              <a:rPr lang="en-US" sz="4000" dirty="0"/>
              <a:t>Fun fact that most people don’t know about you</a:t>
            </a:r>
          </a:p>
        </p:txBody>
      </p:sp>
      <p:sp>
        <p:nvSpPr>
          <p:cNvPr id="4" name="Slide Number Placeholder 3">
            <a:extLst>
              <a:ext uri="{FF2B5EF4-FFF2-40B4-BE49-F238E27FC236}">
                <a16:creationId xmlns:a16="http://schemas.microsoft.com/office/drawing/2014/main" id="{12260605-147D-4A17-8DF9-E5A09CA92915}"/>
              </a:ext>
            </a:extLst>
          </p:cNvPr>
          <p:cNvSpPr>
            <a:spLocks noGrp="1"/>
          </p:cNvSpPr>
          <p:nvPr>
            <p:ph type="sldNum" sz="quarter" idx="1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smtClean="0">
                <a:ln>
                  <a:noFill/>
                </a:ln>
                <a:solidFill>
                  <a:srgbClr val="0066A1"/>
                </a:solidFill>
                <a:effectLst/>
                <a:uLnTx/>
                <a:uFillTx/>
                <a:latin typeface="Calibri" panose="020F0502020204030204"/>
                <a:ea typeface="+mn-ea"/>
                <a:cs typeface="Arial"/>
                <a:sym typeface="Arial"/>
              </a:rPr>
              <a:pPr marL="0" marR="0" lvl="0" indent="0" algn="l"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66A1"/>
              </a:solidFill>
              <a:effectLst/>
              <a:uLnTx/>
              <a:uFillTx/>
              <a:latin typeface="Calibri" panose="020F0502020204030204"/>
              <a:ea typeface="+mn-ea"/>
              <a:cs typeface="Arial"/>
              <a:sym typeface="Arial"/>
            </a:endParaRPr>
          </a:p>
        </p:txBody>
      </p:sp>
      <p:sp>
        <p:nvSpPr>
          <p:cNvPr id="5" name="Text Placeholder 4">
            <a:extLst>
              <a:ext uri="{FF2B5EF4-FFF2-40B4-BE49-F238E27FC236}">
                <a16:creationId xmlns:a16="http://schemas.microsoft.com/office/drawing/2014/main" id="{6278ED66-5489-43F8-BCBD-8E7A20F4DEFD}"/>
              </a:ext>
            </a:extLst>
          </p:cNvPr>
          <p:cNvSpPr>
            <a:spLocks noGrp="1"/>
          </p:cNvSpPr>
          <p:nvPr>
            <p:ph type="body" sz="quarter" idx="15"/>
          </p:nvPr>
        </p:nvSpPr>
        <p:spPr/>
        <p:txBody>
          <a:bodyPr/>
          <a:lstStyle/>
          <a:p>
            <a:r>
              <a:rPr lang="en-US" dirty="0"/>
              <a:t>Region 3 Meeting</a:t>
            </a:r>
          </a:p>
        </p:txBody>
      </p:sp>
    </p:spTree>
    <p:extLst>
      <p:ext uri="{BB962C8B-B14F-4D97-AF65-F5344CB8AC3E}">
        <p14:creationId xmlns:p14="http://schemas.microsoft.com/office/powerpoint/2010/main" val="33315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CF32-1A57-49AC-A14D-EECED16EEA75}"/>
              </a:ext>
            </a:extLst>
          </p:cNvPr>
          <p:cNvSpPr>
            <a:spLocks noGrp="1"/>
          </p:cNvSpPr>
          <p:nvPr>
            <p:ph type="title"/>
          </p:nvPr>
        </p:nvSpPr>
        <p:spPr/>
        <p:txBody>
          <a:bodyPr/>
          <a:lstStyle/>
          <a:p>
            <a:r>
              <a:rPr lang="en-US" dirty="0"/>
              <a:t>Area Meetings</a:t>
            </a:r>
          </a:p>
        </p:txBody>
      </p:sp>
      <p:sp>
        <p:nvSpPr>
          <p:cNvPr id="3" name="Text Placeholder 2">
            <a:extLst>
              <a:ext uri="{FF2B5EF4-FFF2-40B4-BE49-F238E27FC236}">
                <a16:creationId xmlns:a16="http://schemas.microsoft.com/office/drawing/2014/main" id="{8ADB38CC-E5A6-462C-9DBC-CD6B66EF1F86}"/>
              </a:ext>
            </a:extLst>
          </p:cNvPr>
          <p:cNvSpPr>
            <a:spLocks noGrp="1"/>
          </p:cNvSpPr>
          <p:nvPr>
            <p:ph type="body" sz="quarter" idx="13"/>
          </p:nvPr>
        </p:nvSpPr>
        <p:spPr/>
        <p:txBody>
          <a:bodyPr/>
          <a:lstStyle/>
          <a:p>
            <a:r>
              <a:rPr lang="en-US" dirty="0"/>
              <a:t>Area 1 Meeting (NC &amp; VA): Room 1</a:t>
            </a:r>
          </a:p>
          <a:p>
            <a:r>
              <a:rPr lang="en-US" dirty="0"/>
              <a:t>Area 2 Meeting (GA &amp; SC): Room 2</a:t>
            </a:r>
          </a:p>
          <a:p>
            <a:r>
              <a:rPr lang="en-US" dirty="0"/>
              <a:t>Area 3 Meeting (FL): Room 3</a:t>
            </a:r>
          </a:p>
          <a:p>
            <a:r>
              <a:rPr lang="en-US" dirty="0"/>
              <a:t>Area 4 Meeting (KY &amp; TN): Room 4</a:t>
            </a:r>
          </a:p>
          <a:p>
            <a:r>
              <a:rPr lang="en-US" dirty="0"/>
              <a:t>Area 5 Meeting (AL, MS, &amp; Jamaica): Room 5</a:t>
            </a:r>
          </a:p>
          <a:p>
            <a:r>
              <a:rPr lang="en-US" dirty="0"/>
              <a:t>Topics</a:t>
            </a:r>
          </a:p>
          <a:p>
            <a:pPr lvl="1"/>
            <a:r>
              <a:rPr lang="en-US" dirty="0"/>
              <a:t>Success Stories</a:t>
            </a:r>
          </a:p>
          <a:p>
            <a:pPr lvl="1"/>
            <a:r>
              <a:rPr lang="en-US" dirty="0"/>
              <a:t>Dormant Sections</a:t>
            </a:r>
          </a:p>
          <a:p>
            <a:pPr lvl="1"/>
            <a:r>
              <a:rPr lang="en-US" dirty="0"/>
              <a:t>Member Engagement</a:t>
            </a:r>
          </a:p>
          <a:p>
            <a:pPr lvl="1"/>
            <a:r>
              <a:rPr lang="en-US" dirty="0"/>
              <a:t>Affinity Status</a:t>
            </a:r>
          </a:p>
        </p:txBody>
      </p:sp>
      <p:sp>
        <p:nvSpPr>
          <p:cNvPr id="4" name="Slide Number Placeholder 3">
            <a:extLst>
              <a:ext uri="{FF2B5EF4-FFF2-40B4-BE49-F238E27FC236}">
                <a16:creationId xmlns:a16="http://schemas.microsoft.com/office/drawing/2014/main" id="{9682AE04-AC8C-497F-B242-5913DE523EDD}"/>
              </a:ext>
            </a:extLst>
          </p:cNvPr>
          <p:cNvSpPr>
            <a:spLocks noGrp="1"/>
          </p:cNvSpPr>
          <p:nvPr>
            <p:ph type="sldNum" sz="quarter" idx="1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smtClean="0">
                <a:ln>
                  <a:noFill/>
                </a:ln>
                <a:solidFill>
                  <a:srgbClr val="0066A1"/>
                </a:solidFill>
                <a:effectLst/>
                <a:uLnTx/>
                <a:uFillTx/>
                <a:latin typeface="Calibri" panose="020F0502020204030204"/>
                <a:ea typeface="+mn-ea"/>
                <a:cs typeface="Arial"/>
                <a:sym typeface="Arial"/>
              </a:rPr>
              <a:pPr marL="0" marR="0" lvl="0" indent="0" algn="l"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66A1"/>
              </a:solidFill>
              <a:effectLst/>
              <a:uLnTx/>
              <a:uFillTx/>
              <a:latin typeface="Calibri" panose="020F0502020204030204"/>
              <a:ea typeface="+mn-ea"/>
              <a:cs typeface="Arial"/>
              <a:sym typeface="Arial"/>
            </a:endParaRPr>
          </a:p>
        </p:txBody>
      </p:sp>
      <p:sp>
        <p:nvSpPr>
          <p:cNvPr id="5" name="Text Placeholder 4">
            <a:extLst>
              <a:ext uri="{FF2B5EF4-FFF2-40B4-BE49-F238E27FC236}">
                <a16:creationId xmlns:a16="http://schemas.microsoft.com/office/drawing/2014/main" id="{9B46B8D5-1C14-4FF1-A646-52FF5F6DCA32}"/>
              </a:ext>
            </a:extLst>
          </p:cNvPr>
          <p:cNvSpPr>
            <a:spLocks noGrp="1"/>
          </p:cNvSpPr>
          <p:nvPr>
            <p:ph type="body" sz="quarter" idx="15"/>
          </p:nvPr>
        </p:nvSpPr>
        <p:spPr/>
        <p:txBody>
          <a:bodyPr/>
          <a:lstStyle/>
          <a:p>
            <a:r>
              <a:rPr lang="en-US" dirty="0"/>
              <a:t>Friday, 22 March 2024 4:00-4:45</a:t>
            </a:r>
          </a:p>
        </p:txBody>
      </p:sp>
    </p:spTree>
    <p:extLst>
      <p:ext uri="{BB962C8B-B14F-4D97-AF65-F5344CB8AC3E}">
        <p14:creationId xmlns:p14="http://schemas.microsoft.com/office/powerpoint/2010/main" val="379321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0D5F-614E-4CC9-B3FD-49D26780FCEA}"/>
              </a:ext>
            </a:extLst>
          </p:cNvPr>
          <p:cNvSpPr>
            <a:spLocks noGrp="1"/>
          </p:cNvSpPr>
          <p:nvPr>
            <p:ph type="title"/>
          </p:nvPr>
        </p:nvSpPr>
        <p:spPr/>
        <p:txBody>
          <a:bodyPr/>
          <a:lstStyle/>
          <a:p>
            <a:r>
              <a:rPr lang="en-US" dirty="0"/>
              <a:t>Region 3 Meeting </a:t>
            </a:r>
          </a:p>
        </p:txBody>
      </p:sp>
      <p:sp>
        <p:nvSpPr>
          <p:cNvPr id="4" name="Slide Number Placeholder 3">
            <a:extLst>
              <a:ext uri="{FF2B5EF4-FFF2-40B4-BE49-F238E27FC236}">
                <a16:creationId xmlns:a16="http://schemas.microsoft.com/office/drawing/2014/main" id="{3622468A-175F-482C-9275-609838C10C80}"/>
              </a:ext>
            </a:extLst>
          </p:cNvPr>
          <p:cNvSpPr>
            <a:spLocks noGrp="1"/>
          </p:cNvSpPr>
          <p:nvPr>
            <p:ph type="sldNum" sz="quarter" idx="1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smtClean="0">
                <a:ln>
                  <a:noFill/>
                </a:ln>
                <a:solidFill>
                  <a:srgbClr val="0066A1"/>
                </a:solidFill>
                <a:effectLst/>
                <a:uLnTx/>
                <a:uFillTx/>
                <a:latin typeface="Calibri" panose="020F0502020204030204"/>
                <a:ea typeface="+mn-ea"/>
                <a:cs typeface="Arial"/>
                <a:sym typeface="Arial"/>
              </a:rPr>
              <a:pPr marL="0" marR="0" lvl="0" indent="0" algn="l"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66A1"/>
              </a:solidFill>
              <a:effectLst/>
              <a:uLnTx/>
              <a:uFillTx/>
              <a:latin typeface="Calibri" panose="020F0502020204030204"/>
              <a:ea typeface="+mn-ea"/>
              <a:cs typeface="Arial"/>
              <a:sym typeface="Arial"/>
            </a:endParaRPr>
          </a:p>
        </p:txBody>
      </p:sp>
      <p:sp>
        <p:nvSpPr>
          <p:cNvPr id="5" name="Text Placeholder 4">
            <a:extLst>
              <a:ext uri="{FF2B5EF4-FFF2-40B4-BE49-F238E27FC236}">
                <a16:creationId xmlns:a16="http://schemas.microsoft.com/office/drawing/2014/main" id="{F3F13E53-0956-4F27-A306-89CFCF576AE5}"/>
              </a:ext>
            </a:extLst>
          </p:cNvPr>
          <p:cNvSpPr>
            <a:spLocks noGrp="1"/>
          </p:cNvSpPr>
          <p:nvPr>
            <p:ph type="body" sz="quarter" idx="15"/>
          </p:nvPr>
        </p:nvSpPr>
        <p:spPr/>
        <p:txBody>
          <a:bodyPr/>
          <a:lstStyle/>
          <a:p>
            <a:r>
              <a:rPr lang="en-US" dirty="0"/>
              <a:t>Saturday, 23 March 2024</a:t>
            </a:r>
          </a:p>
        </p:txBody>
      </p:sp>
      <p:graphicFrame>
        <p:nvGraphicFramePr>
          <p:cNvPr id="7" name="Table 6">
            <a:extLst>
              <a:ext uri="{FF2B5EF4-FFF2-40B4-BE49-F238E27FC236}">
                <a16:creationId xmlns:a16="http://schemas.microsoft.com/office/drawing/2014/main" id="{B147D3BD-0C8F-4AF2-8086-0C88C9E5233A}"/>
              </a:ext>
            </a:extLst>
          </p:cNvPr>
          <p:cNvGraphicFramePr>
            <a:graphicFrameLocks noGrp="1"/>
          </p:cNvGraphicFramePr>
          <p:nvPr>
            <p:extLst>
              <p:ext uri="{D42A27DB-BD31-4B8C-83A1-F6EECF244321}">
                <p14:modId xmlns:p14="http://schemas.microsoft.com/office/powerpoint/2010/main" val="150688514"/>
              </p:ext>
            </p:extLst>
          </p:nvPr>
        </p:nvGraphicFramePr>
        <p:xfrm>
          <a:off x="940004" y="1661872"/>
          <a:ext cx="5042781" cy="4639947"/>
        </p:xfrm>
        <a:graphic>
          <a:graphicData uri="http://schemas.openxmlformats.org/drawingml/2006/table">
            <a:tbl>
              <a:tblPr/>
              <a:tblGrid>
                <a:gridCol w="2089551">
                  <a:extLst>
                    <a:ext uri="{9D8B030D-6E8A-4147-A177-3AD203B41FA5}">
                      <a16:colId xmlns:a16="http://schemas.microsoft.com/office/drawing/2014/main" val="36658114"/>
                    </a:ext>
                  </a:extLst>
                </a:gridCol>
                <a:gridCol w="529352">
                  <a:extLst>
                    <a:ext uri="{9D8B030D-6E8A-4147-A177-3AD203B41FA5}">
                      <a16:colId xmlns:a16="http://schemas.microsoft.com/office/drawing/2014/main" val="3680216989"/>
                    </a:ext>
                  </a:extLst>
                </a:gridCol>
                <a:gridCol w="2423878">
                  <a:extLst>
                    <a:ext uri="{9D8B030D-6E8A-4147-A177-3AD203B41FA5}">
                      <a16:colId xmlns:a16="http://schemas.microsoft.com/office/drawing/2014/main" val="4109310384"/>
                    </a:ext>
                  </a:extLst>
                </a:gridCol>
              </a:tblGrid>
              <a:tr h="224155">
                <a:tc>
                  <a:txBody>
                    <a:bodyPr/>
                    <a:lstStyle/>
                    <a:p>
                      <a:pPr algn="l" fontAlgn="b"/>
                      <a:r>
                        <a:rPr lang="en-US" sz="1400" b="1" i="0" u="none" strike="noStrike" dirty="0">
                          <a:solidFill>
                            <a:srgbClr val="000000"/>
                          </a:solidFill>
                          <a:effectLst/>
                          <a:latin typeface="Arial" panose="020B0604020202020204" pitchFamily="34" charset="0"/>
                        </a:rPr>
                        <a:t>Sat 8:00 AM- 12:00 PM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594830"/>
                  </a:ext>
                </a:extLst>
              </a:tr>
              <a:tr h="195580">
                <a:tc>
                  <a:txBody>
                    <a:bodyPr/>
                    <a:lstStyle/>
                    <a:p>
                      <a:pPr algn="r" fontAlgn="t"/>
                      <a:r>
                        <a:rPr lang="en-US" sz="1200" b="0" i="0" u="none" strike="noStrike" dirty="0">
                          <a:solidFill>
                            <a:srgbClr val="000000"/>
                          </a:solidFill>
                          <a:effectLst/>
                          <a:latin typeface="Arial" panose="020B0604020202020204" pitchFamily="34" charset="0"/>
                        </a:rPr>
                        <a:t>Sat, Mar 23, 8:00AM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panose="020B0604020202020204" pitchFamily="34" charset="0"/>
                        </a:rPr>
                        <a:t>10</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Introductions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980871"/>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8:10AM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panose="020B0604020202020204" pitchFamily="34" charset="0"/>
                        </a:rPr>
                        <a:t>15</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IEEE President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543184"/>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8:25AM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panose="020B0604020202020204" pitchFamily="34" charset="0"/>
                        </a:rPr>
                        <a:t>15</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IEEE-USA Overview &amp; Policy</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251596"/>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8:40AM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panose="020B0604020202020204" pitchFamily="34" charset="0"/>
                        </a:rPr>
                        <a:t>10</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IEEE TAB VP</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789510"/>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8:50AM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panose="020B0604020202020204" pitchFamily="34" charset="0"/>
                        </a:rPr>
                        <a:t>10</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IEEE Region 2 Director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929231"/>
                  </a:ext>
                </a:extLst>
              </a:tr>
              <a:tr h="195580">
                <a:tc>
                  <a:txBody>
                    <a:bodyPr/>
                    <a:lstStyle/>
                    <a:p>
                      <a:pPr algn="r" fontAlgn="b"/>
                      <a:r>
                        <a:rPr lang="en-US" sz="1200" b="0" i="0" u="none" strike="noStrike">
                          <a:solidFill>
                            <a:srgbClr val="000000"/>
                          </a:solidFill>
                          <a:effectLst/>
                          <a:latin typeface="Arial" panose="020B0604020202020204" pitchFamily="34" charset="0"/>
                        </a:rPr>
                        <a:t>Sat, Mar 23, 9:00AM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panose="020B0604020202020204" pitchFamily="34" charset="0"/>
                        </a:rPr>
                        <a:t>10</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IEEE Region 6 Director</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818703"/>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9:10AM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panose="020B0604020202020204" pitchFamily="34" charset="0"/>
                        </a:rPr>
                        <a:t>10</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IEEE Region 8 Director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49779"/>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9:20AM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panose="020B0604020202020204" pitchFamily="34" charset="0"/>
                        </a:rPr>
                        <a:t>10</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IEEE Region 10 Director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348628"/>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9:30AM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panose="020B0604020202020204" pitchFamily="34" charset="0"/>
                        </a:rPr>
                        <a:t>15</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Awards and Recognition Committee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979848"/>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9:45AM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Member Communications Committee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75816"/>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10:00AM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panose="020B0604020202020204" pitchFamily="34" charset="0"/>
                        </a:rPr>
                        <a:t>15</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Conference Committee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258337"/>
                  </a:ext>
                </a:extLst>
              </a:tr>
              <a:tr h="195580">
                <a:tc>
                  <a:txBody>
                    <a:bodyPr/>
                    <a:lstStyle/>
                    <a:p>
                      <a:pPr algn="r" fontAlgn="b"/>
                      <a:r>
                        <a:rPr lang="en-US" sz="1200" b="1" i="1" u="none" strike="noStrike" dirty="0">
                          <a:solidFill>
                            <a:srgbClr val="000000"/>
                          </a:solidFill>
                          <a:effectLst/>
                          <a:latin typeface="Arial" panose="020B0604020202020204" pitchFamily="34" charset="0"/>
                        </a:rPr>
                        <a:t>Sat, Mar 23, 10:15AM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rgbClr val="000000"/>
                          </a:solidFill>
                          <a:effectLst/>
                          <a:latin typeface="Arial" panose="020B0604020202020204" pitchFamily="34" charset="0"/>
                        </a:rPr>
                        <a:t>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1" u="none" strike="noStrike">
                          <a:solidFill>
                            <a:srgbClr val="000000"/>
                          </a:solidFill>
                          <a:effectLst/>
                          <a:latin typeface="Arial" panose="020B0604020202020204" pitchFamily="34" charset="0"/>
                        </a:rPr>
                        <a:t>Break</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973592"/>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10:30AM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Finance Committee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071745"/>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10:45AM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Section Support Committee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188344"/>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11:00AM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Nominations &amp; Appointments Committee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487574"/>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11:15AM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Operational Audit Committee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269056"/>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11:30AM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Professional Activities Committee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083486"/>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11:45AM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Strategic Operations and Support Committee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696027"/>
                  </a:ext>
                </a:extLst>
              </a:tr>
              <a:tr h="195580">
                <a:tc>
                  <a:txBody>
                    <a:bodyPr/>
                    <a:lstStyle/>
                    <a:p>
                      <a:pPr algn="r" fontAlgn="b"/>
                      <a:r>
                        <a:rPr lang="en-US" sz="1200" b="0" i="0" u="none" strike="noStrike" dirty="0">
                          <a:solidFill>
                            <a:srgbClr val="000000"/>
                          </a:solidFill>
                          <a:effectLst/>
                          <a:latin typeface="Arial" panose="020B0604020202020204" pitchFamily="34" charset="0"/>
                        </a:rPr>
                        <a:t>Sat, Mar 23, 12:00PM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rgbClr val="000000"/>
                          </a:solidFill>
                          <a:effectLst/>
                          <a:latin typeface="Arial" panose="020B0604020202020204" pitchFamily="34" charset="0"/>
                        </a:rPr>
                        <a:t>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1" u="none" strike="noStrike" dirty="0">
                          <a:solidFill>
                            <a:srgbClr val="000000"/>
                          </a:solidFill>
                          <a:effectLst/>
                          <a:latin typeface="Arial" panose="020B0604020202020204" pitchFamily="34" charset="0"/>
                        </a:rPr>
                        <a:t>Lunch</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977335"/>
                  </a:ext>
                </a:extLst>
              </a:tr>
            </a:tbl>
          </a:graphicData>
        </a:graphic>
      </p:graphicFrame>
      <p:graphicFrame>
        <p:nvGraphicFramePr>
          <p:cNvPr id="9" name="Table 8">
            <a:extLst>
              <a:ext uri="{FF2B5EF4-FFF2-40B4-BE49-F238E27FC236}">
                <a16:creationId xmlns:a16="http://schemas.microsoft.com/office/drawing/2014/main" id="{29211D4F-A675-4348-8A65-6E8EA8F9517B}"/>
              </a:ext>
            </a:extLst>
          </p:cNvPr>
          <p:cNvGraphicFramePr>
            <a:graphicFrameLocks noGrp="1"/>
          </p:cNvGraphicFramePr>
          <p:nvPr>
            <p:extLst>
              <p:ext uri="{D42A27DB-BD31-4B8C-83A1-F6EECF244321}">
                <p14:modId xmlns:p14="http://schemas.microsoft.com/office/powerpoint/2010/main" val="3211991970"/>
              </p:ext>
            </p:extLst>
          </p:nvPr>
        </p:nvGraphicFramePr>
        <p:xfrm>
          <a:off x="6209217" y="1651255"/>
          <a:ext cx="5042781" cy="4073209"/>
        </p:xfrm>
        <a:graphic>
          <a:graphicData uri="http://schemas.openxmlformats.org/drawingml/2006/table">
            <a:tbl>
              <a:tblPr/>
              <a:tblGrid>
                <a:gridCol w="2089550">
                  <a:extLst>
                    <a:ext uri="{9D8B030D-6E8A-4147-A177-3AD203B41FA5}">
                      <a16:colId xmlns:a16="http://schemas.microsoft.com/office/drawing/2014/main" val="2806946947"/>
                    </a:ext>
                  </a:extLst>
                </a:gridCol>
                <a:gridCol w="529353">
                  <a:extLst>
                    <a:ext uri="{9D8B030D-6E8A-4147-A177-3AD203B41FA5}">
                      <a16:colId xmlns:a16="http://schemas.microsoft.com/office/drawing/2014/main" val="3663079507"/>
                    </a:ext>
                  </a:extLst>
                </a:gridCol>
                <a:gridCol w="2423878">
                  <a:extLst>
                    <a:ext uri="{9D8B030D-6E8A-4147-A177-3AD203B41FA5}">
                      <a16:colId xmlns:a16="http://schemas.microsoft.com/office/drawing/2014/main" val="1368189493"/>
                    </a:ext>
                  </a:extLst>
                </a:gridCol>
              </a:tblGrid>
              <a:tr h="224155">
                <a:tc>
                  <a:txBody>
                    <a:bodyPr/>
                    <a:lstStyle/>
                    <a:p>
                      <a:pPr algn="l" fontAlgn="b"/>
                      <a:r>
                        <a:rPr lang="en-US" sz="1400" b="1" i="0" u="none" strike="noStrike">
                          <a:solidFill>
                            <a:srgbClr val="000000"/>
                          </a:solidFill>
                          <a:effectLst/>
                          <a:latin typeface="Arial" panose="020B0604020202020204" pitchFamily="34" charset="0"/>
                        </a:rPr>
                        <a:t>Sat 1:00 PM - 5:00 PM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363214"/>
                  </a:ext>
                </a:extLst>
              </a:tr>
              <a:tr h="390525">
                <a:tc>
                  <a:txBody>
                    <a:bodyPr/>
                    <a:lstStyle/>
                    <a:p>
                      <a:pPr algn="r" fontAlgn="b"/>
                      <a:r>
                        <a:rPr lang="en-US" sz="1200" b="0" i="0" u="none" strike="noStrike" dirty="0">
                          <a:solidFill>
                            <a:srgbClr val="000000"/>
                          </a:solidFill>
                          <a:effectLst/>
                          <a:latin typeface="Arial" panose="020B0604020202020204" pitchFamily="34" charset="0"/>
                        </a:rPr>
                        <a:t>Sat, Mar 23, 1:00PM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Student Activities Committee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438141"/>
                  </a:ext>
                </a:extLst>
              </a:tr>
              <a:tr h="195580">
                <a:tc>
                  <a:txBody>
                    <a:bodyPr/>
                    <a:lstStyle/>
                    <a:p>
                      <a:pPr algn="r" fontAlgn="b"/>
                      <a:r>
                        <a:rPr lang="en-US" sz="1200" b="0" i="0" u="none" strike="noStrike">
                          <a:solidFill>
                            <a:srgbClr val="000000"/>
                          </a:solidFill>
                          <a:effectLst/>
                          <a:latin typeface="Arial" panose="020B0604020202020204" pitchFamily="34" charset="0"/>
                        </a:rPr>
                        <a:t>Sat, Mar 23, 1:10PM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10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MOVE Report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11738"/>
                  </a:ext>
                </a:extLst>
              </a:tr>
              <a:tr h="195580">
                <a:tc>
                  <a:txBody>
                    <a:bodyPr/>
                    <a:lstStyle/>
                    <a:p>
                      <a:pPr algn="r" fontAlgn="b"/>
                      <a:r>
                        <a:rPr lang="en-US" sz="1200" b="0" i="0" u="none" strike="noStrike">
                          <a:solidFill>
                            <a:srgbClr val="000000"/>
                          </a:solidFill>
                          <a:effectLst/>
                          <a:latin typeface="Arial" panose="020B0604020202020204" pitchFamily="34" charset="0"/>
                        </a:rPr>
                        <a:t>Sat, Mar 23, 1:20PM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45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IEEE-USA President-Elect Candidates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13681"/>
                  </a:ext>
                </a:extLst>
              </a:tr>
              <a:tr h="195580">
                <a:tc>
                  <a:txBody>
                    <a:bodyPr/>
                    <a:lstStyle/>
                    <a:p>
                      <a:pPr algn="r" fontAlgn="b"/>
                      <a:r>
                        <a:rPr lang="en-US" sz="1200" b="0" i="0" u="none" strike="noStrike">
                          <a:solidFill>
                            <a:srgbClr val="000000"/>
                          </a:solidFill>
                          <a:effectLst/>
                          <a:latin typeface="Arial" panose="020B0604020202020204" pitchFamily="34" charset="0"/>
                        </a:rPr>
                        <a:t>Sat, Mar 23, 2:05PM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Tools for Automatic Website Updates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801644"/>
                  </a:ext>
                </a:extLst>
              </a:tr>
              <a:tr h="195580">
                <a:tc>
                  <a:txBody>
                    <a:bodyPr/>
                    <a:lstStyle/>
                    <a:p>
                      <a:pPr algn="r" fontAlgn="b"/>
                      <a:r>
                        <a:rPr lang="en-US" sz="1200" b="0" i="0" u="none" strike="noStrike">
                          <a:solidFill>
                            <a:srgbClr val="000000"/>
                          </a:solidFill>
                          <a:effectLst/>
                          <a:latin typeface="Arial" panose="020B0604020202020204" pitchFamily="34" charset="0"/>
                        </a:rPr>
                        <a:t>Sat, Mar 23, 2:20PM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rgbClr val="000000"/>
                          </a:solidFill>
                          <a:effectLst/>
                          <a:latin typeface="Arial" panose="020B0604020202020204" pitchFamily="34" charset="0"/>
                        </a:rPr>
                        <a:t>30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1" u="none" strike="noStrike" dirty="0">
                          <a:solidFill>
                            <a:srgbClr val="000000"/>
                          </a:solidFill>
                          <a:effectLst/>
                          <a:latin typeface="Arial" panose="020B0604020202020204" pitchFamily="34" charset="0"/>
                        </a:rPr>
                        <a:t>Break / HKN Reception</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501976"/>
                  </a:ext>
                </a:extLst>
              </a:tr>
              <a:tr h="195580">
                <a:tc>
                  <a:txBody>
                    <a:bodyPr/>
                    <a:lstStyle/>
                    <a:p>
                      <a:pPr algn="r" fontAlgn="b"/>
                      <a:r>
                        <a:rPr lang="en-US" sz="1200" b="0" i="0" u="none" strike="noStrike">
                          <a:solidFill>
                            <a:srgbClr val="000000"/>
                          </a:solidFill>
                          <a:effectLst/>
                          <a:latin typeface="Arial" panose="020B0604020202020204" pitchFamily="34" charset="0"/>
                        </a:rPr>
                        <a:t>Sat, Mar 23, 2:50PM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IEEE Foundation</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304366"/>
                  </a:ext>
                </a:extLst>
              </a:tr>
              <a:tr h="195580">
                <a:tc>
                  <a:txBody>
                    <a:bodyPr/>
                    <a:lstStyle/>
                    <a:p>
                      <a:pPr algn="r" fontAlgn="b"/>
                      <a:r>
                        <a:rPr lang="en-US" sz="1200" b="0" i="0" u="none" strike="noStrike">
                          <a:solidFill>
                            <a:srgbClr val="000000"/>
                          </a:solidFill>
                          <a:effectLst/>
                          <a:latin typeface="Arial" panose="020B0604020202020204" pitchFamily="34" charset="0"/>
                        </a:rPr>
                        <a:t>Sat, Mar 23, 3:05PM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YP &amp; Your Section</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26063"/>
                  </a:ext>
                </a:extLst>
              </a:tr>
              <a:tr h="195580">
                <a:tc>
                  <a:txBody>
                    <a:bodyPr/>
                    <a:lstStyle/>
                    <a:p>
                      <a:pPr algn="r" fontAlgn="b"/>
                      <a:r>
                        <a:rPr lang="en-US" sz="1200" b="0" i="0" u="none" strike="noStrike">
                          <a:solidFill>
                            <a:srgbClr val="000000"/>
                          </a:solidFill>
                          <a:effectLst/>
                          <a:latin typeface="Arial" panose="020B0604020202020204" pitchFamily="34" charset="0"/>
                        </a:rPr>
                        <a:t>Sat, Mar 23, 3:20PM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Deep Dive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122736"/>
                  </a:ext>
                </a:extLst>
              </a:tr>
              <a:tr h="195580">
                <a:tc>
                  <a:txBody>
                    <a:bodyPr/>
                    <a:lstStyle/>
                    <a:p>
                      <a:pPr algn="r" fontAlgn="b"/>
                      <a:r>
                        <a:rPr lang="en-US" sz="1200" b="0" i="0" u="none" strike="noStrike">
                          <a:solidFill>
                            <a:srgbClr val="000000"/>
                          </a:solidFill>
                          <a:effectLst/>
                          <a:latin typeface="Arial" panose="020B0604020202020204" pitchFamily="34" charset="0"/>
                        </a:rPr>
                        <a:t>Sat, Mar 23, 3:35PM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Running Section Projects</a:t>
                      </a:r>
                    </a:p>
                  </a:txBody>
                  <a:tcPr marL="200025"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019403"/>
                  </a:ext>
                </a:extLst>
              </a:tr>
              <a:tr h="195580">
                <a:tc>
                  <a:txBody>
                    <a:bodyPr/>
                    <a:lstStyle/>
                    <a:p>
                      <a:pPr algn="r" fontAlgn="b"/>
                      <a:r>
                        <a:rPr lang="en-US" sz="1200" b="0" i="0" u="none" strike="noStrike">
                          <a:solidFill>
                            <a:srgbClr val="000000"/>
                          </a:solidFill>
                          <a:effectLst/>
                          <a:latin typeface="Arial" panose="020B0604020202020204" pitchFamily="34" charset="0"/>
                        </a:rPr>
                        <a:t>Sat, Mar 23, 3:50PM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Professional Development Events</a:t>
                      </a:r>
                    </a:p>
                  </a:txBody>
                  <a:tcPr marL="200025"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01461"/>
                  </a:ext>
                </a:extLst>
              </a:tr>
              <a:tr h="195580">
                <a:tc>
                  <a:txBody>
                    <a:bodyPr/>
                    <a:lstStyle/>
                    <a:p>
                      <a:pPr algn="r" fontAlgn="b"/>
                      <a:r>
                        <a:rPr lang="en-US" sz="1200" b="0" i="0" u="none" strike="noStrike">
                          <a:solidFill>
                            <a:srgbClr val="000000"/>
                          </a:solidFill>
                          <a:effectLst/>
                          <a:latin typeface="Arial" panose="020B0604020202020204" pitchFamily="34" charset="0"/>
                        </a:rPr>
                        <a:t>Sat, Mar 23, 4:00PM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Hosting a Conference</a:t>
                      </a:r>
                    </a:p>
                  </a:txBody>
                  <a:tcPr marL="200025"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861084"/>
                  </a:ext>
                </a:extLst>
              </a:tr>
              <a:tr h="195580">
                <a:tc>
                  <a:txBody>
                    <a:bodyPr/>
                    <a:lstStyle/>
                    <a:p>
                      <a:pPr algn="r" fontAlgn="b"/>
                      <a:r>
                        <a:rPr lang="en-US" sz="1200" b="0" i="0" u="none" strike="noStrike">
                          <a:solidFill>
                            <a:srgbClr val="000000"/>
                          </a:solidFill>
                          <a:effectLst/>
                          <a:latin typeface="Arial" panose="020B0604020202020204" pitchFamily="34" charset="0"/>
                        </a:rPr>
                        <a:t>Sat, Mar 23, 4:15PM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Senior Member Roundup</a:t>
                      </a:r>
                    </a:p>
                  </a:txBody>
                  <a:tcPr marL="200025"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71323"/>
                  </a:ext>
                </a:extLst>
              </a:tr>
              <a:tr h="195580">
                <a:tc>
                  <a:txBody>
                    <a:bodyPr/>
                    <a:lstStyle/>
                    <a:p>
                      <a:pPr algn="r" fontAlgn="b"/>
                      <a:r>
                        <a:rPr lang="en-US" sz="1200" b="0" i="0" u="none" strike="noStrike">
                          <a:solidFill>
                            <a:srgbClr val="000000"/>
                          </a:solidFill>
                          <a:effectLst/>
                          <a:latin typeface="Arial" panose="020B0604020202020204" pitchFamily="34" charset="0"/>
                        </a:rPr>
                        <a:t>Sat, Mar 23, 4:30PM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NextGen Tips and Tricks</a:t>
                      </a:r>
                    </a:p>
                  </a:txBody>
                  <a:tcPr marL="200025"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479520"/>
                  </a:ext>
                </a:extLst>
              </a:tr>
              <a:tr h="195580">
                <a:tc>
                  <a:txBody>
                    <a:bodyPr/>
                    <a:lstStyle/>
                    <a:p>
                      <a:pPr algn="r" fontAlgn="b"/>
                      <a:r>
                        <a:rPr lang="en-US" sz="1200" b="0" i="0" u="none" strike="noStrike">
                          <a:solidFill>
                            <a:srgbClr val="000000"/>
                          </a:solidFill>
                          <a:effectLst/>
                          <a:latin typeface="Arial" panose="020B0604020202020204" pitchFamily="34" charset="0"/>
                        </a:rPr>
                        <a:t>Sat, Mar 23, 4:45PM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Educational Activities</a:t>
                      </a:r>
                    </a:p>
                  </a:txBody>
                  <a:tcPr marL="200025"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545068"/>
                  </a:ext>
                </a:extLst>
              </a:tr>
              <a:tr h="195580">
                <a:tc>
                  <a:txBody>
                    <a:bodyPr/>
                    <a:lstStyle/>
                    <a:p>
                      <a:pPr algn="r" fontAlgn="b"/>
                      <a:r>
                        <a:rPr lang="en-US" sz="1200" b="0" i="0" u="none" strike="noStrike">
                          <a:solidFill>
                            <a:srgbClr val="000000"/>
                          </a:solidFill>
                          <a:effectLst/>
                          <a:latin typeface="Arial" panose="020B0604020202020204" pitchFamily="34" charset="0"/>
                        </a:rPr>
                        <a:t>Sat, Mar 23, 5:00PM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rgbClr val="000000"/>
                          </a:solidFill>
                          <a:effectLst/>
                          <a:latin typeface="Arial" panose="020B060402020202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1" u="none" strike="noStrike" dirty="0">
                          <a:solidFill>
                            <a:srgbClr val="000000"/>
                          </a:solidFill>
                          <a:effectLst/>
                          <a:latin typeface="Arial" panose="020B0604020202020204" pitchFamily="34" charset="0"/>
                        </a:rPr>
                        <a:t>End of Session</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281305"/>
                  </a:ext>
                </a:extLst>
              </a:tr>
              <a:tr h="195580">
                <a:tc>
                  <a:txBody>
                    <a:bodyPr/>
                    <a:lstStyle/>
                    <a:p>
                      <a:pPr algn="r" fontAlgn="b"/>
                      <a:r>
                        <a:rPr lang="en-US" sz="1200" b="0" i="0" u="none" strike="noStrike">
                          <a:solidFill>
                            <a:srgbClr val="000000"/>
                          </a:solidFill>
                          <a:effectLst/>
                          <a:latin typeface="Arial" panose="020B0604020202020204" pitchFamily="34" charset="0"/>
                        </a:rPr>
                        <a:t>3/23/20242  6:00:00 PM</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rgbClr val="000000"/>
                          </a:solidFill>
                          <a:effectLst/>
                          <a:latin typeface="Arial" panose="020B060402020202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Arial" panose="020B0604020202020204" pitchFamily="34" charset="0"/>
                        </a:rPr>
                        <a:t>Banquet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343120"/>
                  </a:ext>
                </a:extLst>
              </a:tr>
            </a:tbl>
          </a:graphicData>
        </a:graphic>
      </p:graphicFrame>
    </p:spTree>
    <p:extLst>
      <p:ext uri="{BB962C8B-B14F-4D97-AF65-F5344CB8AC3E}">
        <p14:creationId xmlns:p14="http://schemas.microsoft.com/office/powerpoint/2010/main" val="898836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07C5-D786-4817-8513-4DE2D6B50E5F}"/>
              </a:ext>
            </a:extLst>
          </p:cNvPr>
          <p:cNvSpPr>
            <a:spLocks noGrp="1"/>
          </p:cNvSpPr>
          <p:nvPr>
            <p:ph type="title"/>
          </p:nvPr>
        </p:nvSpPr>
        <p:spPr/>
        <p:txBody>
          <a:bodyPr/>
          <a:lstStyle/>
          <a:p>
            <a:r>
              <a:rPr lang="en-US" dirty="0"/>
              <a:t>Region 3 Committee Meeting</a:t>
            </a:r>
          </a:p>
        </p:txBody>
      </p:sp>
      <p:sp>
        <p:nvSpPr>
          <p:cNvPr id="4" name="Slide Number Placeholder 3">
            <a:extLst>
              <a:ext uri="{FF2B5EF4-FFF2-40B4-BE49-F238E27FC236}">
                <a16:creationId xmlns:a16="http://schemas.microsoft.com/office/drawing/2014/main" id="{21E11EF7-CCA5-427D-BBCC-7A16F9098D91}"/>
              </a:ext>
            </a:extLst>
          </p:cNvPr>
          <p:cNvSpPr>
            <a:spLocks noGrp="1"/>
          </p:cNvSpPr>
          <p:nvPr>
            <p:ph type="sldNum" sz="quarter" idx="1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DD97BEB-BAEF-0344-9D5C-EC73E478698A}" type="slidenum">
              <a:rPr kumimoji="0" lang="en-US" sz="1200" b="0" i="0" u="none" strike="noStrike" kern="1200" cap="none" spc="0" normalizeH="0" baseline="0" noProof="0" smtClean="0">
                <a:ln>
                  <a:noFill/>
                </a:ln>
                <a:solidFill>
                  <a:srgbClr val="0066A1"/>
                </a:solidFill>
                <a:effectLst/>
                <a:uLnTx/>
                <a:uFillTx/>
                <a:latin typeface="Calibri" panose="020F0502020204030204"/>
                <a:ea typeface="+mn-ea"/>
                <a:cs typeface="Arial"/>
                <a:sym typeface="Arial"/>
              </a:rPr>
              <a:pPr marL="0" marR="0" lvl="0" indent="0" algn="l"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66A1"/>
              </a:solidFill>
              <a:effectLst/>
              <a:uLnTx/>
              <a:uFillTx/>
              <a:latin typeface="Calibri" panose="020F0502020204030204"/>
              <a:ea typeface="+mn-ea"/>
              <a:cs typeface="Arial"/>
              <a:sym typeface="Arial"/>
            </a:endParaRPr>
          </a:p>
        </p:txBody>
      </p:sp>
      <p:sp>
        <p:nvSpPr>
          <p:cNvPr id="5" name="Text Placeholder 4">
            <a:extLst>
              <a:ext uri="{FF2B5EF4-FFF2-40B4-BE49-F238E27FC236}">
                <a16:creationId xmlns:a16="http://schemas.microsoft.com/office/drawing/2014/main" id="{112D77DD-4777-4A34-96DE-F6031DCB36F9}"/>
              </a:ext>
            </a:extLst>
          </p:cNvPr>
          <p:cNvSpPr>
            <a:spLocks noGrp="1"/>
          </p:cNvSpPr>
          <p:nvPr>
            <p:ph type="body" sz="quarter" idx="15"/>
          </p:nvPr>
        </p:nvSpPr>
        <p:spPr/>
        <p:txBody>
          <a:bodyPr/>
          <a:lstStyle/>
          <a:p>
            <a:r>
              <a:rPr lang="en-US" dirty="0"/>
              <a:t>Sunday, 24 March 2024</a:t>
            </a:r>
          </a:p>
        </p:txBody>
      </p:sp>
      <p:graphicFrame>
        <p:nvGraphicFramePr>
          <p:cNvPr id="7" name="Table 6">
            <a:extLst>
              <a:ext uri="{FF2B5EF4-FFF2-40B4-BE49-F238E27FC236}">
                <a16:creationId xmlns:a16="http://schemas.microsoft.com/office/drawing/2014/main" id="{661A7EE2-C121-4DF3-B7C7-3423C7040E26}"/>
              </a:ext>
            </a:extLst>
          </p:cNvPr>
          <p:cNvGraphicFramePr>
            <a:graphicFrameLocks noGrp="1"/>
          </p:cNvGraphicFramePr>
          <p:nvPr>
            <p:extLst>
              <p:ext uri="{D42A27DB-BD31-4B8C-83A1-F6EECF244321}">
                <p14:modId xmlns:p14="http://schemas.microsoft.com/office/powerpoint/2010/main" val="3964590071"/>
              </p:ext>
            </p:extLst>
          </p:nvPr>
        </p:nvGraphicFramePr>
        <p:xfrm>
          <a:off x="1023042" y="2121545"/>
          <a:ext cx="5494856" cy="2006918"/>
        </p:xfrm>
        <a:graphic>
          <a:graphicData uri="http://schemas.openxmlformats.org/drawingml/2006/table">
            <a:tbl>
              <a:tblPr/>
              <a:tblGrid>
                <a:gridCol w="2276874">
                  <a:extLst>
                    <a:ext uri="{9D8B030D-6E8A-4147-A177-3AD203B41FA5}">
                      <a16:colId xmlns:a16="http://schemas.microsoft.com/office/drawing/2014/main" val="1932823043"/>
                    </a:ext>
                  </a:extLst>
                </a:gridCol>
                <a:gridCol w="576808">
                  <a:extLst>
                    <a:ext uri="{9D8B030D-6E8A-4147-A177-3AD203B41FA5}">
                      <a16:colId xmlns:a16="http://schemas.microsoft.com/office/drawing/2014/main" val="693996499"/>
                    </a:ext>
                  </a:extLst>
                </a:gridCol>
                <a:gridCol w="2641174">
                  <a:extLst>
                    <a:ext uri="{9D8B030D-6E8A-4147-A177-3AD203B41FA5}">
                      <a16:colId xmlns:a16="http://schemas.microsoft.com/office/drawing/2014/main" val="3821745172"/>
                    </a:ext>
                  </a:extLst>
                </a:gridCol>
              </a:tblGrid>
              <a:tr h="195580">
                <a:tc>
                  <a:txBody>
                    <a:bodyPr/>
                    <a:lstStyle/>
                    <a:p>
                      <a:pPr algn="r" fontAlgn="b"/>
                      <a:r>
                        <a:rPr lang="en-US" sz="1400" b="1" i="0" u="none" strike="noStrike" dirty="0">
                          <a:solidFill>
                            <a:srgbClr val="000000"/>
                          </a:solidFill>
                          <a:effectLst/>
                          <a:latin typeface="Arial" panose="020B0604020202020204" pitchFamily="34" charset="0"/>
                        </a:rPr>
                        <a:t>Sunday 8:00 AM - Noon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Arial" panose="020B060402020202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444850"/>
                  </a:ext>
                </a:extLst>
              </a:tr>
              <a:tr h="195580">
                <a:tc>
                  <a:txBody>
                    <a:bodyPr/>
                    <a:lstStyle/>
                    <a:p>
                      <a:pPr algn="r" fontAlgn="b"/>
                      <a:r>
                        <a:rPr lang="en-US" sz="1200" b="0" i="0" u="none" strike="noStrike">
                          <a:solidFill>
                            <a:srgbClr val="000000"/>
                          </a:solidFill>
                          <a:effectLst/>
                          <a:latin typeface="Arial" panose="020B0604020202020204" pitchFamily="34" charset="0"/>
                        </a:rPr>
                        <a:t>Sun, Mar 24, 8:00AM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HKN Induction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739632"/>
                  </a:ext>
                </a:extLst>
              </a:tr>
              <a:tr h="224155">
                <a:tc>
                  <a:txBody>
                    <a:bodyPr/>
                    <a:lstStyle/>
                    <a:p>
                      <a:pPr algn="l" fontAlgn="b"/>
                      <a:endParaRPr lang="en-US" sz="1400" b="1" i="0" u="none" strike="noStrike" dirty="0">
                        <a:solidFill>
                          <a:srgbClr val="000000"/>
                        </a:solidFill>
                        <a:effectLst/>
                        <a:latin typeface="Arial" panose="020B060402020202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596658"/>
                  </a:ext>
                </a:extLst>
              </a:tr>
              <a:tr h="195580">
                <a:tc>
                  <a:txBody>
                    <a:bodyPr/>
                    <a:lstStyle/>
                    <a:p>
                      <a:pPr algn="r" fontAlgn="b"/>
                      <a:r>
                        <a:rPr lang="en-US" sz="1200" b="0" i="0" u="none" strike="noStrike">
                          <a:solidFill>
                            <a:srgbClr val="000000"/>
                          </a:solidFill>
                          <a:effectLst/>
                          <a:latin typeface="Arial" panose="020B0604020202020204" pitchFamily="34" charset="0"/>
                        </a:rPr>
                        <a:t>Sun, Mar 24, 8:20AM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Call to Order, Approval of Agenda</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134154"/>
                  </a:ext>
                </a:extLst>
              </a:tr>
              <a:tr h="195580">
                <a:tc>
                  <a:txBody>
                    <a:bodyPr/>
                    <a:lstStyle/>
                    <a:p>
                      <a:pPr algn="r" fontAlgn="b"/>
                      <a:r>
                        <a:rPr lang="en-US" sz="1200" b="0" i="0" u="none" strike="noStrike">
                          <a:solidFill>
                            <a:srgbClr val="000000"/>
                          </a:solidFill>
                          <a:effectLst/>
                          <a:latin typeface="Arial" panose="020B0604020202020204" pitchFamily="34" charset="0"/>
                        </a:rPr>
                        <a:t>Sun, Mar 24, 8:30AM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Officer Reports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396747"/>
                  </a:ext>
                </a:extLst>
              </a:tr>
              <a:tr h="195580">
                <a:tc>
                  <a:txBody>
                    <a:bodyPr/>
                    <a:lstStyle/>
                    <a:p>
                      <a:pPr algn="r" fontAlgn="b"/>
                      <a:r>
                        <a:rPr lang="en-US" sz="1200" b="0" i="0" u="none" strike="noStrike">
                          <a:solidFill>
                            <a:srgbClr val="000000"/>
                          </a:solidFill>
                          <a:effectLst/>
                          <a:latin typeface="Arial" panose="020B0604020202020204" pitchFamily="34" charset="0"/>
                        </a:rPr>
                        <a:t>Sun, Mar 24, 9:00AM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Section Chair Reports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720955"/>
                  </a:ext>
                </a:extLst>
              </a:tr>
              <a:tr h="195580">
                <a:tc>
                  <a:txBody>
                    <a:bodyPr/>
                    <a:lstStyle/>
                    <a:p>
                      <a:pPr algn="r" fontAlgn="b"/>
                      <a:r>
                        <a:rPr lang="en-US" sz="1200" b="0" i="0" u="none" strike="noStrike">
                          <a:solidFill>
                            <a:srgbClr val="000000"/>
                          </a:solidFill>
                          <a:effectLst/>
                          <a:latin typeface="Arial" panose="020B0604020202020204" pitchFamily="34" charset="0"/>
                        </a:rPr>
                        <a:t>Sun, Mar 24, 10:40AM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rgbClr val="000000"/>
                          </a:solidFill>
                          <a:effectLst/>
                          <a:latin typeface="Arial" panose="020B0604020202020204" pitchFamily="34" charset="0"/>
                        </a:rPr>
                        <a:t>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1" u="none" strike="noStrike">
                          <a:solidFill>
                            <a:srgbClr val="000000"/>
                          </a:solidFill>
                          <a:effectLst/>
                          <a:latin typeface="Arial" panose="020B0604020202020204" pitchFamily="34" charset="0"/>
                        </a:rPr>
                        <a:t>Break</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024260"/>
                  </a:ext>
                </a:extLst>
              </a:tr>
              <a:tr h="195580">
                <a:tc>
                  <a:txBody>
                    <a:bodyPr/>
                    <a:lstStyle/>
                    <a:p>
                      <a:pPr algn="r" fontAlgn="b"/>
                      <a:r>
                        <a:rPr lang="en-US" sz="1200" b="0" i="0" u="none" strike="noStrike">
                          <a:solidFill>
                            <a:srgbClr val="000000"/>
                          </a:solidFill>
                          <a:effectLst/>
                          <a:latin typeface="Arial" panose="020B0604020202020204" pitchFamily="34" charset="0"/>
                        </a:rPr>
                        <a:t>Sun, Mar 24, 10:55AM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Action Items, SoutheastCon 2024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757753"/>
                  </a:ext>
                </a:extLst>
              </a:tr>
              <a:tr h="195580">
                <a:tc>
                  <a:txBody>
                    <a:bodyPr/>
                    <a:lstStyle/>
                    <a:p>
                      <a:pPr algn="r" fontAlgn="b"/>
                      <a:r>
                        <a:rPr lang="en-US" sz="1200" b="0" i="0" u="none" strike="noStrike">
                          <a:solidFill>
                            <a:srgbClr val="000000"/>
                          </a:solidFill>
                          <a:effectLst/>
                          <a:latin typeface="Arial" panose="020B0604020202020204" pitchFamily="34" charset="0"/>
                        </a:rPr>
                        <a:t>Sun, Mar 24, 11:15AM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Discussion Items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874249"/>
                  </a:ext>
                </a:extLst>
              </a:tr>
              <a:tr h="195580">
                <a:tc>
                  <a:txBody>
                    <a:bodyPr/>
                    <a:lstStyle/>
                    <a:p>
                      <a:pPr algn="r" fontAlgn="b"/>
                      <a:r>
                        <a:rPr lang="en-US" sz="1200" b="0" i="0" u="none" strike="noStrike">
                          <a:solidFill>
                            <a:srgbClr val="000000"/>
                          </a:solidFill>
                          <a:effectLst/>
                          <a:latin typeface="Arial" panose="020B0604020202020204" pitchFamily="34" charset="0"/>
                        </a:rPr>
                        <a:t>Sun, Mar 24, 12:00PM</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rPr>
                        <a:t>End of Region Meeting and Events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482031"/>
                  </a:ext>
                </a:extLst>
              </a:tr>
            </a:tbl>
          </a:graphicData>
        </a:graphic>
      </p:graphicFrame>
    </p:spTree>
    <p:extLst>
      <p:ext uri="{BB962C8B-B14F-4D97-AF65-F5344CB8AC3E}">
        <p14:creationId xmlns:p14="http://schemas.microsoft.com/office/powerpoint/2010/main" val="1434129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2&quot;/&gt;&lt;lineCharCount val=&quot;13&quot;/&gt;&lt;lineCharCount val=&quot;12&quot;/&gt;&lt;lineCharCount val=&quot;13&quot;/&gt;&lt;lineCharCount val=&quot;12&quot;/&gt;&lt;lineCharCount val=&quot;1&quot;/&gt;&lt;/TableIndex&gt;&lt;/ShapeTextInfo&gt;"/>
</p:tagLst>
</file>

<file path=ppt/theme/theme1.xml><?xml version="1.0" encoding="utf-8"?>
<a:theme xmlns:a="http://schemas.openxmlformats.org/drawingml/2006/main" name="1_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6518</TotalTime>
  <Words>1577</Words>
  <Application>Microsoft Office PowerPoint</Application>
  <PresentationFormat>Widescreen</PresentationFormat>
  <Paragraphs>282</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Courier New</vt:lpstr>
      <vt:lpstr>Georgia</vt:lpstr>
      <vt:lpstr>Lucida Grande</vt:lpstr>
      <vt:lpstr>LucidaGrande</vt:lpstr>
      <vt:lpstr>Verdana</vt:lpstr>
      <vt:lpstr>Wingdings</vt:lpstr>
      <vt:lpstr>1_Theme 1</vt:lpstr>
      <vt:lpstr>Welcome to SoutheastCon 2024</vt:lpstr>
      <vt:lpstr>Region 3 Ethical Code</vt:lpstr>
      <vt:lpstr>Committee Meetings &amp; Attendee Training - Breakouts</vt:lpstr>
      <vt:lpstr>Condolences to Pennisi Family</vt:lpstr>
      <vt:lpstr>Jamaica Workshop Recap</vt:lpstr>
      <vt:lpstr>Introductions</vt:lpstr>
      <vt:lpstr>Area Meetings</vt:lpstr>
      <vt:lpstr>Region 3 Meeting </vt:lpstr>
      <vt:lpstr>Region 3 Committee Meeting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of 2050: Thoughts on a possible future operational context for IEEE</dc:title>
  <dc:creator>Stephen P Welby</dc:creator>
  <cp:lastModifiedBy>Donohoe, Pat</cp:lastModifiedBy>
  <cp:revision>178</cp:revision>
  <dcterms:created xsi:type="dcterms:W3CDTF">2021-11-19T14:07:55Z</dcterms:created>
  <dcterms:modified xsi:type="dcterms:W3CDTF">2024-03-21T16:38:47Z</dcterms:modified>
</cp:coreProperties>
</file>