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67" r:id="rId2"/>
    <p:sldId id="269" r:id="rId3"/>
    <p:sldId id="270" r:id="rId4"/>
    <p:sldId id="271" r:id="rId5"/>
    <p:sldId id="272" r:id="rId6"/>
    <p:sldId id="273" r:id="rId7"/>
    <p:sldId id="274" r:id="rId8"/>
    <p:sldId id="275" r:id="rId9"/>
    <p:sldId id="276" r:id="rId10"/>
    <p:sldId id="277" r:id="rId11"/>
    <p:sldId id="278" r:id="rId12"/>
    <p:sldId id="279" r:id="rId13"/>
    <p:sldId id="280" r:id="rId14"/>
    <p:sldId id="281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29D"/>
    <a:srgbClr val="E3E8EB"/>
    <a:srgbClr val="DFE3E7"/>
    <a:srgbClr val="E4E9ED"/>
    <a:srgbClr val="002A4E"/>
    <a:srgbClr val="F6BE07"/>
    <a:srgbClr val="0062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855" autoAdjust="0"/>
    <p:restoredTop sz="94660"/>
  </p:normalViewPr>
  <p:slideViewPr>
    <p:cSldViewPr snapToGrid="0">
      <p:cViewPr varScale="1">
        <p:scale>
          <a:sx n="79" d="100"/>
          <a:sy n="79" d="100"/>
        </p:scale>
        <p:origin x="917" y="72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A75556-C536-4B27-B812-A02EA16935C3}" type="datetimeFigureOut">
              <a:rPr lang="en-US" smtClean="0"/>
              <a:t>3/22/2024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711C49-634C-40A4-B611-39B3208BDC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7530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alphaModFix amt="3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AB2746-9516-4131-A66B-13D41FE5D1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682867A-808D-4B4C-8147-E20DE8F56D1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613B5D-7A28-4567-9D95-6D56D75EDD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F6E10-088A-474C-A2BB-26858750F9E5}" type="datetime1">
              <a:rPr lang="en-US" smtClean="0"/>
              <a:t>3/22/2024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5A833A-68CD-471C-8A62-4A93E2B31F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0F18A2-42DA-4AF3-B769-DFD694605B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165D2-D3B6-435C-A2E0-8337FBEE834F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97A59788-7E7E-4BE1-807C-8B583101324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701" y="213459"/>
            <a:ext cx="1628452" cy="908904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E3AE2D5C-9575-4FC5-9F95-1A92088EAEC9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800" y="1366"/>
            <a:ext cx="1405888" cy="1224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967626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19DBF9-1070-4D1D-B24A-AC9D4C4B39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1430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00785C7-F30C-41C5-B470-AB1FB71145C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1600200"/>
            <a:ext cx="6172200" cy="470077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FDCA933-8B8C-488C-8599-84327CF05B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1600200"/>
            <a:ext cx="3932237" cy="470077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35A62C-4F9F-43DC-8E79-D0E7C60BE11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867938" y="6356350"/>
            <a:ext cx="2743200" cy="365125"/>
          </a:xfrm>
        </p:spPr>
        <p:txBody>
          <a:bodyPr/>
          <a:lstStyle>
            <a:lvl1pPr algn="ctr">
              <a:defRPr/>
            </a:lvl1pPr>
          </a:lstStyle>
          <a:p>
            <a:fld id="{7F9B0DC5-2C23-46EA-9207-C3334FEAA56E}" type="datetime1">
              <a:rPr lang="en-US" smtClean="0"/>
              <a:pPr/>
              <a:t>3/22/2024</a:t>
            </a:fld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9D4410C-2ADE-4198-AF7C-F1A2A46C3F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165D2-D3B6-435C-A2E0-8337FBEE834F}" type="slidenum">
              <a:rPr lang="en-US" smtClean="0"/>
              <a:t>‹#›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90D4B8B-7A01-8ECB-55A4-54C519A78DF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81481" y="332162"/>
            <a:ext cx="1095336" cy="957671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4770E9F6-FA5E-4B26-A454-8D366B38AD2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1481" y="5850701"/>
            <a:ext cx="1628452" cy="908904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B47D0050-DDA1-47F5-B1B0-B43EA69BBE80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2330" y="5652167"/>
            <a:ext cx="1405888" cy="1224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0553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9F8AA4-672F-4E6B-A8DF-43E43537C3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519B63-9B50-4AE3-8E69-59AF4CE8B4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71598"/>
            <a:ext cx="10515600" cy="4933555"/>
          </a:xfrm>
        </p:spPr>
        <p:txBody>
          <a:bodyPr/>
          <a:lstStyle>
            <a:lvl1pPr>
              <a:defRPr sz="2800"/>
            </a:lvl1pPr>
            <a:lvl3pPr>
              <a:defRPr sz="2000"/>
            </a:lvl3pPr>
            <a:lvl4pPr>
              <a:defRPr sz="1800"/>
            </a:lvl4pPr>
            <a:lvl5pPr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E146CA-3223-49D8-8A04-78A4B0BAE0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165D2-D3B6-435C-A2E0-8337FBEE834F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5A9B48D5-747D-4432-BC9A-3C77664234B5}"/>
              </a:ext>
            </a:extLst>
          </p:cNvPr>
          <p:cNvCxnSpPr/>
          <p:nvPr userDrawn="1"/>
        </p:nvCxnSpPr>
        <p:spPr>
          <a:xfrm>
            <a:off x="838200" y="1330716"/>
            <a:ext cx="10515599" cy="0"/>
          </a:xfrm>
          <a:prstGeom prst="line">
            <a:avLst/>
          </a:prstGeom>
          <a:ln>
            <a:solidFill>
              <a:srgbClr val="F6BE0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>
            <a:extLst>
              <a:ext uri="{FF2B5EF4-FFF2-40B4-BE49-F238E27FC236}">
                <a16:creationId xmlns:a16="http://schemas.microsoft.com/office/drawing/2014/main" id="{72F50DCF-F4CB-4F07-B7CD-C0CCBFA7426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81481" y="303586"/>
            <a:ext cx="1095336" cy="957671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10B5F19B-9159-48B6-8D3A-235A1EA0A10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1481" y="5850701"/>
            <a:ext cx="1628452" cy="908904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FAF6EE1E-E6DE-4167-A966-26C6F2CCBE45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2330" y="5652167"/>
            <a:ext cx="1405888" cy="1224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58465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2F5EA7-C868-490E-B23A-318ECA48A7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72C6D4-09FA-4CB4-BBE1-0C9A335D3E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6247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84D455-26D7-488B-82F6-553A3A7ADEC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979580" y="6356350"/>
            <a:ext cx="2743200" cy="365125"/>
          </a:xfrm>
        </p:spPr>
        <p:txBody>
          <a:bodyPr/>
          <a:lstStyle>
            <a:lvl1pPr algn="ctr">
              <a:defRPr/>
            </a:lvl1pPr>
          </a:lstStyle>
          <a:p>
            <a:fld id="{3ADABA23-1EE7-4FF7-81E1-1C903E520C5D}" type="datetime1">
              <a:rPr lang="en-US" smtClean="0"/>
              <a:pPr/>
              <a:t>3/22/2024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2F5C34-085F-499C-8F57-D2607BD492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165D2-D3B6-435C-A2E0-8337FBEE834F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29352316-4A36-4DCD-8BEF-80FF909BC31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1481" y="5850701"/>
            <a:ext cx="1628452" cy="908904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0AA0505E-2EBD-4C8A-93AE-08DAA23EA1BF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2330" y="5652167"/>
            <a:ext cx="1405888" cy="1224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11326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D8E7D5-A79C-4556-83E8-6B58CFF10B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5A1758-89B2-45B0-8905-D8E64D78AF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371600"/>
            <a:ext cx="5181600" cy="493355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D0545AE-17DA-4C71-83F1-F155B735E4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371600"/>
            <a:ext cx="5181600" cy="49335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08DFCAE-B36C-4702-A2EF-1529D21F20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862623" y="6328116"/>
            <a:ext cx="2743200" cy="365125"/>
          </a:xfrm>
        </p:spPr>
        <p:txBody>
          <a:bodyPr/>
          <a:lstStyle>
            <a:lvl1pPr algn="ctr">
              <a:defRPr/>
            </a:lvl1pPr>
          </a:lstStyle>
          <a:p>
            <a:fld id="{EBFD83CA-F91E-4889-B6AB-2E0D3BB037F7}" type="datetime1">
              <a:rPr lang="en-US" smtClean="0"/>
              <a:pPr/>
              <a:t>3/22/2024</a:t>
            </a:fld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82323D-EC91-44B4-8D19-93D7E79087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165D2-D3B6-435C-A2E0-8337FBEE834F}" type="slidenum">
              <a:rPr lang="en-US" smtClean="0"/>
              <a:t>‹#›</a:t>
            </a:fld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F4099521-FBD7-45D2-92CB-9A69E9D0E48F}"/>
              </a:ext>
            </a:extLst>
          </p:cNvPr>
          <p:cNvCxnSpPr/>
          <p:nvPr userDrawn="1"/>
        </p:nvCxnSpPr>
        <p:spPr>
          <a:xfrm>
            <a:off x="838200" y="1330716"/>
            <a:ext cx="10515599" cy="0"/>
          </a:xfrm>
          <a:prstGeom prst="line">
            <a:avLst/>
          </a:prstGeom>
          <a:ln>
            <a:solidFill>
              <a:srgbClr val="F6BE0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>
            <a:extLst>
              <a:ext uri="{FF2B5EF4-FFF2-40B4-BE49-F238E27FC236}">
                <a16:creationId xmlns:a16="http://schemas.microsoft.com/office/drawing/2014/main" id="{85806D80-C007-2055-7074-13E2C560C0B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81481" y="332162"/>
            <a:ext cx="1095336" cy="957671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FAAE1901-43D2-4F3A-9275-4921C6B1F0A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1481" y="5850701"/>
            <a:ext cx="1628452" cy="908904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A28F877E-7CE9-418A-9691-BCA97252F975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2330" y="5652167"/>
            <a:ext cx="1405888" cy="1224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38973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948815-F4F7-410A-B2E9-DC60AECEA7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9378868" cy="914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8E8B4D-A7F8-4D7E-8944-717B7F947D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371600"/>
            <a:ext cx="5157787" cy="6858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604F3D9-108D-4DEB-AF00-C0FD453C38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057399"/>
            <a:ext cx="5157787" cy="42477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266C876-8A3A-4A74-92FE-1D89B100A36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371600"/>
            <a:ext cx="5183188" cy="6858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D481145-5C02-4A69-A774-4E2700B064D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057401"/>
            <a:ext cx="5183188" cy="42477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5054ACE-E1D0-4EEA-AF0A-122B4714A63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724399" y="6414829"/>
            <a:ext cx="2743200" cy="365125"/>
          </a:xfrm>
        </p:spPr>
        <p:txBody>
          <a:bodyPr/>
          <a:lstStyle>
            <a:lvl1pPr algn="ctr">
              <a:defRPr/>
            </a:lvl1pPr>
          </a:lstStyle>
          <a:p>
            <a:fld id="{52C753F6-1C0C-417A-BC3A-636F67AE8E6A}" type="datetime1">
              <a:rPr lang="en-US" smtClean="0"/>
              <a:pPr/>
              <a:t>3/22/2024</a:t>
            </a:fld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42189F4-B00A-47ED-B6B7-2B915226DD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165D2-D3B6-435C-A2E0-8337FBEE834F}" type="slidenum">
              <a:rPr lang="en-US" smtClean="0"/>
              <a:t>‹#›</a:t>
            </a:fld>
            <a:endParaRPr lang="en-US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01D2F6C1-58C9-4282-9125-E7D07A790849}"/>
              </a:ext>
            </a:extLst>
          </p:cNvPr>
          <p:cNvCxnSpPr/>
          <p:nvPr userDrawn="1"/>
        </p:nvCxnSpPr>
        <p:spPr>
          <a:xfrm>
            <a:off x="838200" y="1330716"/>
            <a:ext cx="10515599" cy="0"/>
          </a:xfrm>
          <a:prstGeom prst="line">
            <a:avLst/>
          </a:prstGeom>
          <a:ln>
            <a:solidFill>
              <a:srgbClr val="F6BE0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>
            <a:extLst>
              <a:ext uri="{FF2B5EF4-FFF2-40B4-BE49-F238E27FC236}">
                <a16:creationId xmlns:a16="http://schemas.microsoft.com/office/drawing/2014/main" id="{93E20D10-B618-AAFD-B71B-77214DD6116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81481" y="332162"/>
            <a:ext cx="1095336" cy="957671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C34923EF-5F62-4EA8-B71C-CE03F5438DC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1481" y="5850701"/>
            <a:ext cx="1628452" cy="908904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B3DC849D-3365-42CF-A6C1-F474790E24F6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2330" y="5652167"/>
            <a:ext cx="1405888" cy="1224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01236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1975E2-5FDD-49C2-817D-1582EE837C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FB27A49-99F5-42F1-8613-6F7A554A6A7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671236" y="6356350"/>
            <a:ext cx="2743200" cy="365125"/>
          </a:xfrm>
        </p:spPr>
        <p:txBody>
          <a:bodyPr/>
          <a:lstStyle>
            <a:lvl1pPr algn="ctr">
              <a:defRPr/>
            </a:lvl1pPr>
          </a:lstStyle>
          <a:p>
            <a:fld id="{F3641CA9-E3AA-4498-AC10-74A73C18C207}" type="datetime1">
              <a:rPr lang="en-US" smtClean="0"/>
              <a:pPr/>
              <a:t>3/22/2024</a:t>
            </a:fld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D2F6ADD-9DB3-4E49-AC87-A9AA8F0AA5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165D2-D3B6-435C-A2E0-8337FBEE834F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FB60EE1F-EA91-4806-AA4C-FE3A89BBD870}"/>
              </a:ext>
            </a:extLst>
          </p:cNvPr>
          <p:cNvCxnSpPr/>
          <p:nvPr userDrawn="1"/>
        </p:nvCxnSpPr>
        <p:spPr>
          <a:xfrm>
            <a:off x="838200" y="1330716"/>
            <a:ext cx="10515599" cy="0"/>
          </a:xfrm>
          <a:prstGeom prst="line">
            <a:avLst/>
          </a:prstGeom>
          <a:ln>
            <a:solidFill>
              <a:srgbClr val="F6BE0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>
            <a:extLst>
              <a:ext uri="{FF2B5EF4-FFF2-40B4-BE49-F238E27FC236}">
                <a16:creationId xmlns:a16="http://schemas.microsoft.com/office/drawing/2014/main" id="{A490283F-240E-4AE1-9F80-A0B7FDF7967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1481" y="5850701"/>
            <a:ext cx="1628452" cy="908904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51696B16-E789-47B9-864F-DE761F6A738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2330" y="5652167"/>
            <a:ext cx="1405888" cy="1224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13864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CDDC535-01AF-40DF-BCF9-1333BDA51AC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623390" y="6356350"/>
            <a:ext cx="2743200" cy="365125"/>
          </a:xfrm>
        </p:spPr>
        <p:txBody>
          <a:bodyPr/>
          <a:lstStyle>
            <a:lvl1pPr algn="ctr">
              <a:defRPr/>
            </a:lvl1pPr>
          </a:lstStyle>
          <a:p>
            <a:fld id="{E9D43D7C-EB68-4353-A5C8-0CD4D58E9116}" type="datetime1">
              <a:rPr lang="en-US" smtClean="0"/>
              <a:pPr/>
              <a:t>3/22/2024</a:t>
            </a:fld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6AA9725-E942-4015-9756-AB4AEA7B21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165D2-D3B6-435C-A2E0-8337FBEE834F}" type="slidenum">
              <a:rPr lang="en-US" smtClean="0"/>
              <a:t>‹#›</a:t>
            </a:fld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57FF365-1939-365F-6CEB-E11108DD69A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81481" y="332162"/>
            <a:ext cx="1095336" cy="95767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84439596-7566-4AE3-8DD6-6FE5ED8CCB0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1481" y="5850701"/>
            <a:ext cx="1628452" cy="908904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499DBFD9-76DD-4159-B3B8-2B20399961C6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2330" y="5652167"/>
            <a:ext cx="1405888" cy="1224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60817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- No Log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CDDC535-01AF-40DF-BCF9-1333BDA51A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43D7C-EB68-4353-A5C8-0CD4D58E9116}" type="datetime1">
              <a:rPr lang="en-US" smtClean="0"/>
              <a:t>3/22/2024</a:t>
            </a:fld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6AA9725-E942-4015-9756-AB4AEA7B21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165D2-D3B6-435C-A2E0-8337FBEE83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521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83DF11-B347-4596-B6C5-B0574BC413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1430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E475C10-DD34-4E31-95BD-ADA2010895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1600200"/>
            <a:ext cx="3932237" cy="470077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3C72760-94C0-4F07-9F7B-07C186A4094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091222" y="6358048"/>
            <a:ext cx="2743200" cy="365125"/>
          </a:xfrm>
        </p:spPr>
        <p:txBody>
          <a:bodyPr/>
          <a:lstStyle>
            <a:lvl1pPr algn="ctr">
              <a:defRPr/>
            </a:lvl1pPr>
          </a:lstStyle>
          <a:p>
            <a:fld id="{623B2362-B003-4262-AB00-599FB7FA1887}" type="datetime1">
              <a:rPr lang="en-US" smtClean="0"/>
              <a:pPr/>
              <a:t>3/22/2024</a:t>
            </a:fld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5B5755-8F0F-4329-B2EE-F1842085A6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165D2-D3B6-435C-A2E0-8337FBEE834F}" type="slidenum">
              <a:rPr lang="en-US" smtClean="0"/>
              <a:t>‹#›</a:t>
            </a:fld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2CC31A-9B29-4A49-9312-701F95A75F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1600199"/>
            <a:ext cx="6172200" cy="470077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7A2075A-FC4F-C35C-5C6E-0FBC8F67FE1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81481" y="332162"/>
            <a:ext cx="1095336" cy="957671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86E958DD-90D0-4B62-A086-FFF4CAA220F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1481" y="5850701"/>
            <a:ext cx="1628452" cy="908904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956BFC98-96CD-4075-A1A6-6B136719567D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2330" y="5652167"/>
            <a:ext cx="1405888" cy="1224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21224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9A66D23-FCC2-4FC3-9AE9-8E3E1A47ED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9380456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24CED0-24BC-47BC-A404-5DD31B44DE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371600"/>
            <a:ext cx="10515600" cy="49377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141762-9D66-4C7A-9CA8-2639E87AE91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599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9E9083D1-6D31-4A34-9FB3-2BA837F6CB85}" type="datetime1">
              <a:rPr lang="en-US" smtClean="0"/>
              <a:t>3/22/2024</a:t>
            </a:fld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85F490-C0E0-4090-A63F-CC14194A338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pPr algn="l"/>
            <a:fld id="{FE9165D2-D3B6-435C-A2E0-8337FBEE834F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8267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6" r:id="rId9"/>
    <p:sldLayoutId id="2147483657" r:id="rId10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>
          <a:solidFill>
            <a:srgbClr val="00629B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mga.ieee.org/images/files/Current_MGA_Operations_Manual_2024__17_Feb_2024.pdf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://nominations.vtools.ieee.org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voting.vtools.ieee.org/tego_/ballot_admin/index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24E6EDB-0477-2ADB-78BE-CF139FC129D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IEEE Local Elections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A20537DC-833D-D49C-EC88-B8C300EDA39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Theresa Brunasso, Past Director</a:t>
            </a:r>
          </a:p>
          <a:p>
            <a:r>
              <a:rPr lang="en-US" dirty="0"/>
              <a:t>theresa.brunasso@ieee.org</a:t>
            </a:r>
          </a:p>
          <a:p>
            <a:endParaRPr lang="en-US" dirty="0"/>
          </a:p>
          <a:p>
            <a:r>
              <a:rPr lang="en-US" sz="2400" b="1" dirty="0"/>
              <a:t>SoutheastCon 2024 Atlanta, Georgia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58176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>
            <a:extLst>
              <a:ext uri="{FF2B5EF4-FFF2-40B4-BE49-F238E27FC236}">
                <a16:creationId xmlns:a16="http://schemas.microsoft.com/office/drawing/2014/main" id="{C78819AE-06AF-64AE-7D2A-306E8633A4C8}"/>
              </a:ext>
            </a:extLst>
          </p:cNvPr>
          <p:cNvGrpSpPr/>
          <p:nvPr/>
        </p:nvGrpSpPr>
        <p:grpSpPr>
          <a:xfrm>
            <a:off x="816864" y="2892425"/>
            <a:ext cx="5783263" cy="3600450"/>
            <a:chOff x="5953125" y="2405063"/>
            <a:chExt cx="5783263" cy="3600450"/>
          </a:xfrm>
        </p:grpSpPr>
        <p:pic>
          <p:nvPicPr>
            <p:cNvPr id="16" name="Picture 6">
              <a:extLst>
                <a:ext uri="{FF2B5EF4-FFF2-40B4-BE49-F238E27FC236}">
                  <a16:creationId xmlns:a16="http://schemas.microsoft.com/office/drawing/2014/main" id="{6F045603-9B5A-1F99-2F01-02C7F900CA5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00750" y="2405063"/>
              <a:ext cx="5672138" cy="3600450"/>
            </a:xfrm>
            <a:prstGeom prst="rect">
              <a:avLst/>
            </a:prstGeom>
            <a:noFill/>
            <a:ln w="9525">
              <a:solidFill>
                <a:srgbClr val="418AB3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3BA0FF54-C3D4-F0C1-52E7-ED45AC38BF91}"/>
                </a:ext>
              </a:extLst>
            </p:cNvPr>
            <p:cNvSpPr/>
            <p:nvPr/>
          </p:nvSpPr>
          <p:spPr>
            <a:xfrm>
              <a:off x="8535988" y="3987800"/>
              <a:ext cx="3200400" cy="889000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8BD7A527-4FB1-3F15-2A9B-C32BB3D1E46D}"/>
                </a:ext>
              </a:extLst>
            </p:cNvPr>
            <p:cNvSpPr/>
            <p:nvPr/>
          </p:nvSpPr>
          <p:spPr>
            <a:xfrm>
              <a:off x="5953125" y="3343275"/>
              <a:ext cx="2476500" cy="304800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DEFA178E-EA78-C7D7-AB3E-1FDBC5BABE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vTools Ballot Creation (continued)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705D219F-AE77-0975-FFFE-443227C91BBF}"/>
              </a:ext>
            </a:extLst>
          </p:cNvPr>
          <p:cNvGrpSpPr/>
          <p:nvPr/>
        </p:nvGrpSpPr>
        <p:grpSpPr>
          <a:xfrm>
            <a:off x="5723636" y="1362868"/>
            <a:ext cx="5651500" cy="3028950"/>
            <a:chOff x="220663" y="1076325"/>
            <a:chExt cx="5651500" cy="3028950"/>
          </a:xfrm>
        </p:grpSpPr>
        <p:pic>
          <p:nvPicPr>
            <p:cNvPr id="12" name="Picture 4">
              <a:extLst>
                <a:ext uri="{FF2B5EF4-FFF2-40B4-BE49-F238E27FC236}">
                  <a16:creationId xmlns:a16="http://schemas.microsoft.com/office/drawing/2014/main" id="{F628696E-AAB0-F681-D5DA-487E96D018A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0663" y="1076325"/>
              <a:ext cx="5651500" cy="3028950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37B9FE48-E001-D094-FD32-073F25AC42AC}"/>
                </a:ext>
              </a:extLst>
            </p:cNvPr>
            <p:cNvSpPr/>
            <p:nvPr/>
          </p:nvSpPr>
          <p:spPr>
            <a:xfrm>
              <a:off x="392113" y="2590800"/>
              <a:ext cx="1163637" cy="390525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4" name="Rectangle: Rounded Corners 13">
              <a:extLst>
                <a:ext uri="{FF2B5EF4-FFF2-40B4-BE49-F238E27FC236}">
                  <a16:creationId xmlns:a16="http://schemas.microsoft.com/office/drawing/2014/main" id="{196AAACA-773A-93DC-4B8E-0573D4F0D8A0}"/>
                </a:ext>
              </a:extLst>
            </p:cNvPr>
            <p:cNvSpPr/>
            <p:nvPr/>
          </p:nvSpPr>
          <p:spPr>
            <a:xfrm>
              <a:off x="1649413" y="2671763"/>
              <a:ext cx="1546225" cy="617537"/>
            </a:xfrm>
            <a:prstGeom prst="roundRect">
              <a:avLst/>
            </a:prstGeom>
            <a:solidFill>
              <a:srgbClr val="FFC000"/>
            </a:solidFill>
            <a:ln w="6350"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200" dirty="0">
                  <a:solidFill>
                    <a:schemeClr val="tx1"/>
                  </a:solidFill>
                </a:rPr>
                <a:t>Bio, statement, photo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9851800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06FE58-3263-040C-37CF-6013DD7DF1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Open Sans" pitchFamily="34" charset="0"/>
                <a:cs typeface="Open Sans" pitchFamily="34" charset="0"/>
                <a:sym typeface="Open Sans" pitchFamily="34" charset="0"/>
              </a:rPr>
              <a:t>vTools Election Management</a:t>
            </a:r>
            <a:endParaRPr lang="en-US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39AC53F8-F788-23BE-347B-C903FF6EACA8}"/>
              </a:ext>
            </a:extLst>
          </p:cNvPr>
          <p:cNvGrpSpPr/>
          <p:nvPr/>
        </p:nvGrpSpPr>
        <p:grpSpPr>
          <a:xfrm>
            <a:off x="940245" y="1442149"/>
            <a:ext cx="7705725" cy="4760912"/>
            <a:chOff x="2513013" y="1268413"/>
            <a:chExt cx="7705725" cy="4760912"/>
          </a:xfrm>
        </p:grpSpPr>
        <p:pic>
          <p:nvPicPr>
            <p:cNvPr id="4" name="Picture 2">
              <a:extLst>
                <a:ext uri="{FF2B5EF4-FFF2-40B4-BE49-F238E27FC236}">
                  <a16:creationId xmlns:a16="http://schemas.microsoft.com/office/drawing/2014/main" id="{C9D5B5CA-B962-7EB2-8E1B-FA2ED4DB0E0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13013" y="1268413"/>
              <a:ext cx="7705725" cy="4760912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3C82ACD7-FA19-A5E8-B5D0-8027AAD0C425}"/>
                </a:ext>
              </a:extLst>
            </p:cNvPr>
            <p:cNvSpPr/>
            <p:nvPr/>
          </p:nvSpPr>
          <p:spPr>
            <a:xfrm>
              <a:off x="2619375" y="2305050"/>
              <a:ext cx="1114425" cy="1123950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E860F18A-E855-BF3B-ADD1-A7583D0D40AD}"/>
                </a:ext>
              </a:extLst>
            </p:cNvPr>
            <p:cNvSpPr/>
            <p:nvPr/>
          </p:nvSpPr>
          <p:spPr>
            <a:xfrm>
              <a:off x="2513013" y="4629150"/>
              <a:ext cx="946150" cy="371475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6351915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A3CE7CA7-1403-E0C9-B559-2ABD8B8D0B6E}"/>
              </a:ext>
            </a:extLst>
          </p:cNvPr>
          <p:cNvGrpSpPr/>
          <p:nvPr/>
        </p:nvGrpSpPr>
        <p:grpSpPr>
          <a:xfrm>
            <a:off x="5983288" y="2864644"/>
            <a:ext cx="5668962" cy="2700337"/>
            <a:chOff x="5970588" y="2325688"/>
            <a:chExt cx="5668962" cy="2700337"/>
          </a:xfrm>
        </p:grpSpPr>
        <p:pic>
          <p:nvPicPr>
            <p:cNvPr id="8" name="Picture 9">
              <a:extLst>
                <a:ext uri="{FF2B5EF4-FFF2-40B4-BE49-F238E27FC236}">
                  <a16:creationId xmlns:a16="http://schemas.microsoft.com/office/drawing/2014/main" id="{25922AFA-B326-C11A-8693-0E961BE31FE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70588" y="2325688"/>
              <a:ext cx="5668962" cy="27003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B46B410C-62FD-879C-E720-1042B74FF470}"/>
                </a:ext>
              </a:extLst>
            </p:cNvPr>
            <p:cNvSpPr/>
            <p:nvPr/>
          </p:nvSpPr>
          <p:spPr>
            <a:xfrm>
              <a:off x="6705600" y="2917825"/>
              <a:ext cx="2381250" cy="438150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93F40BED-A8A1-EBF1-92E5-1F56AA481C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vTools Election Results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C8FF17DB-2A0C-E9FA-4053-78178E70284F}"/>
              </a:ext>
            </a:extLst>
          </p:cNvPr>
          <p:cNvGrpSpPr/>
          <p:nvPr/>
        </p:nvGrpSpPr>
        <p:grpSpPr>
          <a:xfrm>
            <a:off x="765524" y="1445133"/>
            <a:ext cx="5786438" cy="3062288"/>
            <a:chOff x="196850" y="1152525"/>
            <a:chExt cx="5786438" cy="3062288"/>
          </a:xfrm>
        </p:grpSpPr>
        <p:pic>
          <p:nvPicPr>
            <p:cNvPr id="5" name="Picture 2">
              <a:extLst>
                <a:ext uri="{FF2B5EF4-FFF2-40B4-BE49-F238E27FC236}">
                  <a16:creationId xmlns:a16="http://schemas.microsoft.com/office/drawing/2014/main" id="{909F6E6A-5E7C-BE18-6C18-14205AF7A9D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6850" y="1152525"/>
              <a:ext cx="5640388" cy="28590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E6938B16-CB0B-C5D2-3B6F-6B9B93C8EB5D}"/>
                </a:ext>
              </a:extLst>
            </p:cNvPr>
            <p:cNvSpPr/>
            <p:nvPr/>
          </p:nvSpPr>
          <p:spPr>
            <a:xfrm>
              <a:off x="3268663" y="3136900"/>
              <a:ext cx="2714625" cy="1077913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8202875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DEE333-7F83-8252-D2A4-522963E9C0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B11617-74E0-3793-C916-0E48D6D0F9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79282"/>
            <a:ext cx="11056684" cy="4933555"/>
          </a:xfrm>
        </p:spPr>
        <p:txBody>
          <a:bodyPr>
            <a:normAutofit/>
          </a:bodyPr>
          <a:lstStyle/>
          <a:p>
            <a:r>
              <a:rPr lang="en-US" dirty="0"/>
              <a:t>We appreciate your years of service, but </a:t>
            </a:r>
            <a:r>
              <a:rPr lang="en-US" b="1" dirty="0"/>
              <a:t>elections are required</a:t>
            </a:r>
          </a:p>
          <a:p>
            <a:r>
              <a:rPr lang="en-US" dirty="0"/>
              <a:t>There are many more volunteer opportunities at the Region, MGA and IEEE level!</a:t>
            </a:r>
          </a:p>
          <a:p>
            <a:r>
              <a:rPr lang="en-US" dirty="0"/>
              <a:t>vTools makes it easy to hold elections</a:t>
            </a:r>
          </a:p>
          <a:p>
            <a:r>
              <a:rPr lang="en-US" dirty="0"/>
              <a:t>Your Area Chairs are available to help</a:t>
            </a:r>
          </a:p>
          <a:p>
            <a:r>
              <a:rPr lang="en-US" dirty="0"/>
              <a:t>Your Area Chairs, Director-Elect and Director will know if you don’t hold your required elections.</a:t>
            </a:r>
          </a:p>
          <a:p>
            <a:r>
              <a:rPr lang="en-US" dirty="0"/>
              <a:t>A training plan is being prepared for this year's local elections. </a:t>
            </a:r>
          </a:p>
          <a:p>
            <a:r>
              <a:rPr lang="en-US" dirty="0"/>
              <a:t>All local units will receive a communication in early April with information resources, FAQs and training webinar schedules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95551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4FC059-B8FB-2C67-AEBA-0CDCE0083E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49" y="1709738"/>
            <a:ext cx="10840197" cy="2852737"/>
          </a:xfrm>
        </p:spPr>
        <p:txBody>
          <a:bodyPr/>
          <a:lstStyle/>
          <a:p>
            <a:r>
              <a:rPr lang="en-US" dirty="0"/>
              <a:t>Thank you for all you do for IEEE!</a:t>
            </a:r>
            <a:br>
              <a:rPr lang="en-US" dirty="0"/>
            </a:br>
            <a:r>
              <a:rPr lang="en-US" dirty="0"/>
              <a:t>Any questions?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5725D2-96ED-75E2-B431-7D8A90C8BFE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theresa.brunasso@ieee.org</a:t>
            </a:r>
          </a:p>
        </p:txBody>
      </p:sp>
    </p:spTree>
    <p:extLst>
      <p:ext uri="{BB962C8B-B14F-4D97-AF65-F5344CB8AC3E}">
        <p14:creationId xmlns:p14="http://schemas.microsoft.com/office/powerpoint/2010/main" val="4233304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076B88-F243-0967-CFD0-2F53A1CADB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98F4F2-9D58-2CB0-CA76-7E6CD9A9AC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71598"/>
            <a:ext cx="10913828" cy="4933555"/>
          </a:xfrm>
        </p:spPr>
        <p:txBody>
          <a:bodyPr/>
          <a:lstStyle/>
          <a:p>
            <a:r>
              <a:rPr lang="en-US" dirty="0"/>
              <a:t>Why have Section, Chapter &amp; Affinity Group elections?</a:t>
            </a:r>
          </a:p>
          <a:p>
            <a:r>
              <a:rPr lang="en-US" dirty="0"/>
              <a:t>Election Requirements</a:t>
            </a:r>
          </a:p>
          <a:p>
            <a:pPr lvl="1"/>
            <a:r>
              <a:rPr lang="en-US" dirty="0"/>
              <a:t>Election Committee</a:t>
            </a:r>
          </a:p>
          <a:p>
            <a:pPr lvl="1"/>
            <a:r>
              <a:rPr lang="en-US" dirty="0"/>
              <a:t>Schedule</a:t>
            </a:r>
          </a:p>
          <a:p>
            <a:pPr lvl="1"/>
            <a:r>
              <a:rPr lang="en-US" dirty="0"/>
              <a:t>Candidates</a:t>
            </a:r>
          </a:p>
          <a:p>
            <a:pPr lvl="1"/>
            <a:r>
              <a:rPr lang="en-US" dirty="0"/>
              <a:t>Tools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02596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775619-0FC8-0A90-C2BC-6A456E417E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Why Elections?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B36BB8-647E-F337-2874-6737F50AA6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71598"/>
            <a:ext cx="10889512" cy="4933555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Elections are required by the MGA Operations Manual</a:t>
            </a:r>
          </a:p>
          <a:p>
            <a:pPr lvl="1">
              <a:spcBef>
                <a:spcPts val="1000"/>
              </a:spcBef>
            </a:pPr>
            <a:r>
              <a:rPr lang="en-US" sz="2000" dirty="0">
                <a:hlinkClick r:id="rId2"/>
              </a:rPr>
              <a:t>https://mga.ieee.org/images/files/Current_MGA_Operations_Manual_2024__17_Feb_2024.pdf</a:t>
            </a:r>
            <a:endParaRPr lang="en-US" sz="2000" dirty="0"/>
          </a:p>
          <a:p>
            <a:pPr lvl="1">
              <a:spcBef>
                <a:spcPts val="1000"/>
              </a:spcBef>
            </a:pPr>
            <a:r>
              <a:rPr lang="en-US" b="1" u="sng" dirty="0"/>
              <a:t>Section Officers</a:t>
            </a:r>
            <a:r>
              <a:rPr lang="en-US" b="1" dirty="0"/>
              <a:t>, </a:t>
            </a:r>
            <a:r>
              <a:rPr lang="en-US" dirty="0"/>
              <a:t>Paragraph 9.5 F 7a: “All officers shall be elected by Section members of Graduate Student Member, Member, Senior Member, and Fellow grade.  </a:t>
            </a:r>
            <a:r>
              <a:rPr lang="en-US" b="1" dirty="0"/>
              <a:t>Elections for all officers shall take place every one or two years, </a:t>
            </a:r>
            <a:r>
              <a:rPr lang="en-US" dirty="0"/>
              <a:t>in accordance with the term of office as defined by the Section.”</a:t>
            </a:r>
          </a:p>
          <a:p>
            <a:pPr lvl="1">
              <a:spcBef>
                <a:spcPts val="1000"/>
              </a:spcBef>
            </a:pPr>
            <a:r>
              <a:rPr lang="en-US" b="1" u="sng" dirty="0"/>
              <a:t>Chapter Officers</a:t>
            </a:r>
            <a:r>
              <a:rPr lang="en-US" b="1" dirty="0"/>
              <a:t>,</a:t>
            </a:r>
            <a:r>
              <a:rPr lang="en-US" dirty="0"/>
              <a:t> Paragraph 9.7 D 5b “All officers shall be elected by Chapter members of Graduate Student Member, Member, Senior Member, and Fellow grade.  </a:t>
            </a:r>
            <a:r>
              <a:rPr lang="en-US" b="1" dirty="0"/>
              <a:t>Elections for all officers shall take place every one or two years</a:t>
            </a:r>
            <a:r>
              <a:rPr lang="en-US" dirty="0"/>
              <a:t>, in accordance with the term of office as defined by the parent geographical unit that assumes responsibility for the Chapter management”</a:t>
            </a:r>
          </a:p>
          <a:p>
            <a:pPr lvl="1">
              <a:spcBef>
                <a:spcPts val="1000"/>
              </a:spcBef>
            </a:pPr>
            <a:r>
              <a:rPr lang="en-US" b="1" u="sng" dirty="0"/>
              <a:t>Affinity Group Officers</a:t>
            </a:r>
            <a:r>
              <a:rPr lang="en-US" dirty="0"/>
              <a:t>, Paragraph 9.10 D 6a: “All officers shall be elected by Affinity Group members of Graduate Student Member, Member, Senior Member, and Fellow grade.  </a:t>
            </a:r>
            <a:r>
              <a:rPr lang="en-US" b="1" dirty="0"/>
              <a:t>Elections for all officers shall take place every one or two years, </a:t>
            </a:r>
            <a:r>
              <a:rPr lang="en-US" dirty="0"/>
              <a:t>in accordance with the term of office as defined by the Section.”</a:t>
            </a:r>
          </a:p>
          <a:p>
            <a:pPr lvl="1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3828022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775619-0FC8-0A90-C2BC-6A456E417E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Why Elections? (continued)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B36BB8-647E-F337-2874-6737F50AA6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71598"/>
            <a:ext cx="10889512" cy="4933555"/>
          </a:xfrm>
        </p:spPr>
        <p:txBody>
          <a:bodyPr>
            <a:normAutofit fontScale="92500" lnSpcReduction="10000"/>
          </a:bodyPr>
          <a:lstStyle/>
          <a:p>
            <a:r>
              <a:rPr lang="en-US" sz="3200" dirty="0"/>
              <a:t>Section, Chapter and Affinity Group Officers have term limits!</a:t>
            </a:r>
          </a:p>
          <a:p>
            <a:pPr lvl="1"/>
            <a:r>
              <a:rPr lang="en-US" dirty="0"/>
              <a:t>The consecutive period of service in any one office shall normally not exceed four years.  </a:t>
            </a:r>
          </a:p>
          <a:p>
            <a:pPr lvl="1"/>
            <a:r>
              <a:rPr lang="en-US" dirty="0"/>
              <a:t>All officers shall not serve in any one position, in any single organizational unit, more than six years in total.  </a:t>
            </a:r>
          </a:p>
          <a:p>
            <a:pPr lvl="1"/>
            <a:r>
              <a:rPr lang="en-US" dirty="0"/>
              <a:t>Exceptions to this rule require approval by the Region Director who will annually report such exceptions to the MGA Board.</a:t>
            </a:r>
          </a:p>
          <a:p>
            <a:r>
              <a:rPr lang="en-US" sz="3200" dirty="0"/>
              <a:t>Members have the right to choose their officers</a:t>
            </a:r>
          </a:p>
          <a:p>
            <a:r>
              <a:rPr lang="en-US" sz="3200" dirty="0"/>
              <a:t>Electing new officers guards against volunteer burn out</a:t>
            </a:r>
          </a:p>
          <a:p>
            <a:r>
              <a:rPr lang="en-US" sz="3200" dirty="0"/>
              <a:t>Electing new officers brings new volunteers and ideas to your organization</a:t>
            </a:r>
          </a:p>
          <a:p>
            <a:r>
              <a:rPr lang="en-US" sz="3200" dirty="0"/>
              <a:t>MGA is using vTools data to share all election and officer terms with Area Chairs and Region Directors. </a:t>
            </a:r>
          </a:p>
        </p:txBody>
      </p:sp>
    </p:spTree>
    <p:extLst>
      <p:ext uri="{BB962C8B-B14F-4D97-AF65-F5344CB8AC3E}">
        <p14:creationId xmlns:p14="http://schemas.microsoft.com/office/powerpoint/2010/main" val="39062815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0CD5C2-B510-55F6-5C8D-07E7BF3C10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Election Committee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5D1E76-6616-DDAF-FE1C-7CFE6A2A5A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2752" y="1306957"/>
            <a:ext cx="10564368" cy="5486402"/>
          </a:xfrm>
        </p:spPr>
        <p:txBody>
          <a:bodyPr>
            <a:normAutofit fontScale="77500" lnSpcReduction="20000"/>
          </a:bodyPr>
          <a:lstStyle/>
          <a:p>
            <a:r>
              <a:rPr lang="en-US" sz="3100" dirty="0"/>
              <a:t>Approved by the Geographic Unit ExCom</a:t>
            </a:r>
          </a:p>
          <a:p>
            <a:r>
              <a:rPr lang="en-US" sz="3100" dirty="0"/>
              <a:t>Composition</a:t>
            </a:r>
            <a:r>
              <a:rPr lang="en-US" sz="3200" dirty="0"/>
              <a:t>: </a:t>
            </a:r>
          </a:p>
          <a:p>
            <a:pPr lvl="1"/>
            <a:r>
              <a:rPr lang="en-US" sz="2900" dirty="0"/>
              <a:t>Minimum of three Voting Members </a:t>
            </a:r>
          </a:p>
          <a:p>
            <a:pPr lvl="1"/>
            <a:r>
              <a:rPr lang="en-US" sz="2900" dirty="0"/>
              <a:t>No more than one members can be a current officer (typically outgoing chair)</a:t>
            </a:r>
          </a:p>
          <a:p>
            <a:pPr lvl="1"/>
            <a:r>
              <a:rPr lang="en-US" sz="2900" dirty="0"/>
              <a:t>Chair of the Elections Committee cannot be a current officer</a:t>
            </a:r>
          </a:p>
          <a:p>
            <a:r>
              <a:rPr lang="en-US" sz="3100" dirty="0"/>
              <a:t>Responsibilities:</a:t>
            </a:r>
          </a:p>
          <a:p>
            <a:pPr lvl="1"/>
            <a:r>
              <a:rPr lang="en-US" sz="2900" dirty="0"/>
              <a:t>Ensure a fair and transparent election</a:t>
            </a:r>
          </a:p>
          <a:p>
            <a:pPr lvl="1"/>
            <a:r>
              <a:rPr lang="en-US" sz="2900" dirty="0"/>
              <a:t>Distributes a call for nominations to </a:t>
            </a:r>
            <a:r>
              <a:rPr lang="en-US" sz="2900" u="sng" dirty="0"/>
              <a:t>all</a:t>
            </a:r>
            <a:r>
              <a:rPr lang="en-US" sz="2900" dirty="0"/>
              <a:t> active members of the Geographic Unit</a:t>
            </a:r>
          </a:p>
          <a:p>
            <a:pPr marL="914400" lvl="2" indent="0">
              <a:buNone/>
            </a:pPr>
            <a:r>
              <a:rPr lang="en-US" sz="2300" dirty="0"/>
              <a:t>• Candidate and voter eligibility date (30 June) and criteria</a:t>
            </a:r>
          </a:p>
          <a:p>
            <a:pPr marL="914400" lvl="2" indent="0">
              <a:buNone/>
            </a:pPr>
            <a:r>
              <a:rPr lang="en-US" sz="2300" dirty="0"/>
              <a:t>• Election dates </a:t>
            </a:r>
          </a:p>
          <a:p>
            <a:pPr marL="914400" lvl="2" indent="0">
              <a:buNone/>
            </a:pPr>
            <a:r>
              <a:rPr lang="en-US" sz="2300" dirty="0"/>
              <a:t>• Positions with descriptions being solicited </a:t>
            </a:r>
          </a:p>
          <a:p>
            <a:pPr marL="914400" lvl="2" indent="0">
              <a:buNone/>
            </a:pPr>
            <a:r>
              <a:rPr lang="en-US" sz="2300" dirty="0"/>
              <a:t>• Election committee contact information </a:t>
            </a:r>
          </a:p>
          <a:p>
            <a:pPr marL="914400" lvl="2" indent="0">
              <a:buNone/>
            </a:pPr>
            <a:r>
              <a:rPr lang="en-US" sz="2300" dirty="0"/>
              <a:t>• Instructions on how to self-nominate or nominate others </a:t>
            </a:r>
          </a:p>
          <a:p>
            <a:pPr marL="914400" lvl="2" indent="0">
              <a:buNone/>
            </a:pPr>
            <a:r>
              <a:rPr lang="en-US" sz="2300" dirty="0"/>
              <a:t>• Petition dates </a:t>
            </a:r>
          </a:p>
          <a:p>
            <a:pPr lvl="1"/>
            <a:r>
              <a:rPr lang="en-US" u="sng" dirty="0"/>
              <a:t>Actively</a:t>
            </a:r>
            <a:r>
              <a:rPr lang="en-US" dirty="0"/>
              <a:t> solicits volunteers to run for office</a:t>
            </a:r>
          </a:p>
          <a:p>
            <a:pPr lvl="1"/>
            <a:r>
              <a:rPr lang="en-US" dirty="0"/>
              <a:t>Prepares a recommended slate of candidates for approval by the ExCom</a:t>
            </a:r>
          </a:p>
          <a:p>
            <a:pPr lvl="1"/>
            <a:r>
              <a:rPr lang="en-US" b="1" dirty="0"/>
              <a:t>No single candidate slate shall proceed without Region Director approval.</a:t>
            </a:r>
          </a:p>
          <a:p>
            <a:pPr lvl="1"/>
            <a:r>
              <a:rPr lang="en-US" dirty="0"/>
              <a:t>Reviews any petition candidates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71152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19E9C6-EF70-5C37-7A37-8333984769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Election Schedule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A105108-13A9-1DD0-2737-C03EBF954A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474596"/>
            <a:ext cx="7866764" cy="4441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16067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E9BD1B-8F01-2F34-8A47-35559503AB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Candidate Requirements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5D2E15-ACE9-94A4-3A18-EB9BDE223C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IEEE member in good standing as of June 30th</a:t>
            </a:r>
          </a:p>
          <a:p>
            <a:pPr lvl="1"/>
            <a:r>
              <a:rPr lang="en-US" dirty="0"/>
              <a:t>Must provide IEEE member number to Election Committee</a:t>
            </a:r>
          </a:p>
          <a:p>
            <a:r>
              <a:rPr lang="en-US" dirty="0"/>
              <a:t>Eligible Member grades:</a:t>
            </a:r>
          </a:p>
          <a:p>
            <a:pPr lvl="1"/>
            <a:r>
              <a:rPr lang="en-US" dirty="0"/>
              <a:t>Graduate Student Member</a:t>
            </a:r>
          </a:p>
          <a:p>
            <a:pPr lvl="1"/>
            <a:r>
              <a:rPr lang="en-US" dirty="0"/>
              <a:t>Member</a:t>
            </a:r>
          </a:p>
          <a:p>
            <a:pPr lvl="1"/>
            <a:r>
              <a:rPr lang="en-US" dirty="0"/>
              <a:t>Senior Member</a:t>
            </a:r>
          </a:p>
          <a:p>
            <a:pPr lvl="1"/>
            <a:r>
              <a:rPr lang="en-US" dirty="0"/>
              <a:t>Fellow</a:t>
            </a:r>
          </a:p>
          <a:p>
            <a:r>
              <a:rPr lang="en-US" dirty="0"/>
              <a:t>For ballot:</a:t>
            </a:r>
          </a:p>
          <a:p>
            <a:pPr lvl="1"/>
            <a:r>
              <a:rPr lang="en-US" dirty="0"/>
              <a:t>Photo</a:t>
            </a:r>
          </a:p>
          <a:p>
            <a:pPr lvl="1"/>
            <a:r>
              <a:rPr lang="en-US" dirty="0"/>
              <a:t>Biography</a:t>
            </a:r>
          </a:p>
          <a:p>
            <a:pPr lvl="1"/>
            <a:r>
              <a:rPr lang="en-US" dirty="0"/>
              <a:t>Candidate statement</a:t>
            </a:r>
          </a:p>
        </p:txBody>
      </p:sp>
    </p:spTree>
    <p:extLst>
      <p:ext uri="{BB962C8B-B14F-4D97-AF65-F5344CB8AC3E}">
        <p14:creationId xmlns:p14="http://schemas.microsoft.com/office/powerpoint/2010/main" val="22836675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FA178E-EA78-C7D7-AB3E-1FDBC5BABE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Election Tools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098C82-B783-43AE-5597-60C7F1D33C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ea typeface="Verdana" panose="020B0604030504040204" pitchFamily="34" charset="0"/>
                <a:cs typeface="Verdana" panose="020B0604030504040204" pitchFamily="34" charset="0"/>
              </a:rPr>
              <a:t>All voting in Geographic Unit elections should be electronic via secret ballot </a:t>
            </a:r>
            <a:r>
              <a:rPr lang="en-US" sz="2800" b="1" dirty="0">
                <a:ea typeface="Verdana" panose="020B0604030504040204" pitchFamily="34" charset="0"/>
                <a:cs typeface="Verdana" panose="020B0604030504040204" pitchFamily="34" charset="0"/>
              </a:rPr>
              <a:t>within vTools</a:t>
            </a:r>
          </a:p>
          <a:p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  <a:hlinkClick r:id="rId2"/>
              </a:rPr>
              <a:t>http://nominations.vtools.ieee.org/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 to access vTools nominations (Sections only)</a:t>
            </a: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7B9E141F-2E6E-D054-5463-9BBBA19E880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9241" y="3150680"/>
            <a:ext cx="7300913" cy="364807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369038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D2FE286D-0A4E-5873-D2B2-B6B7587E8DD0}"/>
              </a:ext>
            </a:extLst>
          </p:cNvPr>
          <p:cNvGrpSpPr/>
          <p:nvPr/>
        </p:nvGrpSpPr>
        <p:grpSpPr>
          <a:xfrm>
            <a:off x="145762" y="2642387"/>
            <a:ext cx="6041678" cy="4224338"/>
            <a:chOff x="1151065" y="1439862"/>
            <a:chExt cx="7335837" cy="5129213"/>
          </a:xfrm>
        </p:grpSpPr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592F663F-DBA7-CF1E-EC8C-5D3AAAB6B99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12977" y="1439862"/>
              <a:ext cx="7273925" cy="5053013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49534379-77B2-EDA3-42FF-407E021FE65C}"/>
                </a:ext>
              </a:extLst>
            </p:cNvPr>
            <p:cNvSpPr/>
            <p:nvPr/>
          </p:nvSpPr>
          <p:spPr>
            <a:xfrm>
              <a:off x="4818190" y="3786187"/>
              <a:ext cx="2127250" cy="554038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A8D4ECF7-A632-2FD0-52C2-2FA24928717E}"/>
                </a:ext>
              </a:extLst>
            </p:cNvPr>
            <p:cNvSpPr/>
            <p:nvPr/>
          </p:nvSpPr>
          <p:spPr>
            <a:xfrm>
              <a:off x="1151065" y="3824287"/>
              <a:ext cx="2127250" cy="554038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2C094CB6-0D36-EDC5-6B8E-951683F08804}"/>
                </a:ext>
              </a:extLst>
            </p:cNvPr>
            <p:cNvSpPr/>
            <p:nvPr/>
          </p:nvSpPr>
          <p:spPr>
            <a:xfrm>
              <a:off x="1212977" y="4719637"/>
              <a:ext cx="7175500" cy="1849438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DEFA178E-EA78-C7D7-AB3E-1FDBC5BABE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vTools Ballot Creation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098C82-B783-43AE-5597-60C7F1D33C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hlinkClick r:id="rId3"/>
              </a:rPr>
              <a:t>https://voting.vtools.ieee.org/tego_/ballot_admin/index</a:t>
            </a:r>
            <a:r>
              <a:rPr lang="en-US" dirty="0"/>
              <a:t> to create a ballot</a:t>
            </a:r>
          </a:p>
        </p:txBody>
      </p:sp>
      <p:pic>
        <p:nvPicPr>
          <p:cNvPr id="5" name="Picture 7">
            <a:extLst>
              <a:ext uri="{FF2B5EF4-FFF2-40B4-BE49-F238E27FC236}">
                <a16:creationId xmlns:a16="http://schemas.microsoft.com/office/drawing/2014/main" id="{5BF4B18F-A0A5-4B7C-2A1E-084158AF86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1933170"/>
            <a:ext cx="5638800" cy="2900362"/>
          </a:xfrm>
          <a:prstGeom prst="rect">
            <a:avLst/>
          </a:prstGeom>
          <a:noFill/>
          <a:ln w="9525">
            <a:solidFill>
              <a:srgbClr val="418AB3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317162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IEEE Bright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BA0C2F"/>
      </a:accent1>
      <a:accent2>
        <a:srgbClr val="FFA300"/>
      </a:accent2>
      <a:accent3>
        <a:srgbClr val="00843D"/>
      </a:accent3>
      <a:accent4>
        <a:srgbClr val="981D97"/>
      </a:accent4>
      <a:accent5>
        <a:srgbClr val="009CA6"/>
      </a:accent5>
      <a:accent6>
        <a:srgbClr val="00629B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EC2024_presentation template" id="{8BCE901A-D5F4-7D4E-8543-1ADBF3A806AE}" vid="{1005ADA3-03A9-AC4D-A15A-FF945BCE6BA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SEC2024_presentation template</Template>
  <TotalTime>221</TotalTime>
  <Words>737</Words>
  <Application>Microsoft Office PowerPoint</Application>
  <PresentationFormat>Widescreen</PresentationFormat>
  <Paragraphs>78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Open Sans</vt:lpstr>
      <vt:lpstr>Verdana</vt:lpstr>
      <vt:lpstr>Office Theme</vt:lpstr>
      <vt:lpstr>IEEE Local Elections</vt:lpstr>
      <vt:lpstr>Agenda</vt:lpstr>
      <vt:lpstr>Why Elections?</vt:lpstr>
      <vt:lpstr>Why Elections? (continued)</vt:lpstr>
      <vt:lpstr>Election Committee</vt:lpstr>
      <vt:lpstr>Election Schedule</vt:lpstr>
      <vt:lpstr>Candidate Requirements</vt:lpstr>
      <vt:lpstr>Election Tools</vt:lpstr>
      <vt:lpstr>vTools Ballot Creation</vt:lpstr>
      <vt:lpstr>vTools Ballot Creation (continued)</vt:lpstr>
      <vt:lpstr>vTools Election Management</vt:lpstr>
      <vt:lpstr>vTools Election Results</vt:lpstr>
      <vt:lpstr>Summary</vt:lpstr>
      <vt:lpstr>Thank you for all you do for IEEE! Any questions?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Grigorian, Eric</dc:creator>
  <cp:lastModifiedBy>Donohoe, Pat</cp:lastModifiedBy>
  <cp:revision>25</cp:revision>
  <dcterms:created xsi:type="dcterms:W3CDTF">2024-01-28T22:59:39Z</dcterms:created>
  <dcterms:modified xsi:type="dcterms:W3CDTF">2024-03-22T12:39:32Z</dcterms:modified>
</cp:coreProperties>
</file>