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9D"/>
    <a:srgbClr val="E3E8EB"/>
    <a:srgbClr val="DFE3E7"/>
    <a:srgbClr val="E4E9ED"/>
    <a:srgbClr val="002A4E"/>
    <a:srgbClr val="F6BE07"/>
    <a:srgbClr val="006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5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75556-C536-4B27-B812-A02EA16935C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11C49-634C-40A4-B611-39B3208BD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B2746-9516-4131-A66B-13D41FE5D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2867A-808D-4B4C-8147-E20DE8F56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13B5D-7A28-4567-9D95-6D56D75ED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6E10-088A-474C-A2BB-26858750F9E5}" type="datetime1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A833A-68CD-471C-8A62-4A93E2B3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F18A2-42DA-4AF3-B769-DFD69460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A59788-7E7E-4BE1-807C-8B58310132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01" y="213459"/>
            <a:ext cx="1628452" cy="908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AE2D5C-9575-4FC5-9F95-1A92088EAE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366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676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DBF9-1070-4D1D-B24A-AC9D4C4B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0785C7-F30C-41C5-B470-AB1FB7114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00200"/>
            <a:ext cx="6172200" cy="47007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CA933-8B8C-488C-8599-84327CF05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5A62C-4F9F-43DC-8E79-D0E7C60B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7938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7F9B0DC5-2C23-46EA-9207-C3334FEAA56E}" type="datetime1">
              <a:rPr lang="en-US" smtClean="0"/>
              <a:pPr/>
              <a:t>3/22/2024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4410C-2ADE-4198-AF7C-F1A2A46C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0D4B8B-7A01-8ECB-55A4-54C519A78D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70E9F6-FA5E-4B26-A454-8D366B38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7D0050-DDA1-47F5-B1B0-B43EA69BBE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F8AA4-672F-4E6B-A8DF-43E43537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19B63-9B50-4AE3-8E69-59AF4CE8B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8"/>
            <a:ext cx="10515600" cy="4933555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146CA-3223-49D8-8A04-78A4B0BA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9B48D5-747D-4432-BC9A-3C77664234B5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72F50DCF-F4CB-4F07-B7CD-C0CCBFA742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03586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B5F19B-9159-48B6-8D3A-235A1EA0A1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F6EE1E-E6DE-4167-A966-26C6F2CCBE4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4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5EA7-C868-490E-B23A-318ECA48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C6D4-09FA-4CB4-BBE1-0C9A335D3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624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4D455-26D7-488B-82F6-553A3A7A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7958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ADABA23-1EE7-4FF7-81E1-1C903E520C5D}" type="datetime1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5C34-085F-499C-8F57-D2607BD4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352316-4A36-4DCD-8BEF-80FF909BC3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A0505E-2EBD-4C8A-93AE-08DAA23EA1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8E7D5-A79C-4556-83E8-6B58CFF10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1758-89B2-45B0-8905-D8E64D78A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5181600" cy="493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545AE-17DA-4C71-83F1-F155B735E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933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DFCAE-B36C-4702-A2EF-1529D21F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2623" y="632811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BFD83CA-F91E-4889-B6AB-2E0D3BB037F7}" type="datetime1">
              <a:rPr lang="en-US" smtClean="0"/>
              <a:pPr/>
              <a:t>3/22/2024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2323D-EC91-44B4-8D19-93D7E790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099521-FBD7-45D2-92CB-9A69E9D0E48F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5806D80-C007-2055-7074-13E2C560C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AE1901-43D2-4F3A-9275-4921C6B1F0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8F877E-7CE9-418A-9691-BCA97252F97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89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48815-F4F7-410A-B2E9-DC60AECE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378868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E8B4D-A7F8-4D7E-8944-717B7F947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71600"/>
            <a:ext cx="515778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4F3D9-108D-4DEB-AF00-C0FD453C3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57399"/>
            <a:ext cx="5157787" cy="42477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6C876-8A3A-4A74-92FE-1D89B100A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81145-5C02-4A69-A774-4E2700B0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7401"/>
            <a:ext cx="5183188" cy="4247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054ACE-E1D0-4EEA-AF0A-122B4714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399" y="6414829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52C753F6-1C0C-417A-BC3A-636F67AE8E6A}" type="datetime1">
              <a:rPr lang="en-US" smtClean="0"/>
              <a:pPr/>
              <a:t>3/22/2024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189F4-B00A-47ED-B6B7-2B915226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D2F6C1-58C9-4282-9125-E7D07A790849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3E20D10-B618-AAFD-B71B-77214DD611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34923EF-5F62-4EA8-B71C-CE03F5438D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DC849D-3365-42CF-A6C1-F474790E24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2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75E2-5FDD-49C2-817D-1582EE83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27A49-99F5-42F1-8613-6F7A554A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1236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F3641CA9-E3AA-4498-AC10-74A73C18C207}" type="datetime1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F6ADD-9DB3-4E49-AC87-A9AA8F0A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60EE1F-EA91-4806-AA4C-FE3A89BBD870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490283F-240E-4AE1-9F80-A0B7FDF796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696B16-E789-47B9-864F-DE761F6A73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8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2339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9D43D7C-EB68-4353-A5C8-0CD4D58E9116}" type="datetime1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7FF365-1939-365F-6CEB-E11108DD69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439596-7566-4AE3-8DD6-6FE5ED8CCB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DBFD9-76DD-4159-B3B8-2B20399961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8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N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3D7C-EB68-4353-A5C8-0CD4D58E9116}" type="datetime1">
              <a:rPr lang="en-US" smtClean="0"/>
              <a:t>3/22/2024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DF11-B347-4596-B6C5-B0574BC4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75C10-DD34-4E31-95BD-ADA201089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72760-94C0-4F07-9F7B-07C186A40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91222" y="635804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623B2362-B003-4262-AB00-599FB7FA1887}" type="datetime1">
              <a:rPr lang="en-US" smtClean="0"/>
              <a:pPr/>
              <a:t>3/22/2024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B5755-8F0F-4329-B2EE-F1842085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CC31A-9B29-4A49-9312-701F95A75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600199"/>
            <a:ext cx="6172200" cy="47007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A2075A-FC4F-C35C-5C6E-0FBC8F67F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E958DD-90D0-4B62-A086-FFF4CAA220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6BFC98-96CD-4075-A1A6-6B136719567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2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A66D23-FCC2-4FC3-9AE9-8E3E1A47E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8045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4CED0-24BC-47BC-A404-5DD31B44D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51560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41762-9D66-4C7A-9CA8-2639E87AE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E9083D1-6D31-4A34-9FB3-2BA837F6CB85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5F490-C0E0-4090-A63F-CC14194A3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E9165D2-D3B6-435C-A2E0-8337FBEE834F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6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6" r:id="rId9"/>
    <p:sldLayoutId id="2147483657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629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ga.ieee.org/images/files/Current_MGA_Operations_Manual_2024__17_Feb_2024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nominations.vtools.ieee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oting.vtools.ieee.org/tego_/ballot_admin/index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4E6EDB-0477-2ADB-78BE-CF139FC12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Local Elections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0537DC-833D-D49C-EC88-B8C300EDA3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Theresa Brunasso, Past Director</a:t>
            </a:r>
          </a:p>
          <a:p>
            <a:r>
              <a:rPr lang="en-US" dirty="0"/>
              <a:t>theresa.brunasso@ieee.org</a:t>
            </a:r>
          </a:p>
          <a:p>
            <a:endParaRPr lang="en-US" dirty="0"/>
          </a:p>
          <a:p>
            <a:r>
              <a:rPr lang="en-US" sz="2400" b="1" dirty="0"/>
              <a:t>SoutheastCon 2024 Atlanta, Georgia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17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78819AE-06AF-64AE-7D2A-306E8633A4C8}"/>
              </a:ext>
            </a:extLst>
          </p:cNvPr>
          <p:cNvGrpSpPr/>
          <p:nvPr/>
        </p:nvGrpSpPr>
        <p:grpSpPr>
          <a:xfrm>
            <a:off x="816864" y="2892425"/>
            <a:ext cx="5783263" cy="3600450"/>
            <a:chOff x="5953125" y="2405063"/>
            <a:chExt cx="5783263" cy="3600450"/>
          </a:xfrm>
        </p:grpSpPr>
        <p:pic>
          <p:nvPicPr>
            <p:cNvPr id="16" name="Picture 6">
              <a:extLst>
                <a:ext uri="{FF2B5EF4-FFF2-40B4-BE49-F238E27FC236}">
                  <a16:creationId xmlns:a16="http://schemas.microsoft.com/office/drawing/2014/main" id="{6F045603-9B5A-1F99-2F01-02C7F900CA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0750" y="2405063"/>
              <a:ext cx="5672138" cy="3600450"/>
            </a:xfrm>
            <a:prstGeom prst="rect">
              <a:avLst/>
            </a:prstGeom>
            <a:noFill/>
            <a:ln w="9525">
              <a:solidFill>
                <a:srgbClr val="418AB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BA0FF54-C3D4-F0C1-52E7-ED45AC38BF91}"/>
                </a:ext>
              </a:extLst>
            </p:cNvPr>
            <p:cNvSpPr/>
            <p:nvPr/>
          </p:nvSpPr>
          <p:spPr>
            <a:xfrm>
              <a:off x="8535988" y="3987800"/>
              <a:ext cx="3200400" cy="889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BD7A527-4FB1-3F15-2A9B-C32BB3D1E46D}"/>
                </a:ext>
              </a:extLst>
            </p:cNvPr>
            <p:cNvSpPr/>
            <p:nvPr/>
          </p:nvSpPr>
          <p:spPr>
            <a:xfrm>
              <a:off x="5953125" y="3343275"/>
              <a:ext cx="24765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FA178E-EA78-C7D7-AB3E-1FDBC5BA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vTools Ballot Creation (continued)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5D219F-AE77-0975-FFFE-443227C91BBF}"/>
              </a:ext>
            </a:extLst>
          </p:cNvPr>
          <p:cNvGrpSpPr/>
          <p:nvPr/>
        </p:nvGrpSpPr>
        <p:grpSpPr>
          <a:xfrm>
            <a:off x="5723636" y="1362868"/>
            <a:ext cx="5651500" cy="3028950"/>
            <a:chOff x="220663" y="1076325"/>
            <a:chExt cx="5651500" cy="3028950"/>
          </a:xfrm>
        </p:grpSpPr>
        <p:pic>
          <p:nvPicPr>
            <p:cNvPr id="12" name="Picture 4">
              <a:extLst>
                <a:ext uri="{FF2B5EF4-FFF2-40B4-BE49-F238E27FC236}">
                  <a16:creationId xmlns:a16="http://schemas.microsoft.com/office/drawing/2014/main" id="{F628696E-AAB0-F681-D5DA-487E96D018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663" y="1076325"/>
              <a:ext cx="5651500" cy="30289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7B9FE48-E001-D094-FD32-073F25AC42AC}"/>
                </a:ext>
              </a:extLst>
            </p:cNvPr>
            <p:cNvSpPr/>
            <p:nvPr/>
          </p:nvSpPr>
          <p:spPr>
            <a:xfrm>
              <a:off x="392113" y="2590800"/>
              <a:ext cx="1163637" cy="39052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96AAACA-773A-93DC-4B8E-0573D4F0D8A0}"/>
                </a:ext>
              </a:extLst>
            </p:cNvPr>
            <p:cNvSpPr/>
            <p:nvPr/>
          </p:nvSpPr>
          <p:spPr>
            <a:xfrm>
              <a:off x="1649413" y="2671763"/>
              <a:ext cx="1546225" cy="617537"/>
            </a:xfrm>
            <a:prstGeom prst="roundRect">
              <a:avLst/>
            </a:prstGeom>
            <a:solidFill>
              <a:srgbClr val="FFC000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Bio, statement, photo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5180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6FE58-3263-040C-37CF-6013DD7D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Open Sans" pitchFamily="34" charset="0"/>
                <a:cs typeface="Open Sans" pitchFamily="34" charset="0"/>
                <a:sym typeface="Open Sans" pitchFamily="34" charset="0"/>
              </a:rPr>
              <a:t>vTools Election Management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9AC53F8-F788-23BE-347B-C903FF6EACA8}"/>
              </a:ext>
            </a:extLst>
          </p:cNvPr>
          <p:cNvGrpSpPr/>
          <p:nvPr/>
        </p:nvGrpSpPr>
        <p:grpSpPr>
          <a:xfrm>
            <a:off x="940245" y="1442149"/>
            <a:ext cx="7705725" cy="4760912"/>
            <a:chOff x="2513013" y="1268413"/>
            <a:chExt cx="7705725" cy="4760912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C9D5B5CA-B962-7EB2-8E1B-FA2ED4DB0E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3013" y="1268413"/>
              <a:ext cx="7705725" cy="476091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C82ACD7-FA19-A5E8-B5D0-8027AAD0C425}"/>
                </a:ext>
              </a:extLst>
            </p:cNvPr>
            <p:cNvSpPr/>
            <p:nvPr/>
          </p:nvSpPr>
          <p:spPr>
            <a:xfrm>
              <a:off x="2619375" y="2305050"/>
              <a:ext cx="1114425" cy="112395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860F18A-E855-BF3B-ADD1-A7583D0D40AD}"/>
                </a:ext>
              </a:extLst>
            </p:cNvPr>
            <p:cNvSpPr/>
            <p:nvPr/>
          </p:nvSpPr>
          <p:spPr>
            <a:xfrm>
              <a:off x="2513013" y="4629150"/>
              <a:ext cx="946150" cy="37147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3519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3CE7CA7-1403-E0C9-B559-2ABD8B8D0B6E}"/>
              </a:ext>
            </a:extLst>
          </p:cNvPr>
          <p:cNvGrpSpPr/>
          <p:nvPr/>
        </p:nvGrpSpPr>
        <p:grpSpPr>
          <a:xfrm>
            <a:off x="5983288" y="2864644"/>
            <a:ext cx="5668962" cy="2700337"/>
            <a:chOff x="5970588" y="2325688"/>
            <a:chExt cx="5668962" cy="2700337"/>
          </a:xfrm>
        </p:grpSpPr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25922AFA-B326-C11A-8693-0E961BE31F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0588" y="2325688"/>
              <a:ext cx="5668962" cy="2700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46B410C-62FD-879C-E720-1042B74FF470}"/>
                </a:ext>
              </a:extLst>
            </p:cNvPr>
            <p:cNvSpPr/>
            <p:nvPr/>
          </p:nvSpPr>
          <p:spPr>
            <a:xfrm>
              <a:off x="6705600" y="2917825"/>
              <a:ext cx="2381250" cy="43815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3F40BED-A8A1-EBF1-92E5-1F56AA48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vTools Election Results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8FF17DB-2A0C-E9FA-4053-78178E70284F}"/>
              </a:ext>
            </a:extLst>
          </p:cNvPr>
          <p:cNvGrpSpPr/>
          <p:nvPr/>
        </p:nvGrpSpPr>
        <p:grpSpPr>
          <a:xfrm>
            <a:off x="765524" y="1445133"/>
            <a:ext cx="5786438" cy="3062288"/>
            <a:chOff x="196850" y="1152525"/>
            <a:chExt cx="5786438" cy="3062288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909F6E6A-5E7C-BE18-6C18-14205AF7A9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50" y="1152525"/>
              <a:ext cx="5640388" cy="285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6938B16-CB0B-C5D2-3B6F-6B9B93C8EB5D}"/>
                </a:ext>
              </a:extLst>
            </p:cNvPr>
            <p:cNvSpPr/>
            <p:nvPr/>
          </p:nvSpPr>
          <p:spPr>
            <a:xfrm>
              <a:off x="3268663" y="3136900"/>
              <a:ext cx="2714625" cy="107791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20287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EE333-7F83-8252-D2A4-522963E9C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1617-74E0-3793-C916-0E48D6D0F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282"/>
            <a:ext cx="11056684" cy="4933555"/>
          </a:xfrm>
        </p:spPr>
        <p:txBody>
          <a:bodyPr>
            <a:normAutofit/>
          </a:bodyPr>
          <a:lstStyle/>
          <a:p>
            <a:r>
              <a:rPr lang="en-US" dirty="0"/>
              <a:t>We appreciate your years of service, but </a:t>
            </a:r>
            <a:r>
              <a:rPr lang="en-US" b="1" dirty="0"/>
              <a:t>elections are required</a:t>
            </a:r>
          </a:p>
          <a:p>
            <a:r>
              <a:rPr lang="en-US" dirty="0"/>
              <a:t>There are many more volunteer opportunities at the Region, MGA and IEEE level!</a:t>
            </a:r>
          </a:p>
          <a:p>
            <a:r>
              <a:rPr lang="en-US" dirty="0"/>
              <a:t>vTools makes it easy to hold elections</a:t>
            </a:r>
          </a:p>
          <a:p>
            <a:r>
              <a:rPr lang="en-US" dirty="0"/>
              <a:t>Your Area Chairs are available to help</a:t>
            </a:r>
          </a:p>
          <a:p>
            <a:r>
              <a:rPr lang="en-US" dirty="0"/>
              <a:t>Your Area Chairs, Director-Elect and Director will know if you don’t hold your required elections.</a:t>
            </a:r>
          </a:p>
          <a:p>
            <a:r>
              <a:rPr lang="en-US" dirty="0"/>
              <a:t>A training plan is being prepared for this year's local elections. </a:t>
            </a:r>
          </a:p>
          <a:p>
            <a:r>
              <a:rPr lang="en-US" dirty="0"/>
              <a:t>All local units will receive a communication in early April with information resources, FAQs and training webinar schedules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55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FC059-B8FB-2C67-AEBA-0CDCE0083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840197" cy="2852737"/>
          </a:xfrm>
        </p:spPr>
        <p:txBody>
          <a:bodyPr/>
          <a:lstStyle/>
          <a:p>
            <a:r>
              <a:rPr lang="en-US" dirty="0"/>
              <a:t>Thank you for all you do for IEEE!</a:t>
            </a:r>
            <a:br>
              <a:rPr lang="en-US" dirty="0"/>
            </a:br>
            <a:r>
              <a:rPr lang="en-US" dirty="0"/>
              <a:t>Any 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725D2-96ED-75E2-B431-7D8A90C8BF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theresa.brunasso@ieee.org</a:t>
            </a:r>
          </a:p>
        </p:txBody>
      </p:sp>
    </p:spTree>
    <p:extLst>
      <p:ext uri="{BB962C8B-B14F-4D97-AF65-F5344CB8AC3E}">
        <p14:creationId xmlns:p14="http://schemas.microsoft.com/office/powerpoint/2010/main" val="423330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8"/>
            <a:ext cx="10913828" cy="4933555"/>
          </a:xfrm>
        </p:spPr>
        <p:txBody>
          <a:bodyPr/>
          <a:lstStyle/>
          <a:p>
            <a:r>
              <a:rPr lang="en-US" dirty="0"/>
              <a:t>Why have Section, Chapter &amp; Affinity Group elections?</a:t>
            </a:r>
          </a:p>
          <a:p>
            <a:r>
              <a:rPr lang="en-US" dirty="0"/>
              <a:t>Election Requirements</a:t>
            </a:r>
          </a:p>
          <a:p>
            <a:pPr lvl="1"/>
            <a:r>
              <a:rPr lang="en-US" dirty="0"/>
              <a:t>Election Committee</a:t>
            </a:r>
          </a:p>
          <a:p>
            <a:pPr lvl="1"/>
            <a:r>
              <a:rPr lang="en-US" dirty="0"/>
              <a:t>Schedule</a:t>
            </a:r>
          </a:p>
          <a:p>
            <a:pPr lvl="1"/>
            <a:r>
              <a:rPr lang="en-US" dirty="0"/>
              <a:t>Candidates</a:t>
            </a:r>
          </a:p>
          <a:p>
            <a:pPr lvl="1"/>
            <a:r>
              <a:rPr lang="en-US" dirty="0"/>
              <a:t>Tools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25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5619-0FC8-0A90-C2BC-6A456E41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Elections?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36BB8-647E-F337-2874-6737F50AA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8"/>
            <a:ext cx="10889512" cy="49335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Elections are required by the MGA Operations Manual</a:t>
            </a:r>
          </a:p>
          <a:p>
            <a:pPr lvl="1">
              <a:spcBef>
                <a:spcPts val="1000"/>
              </a:spcBef>
            </a:pPr>
            <a:r>
              <a:rPr lang="en-US" sz="2000" dirty="0">
                <a:hlinkClick r:id="rId2"/>
              </a:rPr>
              <a:t>https://mga.ieee.org/images/files/Current_MGA_Operations_Manual_2024__17_Feb_2024.pdf</a:t>
            </a:r>
            <a:endParaRPr lang="en-US" sz="2000" dirty="0"/>
          </a:p>
          <a:p>
            <a:pPr lvl="1">
              <a:spcBef>
                <a:spcPts val="1000"/>
              </a:spcBef>
            </a:pPr>
            <a:r>
              <a:rPr lang="en-US" b="1" u="sng" dirty="0"/>
              <a:t>Section Officers</a:t>
            </a:r>
            <a:r>
              <a:rPr lang="en-US" b="1" dirty="0"/>
              <a:t>, </a:t>
            </a:r>
            <a:r>
              <a:rPr lang="en-US" dirty="0"/>
              <a:t>Paragraph 9.5 F 7a: “All officers shall be elected by Section members of Graduate Student Member, Member, Senior Member, and Fellow grade.  </a:t>
            </a:r>
            <a:r>
              <a:rPr lang="en-US" b="1" dirty="0"/>
              <a:t>Elections for all officers shall take place every one or two years, </a:t>
            </a:r>
            <a:r>
              <a:rPr lang="en-US" dirty="0"/>
              <a:t>in accordance with the term of office as defined by the Section.”</a:t>
            </a:r>
          </a:p>
          <a:p>
            <a:pPr lvl="1">
              <a:spcBef>
                <a:spcPts val="1000"/>
              </a:spcBef>
            </a:pPr>
            <a:r>
              <a:rPr lang="en-US" b="1" u="sng" dirty="0"/>
              <a:t>Chapter Officers</a:t>
            </a:r>
            <a:r>
              <a:rPr lang="en-US" b="1" dirty="0"/>
              <a:t>,</a:t>
            </a:r>
            <a:r>
              <a:rPr lang="en-US" dirty="0"/>
              <a:t> Paragraph 9.7 D 5b “All officers shall be elected by Chapter members of Graduate Student Member, Member, Senior Member, and Fellow grade.  </a:t>
            </a:r>
            <a:r>
              <a:rPr lang="en-US" b="1" dirty="0"/>
              <a:t>Elections for all officers shall take place every one or two years</a:t>
            </a:r>
            <a:r>
              <a:rPr lang="en-US" dirty="0"/>
              <a:t>, in accordance with the term of office as defined by the parent geographical unit that assumes responsibility for the Chapter management”</a:t>
            </a:r>
          </a:p>
          <a:p>
            <a:pPr lvl="1">
              <a:spcBef>
                <a:spcPts val="1000"/>
              </a:spcBef>
            </a:pPr>
            <a:r>
              <a:rPr lang="en-US" b="1" u="sng" dirty="0"/>
              <a:t>Affinity Group Officers</a:t>
            </a:r>
            <a:r>
              <a:rPr lang="en-US" dirty="0"/>
              <a:t>, Paragraph 9.10 D 6a: “All officers shall be elected by Affinity Group members of Graduate Student Member, Member, Senior Member, and Fellow grade.  </a:t>
            </a:r>
            <a:r>
              <a:rPr lang="en-US" b="1" dirty="0"/>
              <a:t>Elections for all officers shall take place every one or two years, </a:t>
            </a:r>
            <a:r>
              <a:rPr lang="en-US" dirty="0"/>
              <a:t>in accordance with the term of office as defined by the Section.”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280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5619-0FC8-0A90-C2BC-6A456E41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Elections?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36BB8-647E-F337-2874-6737F50AA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8"/>
            <a:ext cx="10889512" cy="493355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Section, Chapter and Affinity Group Officers have term limits!</a:t>
            </a:r>
          </a:p>
          <a:p>
            <a:pPr lvl="1"/>
            <a:r>
              <a:rPr lang="en-US" dirty="0"/>
              <a:t>The consecutive period of service in any one office shall normally not exceed four years.  </a:t>
            </a:r>
          </a:p>
          <a:p>
            <a:pPr lvl="1"/>
            <a:r>
              <a:rPr lang="en-US" dirty="0"/>
              <a:t>All officers shall not serve in any one position, in any single organizational unit, more than six years in total.  </a:t>
            </a:r>
          </a:p>
          <a:p>
            <a:pPr lvl="1"/>
            <a:r>
              <a:rPr lang="en-US" dirty="0"/>
              <a:t>Exceptions to this rule require approval by the Region Director who will annually report such exceptions to the MGA Board.</a:t>
            </a:r>
          </a:p>
          <a:p>
            <a:r>
              <a:rPr lang="en-US" sz="3200" dirty="0"/>
              <a:t>Members have the right to choose their officers</a:t>
            </a:r>
          </a:p>
          <a:p>
            <a:r>
              <a:rPr lang="en-US" sz="3200" dirty="0"/>
              <a:t>Electing new officers guards against volunteer burn out</a:t>
            </a:r>
          </a:p>
          <a:p>
            <a:r>
              <a:rPr lang="en-US" sz="3200" dirty="0"/>
              <a:t>Electing new officers brings new volunteers and ideas to your organization</a:t>
            </a:r>
          </a:p>
          <a:p>
            <a:r>
              <a:rPr lang="en-US" sz="3200" dirty="0"/>
              <a:t>MGA is using vTools data to share all election and officer terms with Area Chairs and Region Directors. </a:t>
            </a:r>
          </a:p>
        </p:txBody>
      </p:sp>
    </p:spTree>
    <p:extLst>
      <p:ext uri="{BB962C8B-B14F-4D97-AF65-F5344CB8AC3E}">
        <p14:creationId xmlns:p14="http://schemas.microsoft.com/office/powerpoint/2010/main" val="390628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CD5C2-B510-55F6-5C8D-07E7BF3C1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Election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D1E76-6616-DDAF-FE1C-7CFE6A2A5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1306957"/>
            <a:ext cx="10564368" cy="5486402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/>
              <a:t>Approved by the Geographic Unit ExCom</a:t>
            </a:r>
          </a:p>
          <a:p>
            <a:r>
              <a:rPr lang="en-US" sz="3100" dirty="0"/>
              <a:t>Composition</a:t>
            </a:r>
            <a:r>
              <a:rPr lang="en-US" sz="3200" dirty="0"/>
              <a:t>: </a:t>
            </a:r>
          </a:p>
          <a:p>
            <a:pPr lvl="1"/>
            <a:r>
              <a:rPr lang="en-US" sz="2900" dirty="0"/>
              <a:t>Minimum of three Voting Members </a:t>
            </a:r>
          </a:p>
          <a:p>
            <a:pPr lvl="1"/>
            <a:r>
              <a:rPr lang="en-US" sz="2900" dirty="0"/>
              <a:t>No more than one members can be a current officer (typically outgoing chair)</a:t>
            </a:r>
          </a:p>
          <a:p>
            <a:pPr lvl="1"/>
            <a:r>
              <a:rPr lang="en-US" sz="2900" dirty="0"/>
              <a:t>Chair of the Elections Committee cannot be a current officer</a:t>
            </a:r>
          </a:p>
          <a:p>
            <a:r>
              <a:rPr lang="en-US" sz="3100" dirty="0"/>
              <a:t>Responsibilities:</a:t>
            </a:r>
          </a:p>
          <a:p>
            <a:pPr lvl="1"/>
            <a:r>
              <a:rPr lang="en-US" sz="2900" dirty="0"/>
              <a:t>Ensure a fair and transparent election</a:t>
            </a:r>
          </a:p>
          <a:p>
            <a:pPr lvl="1"/>
            <a:r>
              <a:rPr lang="en-US" sz="2900" dirty="0"/>
              <a:t>Distributes a call for nominations to </a:t>
            </a:r>
            <a:r>
              <a:rPr lang="en-US" sz="2900" u="sng" dirty="0"/>
              <a:t>all</a:t>
            </a:r>
            <a:r>
              <a:rPr lang="en-US" sz="2900" dirty="0"/>
              <a:t> active members of the Geographic Unit</a:t>
            </a:r>
          </a:p>
          <a:p>
            <a:pPr marL="914400" lvl="2" indent="0">
              <a:buNone/>
            </a:pPr>
            <a:r>
              <a:rPr lang="en-US" sz="2300" dirty="0"/>
              <a:t>• Candidate and voter eligibility date (30 June) and criteria</a:t>
            </a:r>
          </a:p>
          <a:p>
            <a:pPr marL="914400" lvl="2" indent="0">
              <a:buNone/>
            </a:pPr>
            <a:r>
              <a:rPr lang="en-US" sz="2300" dirty="0"/>
              <a:t>• Election dates </a:t>
            </a:r>
          </a:p>
          <a:p>
            <a:pPr marL="914400" lvl="2" indent="0">
              <a:buNone/>
            </a:pPr>
            <a:r>
              <a:rPr lang="en-US" sz="2300" dirty="0"/>
              <a:t>• Positions with descriptions being solicited </a:t>
            </a:r>
          </a:p>
          <a:p>
            <a:pPr marL="914400" lvl="2" indent="0">
              <a:buNone/>
            </a:pPr>
            <a:r>
              <a:rPr lang="en-US" sz="2300" dirty="0"/>
              <a:t>• Election committee contact information </a:t>
            </a:r>
          </a:p>
          <a:p>
            <a:pPr marL="914400" lvl="2" indent="0">
              <a:buNone/>
            </a:pPr>
            <a:r>
              <a:rPr lang="en-US" sz="2300" dirty="0"/>
              <a:t>• Instructions on how to self-nominate or nominate others </a:t>
            </a:r>
          </a:p>
          <a:p>
            <a:pPr marL="914400" lvl="2" indent="0">
              <a:buNone/>
            </a:pPr>
            <a:r>
              <a:rPr lang="en-US" sz="2300" dirty="0"/>
              <a:t>• Petition dates </a:t>
            </a:r>
          </a:p>
          <a:p>
            <a:pPr lvl="1"/>
            <a:r>
              <a:rPr lang="en-US" u="sng" dirty="0"/>
              <a:t>Actively</a:t>
            </a:r>
            <a:r>
              <a:rPr lang="en-US" dirty="0"/>
              <a:t> solicits volunteers to run for office</a:t>
            </a:r>
          </a:p>
          <a:p>
            <a:pPr lvl="1"/>
            <a:r>
              <a:rPr lang="en-US" dirty="0"/>
              <a:t>Prepares a recommended slate of candidates for approval by the ExCom</a:t>
            </a:r>
          </a:p>
          <a:p>
            <a:pPr lvl="1"/>
            <a:r>
              <a:rPr lang="en-US" b="1" dirty="0"/>
              <a:t>No single candidate slate shall proceed without Region Director approval.</a:t>
            </a:r>
          </a:p>
          <a:p>
            <a:pPr lvl="1"/>
            <a:r>
              <a:rPr lang="en-US" dirty="0"/>
              <a:t>Reviews any petition candidates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15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9E9C6-EF70-5C37-7A37-833398476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 Schedule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105108-13A9-1DD0-2737-C03EBF954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74596"/>
            <a:ext cx="7866764" cy="444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606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9BD1B-8F01-2F34-8A47-35559503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D2E15-ACE9-94A4-3A18-EB9BDE223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member in good standing as of June 30th</a:t>
            </a:r>
          </a:p>
          <a:p>
            <a:pPr lvl="1"/>
            <a:r>
              <a:rPr lang="en-US" dirty="0"/>
              <a:t>Must provide IEEE member number to Election Committee</a:t>
            </a:r>
          </a:p>
          <a:p>
            <a:r>
              <a:rPr lang="en-US" dirty="0"/>
              <a:t>Eligible Member grades:</a:t>
            </a:r>
          </a:p>
          <a:p>
            <a:pPr lvl="1"/>
            <a:r>
              <a:rPr lang="en-US" dirty="0"/>
              <a:t>Graduate Student Member</a:t>
            </a:r>
          </a:p>
          <a:p>
            <a:pPr lvl="1"/>
            <a:r>
              <a:rPr lang="en-US" dirty="0"/>
              <a:t>Member</a:t>
            </a:r>
          </a:p>
          <a:p>
            <a:pPr lvl="1"/>
            <a:r>
              <a:rPr lang="en-US" dirty="0"/>
              <a:t>Senior Member</a:t>
            </a:r>
          </a:p>
          <a:p>
            <a:pPr lvl="1"/>
            <a:r>
              <a:rPr lang="en-US" dirty="0"/>
              <a:t>Fellow</a:t>
            </a:r>
          </a:p>
          <a:p>
            <a:r>
              <a:rPr lang="en-US" dirty="0"/>
              <a:t>For ballot:</a:t>
            </a:r>
          </a:p>
          <a:p>
            <a:pPr lvl="1"/>
            <a:r>
              <a:rPr lang="en-US" dirty="0"/>
              <a:t>Photo</a:t>
            </a:r>
          </a:p>
          <a:p>
            <a:pPr lvl="1"/>
            <a:r>
              <a:rPr lang="en-US" dirty="0"/>
              <a:t>Biography</a:t>
            </a:r>
          </a:p>
          <a:p>
            <a:pPr lvl="1"/>
            <a:r>
              <a:rPr lang="en-US" dirty="0"/>
              <a:t>Candidate statement</a:t>
            </a:r>
          </a:p>
        </p:txBody>
      </p:sp>
    </p:spTree>
    <p:extLst>
      <p:ext uri="{BB962C8B-B14F-4D97-AF65-F5344CB8AC3E}">
        <p14:creationId xmlns:p14="http://schemas.microsoft.com/office/powerpoint/2010/main" val="2283667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178E-EA78-C7D7-AB3E-1FDBC5BA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98C82-B783-43AE-5597-60C7F1D33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All voting in Geographic Unit elections should be electronic via secret ballot </a:t>
            </a:r>
            <a:r>
              <a:rPr lang="en-US" sz="2800" b="1" dirty="0">
                <a:ea typeface="Verdana" panose="020B0604030504040204" pitchFamily="34" charset="0"/>
                <a:cs typeface="Verdana" panose="020B0604030504040204" pitchFamily="34" charset="0"/>
              </a:rPr>
              <a:t>within vTools</a:t>
            </a:r>
          </a:p>
          <a:p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/>
              </a:rPr>
              <a:t>http://nominations.vtools.ieee.org/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to access vTools nominations (Sections only)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B9E141F-2E6E-D054-5463-9BBBA19E88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41" y="3150680"/>
            <a:ext cx="7300913" cy="3648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903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2FE286D-0A4E-5873-D2B2-B6B7587E8DD0}"/>
              </a:ext>
            </a:extLst>
          </p:cNvPr>
          <p:cNvGrpSpPr/>
          <p:nvPr/>
        </p:nvGrpSpPr>
        <p:grpSpPr>
          <a:xfrm>
            <a:off x="145762" y="2642387"/>
            <a:ext cx="6041678" cy="4224338"/>
            <a:chOff x="1151065" y="1439862"/>
            <a:chExt cx="7335837" cy="512921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92F663F-DBA7-CF1E-EC8C-5D3AAAB6B9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2977" y="1439862"/>
              <a:ext cx="7273925" cy="50530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9534379-77B2-EDA3-42FF-407E021FE65C}"/>
                </a:ext>
              </a:extLst>
            </p:cNvPr>
            <p:cNvSpPr/>
            <p:nvPr/>
          </p:nvSpPr>
          <p:spPr>
            <a:xfrm>
              <a:off x="4818190" y="3786187"/>
              <a:ext cx="2127250" cy="55403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8D4ECF7-A632-2FD0-52C2-2FA24928717E}"/>
                </a:ext>
              </a:extLst>
            </p:cNvPr>
            <p:cNvSpPr/>
            <p:nvPr/>
          </p:nvSpPr>
          <p:spPr>
            <a:xfrm>
              <a:off x="1151065" y="3824287"/>
              <a:ext cx="2127250" cy="55403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C094CB6-0D36-EDC5-6B8E-951683F08804}"/>
                </a:ext>
              </a:extLst>
            </p:cNvPr>
            <p:cNvSpPr/>
            <p:nvPr/>
          </p:nvSpPr>
          <p:spPr>
            <a:xfrm>
              <a:off x="1212977" y="4719637"/>
              <a:ext cx="7175500" cy="184943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FA178E-EA78-C7D7-AB3E-1FDBC5BA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vTools Ballot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98C82-B783-43AE-5597-60C7F1D33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https://voting.vtools.ieee.org/tego_/ballot_admin/index</a:t>
            </a:r>
            <a:r>
              <a:rPr lang="en-US" dirty="0"/>
              <a:t> to create a ballot</a:t>
            </a: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5BF4B18F-A0A5-4B7C-2A1E-084158AF8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933170"/>
            <a:ext cx="5638800" cy="2900362"/>
          </a:xfrm>
          <a:prstGeom prst="rect">
            <a:avLst/>
          </a:prstGeom>
          <a:noFill/>
          <a:ln w="9525">
            <a:solidFill>
              <a:srgbClr val="418AB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71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EEE Brigh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A0C2F"/>
      </a:accent1>
      <a:accent2>
        <a:srgbClr val="FFA300"/>
      </a:accent2>
      <a:accent3>
        <a:srgbClr val="00843D"/>
      </a:accent3>
      <a:accent4>
        <a:srgbClr val="981D97"/>
      </a:accent4>
      <a:accent5>
        <a:srgbClr val="009CA6"/>
      </a:accent5>
      <a:accent6>
        <a:srgbClr val="00629B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2024_presentation template" id="{8BCE901A-D5F4-7D4E-8543-1ADBF3A806AE}" vid="{1005ADA3-03A9-AC4D-A15A-FF945BCE6B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SEC2024_presentation template</Template>
  <TotalTime>221</TotalTime>
  <Words>737</Words>
  <Application>Microsoft Office PowerPoint</Application>
  <PresentationFormat>Widescreen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Open Sans</vt:lpstr>
      <vt:lpstr>Verdana</vt:lpstr>
      <vt:lpstr>Office Theme</vt:lpstr>
      <vt:lpstr>IEEE Local Elections</vt:lpstr>
      <vt:lpstr>Agenda</vt:lpstr>
      <vt:lpstr>Why Elections?</vt:lpstr>
      <vt:lpstr>Why Elections? (continued)</vt:lpstr>
      <vt:lpstr>Election Committee</vt:lpstr>
      <vt:lpstr>Election Schedule</vt:lpstr>
      <vt:lpstr>Candidate Requirements</vt:lpstr>
      <vt:lpstr>Election Tools</vt:lpstr>
      <vt:lpstr>vTools Ballot Creation</vt:lpstr>
      <vt:lpstr>vTools Ballot Creation (continued)</vt:lpstr>
      <vt:lpstr>vTools Election Management</vt:lpstr>
      <vt:lpstr>vTools Election Results</vt:lpstr>
      <vt:lpstr>Summary</vt:lpstr>
      <vt:lpstr>Thank you for all you do for IEEE!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Grigorian, Eric</dc:creator>
  <cp:lastModifiedBy>Donohoe, Pat</cp:lastModifiedBy>
  <cp:revision>25</cp:revision>
  <dcterms:created xsi:type="dcterms:W3CDTF">2024-01-28T22:59:39Z</dcterms:created>
  <dcterms:modified xsi:type="dcterms:W3CDTF">2024-03-22T12:39:32Z</dcterms:modified>
</cp:coreProperties>
</file>