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84" r:id="rId4"/>
    <p:sldId id="275" r:id="rId5"/>
    <p:sldId id="276" r:id="rId6"/>
    <p:sldId id="277" r:id="rId7"/>
    <p:sldId id="274" r:id="rId8"/>
    <p:sldId id="281" r:id="rId9"/>
    <p:sldId id="271" r:id="rId10"/>
    <p:sldId id="272" r:id="rId11"/>
    <p:sldId id="278" r:id="rId12"/>
    <p:sldId id="279" r:id="rId13"/>
    <p:sldId id="280" r:id="rId14"/>
    <p:sldId id="273" r:id="rId15"/>
    <p:sldId id="288" r:id="rId16"/>
    <p:sldId id="286" r:id="rId17"/>
    <p:sldId id="290" r:id="rId18"/>
    <p:sldId id="289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EDCC"/>
    <a:srgbClr val="F4C8F4"/>
    <a:srgbClr val="B8E5FF"/>
    <a:srgbClr val="16649D"/>
    <a:srgbClr val="00629D"/>
    <a:srgbClr val="E3E8EB"/>
    <a:srgbClr val="DFE3E7"/>
    <a:srgbClr val="E4E9ED"/>
    <a:srgbClr val="002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E2D5C-9575-4FC5-9F95-1A92088EA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6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7938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4B8B-7A01-8ECB-55A4-54C519A7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D0050-DDA1-47F5-B1B0-B43EA69BB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F50DCF-F4CB-4F07-B7CD-C0CCBFA7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03586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6EE1E-E6DE-4167-A966-26C6F2CCBE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958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0505E-2EBD-4C8A-93AE-08DAA23EA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2623" y="632811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806D80-C007-2055-7074-13E2C560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F877E-7CE9-418A-9691-BCA97252F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4148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E20D10-B618-AAFD-B71B-77214DD61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C849D-3365-42CF-A6C1-F474790E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23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96B16-E789-47B9-864F-DE761F6A73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339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F365-1939-365F-6CEB-E11108DD6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DBFD9-76DD-4159-B3B8-2B2039996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1222" y="63580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2075A-FC4F-C35C-5C6E-0FBC8F67F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FC98-96CD-4075-A1A6-6B1367195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.kung.us@iee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Development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Patrick Kung</a:t>
            </a:r>
          </a:p>
          <a:p>
            <a:r>
              <a:rPr lang="en-US" dirty="0"/>
              <a:t>Member Recruitment and Retention Coordinator</a:t>
            </a:r>
          </a:p>
          <a:p>
            <a:r>
              <a:rPr lang="en-US" dirty="0">
                <a:hlinkClick r:id="rId2"/>
              </a:rPr>
              <a:t>p.kung.us@ieee.org</a:t>
            </a:r>
            <a:endParaRPr lang="en-US" dirty="0"/>
          </a:p>
          <a:p>
            <a:r>
              <a:rPr lang="en-US" dirty="0"/>
              <a:t>22 March 2024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EABC9-F1BC-E1C1-C77D-77FBEC23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40C63-F18C-564E-1B85-B0E72048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4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271FB-4055-BDE4-3711-61AF7990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5DFEC697-0CE7-2693-A86D-7D762D70889B}"/>
              </a:ext>
            </a:extLst>
          </p:cNvPr>
          <p:cNvSpPr txBox="1">
            <a:spLocks/>
          </p:cNvSpPr>
          <p:nvPr/>
        </p:nvSpPr>
        <p:spPr>
          <a:xfrm>
            <a:off x="270628" y="2966720"/>
            <a:ext cx="5032892" cy="36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provide more granularity of last grade for </a:t>
            </a:r>
            <a:r>
              <a:rPr lang="en-US" dirty="0" err="1"/>
              <a:t>Inactives</a:t>
            </a:r>
            <a:r>
              <a:rPr lang="en-US" dirty="0"/>
              <a:t>, and dates.</a:t>
            </a:r>
          </a:p>
          <a:p>
            <a:r>
              <a:rPr lang="en-US" dirty="0"/>
              <a:t>Useful?</a:t>
            </a:r>
          </a:p>
        </p:txBody>
      </p:sp>
    </p:spTree>
    <p:extLst>
      <p:ext uri="{BB962C8B-B14F-4D97-AF65-F5344CB8AC3E}">
        <p14:creationId xmlns:p14="http://schemas.microsoft.com/office/powerpoint/2010/main" val="386749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CAEFE-FAFF-650C-55ED-7067EFE7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BD51FA-B1D2-2AED-A102-ED71AD82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3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8CA334-0D6F-2AAD-D1B8-3BBE2B30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C790F-3254-DC34-526C-5C7C18F36210}"/>
              </a:ext>
            </a:extLst>
          </p:cNvPr>
          <p:cNvSpPr txBox="1"/>
          <p:nvPr/>
        </p:nvSpPr>
        <p:spPr>
          <a:xfrm>
            <a:off x="5625921" y="1710579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95A20-6ED7-CC5D-472C-46833A543641}"/>
              </a:ext>
            </a:extLst>
          </p:cNvPr>
          <p:cNvSpPr txBox="1"/>
          <p:nvPr/>
        </p:nvSpPr>
        <p:spPr>
          <a:xfrm>
            <a:off x="6436689" y="493961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FF14D-1AEC-F5F0-6A83-15E758040203}"/>
              </a:ext>
            </a:extLst>
          </p:cNvPr>
          <p:cNvSpPr txBox="1"/>
          <p:nvPr/>
        </p:nvSpPr>
        <p:spPr>
          <a:xfrm>
            <a:off x="4370535" y="1710579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23432-BA67-E2B2-BABB-F6623DAFD1C3}"/>
              </a:ext>
            </a:extLst>
          </p:cNvPr>
          <p:cNvSpPr txBox="1"/>
          <p:nvPr/>
        </p:nvSpPr>
        <p:spPr>
          <a:xfrm>
            <a:off x="5925921" y="2884314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67F5D-6C15-24CC-4525-898FC4659661}"/>
              </a:ext>
            </a:extLst>
          </p:cNvPr>
          <p:cNvSpPr txBox="1"/>
          <p:nvPr/>
        </p:nvSpPr>
        <p:spPr>
          <a:xfrm>
            <a:off x="5258046" y="2945302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7E945-CAF2-7488-E084-94BB697BBC82}"/>
              </a:ext>
            </a:extLst>
          </p:cNvPr>
          <p:cNvSpPr txBox="1"/>
          <p:nvPr/>
        </p:nvSpPr>
        <p:spPr>
          <a:xfrm>
            <a:off x="7079226" y="3198167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D3373-ABCE-24BF-10C2-EF3927808D97}"/>
              </a:ext>
            </a:extLst>
          </p:cNvPr>
          <p:cNvSpPr txBox="1"/>
          <p:nvPr/>
        </p:nvSpPr>
        <p:spPr>
          <a:xfrm>
            <a:off x="6436689" y="5609147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BCDC6-507A-31E4-A3FA-E54F93FBB317}"/>
              </a:ext>
            </a:extLst>
          </p:cNvPr>
          <p:cNvSpPr txBox="1"/>
          <p:nvPr/>
        </p:nvSpPr>
        <p:spPr>
          <a:xfrm>
            <a:off x="8232531" y="3428999"/>
            <a:ext cx="340158" cy="4616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95AB3-B933-D3FE-65CD-D60FE4A31E66}"/>
              </a:ext>
            </a:extLst>
          </p:cNvPr>
          <p:cNvSpPr txBox="1"/>
          <p:nvPr/>
        </p:nvSpPr>
        <p:spPr>
          <a:xfrm>
            <a:off x="352137" y="2172244"/>
            <a:ext cx="1535100" cy="323165"/>
          </a:xfrm>
          <a:prstGeom prst="rect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Student Branch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30A506-2EF2-A1D7-C408-3717350CB5F1}"/>
              </a:ext>
            </a:extLst>
          </p:cNvPr>
          <p:cNvSpPr txBox="1">
            <a:spLocks/>
          </p:cNvSpPr>
          <p:nvPr/>
        </p:nvSpPr>
        <p:spPr>
          <a:xfrm>
            <a:off x="270628" y="4980670"/>
            <a:ext cx="5032892" cy="159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67843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Bailing vs. Plugging?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B79D3-B885-4822-83BF-ABC9A0C1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02" y="1414054"/>
            <a:ext cx="9810795" cy="50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Join and Stay in IEEE?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C77417-8C86-25AD-71A2-7D1B881B0EF2}"/>
              </a:ext>
            </a:extLst>
          </p:cNvPr>
          <p:cNvSpPr>
            <a:spLocks noChangeAspect="1"/>
          </p:cNvSpPr>
          <p:nvPr/>
        </p:nvSpPr>
        <p:spPr>
          <a:xfrm>
            <a:off x="3798232" y="1759491"/>
            <a:ext cx="2743200" cy="2743200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Loyalty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F847D2-B328-0372-7F56-C3847A611DF3}"/>
              </a:ext>
            </a:extLst>
          </p:cNvPr>
          <p:cNvSpPr>
            <a:spLocks noChangeAspect="1"/>
          </p:cNvSpPr>
          <p:nvPr/>
        </p:nvSpPr>
        <p:spPr>
          <a:xfrm>
            <a:off x="4724400" y="3314288"/>
            <a:ext cx="2743200" cy="2743200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0B280A-B435-ECDC-B037-FFEA3277628B}"/>
              </a:ext>
            </a:extLst>
          </p:cNvPr>
          <p:cNvSpPr>
            <a:spLocks noChangeAspect="1"/>
          </p:cNvSpPr>
          <p:nvPr/>
        </p:nvSpPr>
        <p:spPr>
          <a:xfrm>
            <a:off x="5528428" y="1759491"/>
            <a:ext cx="2743200" cy="2743200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3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1 Recipe for 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DF4D2E-59C4-9AAD-C44E-59036BE7CA43}"/>
              </a:ext>
            </a:extLst>
          </p:cNvPr>
          <p:cNvSpPr>
            <a:spLocks noChangeAspect="1"/>
          </p:cNvSpPr>
          <p:nvPr/>
        </p:nvSpPr>
        <p:spPr>
          <a:xfrm>
            <a:off x="1037172" y="3423108"/>
            <a:ext cx="1115155" cy="1115155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A21885-D484-2A97-8CCA-9CECD63CA971}"/>
              </a:ext>
            </a:extLst>
          </p:cNvPr>
          <p:cNvSpPr>
            <a:spLocks noChangeAspect="1"/>
          </p:cNvSpPr>
          <p:nvPr/>
        </p:nvSpPr>
        <p:spPr>
          <a:xfrm>
            <a:off x="962569" y="2920441"/>
            <a:ext cx="753318" cy="753318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chemeClr val="tx1"/>
                </a:solidFill>
              </a:rPr>
              <a:t>Loyalty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22A737-C5CB-8173-54A0-463ADB72925C}"/>
              </a:ext>
            </a:extLst>
          </p:cNvPr>
          <p:cNvSpPr>
            <a:spLocks noChangeAspect="1"/>
          </p:cNvSpPr>
          <p:nvPr/>
        </p:nvSpPr>
        <p:spPr>
          <a:xfrm>
            <a:off x="1480245" y="2933331"/>
            <a:ext cx="753319" cy="753319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1100" dirty="0">
              <a:solidFill>
                <a:schemeClr val="tx1"/>
              </a:solidFill>
            </a:endParaRPr>
          </a:p>
          <a:p>
            <a:pPr algn="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894E2A39-A809-B28F-C9A9-44298CE818C7}"/>
              </a:ext>
            </a:extLst>
          </p:cNvPr>
          <p:cNvSpPr txBox="1">
            <a:spLocks/>
          </p:cNvSpPr>
          <p:nvPr/>
        </p:nvSpPr>
        <p:spPr>
          <a:xfrm>
            <a:off x="495536" y="1465311"/>
            <a:ext cx="272273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A3F5690-2FD2-C3E2-87CF-821817A98EFA}"/>
              </a:ext>
            </a:extLst>
          </p:cNvPr>
          <p:cNvSpPr txBox="1">
            <a:spLocks/>
          </p:cNvSpPr>
          <p:nvPr/>
        </p:nvSpPr>
        <p:spPr>
          <a:xfrm>
            <a:off x="8460282" y="1465309"/>
            <a:ext cx="3700920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Member+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56F7A3DD-00C0-1B3F-3F42-A0D8D029E9B2}"/>
              </a:ext>
            </a:extLst>
          </p:cNvPr>
          <p:cNvSpPr txBox="1">
            <a:spLocks/>
          </p:cNvSpPr>
          <p:nvPr/>
        </p:nvSpPr>
        <p:spPr>
          <a:xfrm>
            <a:off x="4080904" y="1465309"/>
            <a:ext cx="351674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A49BC8-098B-8DFF-4CB0-A4DE0A25C99B}"/>
              </a:ext>
            </a:extLst>
          </p:cNvPr>
          <p:cNvSpPr>
            <a:spLocks noChangeAspect="1"/>
          </p:cNvSpPr>
          <p:nvPr/>
        </p:nvSpPr>
        <p:spPr>
          <a:xfrm>
            <a:off x="9357996" y="4107087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EF54BA-A549-A159-7A09-11379FEBD8B8}"/>
              </a:ext>
            </a:extLst>
          </p:cNvPr>
          <p:cNvSpPr>
            <a:spLocks noChangeAspect="1"/>
          </p:cNvSpPr>
          <p:nvPr/>
        </p:nvSpPr>
        <p:spPr>
          <a:xfrm>
            <a:off x="8201566" y="2153921"/>
            <a:ext cx="2743200" cy="2743200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Loyalty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6DB774-7F3E-42B5-0B51-4C60FB6239A3}"/>
              </a:ext>
            </a:extLst>
          </p:cNvPr>
          <p:cNvSpPr>
            <a:spLocks noChangeAspect="1"/>
          </p:cNvSpPr>
          <p:nvPr/>
        </p:nvSpPr>
        <p:spPr>
          <a:xfrm>
            <a:off x="10292398" y="3019967"/>
            <a:ext cx="1868804" cy="1868804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32C501-E3C5-C8DF-A351-3D0A39D91FD1}"/>
              </a:ext>
            </a:extLst>
          </p:cNvPr>
          <p:cNvSpPr>
            <a:spLocks noChangeAspect="1"/>
          </p:cNvSpPr>
          <p:nvPr/>
        </p:nvSpPr>
        <p:spPr>
          <a:xfrm>
            <a:off x="4174057" y="3954368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5D2DA7-2053-548C-6303-691BFCC11C77}"/>
              </a:ext>
            </a:extLst>
          </p:cNvPr>
          <p:cNvSpPr>
            <a:spLocks noChangeAspect="1"/>
          </p:cNvSpPr>
          <p:nvPr/>
        </p:nvSpPr>
        <p:spPr>
          <a:xfrm>
            <a:off x="3626844" y="2884171"/>
            <a:ext cx="1868804" cy="1868804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Loyalty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132849-CDA0-67DD-D6FD-12FC6C5A6F16}"/>
              </a:ext>
            </a:extLst>
          </p:cNvPr>
          <p:cNvSpPr>
            <a:spLocks noChangeAspect="1"/>
          </p:cNvSpPr>
          <p:nvPr/>
        </p:nvSpPr>
        <p:spPr>
          <a:xfrm>
            <a:off x="4601957" y="2145571"/>
            <a:ext cx="2743200" cy="2743200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Membership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thoughts.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thoughts.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thoughts of past and potential IEEE Members in your Sections.</a:t>
            </a:r>
          </a:p>
        </p:txBody>
      </p:sp>
    </p:spTree>
    <p:extLst>
      <p:ext uri="{BB962C8B-B14F-4D97-AF65-F5344CB8AC3E}">
        <p14:creationId xmlns:p14="http://schemas.microsoft.com/office/powerpoint/2010/main" val="350477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Membership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from OU Analytics (can appear daunting to use) as of March 21,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Sections are similar.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provided to you anytime if of use.</a:t>
            </a:r>
          </a:p>
        </p:txBody>
      </p:sp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30B3B-EDF2-10CB-5645-F26157808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14" y="140969"/>
            <a:ext cx="11690772" cy="6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51A36-BE74-F93B-D16F-734D1B0E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825B3-C48C-2EDA-7AC4-A78FFBB9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D4E73-07EB-9E83-93CE-5D55BECB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8CA334-0D6F-2AAD-D1B8-3BBE2B30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Membership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thoughts.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thoughts.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thoughts of past and potential IEEE Members in your Sections.</a:t>
            </a:r>
          </a:p>
        </p:txBody>
      </p:sp>
    </p:spTree>
    <p:extLst>
      <p:ext uri="{BB962C8B-B14F-4D97-AF65-F5344CB8AC3E}">
        <p14:creationId xmlns:p14="http://schemas.microsoft.com/office/powerpoint/2010/main" val="13344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7673E0C-F8AA-5510-2BC9-D65E3105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7ED7E7-6F86-790E-B1F8-31DF0613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36875"/>
            <a:ext cx="11705334" cy="6584250"/>
          </a:xfrm>
          <a:prstGeom prst="rect">
            <a:avLst/>
          </a:prstGeom>
        </p:spPr>
      </p:pic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47B15054-E669-2695-F298-FF123CA69AC8}"/>
              </a:ext>
            </a:extLst>
          </p:cNvPr>
          <p:cNvSpPr txBox="1">
            <a:spLocks/>
          </p:cNvSpPr>
          <p:nvPr/>
        </p:nvSpPr>
        <p:spPr>
          <a:xfrm>
            <a:off x="270628" y="822325"/>
            <a:ext cx="2641537" cy="57573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Focusing on Arrears is a priority.</a:t>
            </a:r>
          </a:p>
          <a:p>
            <a:endParaRPr lang="en-US" dirty="0"/>
          </a:p>
          <a:p>
            <a:r>
              <a:rPr lang="en-US" dirty="0"/>
              <a:t>Are there opportunities to reconnect with </a:t>
            </a:r>
            <a:r>
              <a:rPr lang="en-US" dirty="0" err="1"/>
              <a:t>Inactives</a:t>
            </a:r>
            <a:r>
              <a:rPr lang="en-US" dirty="0"/>
              <a:t>? (</a:t>
            </a:r>
            <a:r>
              <a:rPr lang="en-US" i="1" dirty="0"/>
              <a:t>by date</a:t>
            </a:r>
            <a:r>
              <a:rPr lang="en-US" dirty="0"/>
              <a:t>?, </a:t>
            </a:r>
            <a:r>
              <a:rPr lang="en-US" i="1" dirty="0"/>
              <a:t>by grade</a:t>
            </a:r>
            <a:r>
              <a:rPr lang="en-US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97230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135</TotalTime>
  <Words>197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Membership Development</vt:lpstr>
      <vt:lpstr>Region 3 Membership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 3 Membership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Bailing vs. Plugging?</vt:lpstr>
      <vt:lpstr>Why Join and Stay in IEEE?</vt:lpstr>
      <vt:lpstr>Not 1 Recipe for All</vt:lpstr>
      <vt:lpstr>Region 3 Membership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Donohoe, Pat</cp:lastModifiedBy>
  <cp:revision>2</cp:revision>
  <dcterms:created xsi:type="dcterms:W3CDTF">2024-01-28T22:59:39Z</dcterms:created>
  <dcterms:modified xsi:type="dcterms:W3CDTF">2024-03-22T11:28:47Z</dcterms:modified>
</cp:coreProperties>
</file>