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69" r:id="rId3"/>
    <p:sldId id="271" r:id="rId4"/>
    <p:sldId id="273" r:id="rId5"/>
    <p:sldId id="274" r:id="rId6"/>
    <p:sldId id="272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88" r:id="rId18"/>
    <p:sldId id="286" r:id="rId19"/>
    <p:sldId id="287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7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E2D5C-9575-4FC5-9F95-1A92088EAE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66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7938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D4B8B-7A01-8ECB-55A4-54C519A7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D0050-DDA1-47F5-B1B0-B43EA69BBE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2F50DCF-F4CB-4F07-B7CD-C0CCBFA74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03586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6EE1E-E6DE-4167-A966-26C6F2CCB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958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0505E-2EBD-4C8A-93AE-08DAA23EA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2623" y="632811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5806D80-C007-2055-7074-13E2C560C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F877E-7CE9-418A-9691-BCA97252F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4148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E20D10-B618-AAFD-B71B-77214DD61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C849D-3365-42CF-A6C1-F474790E24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23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96B16-E789-47B9-864F-DE761F6A7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2339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F365-1939-365F-6CEB-E11108DD6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DBFD9-76DD-4159-B3B8-2B20399961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1222" y="63580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2075A-FC4F-C35C-5C6E-0FBC8F67F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481" y="332162"/>
            <a:ext cx="1095336" cy="95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FC98-96CD-4075-A1A6-6B13671956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30" y="5652167"/>
            <a:ext cx="1405888" cy="12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Recognizing Contributions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4181"/>
            <a:ext cx="9144000" cy="1655762"/>
          </a:xfrm>
        </p:spPr>
        <p:txBody>
          <a:bodyPr/>
          <a:lstStyle/>
          <a:p>
            <a:r>
              <a:rPr lang="en-US" dirty="0"/>
              <a:t>Nelson Lourenco</a:t>
            </a:r>
          </a:p>
          <a:p>
            <a:r>
              <a:rPr lang="en-US" dirty="0"/>
              <a:t>IEEE Region 3 Awards and Recognition Committee (ARC) Chair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 Areas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874359" y="1661186"/>
            <a:ext cx="4610099" cy="2011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buNone/>
            </a:pPr>
            <a:r>
              <a:rPr lang="en-US" sz="2400" dirty="0"/>
              <a:t>Affinity Groups sponsoring awards: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Life Members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Women in Engineering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Young Professionals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28650" y="1656721"/>
            <a:ext cx="5772149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buNone/>
            </a:pPr>
            <a:r>
              <a:rPr lang="en-US" sz="2400" dirty="0"/>
              <a:t>All IEEE Societies sponsor awards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400" dirty="0"/>
              <a:t>Technical-Area Councils sponsoring awards: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Biometrics Council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Electronic Design Automation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Nanotechnology Council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Sensors Council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Council on Superconductivity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Systems Council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Technology Management Council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5938219" y="4049636"/>
            <a:ext cx="6025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400"/>
              </a:spcBef>
              <a:buNone/>
            </a:pPr>
            <a:r>
              <a:rPr lang="en-US" sz="2400" b="1" dirty="0"/>
              <a:t>Work with your local chapter and affinity group leadership to identify potential candidates and track awards</a:t>
            </a:r>
          </a:p>
        </p:txBody>
      </p:sp>
    </p:spTree>
    <p:extLst>
      <p:ext uri="{BB962C8B-B14F-4D97-AF65-F5344CB8AC3E}">
        <p14:creationId xmlns:p14="http://schemas.microsoft.com/office/powerpoint/2010/main" val="423195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 Areas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8200" y="1542421"/>
            <a:ext cx="10048876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buNone/>
            </a:pPr>
            <a:r>
              <a:rPr lang="en-US" sz="2800" dirty="0"/>
              <a:t>Entity Boards sponsoring awards:</a:t>
            </a:r>
          </a:p>
          <a:p>
            <a:pPr marL="457200" indent="-274320">
              <a:spcBef>
                <a:spcPts val="900"/>
              </a:spcBef>
            </a:pPr>
            <a:r>
              <a:rPr lang="en-US" sz="2400" dirty="0"/>
              <a:t>Educational Activities Board (6 May)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Member and Geographic Activities Board</a:t>
            </a:r>
          </a:p>
          <a:p>
            <a:pPr marL="914400" lvl="1" indent="-274320">
              <a:spcBef>
                <a:spcPts val="600"/>
              </a:spcBef>
            </a:pPr>
            <a:r>
              <a:rPr lang="en-US" sz="2000" dirty="0"/>
              <a:t>Friend of IEEE Member and Geographic Activities Awards (rolling submissions)</a:t>
            </a:r>
          </a:p>
          <a:p>
            <a:pPr marL="914400" lvl="1" indent="-274320">
              <a:spcBef>
                <a:spcPts val="600"/>
              </a:spcBef>
            </a:pPr>
            <a:r>
              <a:rPr lang="en-US" sz="2000" dirty="0"/>
              <a:t>Outstanding Section Awards (15 May)</a:t>
            </a:r>
          </a:p>
          <a:p>
            <a:pPr marL="914400" lvl="1" indent="-274320">
              <a:spcBef>
                <a:spcPts val="600"/>
              </a:spcBef>
            </a:pPr>
            <a:r>
              <a:rPr lang="en-US" sz="2000" dirty="0"/>
              <a:t>MGA Individual Awards (15 October)</a:t>
            </a:r>
          </a:p>
          <a:p>
            <a:pPr marL="914400" lvl="1" indent="-274320">
              <a:spcBef>
                <a:spcPts val="600"/>
              </a:spcBef>
            </a:pPr>
            <a:r>
              <a:rPr lang="en-US" sz="2000" dirty="0"/>
              <a:t>MGA William W. Middleton Distinguished Service Award (offered every three years, next offered in 2016)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Standards Association Board (31 July)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Technical Activities Board (varies)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IEEE-USA Board (15 September)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9682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 Areas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8200" y="1542421"/>
            <a:ext cx="10048876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buNone/>
            </a:pPr>
            <a:r>
              <a:rPr lang="en-US" sz="2800" dirty="0"/>
              <a:t>Institute Awards (highest level of recognition):</a:t>
            </a:r>
          </a:p>
          <a:p>
            <a:pPr marL="457200" indent="-274320">
              <a:spcBef>
                <a:spcPts val="900"/>
              </a:spcBef>
            </a:pPr>
            <a:r>
              <a:rPr lang="en-US" sz="2400" dirty="0"/>
              <a:t>Medals (15 June)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Recognitions (15 June)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Technical Field Awards (15 Jan)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5119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3 Professional Awards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200" y="1581706"/>
            <a:ext cx="10439400" cy="4495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z="2800" dirty="0"/>
              <a:t>Daniel W. Jackson Award</a:t>
            </a:r>
          </a:p>
          <a:p>
            <a:pPr marL="27432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Purpose: To recognize a </a:t>
            </a:r>
            <a:r>
              <a:rPr lang="en-US" sz="2000" u="sng" dirty="0"/>
              <a:t>Past Director</a:t>
            </a:r>
            <a:r>
              <a:rPr lang="en-US" sz="2000" dirty="0"/>
              <a:t> who, through continuing service to the Region and to the Institute, has made exemplary contributions to the </a:t>
            </a:r>
            <a:r>
              <a:rPr lang="en-US" sz="2000" dirty="0" err="1"/>
              <a:t>electrotechnology</a:t>
            </a:r>
            <a:r>
              <a:rPr lang="en-US" sz="2000" dirty="0"/>
              <a:t> profession.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800" dirty="0"/>
              <a:t>Joseph M. </a:t>
            </a:r>
            <a:r>
              <a:rPr lang="en-US" sz="2800" dirty="0" err="1"/>
              <a:t>Biedenbach</a:t>
            </a:r>
            <a:r>
              <a:rPr lang="en-US" sz="2800" dirty="0"/>
              <a:t> Outstanding Engineering Educator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Purpose: To recognize a member of Region 3 who has shared technical and professional abilities through </a:t>
            </a:r>
            <a:r>
              <a:rPr lang="en-US" sz="2000" u="sng" dirty="0"/>
              <a:t>teaching</a:t>
            </a:r>
            <a:r>
              <a:rPr lang="en-US" sz="2000" dirty="0"/>
              <a:t> in industry, government, or in an institution of higher learning and in so doing has made an outstanding contribution to the </a:t>
            </a:r>
            <a:r>
              <a:rPr lang="en-US" sz="2000" dirty="0" err="1"/>
              <a:t>electrotechnology</a:t>
            </a:r>
            <a:r>
              <a:rPr lang="en-US" sz="2000" dirty="0"/>
              <a:t> profession.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800" dirty="0"/>
              <a:t>Region 3 Outstanding Engineer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Purpose: To recognize a member of Region 3 who, through </a:t>
            </a:r>
            <a:r>
              <a:rPr lang="en-US" sz="2000" u="sng" dirty="0"/>
              <a:t>technical</a:t>
            </a:r>
            <a:r>
              <a:rPr lang="en-US" sz="2000" dirty="0"/>
              <a:t> and professional abilities, has made an outstanding contribution to the </a:t>
            </a:r>
            <a:r>
              <a:rPr lang="en-US" sz="2000" dirty="0" err="1"/>
              <a:t>electrotechnology</a:t>
            </a:r>
            <a:r>
              <a:rPr lang="en-US" sz="2000" dirty="0"/>
              <a:t> profession.</a:t>
            </a:r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75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3 Professional Awards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200" y="1581706"/>
            <a:ext cx="10439400" cy="4152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/>
              <a:t>Region 3 Outstanding Service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sz="2000" dirty="0"/>
              <a:t>Purpose: To recognize a member of Region 3 who, through </a:t>
            </a:r>
            <a:r>
              <a:rPr lang="en-US" sz="2000" u="sng" dirty="0"/>
              <a:t>service to the Region and the Institute</a:t>
            </a:r>
            <a:r>
              <a:rPr lang="en-US" sz="2000" dirty="0"/>
              <a:t>, has made an outstanding contribution to the </a:t>
            </a:r>
            <a:r>
              <a:rPr lang="en-US" sz="2000" dirty="0" err="1"/>
              <a:t>electrotechnology</a:t>
            </a:r>
            <a:r>
              <a:rPr lang="en-US" sz="2000" dirty="0"/>
              <a:t> profession.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800" dirty="0"/>
              <a:t>Professional Leadership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Purpose: To recognize a member of Region 3 for </a:t>
            </a:r>
            <a:r>
              <a:rPr lang="en-US" sz="2000" u="sng" dirty="0"/>
              <a:t>outstanding leadership efforts</a:t>
            </a:r>
            <a:r>
              <a:rPr lang="en-US" sz="2000" dirty="0"/>
              <a:t> in achieving the professional [economic, ethical, legislative, social] aims of IEEE in the United States.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b="1" dirty="0"/>
              <a:t> </a:t>
            </a:r>
            <a:r>
              <a:rPr lang="en-US" sz="2800" dirty="0"/>
              <a:t>Employer Professional Development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Purpose: To recognize an employer in Region 3 for outstanding contributions in advancing the </a:t>
            </a:r>
            <a:r>
              <a:rPr lang="en-US" sz="2000" u="sng" dirty="0"/>
              <a:t>professional development </a:t>
            </a:r>
            <a:r>
              <a:rPr lang="en-US" sz="2000" dirty="0"/>
              <a:t>of employees.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4938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3 Professional Awards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199" y="1581706"/>
            <a:ext cx="10715625" cy="50095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/>
              <a:t>Young Professional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sz="2000" dirty="0"/>
              <a:t>Purpose: To promote, recognize and support contributions from </a:t>
            </a:r>
            <a:r>
              <a:rPr lang="en-US" sz="2000" u="sng" dirty="0"/>
              <a:t>young professional</a:t>
            </a:r>
            <a:r>
              <a:rPr lang="en-US" sz="2000" dirty="0"/>
              <a:t> members within IEEE Region 3. This award recognizes </a:t>
            </a:r>
            <a:r>
              <a:rPr lang="en-US" sz="2000" u="sng" dirty="0"/>
              <a:t>leadership</a:t>
            </a:r>
            <a:r>
              <a:rPr lang="en-US" sz="2000" dirty="0"/>
              <a:t> in service, education, innovation, entrepreneurship or in furthering the goals of the IEEE Young Professionals. </a:t>
            </a:r>
          </a:p>
          <a:p>
            <a:pPr marL="274320" indent="0">
              <a:spcBef>
                <a:spcPts val="600"/>
              </a:spcBef>
              <a:buNone/>
            </a:pPr>
            <a:r>
              <a:rPr lang="en-US" sz="2000" b="1" dirty="0"/>
              <a:t>The Region 3 Young Professional Award was introduced in 2020.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800" dirty="0"/>
              <a:t>Educational Activities Chair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Purpose:  To promote and recognize leadership in service, education, innovation, entrepreneurship or in furthering the goals of the </a:t>
            </a:r>
            <a:r>
              <a:rPr lang="en-US" sz="2000" u="sng" dirty="0"/>
              <a:t>IEEE Educational Activities</a:t>
            </a:r>
            <a:r>
              <a:rPr lang="en-US" sz="2000" dirty="0"/>
              <a:t> in Sections. Eligible candidates must be IEEE </a:t>
            </a:r>
            <a:r>
              <a:rPr lang="en-US" sz="2000" u="sng" dirty="0"/>
              <a:t>Sections' Education Activity Committee Chairs (or equivalent role) </a:t>
            </a:r>
            <a:r>
              <a:rPr lang="en-US" sz="2000" dirty="0"/>
              <a:t>in Region 3 at the time of the nomination deadline.</a:t>
            </a:r>
            <a:r>
              <a:rPr lang="en-US" sz="1600" b="1" dirty="0"/>
              <a:t> </a:t>
            </a:r>
            <a:br>
              <a:rPr lang="en-US" sz="2200" b="1" dirty="0"/>
            </a:br>
            <a:r>
              <a:rPr lang="en-US" sz="2000" b="1" dirty="0"/>
              <a:t>The Region 3 Educational Activities Award was introduced in 2022.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3316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3 Professional Awards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200" y="1581706"/>
            <a:ext cx="10439400" cy="4876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/>
              <a:t>Exemplary Section Award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sz="2000" dirty="0"/>
              <a:t>Purpose: To </a:t>
            </a:r>
            <a:r>
              <a:rPr lang="en-US" sz="2000" u="sng" dirty="0"/>
              <a:t>recognize outstanding Section leadership</a:t>
            </a:r>
            <a:r>
              <a:rPr lang="en-US" sz="2000" dirty="0"/>
              <a:t>, </a:t>
            </a:r>
            <a:r>
              <a:rPr lang="en-US" sz="2000" u="sng" dirty="0"/>
              <a:t>management</a:t>
            </a:r>
            <a:r>
              <a:rPr lang="en-US" sz="2000" dirty="0"/>
              <a:t>, and </a:t>
            </a:r>
            <a:r>
              <a:rPr lang="en-US" sz="2000" u="sng" dirty="0"/>
              <a:t>administration</a:t>
            </a:r>
            <a:r>
              <a:rPr lang="en-US" sz="2000" dirty="0"/>
              <a:t> for the immediate </a:t>
            </a:r>
            <a:r>
              <a:rPr lang="en-US" sz="2000" u="sng" dirty="0"/>
              <a:t>past Section year</a:t>
            </a:r>
            <a:r>
              <a:rPr lang="en-US" sz="2000" dirty="0"/>
              <a:t>. To provide a mechanism that allows the Regional Director to visit, recognize the Section leadership and make the award presentation.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800" dirty="0"/>
              <a:t>Exemplary Student Branch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Purpose: To encourage, though public recognition, </a:t>
            </a:r>
            <a:r>
              <a:rPr lang="en-US" sz="2000" u="sng" dirty="0"/>
              <a:t>exemplary Student Branch</a:t>
            </a:r>
            <a:r>
              <a:rPr lang="en-US" sz="2000" dirty="0"/>
              <a:t> operation. </a:t>
            </a:r>
          </a:p>
          <a:p>
            <a:pPr marL="5715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b="1" dirty="0"/>
              <a:t> </a:t>
            </a:r>
            <a:r>
              <a:rPr lang="en-US" sz="2800" dirty="0"/>
              <a:t>Student Professional Activities Service Award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Purpose: To recognize </a:t>
            </a:r>
            <a:r>
              <a:rPr lang="en-US" sz="2000" u="sng" dirty="0"/>
              <a:t>Student Branch</a:t>
            </a:r>
            <a:r>
              <a:rPr lang="en-US" sz="2000" dirty="0"/>
              <a:t> and/or </a:t>
            </a:r>
            <a:r>
              <a:rPr lang="en-US" sz="2000" u="sng" dirty="0"/>
              <a:t>student member</a:t>
            </a:r>
            <a:r>
              <a:rPr lang="en-US" sz="2000" dirty="0"/>
              <a:t> </a:t>
            </a:r>
            <a:r>
              <a:rPr lang="en-US" sz="2000" u="sng" dirty="0"/>
              <a:t>specific achievements and efforts </a:t>
            </a:r>
            <a:r>
              <a:rPr lang="en-US" sz="2000" dirty="0"/>
              <a:t>in advancing the professional aims of IEEE in Region 3.</a:t>
            </a:r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7432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7214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3 Professional Awards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199" y="1581706"/>
            <a:ext cx="11096625" cy="4876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b="1" dirty="0">
                <a:solidFill>
                  <a:schemeClr val="accent3"/>
                </a:solidFill>
              </a:rPr>
              <a:t>New award for this year!</a:t>
            </a:r>
            <a:endParaRPr lang="en-US" sz="2800" dirty="0"/>
          </a:p>
          <a:p>
            <a:pPr marL="57150" indent="0">
              <a:spcBef>
                <a:spcPts val="1800"/>
              </a:spcBef>
              <a:buNone/>
            </a:pPr>
            <a:r>
              <a:rPr lang="en-US" sz="2800" dirty="0"/>
              <a:t>James H. Graham Cybersecurity Scholarship</a:t>
            </a:r>
          </a:p>
          <a:p>
            <a:pPr marL="274320" indent="0">
              <a:spcBef>
                <a:spcPts val="0"/>
              </a:spcBef>
              <a:buNone/>
            </a:pPr>
            <a:r>
              <a:rPr lang="en-US" sz="2000" dirty="0"/>
              <a:t>Purpose: To encourage </a:t>
            </a:r>
            <a:r>
              <a:rPr lang="en-US" sz="2000" u="sng" dirty="0"/>
              <a:t>graduate study </a:t>
            </a:r>
            <a:r>
              <a:rPr lang="en-US" sz="2000" dirty="0"/>
              <a:t>in the area of </a:t>
            </a:r>
            <a:r>
              <a:rPr lang="en-US" sz="2000" u="sng" dirty="0"/>
              <a:t>cyber-security</a:t>
            </a:r>
            <a:r>
              <a:rPr lang="en-US" sz="2000" dirty="0"/>
              <a:t> by well-qualified </a:t>
            </a:r>
            <a:r>
              <a:rPr lang="en-US" sz="2000" u="sng" dirty="0"/>
              <a:t>graduate students</a:t>
            </a:r>
            <a:r>
              <a:rPr lang="en-US" sz="2000" dirty="0"/>
              <a:t>, who are members of the IEEE, at universities and colleges in IEEE Region 3. Mentors for these graduate students should be faculty members and hold current membership in a Region 3 IEEE Section.</a:t>
            </a:r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2238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3 Awards Site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838200" y="1581706"/>
            <a:ext cx="10439400" cy="4876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/>
              <a:t>Region 3 now uses Open Water for awards nominations</a:t>
            </a:r>
          </a:p>
          <a:p>
            <a:pPr marL="457200" indent="-274320">
              <a:spcBef>
                <a:spcPts val="600"/>
              </a:spcBef>
            </a:pPr>
            <a:r>
              <a:rPr lang="en-US" sz="2200" dirty="0"/>
              <a:t>New portal for 2025 Awards will open up in the July-August time frame.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800" dirty="0"/>
              <a:t>May use IEEE credentials to log on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800" dirty="0"/>
              <a:t>Fill in requested information; you will receive an email confirmation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800" dirty="0"/>
              <a:t>Start early!</a:t>
            </a:r>
          </a:p>
          <a:p>
            <a:pPr marL="457200" indent="-274320">
              <a:spcBef>
                <a:spcPts val="600"/>
              </a:spcBef>
            </a:pPr>
            <a:r>
              <a:rPr lang="en-US" sz="2200" dirty="0"/>
              <a:t>Familiarize with awards website</a:t>
            </a:r>
          </a:p>
          <a:p>
            <a:pPr marL="457200" indent="-274320"/>
            <a:r>
              <a:rPr lang="en-US" sz="2200" dirty="0"/>
              <a:t>Gather information on candidate</a:t>
            </a:r>
          </a:p>
          <a:p>
            <a:pPr marL="457200" indent="-274320"/>
            <a:r>
              <a:rPr lang="en-US" sz="2200" dirty="0"/>
              <a:t>Get two endorsement letters</a:t>
            </a:r>
          </a:p>
          <a:p>
            <a:pPr marL="457200" indent="-274320"/>
            <a:r>
              <a:rPr lang="en-US" sz="2200" dirty="0"/>
              <a:t>Allow time for “features” of website</a:t>
            </a:r>
          </a:p>
          <a:p>
            <a:pPr marL="57150" indent="0">
              <a:buNone/>
            </a:pPr>
            <a:endParaRPr lang="en-US" sz="2000" dirty="0"/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7432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8618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Nominations – Best Practices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66750" y="1553131"/>
            <a:ext cx="11287125" cy="4876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/>
              <a:t>For a nomination to be complete, it must have endorsements (two for most awards)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Responsibility lies with the nominator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ARC can help if there are issues with an endorser (e.g., unable to access </a:t>
            </a:r>
            <a:r>
              <a:rPr lang="en-US" sz="2000" dirty="0" err="1"/>
              <a:t>OpenWater</a:t>
            </a:r>
            <a:r>
              <a:rPr lang="en-US" sz="2000" dirty="0"/>
              <a:t>) – reach out to us!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sz="2400" dirty="0"/>
              <a:t>Self-nominations are allowed but are usually weaker than standard nominations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Nominator essentially acts like a third endorsement</a:t>
            </a:r>
            <a:endParaRPr lang="en-US" sz="2400" dirty="0"/>
          </a:p>
          <a:p>
            <a:pPr marL="57150" indent="0">
              <a:spcBef>
                <a:spcPts val="2400"/>
              </a:spcBef>
              <a:buNone/>
            </a:pPr>
            <a:r>
              <a:rPr lang="en-US" sz="2400" dirty="0"/>
              <a:t>Focus on impact!!!</a:t>
            </a:r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Nominations aren’t “apples to apples” so ARC focuses on impact to distinguish great nominations </a:t>
            </a:r>
            <a:br>
              <a:rPr lang="en-US" sz="2000" dirty="0"/>
            </a:br>
            <a:r>
              <a:rPr lang="en-US" sz="2000" dirty="0"/>
              <a:t>from good nominations</a:t>
            </a:r>
            <a:endParaRPr lang="en-US" sz="2400" dirty="0"/>
          </a:p>
          <a:p>
            <a:pPr marL="57150" indent="0">
              <a:spcBef>
                <a:spcPts val="2400"/>
              </a:spcBef>
              <a:buNone/>
            </a:pPr>
            <a:r>
              <a:rPr lang="en-US" sz="2400" dirty="0"/>
              <a:t>In a way, ARC evaluates both nominee and nominator </a:t>
            </a:r>
            <a:endParaRPr lang="en-US" sz="2800" dirty="0"/>
          </a:p>
          <a:p>
            <a:pPr marL="457200" indent="-274320">
              <a:spcBef>
                <a:spcPts val="600"/>
              </a:spcBef>
            </a:pPr>
            <a:r>
              <a:rPr lang="en-US" sz="2000" dirty="0"/>
              <a:t>Don’t make it difficult for ARC to find information</a:t>
            </a:r>
          </a:p>
          <a:p>
            <a:pPr marL="57150" indent="0">
              <a:buNone/>
            </a:pPr>
            <a:endParaRPr lang="en-US" sz="2000" dirty="0"/>
          </a:p>
          <a:p>
            <a:pPr marL="2743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7432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347218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001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Important Are Awards?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392"/>
            <a:ext cx="7227498" cy="4485736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3600"/>
              </a:spcBef>
              <a:buNone/>
            </a:pPr>
            <a:r>
              <a:rPr lang="en-US" sz="2800" dirty="0"/>
              <a:t>We are a volunteer-driven organization</a:t>
            </a:r>
          </a:p>
          <a:p>
            <a:pPr marL="57150" indent="0">
              <a:spcBef>
                <a:spcPts val="3600"/>
              </a:spcBef>
              <a:buNone/>
            </a:pPr>
            <a:r>
              <a:rPr lang="en-US" sz="2800" dirty="0"/>
              <a:t>Awards show that volunteer’s hard work is recognized and appreciated</a:t>
            </a:r>
          </a:p>
          <a:p>
            <a:pPr marL="57150" indent="0">
              <a:spcBef>
                <a:spcPts val="3600"/>
              </a:spcBef>
              <a:buNone/>
            </a:pPr>
            <a:r>
              <a:rPr lang="en-US" sz="2800" dirty="0"/>
              <a:t>Awards encourage current volunteers to continue serving across multiple levels</a:t>
            </a:r>
          </a:p>
          <a:p>
            <a:pPr marL="57150" indent="0">
              <a:spcBef>
                <a:spcPts val="3600"/>
              </a:spcBef>
              <a:buNone/>
            </a:pPr>
            <a:r>
              <a:rPr lang="en-US" sz="2800" dirty="0"/>
              <a:t>Awards inspire other members to volunteer</a:t>
            </a:r>
          </a:p>
          <a:p>
            <a:pPr marL="57150" indent="0">
              <a:spcBef>
                <a:spcPts val="3600"/>
              </a:spcBef>
              <a:buNone/>
            </a:pPr>
            <a:r>
              <a:rPr lang="en-US" sz="2800" dirty="0"/>
              <a:t>Awards are a sign of Section health and vitality</a:t>
            </a:r>
          </a:p>
        </p:txBody>
      </p:sp>
      <p:pic>
        <p:nvPicPr>
          <p:cNvPr id="4" name="Picture 2" descr="IEEE - Hom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95" y="1447021"/>
            <a:ext cx="2363185" cy="16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cognition Products - IEEE Member and Geographic Activitie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93" y="3590338"/>
            <a:ext cx="2369987" cy="18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Wrap-up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78590" y="1519877"/>
            <a:ext cx="11484810" cy="3493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z="2200" dirty="0"/>
              <a:t>IEEE is a volunteer-driven organization</a:t>
            </a:r>
          </a:p>
          <a:p>
            <a:pPr marL="457200">
              <a:spcBef>
                <a:spcPts val="300"/>
              </a:spcBef>
              <a:buSzPct val="100000"/>
            </a:pPr>
            <a:r>
              <a:rPr lang="en-US" sz="1800" dirty="0"/>
              <a:t>Awards allow us to recognize the hard work being done by our members and volunteers</a:t>
            </a:r>
          </a:p>
          <a:p>
            <a:pPr marL="457200">
              <a:spcBef>
                <a:spcPts val="300"/>
              </a:spcBef>
              <a:buSzPct val="100000"/>
            </a:pPr>
            <a:r>
              <a:rPr lang="en-US" sz="1800" dirty="0"/>
              <a:t>IEEE sponsors many awards across various levels of the Institute</a:t>
            </a:r>
          </a:p>
          <a:p>
            <a:pPr marL="5715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dirty="0"/>
              <a:t>IEEE Awards Chairs are vital positions at the Section level</a:t>
            </a:r>
          </a:p>
          <a:p>
            <a:pPr marL="457200">
              <a:spcBef>
                <a:spcPts val="300"/>
              </a:spcBef>
              <a:buSzPct val="100000"/>
            </a:pPr>
            <a:r>
              <a:rPr lang="en-US" sz="1800" dirty="0"/>
              <a:t>Oversee Section Awards Program; lead or assist with nominations at the Chapter, Council, Region level (and beyond)</a:t>
            </a:r>
          </a:p>
          <a:p>
            <a:pPr marL="5715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dirty="0"/>
              <a:t>The Awards and Recognition Committee administers Region 3’s professional awards, but also helps identify potential candidates for other IEEE awards (IEEE-USA, MGA, etc.)</a:t>
            </a:r>
          </a:p>
          <a:p>
            <a:pPr marL="5715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dirty="0"/>
              <a:t>If you have any questions or need help, you are welcome to reach out to your local ARC representative (Area) or the ARC chair (Me!) </a:t>
            </a:r>
          </a:p>
          <a:p>
            <a:pPr marL="5715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dirty="0"/>
              <a:t>Make sure you start your award nominations early! </a:t>
            </a:r>
          </a:p>
          <a:p>
            <a:pPr marL="457200" indent="-182880">
              <a:spcBef>
                <a:spcPts val="300"/>
              </a:spcBef>
              <a:buSzPct val="100000"/>
            </a:pPr>
            <a:r>
              <a:rPr lang="en-US" sz="1800" dirty="0"/>
              <a:t>It is very easy to wait until the last minute and submit a sub-par nomination</a:t>
            </a:r>
          </a:p>
        </p:txBody>
      </p:sp>
    </p:spTree>
    <p:extLst>
      <p:ext uri="{BB962C8B-B14F-4D97-AF65-F5344CB8AC3E}">
        <p14:creationId xmlns:p14="http://schemas.microsoft.com/office/powerpoint/2010/main" val="378558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 txBox="1">
            <a:spLocks/>
          </p:cNvSpPr>
          <p:nvPr/>
        </p:nvSpPr>
        <p:spPr>
          <a:xfrm>
            <a:off x="1524000" y="29900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Nelson Lourenco</a:t>
            </a:r>
          </a:p>
          <a:p>
            <a:pPr marL="0" indent="0" algn="ctr">
              <a:buNone/>
            </a:pPr>
            <a:r>
              <a:rPr lang="en-US" sz="2400" dirty="0"/>
              <a:t>IEEE Region 3 Awards and Recognition Committee (ARC) Chair</a:t>
            </a:r>
          </a:p>
          <a:p>
            <a:pPr marL="0" indent="0" algn="ctr">
              <a:buNone/>
            </a:pPr>
            <a:r>
              <a:rPr lang="en-US" sz="2400" i="1" dirty="0"/>
              <a:t>R3-awards@ieee.org </a:t>
            </a:r>
          </a:p>
          <a:p>
            <a:pPr marL="0" indent="0" algn="ctr">
              <a:buNone/>
            </a:pPr>
            <a:r>
              <a:rPr lang="en-US" sz="2400" i="1" dirty="0"/>
              <a:t>nelson.lourenco@ieee.org</a:t>
            </a:r>
          </a:p>
        </p:txBody>
      </p:sp>
    </p:spTree>
    <p:extLst>
      <p:ext uri="{BB962C8B-B14F-4D97-AF65-F5344CB8AC3E}">
        <p14:creationId xmlns:p14="http://schemas.microsoft.com/office/powerpoint/2010/main" val="32672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IEEE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044"/>
            <a:ext cx="7227498" cy="490202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Technical Chapter/Affinity Group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Section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Council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Region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Society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Technical-Area Council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Community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Entity Board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Institute Awards</a:t>
            </a:r>
          </a:p>
        </p:txBody>
      </p:sp>
      <p:pic>
        <p:nvPicPr>
          <p:cNvPr id="6" name="Picture 2" descr="https://edu.ieee.org/us-unt/wp-content/uploads/sites/63/IEEEsoclogos_comp-1024x673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10" y="4973784"/>
            <a:ext cx="2752216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EEE Region 3 Web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05" y="2393540"/>
            <a:ext cx="2587698" cy="10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70" y="2281144"/>
            <a:ext cx="1245567" cy="1245567"/>
          </a:xfrm>
          <a:prstGeom prst="rect">
            <a:avLst/>
          </a:prstGeom>
        </p:spPr>
      </p:pic>
      <p:pic>
        <p:nvPicPr>
          <p:cNvPr id="1026" name="Picture 2" descr="IEEE SA - The IEEE Standards Association - Hom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42" y="3581144"/>
            <a:ext cx="1948226" cy="11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ents.ieee.org/wp-content/uploads/2022/02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05" y="4913485"/>
            <a:ext cx="1914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EEE-HKN Town H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78" y="3581145"/>
            <a:ext cx="2074474" cy="13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and Media for IEEE-USA | Branding, Videos, Templates &amp; Taglines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79" y="1451207"/>
            <a:ext cx="3606998" cy="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7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3 Awards and Recognition Committee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94347" y="2018671"/>
            <a:ext cx="11087771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Chair: Nelson Lourenco </a:t>
            </a:r>
          </a:p>
          <a:p>
            <a:pPr marL="0" indent="0">
              <a:buNone/>
            </a:pPr>
            <a:r>
              <a:rPr lang="en-US" sz="2400" dirty="0"/>
              <a:t>Vice Chair: Devon Gale (non-voting)</a:t>
            </a:r>
          </a:p>
          <a:p>
            <a:pPr marL="0" indent="0">
              <a:buNone/>
            </a:pPr>
            <a:r>
              <a:rPr lang="en-US" sz="2400" dirty="0"/>
              <a:t>PAC Representative: David </a:t>
            </a:r>
            <a:r>
              <a:rPr lang="en-US" sz="2400" dirty="0" err="1"/>
              <a:t>Fillion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Region 3 Area Chairs</a:t>
            </a:r>
          </a:p>
          <a:p>
            <a:pPr marL="548640" lvl="1" indent="-274320"/>
            <a:r>
              <a:rPr lang="en-US" sz="2000" dirty="0"/>
              <a:t>Area 1 Chair (North Carolina and Virginia): James </a:t>
            </a:r>
            <a:r>
              <a:rPr lang="en-US" sz="2000" dirty="0" err="1"/>
              <a:t>Imanian</a:t>
            </a:r>
            <a:endParaRPr lang="en-US" sz="2000" dirty="0"/>
          </a:p>
          <a:p>
            <a:pPr marL="548640" lvl="1" indent="-274320"/>
            <a:r>
              <a:rPr lang="en-US" sz="2000" dirty="0"/>
              <a:t>Area 2 Chair (Georgia and South Carolina): Wyman Williams</a:t>
            </a:r>
          </a:p>
          <a:p>
            <a:pPr marL="548640" lvl="1" indent="-274320"/>
            <a:r>
              <a:rPr lang="en-US" sz="2000" dirty="0"/>
              <a:t>Area 3 Chair (Florida): Raul Ortega</a:t>
            </a:r>
          </a:p>
          <a:p>
            <a:pPr marL="548640" lvl="1" indent="-274320"/>
            <a:r>
              <a:rPr lang="en-US" sz="2000" dirty="0"/>
              <a:t>Area 4 Chair (Kentucky and Tennessee): Paul Kuban</a:t>
            </a:r>
          </a:p>
          <a:p>
            <a:pPr marL="548640" lvl="1" indent="-274320"/>
            <a:r>
              <a:rPr lang="en-US" sz="2000" dirty="0"/>
              <a:t>Area 5 Chair (Mississippi, Alabama, and Jamaica): Patrick Kung</a:t>
            </a:r>
          </a:p>
          <a:p>
            <a:pPr marL="0" indent="0">
              <a:buNone/>
            </a:pPr>
            <a:r>
              <a:rPr lang="en-US" sz="2400" dirty="0"/>
              <a:t>Past R3 director/delegate serves as mentor (Gregg Vaughn)</a:t>
            </a:r>
          </a:p>
          <a:p>
            <a:endParaRPr lang="en-US" sz="26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1505346"/>
            <a:ext cx="12192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+mn-lt"/>
              </a:rPr>
              <a:t>2023 Region 3 Awards and Recognition Committee</a:t>
            </a:r>
            <a:endParaRPr lang="en-US" altLang="en-US" dirty="0">
              <a:latin typeface="+mn-l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281342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3 Awards and Recognition Committee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94347" y="2018670"/>
            <a:ext cx="11087771" cy="4607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Chair: TBD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Vice Chair: TBD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PAC Representative: Kristin Bing</a:t>
            </a:r>
          </a:p>
          <a:p>
            <a:pPr marL="0" indent="0">
              <a:buNone/>
            </a:pPr>
            <a:r>
              <a:rPr lang="en-US" sz="2400" dirty="0"/>
              <a:t>Region 3 Area Chairs</a:t>
            </a:r>
          </a:p>
          <a:p>
            <a:pPr marL="548640" lvl="1" indent="-274320"/>
            <a:r>
              <a:rPr lang="en-US" sz="2000" dirty="0"/>
              <a:t>Area 1 Chair (North Carolina and Virginia): James </a:t>
            </a:r>
            <a:r>
              <a:rPr lang="en-US" sz="2000" dirty="0" err="1"/>
              <a:t>Imanian</a:t>
            </a:r>
            <a:endParaRPr lang="en-US" sz="2000" dirty="0"/>
          </a:p>
          <a:p>
            <a:pPr marL="548640" lvl="1" indent="-274320"/>
            <a:r>
              <a:rPr lang="en-US" sz="2000" b="1" dirty="0">
                <a:solidFill>
                  <a:srgbClr val="C00000"/>
                </a:solidFill>
              </a:rPr>
              <a:t>Area 2 Chair (Georgia and South Carolina): </a:t>
            </a:r>
            <a:r>
              <a:rPr lang="en-US" sz="2000" b="1" dirty="0" err="1">
                <a:solidFill>
                  <a:srgbClr val="C00000"/>
                </a:solidFill>
              </a:rPr>
              <a:t>Alessio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Medda</a:t>
            </a:r>
            <a:endParaRPr lang="en-US" sz="2000" b="1" dirty="0">
              <a:solidFill>
                <a:srgbClr val="C00000"/>
              </a:solidFill>
            </a:endParaRPr>
          </a:p>
          <a:p>
            <a:pPr marL="548640" lvl="1" indent="-274320"/>
            <a:r>
              <a:rPr lang="en-US" sz="2000" dirty="0"/>
              <a:t>Area 3 Chair (Florida): Raul Ortega</a:t>
            </a:r>
          </a:p>
          <a:p>
            <a:pPr marL="548640" lvl="1" indent="-274320"/>
            <a:r>
              <a:rPr lang="en-US" sz="2000" dirty="0"/>
              <a:t>Area 4 Chair (Kentucky and Tennessee): Paul Kuban</a:t>
            </a:r>
          </a:p>
          <a:p>
            <a:pPr marL="548640" lvl="1" indent="-274320"/>
            <a:r>
              <a:rPr lang="en-US" sz="2000" b="1" dirty="0">
                <a:solidFill>
                  <a:srgbClr val="C00000"/>
                </a:solidFill>
              </a:rPr>
              <a:t>Area 5 Chair (Mississippi, Alabama, and Jamaica): Daniel Diaz</a:t>
            </a:r>
          </a:p>
          <a:p>
            <a:pPr marL="0" indent="0">
              <a:buNone/>
            </a:pPr>
            <a:r>
              <a:rPr lang="en-US" sz="2400" dirty="0"/>
              <a:t>Past R3 Director/Delegate serves as mentor (Gregg Vaughn)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Past ARC Chair*: Nelson Lourenco </a:t>
            </a:r>
          </a:p>
          <a:p>
            <a:endParaRPr lang="en-US" sz="26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1505346"/>
            <a:ext cx="12192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+mn-lt"/>
              </a:rPr>
              <a:t>2024 Region 3 Awards and Recognition Committee</a:t>
            </a:r>
            <a:endParaRPr lang="en-US" altLang="en-US" dirty="0">
              <a:latin typeface="+mn-l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303973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IEEE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044"/>
            <a:ext cx="7227498" cy="490202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Technical Chapter/Affinity Group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Section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Council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Region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Society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Technical-Area Council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Community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Entity Board Awards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800" dirty="0"/>
              <a:t>Institute Awards</a:t>
            </a:r>
          </a:p>
        </p:txBody>
      </p:sp>
      <p:pic>
        <p:nvPicPr>
          <p:cNvPr id="6" name="Picture 2" descr="https://edu.ieee.org/us-unt/wp-content/uploads/sites/63/IEEEsoclogos_comp-1024x673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10" y="4973784"/>
            <a:ext cx="2752216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EEE Region 3 Web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05" y="2393540"/>
            <a:ext cx="2587698" cy="10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70" y="2281144"/>
            <a:ext cx="1245567" cy="1245567"/>
          </a:xfrm>
          <a:prstGeom prst="rect">
            <a:avLst/>
          </a:prstGeom>
        </p:spPr>
      </p:pic>
      <p:pic>
        <p:nvPicPr>
          <p:cNvPr id="1026" name="Picture 2" descr="IEEE SA - The IEEE Standards Association - Hom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42" y="3581144"/>
            <a:ext cx="1948226" cy="11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ents.ieee.org/wp-content/uploads/2022/02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05" y="4913485"/>
            <a:ext cx="1914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EEE-HKN Town H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78" y="3581145"/>
            <a:ext cx="2074474" cy="13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and Media for IEEE-USA | Branding, Videos, Templates &amp; Taglines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79" y="1451207"/>
            <a:ext cx="3606998" cy="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0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Responsibilities of Awards Chair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38201" y="1685296"/>
            <a:ext cx="10744199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800"/>
              </a:spcBef>
              <a:buNone/>
            </a:pPr>
            <a:r>
              <a:rPr lang="en-US" sz="2800" dirty="0"/>
              <a:t>The responsibilities of Awards Chairs vary depending on the geographical organizational unit of focus</a:t>
            </a:r>
          </a:p>
          <a:p>
            <a:pPr marL="57150" indent="0">
              <a:spcBef>
                <a:spcPts val="3000"/>
              </a:spcBef>
              <a:buNone/>
            </a:pPr>
            <a:r>
              <a:rPr lang="en-US" sz="2800" b="1" dirty="0"/>
              <a:t>At the Section Level: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Oversee Section Awards Program in accordance with Section Bylaws and/or Operations Manual</a:t>
            </a:r>
          </a:p>
          <a:p>
            <a:pPr marL="57150" indent="0">
              <a:spcBef>
                <a:spcPts val="3000"/>
              </a:spcBef>
              <a:buNone/>
            </a:pPr>
            <a:r>
              <a:rPr lang="en-US" sz="2800" b="1" dirty="0"/>
              <a:t>At the Society and Council Level: </a:t>
            </a:r>
          </a:p>
          <a:p>
            <a:pPr marL="457200" indent="-274320">
              <a:spcBef>
                <a:spcPts val="600"/>
              </a:spcBef>
            </a:pPr>
            <a:r>
              <a:rPr lang="en-US" sz="2400" dirty="0"/>
              <a:t>Lead or assist with nominations of worthy Section members for Society and Council awards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89135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Responsibilities of Awards Chair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38201" y="1685296"/>
            <a:ext cx="10744199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3000"/>
              </a:spcBef>
              <a:buNone/>
            </a:pPr>
            <a:r>
              <a:rPr lang="en-US" sz="2800" b="1" dirty="0"/>
              <a:t>At the Region Level:</a:t>
            </a:r>
          </a:p>
          <a:p>
            <a:pPr marL="457200" indent="-274320">
              <a:spcBef>
                <a:spcPts val="900"/>
              </a:spcBef>
            </a:pPr>
            <a:r>
              <a:rPr lang="en-US" sz="2400" dirty="0"/>
              <a:t>Publicize Region awards within Sections</a:t>
            </a:r>
          </a:p>
          <a:p>
            <a:pPr marL="457200" indent="-274320">
              <a:spcBef>
                <a:spcPts val="1800"/>
              </a:spcBef>
            </a:pPr>
            <a:r>
              <a:rPr lang="en-US" sz="2400" dirty="0"/>
              <a:t>Lead in identifying worthy nominees for Region awards</a:t>
            </a:r>
          </a:p>
          <a:p>
            <a:pPr marL="457200" indent="-274320">
              <a:spcBef>
                <a:spcPts val="1800"/>
              </a:spcBef>
            </a:pPr>
            <a:r>
              <a:rPr lang="en-US" sz="2400" dirty="0"/>
              <a:t>Assist in developing formal nominations</a:t>
            </a:r>
          </a:p>
          <a:p>
            <a:pPr marL="457200" indent="-274320">
              <a:spcBef>
                <a:spcPts val="1800"/>
              </a:spcBef>
            </a:pPr>
            <a:r>
              <a:rPr lang="en-US" sz="2400" dirty="0"/>
              <a:t>Ensure timely submission of nomination</a:t>
            </a:r>
          </a:p>
          <a:p>
            <a:pPr marL="457200" indent="-274320">
              <a:spcBef>
                <a:spcPts val="1800"/>
              </a:spcBef>
            </a:pPr>
            <a:r>
              <a:rPr lang="en-US" sz="2400" dirty="0"/>
              <a:t>Publicize (locally) award recipients</a:t>
            </a:r>
          </a:p>
          <a:p>
            <a:pPr marL="342900" indent="-285750">
              <a:spcBef>
                <a:spcPts val="600"/>
              </a:spcBef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23492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Responsibilities of Awards Chair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38201" y="1685296"/>
            <a:ext cx="10944224" cy="385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3000"/>
              </a:spcBef>
              <a:buNone/>
            </a:pPr>
            <a:r>
              <a:rPr lang="en-US" sz="2800" b="1" dirty="0"/>
              <a:t>At the Institute Level:</a:t>
            </a:r>
          </a:p>
          <a:p>
            <a:pPr marL="57150" indent="0">
              <a:spcBef>
                <a:spcPts val="900"/>
              </a:spcBef>
              <a:buNone/>
            </a:pPr>
            <a:r>
              <a:rPr lang="en-US" sz="2400" dirty="0"/>
              <a:t>Forward names/nominations of Section members for consideration for higher-level </a:t>
            </a:r>
            <a:br>
              <a:rPr lang="en-US" sz="2400" dirty="0"/>
            </a:br>
            <a:r>
              <a:rPr lang="en-US" sz="2400" dirty="0"/>
              <a:t>IEEE awards given by:</a:t>
            </a:r>
          </a:p>
          <a:p>
            <a:pPr marL="457200" lvl="1" indent="-274320">
              <a:spcBef>
                <a:spcPts val="600"/>
              </a:spcBef>
            </a:pPr>
            <a:r>
              <a:rPr lang="en-US" sz="2200" dirty="0"/>
              <a:t>Entity Boards</a:t>
            </a:r>
          </a:p>
          <a:p>
            <a:pPr marL="822960" lvl="2" indent="-274320">
              <a:spcBef>
                <a:spcPts val="300"/>
              </a:spcBef>
            </a:pPr>
            <a:r>
              <a:rPr lang="en-US" sz="1900" dirty="0"/>
              <a:t>Educational Activities Board</a:t>
            </a:r>
          </a:p>
          <a:p>
            <a:pPr marL="822960" lvl="2" indent="-274320">
              <a:spcBef>
                <a:spcPts val="300"/>
              </a:spcBef>
            </a:pPr>
            <a:r>
              <a:rPr lang="en-US" sz="1900" dirty="0"/>
              <a:t>IEEE-USA Board</a:t>
            </a:r>
          </a:p>
          <a:p>
            <a:pPr marL="822960" lvl="2" indent="-274320">
              <a:spcBef>
                <a:spcPts val="300"/>
              </a:spcBef>
            </a:pPr>
            <a:r>
              <a:rPr lang="en-US" sz="1900" dirty="0"/>
              <a:t>Member and Geographic Activities Board (MGA Board)</a:t>
            </a:r>
          </a:p>
          <a:p>
            <a:pPr marL="822960" lvl="2" indent="-274320">
              <a:spcBef>
                <a:spcPts val="300"/>
              </a:spcBef>
            </a:pPr>
            <a:r>
              <a:rPr lang="en-US" sz="1900" dirty="0"/>
              <a:t>Publication Services and Products Board</a:t>
            </a:r>
          </a:p>
          <a:p>
            <a:pPr marL="822960" lvl="2" indent="-274320">
              <a:spcBef>
                <a:spcPts val="300"/>
              </a:spcBef>
            </a:pPr>
            <a:r>
              <a:rPr lang="en-US" sz="1900" dirty="0"/>
              <a:t>Standards Association Board</a:t>
            </a:r>
          </a:p>
          <a:p>
            <a:pPr marL="822960" lvl="2" indent="-274320">
              <a:spcBef>
                <a:spcPts val="300"/>
              </a:spcBef>
            </a:pPr>
            <a:r>
              <a:rPr lang="en-US" sz="1900" dirty="0"/>
              <a:t>Technical Activities Board</a:t>
            </a:r>
          </a:p>
          <a:p>
            <a:pPr marL="457200" lvl="1" indent="-274320">
              <a:spcBef>
                <a:spcPts val="600"/>
              </a:spcBef>
            </a:pPr>
            <a:r>
              <a:rPr lang="en-US" sz="2200" dirty="0"/>
              <a:t>the Institute (IEEE Corporate Awards)</a:t>
            </a:r>
          </a:p>
          <a:p>
            <a:pPr marL="342900" indent="-285750">
              <a:spcBef>
                <a:spcPts val="600"/>
              </a:spcBef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IEEE </a:t>
            </a:r>
            <a:r>
              <a:rPr lang="en-US" sz="1400" dirty="0" err="1"/>
              <a:t>SoutheastCon</a:t>
            </a:r>
            <a:r>
              <a:rPr lang="en-US" sz="1400" dirty="0"/>
              <a:t> 2024</a:t>
            </a:r>
            <a:br>
              <a:rPr lang="en-US" sz="1400" dirty="0"/>
            </a:br>
            <a:r>
              <a:rPr lang="en-US" sz="1400" dirty="0"/>
              <a:t>Atlanta, Georgia</a:t>
            </a:r>
          </a:p>
        </p:txBody>
      </p:sp>
    </p:spTree>
    <p:extLst>
      <p:ext uri="{BB962C8B-B14F-4D97-AF65-F5344CB8AC3E}">
        <p14:creationId xmlns:p14="http://schemas.microsoft.com/office/powerpoint/2010/main" val="427636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369</TotalTime>
  <Words>1630</Words>
  <Application>Microsoft Office PowerPoint</Application>
  <PresentationFormat>Widescreen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Recognizing Contributions</vt:lpstr>
      <vt:lpstr>How Important Are Awards?</vt:lpstr>
      <vt:lpstr>Overview of IEEE Awards</vt:lpstr>
      <vt:lpstr>Region 3 Awards and Recognition Committee</vt:lpstr>
      <vt:lpstr>Region 3 Awards and Recognition Committee</vt:lpstr>
      <vt:lpstr>Overview of IEEE Awards</vt:lpstr>
      <vt:lpstr>Responsibilities of Awards Chair</vt:lpstr>
      <vt:lpstr>Responsibilities of Awards Chair</vt:lpstr>
      <vt:lpstr>Responsibilities of Awards Chair</vt:lpstr>
      <vt:lpstr>Award Areas</vt:lpstr>
      <vt:lpstr>Award Areas</vt:lpstr>
      <vt:lpstr>Award Areas</vt:lpstr>
      <vt:lpstr>Region 3 Professional Awards</vt:lpstr>
      <vt:lpstr>Region 3 Professional Awards</vt:lpstr>
      <vt:lpstr>Region 3 Professional Awards</vt:lpstr>
      <vt:lpstr>Region 3 Professional Awards</vt:lpstr>
      <vt:lpstr>Region 3 Professional Awards</vt:lpstr>
      <vt:lpstr>Region 3 Awards Site</vt:lpstr>
      <vt:lpstr>Nominations – Best Practices</vt:lpstr>
      <vt:lpstr>Wrap-up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Donohoe, Pat</cp:lastModifiedBy>
  <cp:revision>31</cp:revision>
  <dcterms:created xsi:type="dcterms:W3CDTF">2024-01-28T22:59:39Z</dcterms:created>
  <dcterms:modified xsi:type="dcterms:W3CDTF">2024-03-22T02:51:52Z</dcterms:modified>
</cp:coreProperties>
</file>