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69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9D"/>
    <a:srgbClr val="E3E8EB"/>
    <a:srgbClr val="DFE3E7"/>
    <a:srgbClr val="E4E9ED"/>
    <a:srgbClr val="002A4E"/>
    <a:srgbClr val="F6BE07"/>
    <a:srgbClr val="006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5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75556-C536-4B27-B812-A02EA16935C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11C49-634C-40A4-B611-39B3208BD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2746-9516-4131-A66B-13D41FE5D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2867A-808D-4B4C-8147-E20DE8F5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13B5D-7A28-4567-9D95-6D56D75E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6E10-088A-474C-A2BB-26858750F9E5}" type="datetime1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A833A-68CD-471C-8A62-4A93E2B3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18A2-42DA-4AF3-B769-DFD69460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A59788-7E7E-4BE1-807C-8B5831013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1" y="213459"/>
            <a:ext cx="1628452" cy="90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AE2D5C-9575-4FC5-9F95-1A92088EAE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66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76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DBF9-1070-4D1D-B24A-AC9D4C4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0785C7-F30C-41C5-B470-AB1FB7114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0200"/>
            <a:ext cx="6172200" cy="47007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A933-8B8C-488C-8599-84327CF0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5A62C-4F9F-43DC-8E79-D0E7C60B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7938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7F9B0DC5-2C23-46EA-9207-C3334FEAA56E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410C-2ADE-4198-AF7C-F1A2A46C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D4B8B-7A01-8ECB-55A4-54C519A78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70E9F6-FA5E-4B26-A454-8D366B38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7D0050-DDA1-47F5-B1B0-B43EA69BBE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F8AA4-672F-4E6B-A8DF-43E43537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19B63-9B50-4AE3-8E69-59AF4CE8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515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146CA-3223-49D8-8A04-78A4B0BA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48D5-747D-4432-BC9A-3C77664234B5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2F50DCF-F4CB-4F07-B7CD-C0CCBFA74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03586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B5F19B-9159-48B6-8D3A-235A1EA0A1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F6EE1E-E6DE-4167-A966-26C6F2CCBE4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4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5EA7-C868-490E-B23A-318ECA48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C6D4-09FA-4CB4-BBE1-0C9A335D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62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4D455-26D7-488B-82F6-553A3A7A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7958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ADABA23-1EE7-4FF7-81E1-1C903E520C5D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5C34-085F-499C-8F57-D2607BD4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352316-4A36-4DCD-8BEF-80FF909BC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A0505E-2EBD-4C8A-93AE-08DAA23EA1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E7D5-A79C-4556-83E8-6B58CFF1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1758-89B2-45B0-8905-D8E64D78A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545AE-17DA-4C71-83F1-F155B735E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933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DFCAE-B36C-4702-A2EF-1529D21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2623" y="632811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BFD83CA-F91E-4889-B6AB-2E0D3BB037F7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2323D-EC91-44B4-8D19-93D7E790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099521-FBD7-45D2-92CB-9A69E9D0E48F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5806D80-C007-2055-7074-13E2C560C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AE1901-43D2-4F3A-9275-4921C6B1F0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8F877E-7CE9-418A-9691-BCA97252F9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9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8815-F4F7-410A-B2E9-DC60AEC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78868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8B4D-A7F8-4D7E-8944-717B7F94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515778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4F3D9-108D-4DEB-AF00-C0FD453C3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7399"/>
            <a:ext cx="5157787" cy="4247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C876-8A3A-4A74-92FE-1D89B100A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81145-5C02-4A69-A774-4E2700B0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401"/>
            <a:ext cx="5183188" cy="4247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54ACE-E1D0-4EEA-AF0A-122B4714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399" y="641482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52C753F6-1C0C-417A-BC3A-636F67AE8E6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89F4-B00A-47ED-B6B7-2B915226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D2F6C1-58C9-4282-9125-E7D07A790849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20D10-B618-AAFD-B71B-77214DD611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4923EF-5F62-4EA8-B71C-CE03F5438D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DC849D-3365-42CF-A6C1-F474790E24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75E2-5FDD-49C2-817D-1582EE83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7A49-99F5-42F1-8613-6F7A554A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1236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F3641CA9-E3AA-4498-AC10-74A73C18C207}" type="datetime1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F6ADD-9DB3-4E49-AC87-A9AA8F0A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60EE1F-EA91-4806-AA4C-FE3A89BBD870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490283F-240E-4AE1-9F80-A0B7FDF79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696B16-E789-47B9-864F-DE761F6A73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8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2339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9D43D7C-EB68-4353-A5C8-0CD4D58E9116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7FF365-1939-365F-6CEB-E11108DD69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439596-7566-4AE3-8DD6-6FE5ED8CCB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DBFD9-76DD-4159-B3B8-2B20399961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3D7C-EB68-4353-A5C8-0CD4D58E9116}" type="datetime1">
              <a:rPr lang="en-US" smtClean="0"/>
              <a:t>3/21/2024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DF11-B347-4596-B6C5-B0574BC4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75C10-DD34-4E31-95BD-ADA201089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2760-94C0-4F07-9F7B-07C186A4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91222" y="635804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23B2362-B003-4262-AB00-599FB7FA1887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B5755-8F0F-4329-B2EE-F1842085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CC31A-9B29-4A49-9312-701F95A7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00199"/>
            <a:ext cx="6172200" cy="47007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2075A-FC4F-C35C-5C6E-0FBC8F67F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E958DD-90D0-4B62-A086-FFF4CAA220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6BFC98-96CD-4075-A1A6-6B13671956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66D23-FCC2-4FC3-9AE9-8E3E1A47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045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4CED0-24BC-47BC-A404-5DD31B44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41762-9D66-4C7A-9CA8-2639E87AE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E9083D1-6D31-4A34-9FB3-2BA837F6CB85}" type="datetime1">
              <a:rPr lang="en-US" smtClean="0"/>
              <a:t>3/21/2024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5F490-C0E0-4090-A63F-CC14194A3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E9165D2-D3B6-435C-A2E0-8337FBEE834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6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62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E6EDB-0477-2ADB-78BE-CF139FC12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SoutheastCon 2024</a:t>
            </a:r>
            <a:br>
              <a:rPr lang="en-US" dirty="0"/>
            </a:br>
            <a:r>
              <a:rPr lang="en-US" dirty="0"/>
              <a:t>Senior </a:t>
            </a:r>
            <a:r>
              <a:rPr lang="en-US"/>
              <a:t>Member Elevation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0537DC-833D-D49C-EC88-B8C300EDA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Fri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Mar 22, 11:00AM</a:t>
            </a:r>
            <a:r>
              <a:rPr lang="en-US" dirty="0"/>
              <a:t> </a:t>
            </a:r>
          </a:p>
          <a:p>
            <a:r>
              <a:rPr lang="en-US" dirty="0"/>
              <a:t>Hermann Amaya SMIEEE</a:t>
            </a:r>
          </a:p>
          <a:p>
            <a:r>
              <a:rPr lang="en-US" dirty="0"/>
              <a:t>R3 Senior Member Coordinator</a:t>
            </a:r>
          </a:p>
          <a:p>
            <a:r>
              <a:rPr lang="en-US" dirty="0"/>
              <a:t>FWCS Senior Member Elevation Committee Chair/Founder</a:t>
            </a:r>
          </a:p>
        </p:txBody>
      </p:sp>
    </p:spTree>
    <p:extLst>
      <p:ext uri="{BB962C8B-B14F-4D97-AF65-F5344CB8AC3E}">
        <p14:creationId xmlns:p14="http://schemas.microsoft.com/office/powerpoint/2010/main" val="333581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C410C7-32DF-7656-E550-3DD24349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57315"/>
            <a:ext cx="10515600" cy="1188737"/>
          </a:xfrm>
        </p:spPr>
        <p:txBody>
          <a:bodyPr/>
          <a:lstStyle/>
          <a:p>
            <a:r>
              <a:rPr lang="en-US" dirty="0"/>
              <a:t>Reason for Roundup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4DA84B-AB26-55A3-86DE-91B2CE927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68747"/>
            <a:ext cx="10515600" cy="379391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n-US" dirty="0"/>
              <a:t>A brief History of the Senior Member Elevations Committee (SMEC) of FWCS </a:t>
            </a:r>
          </a:p>
          <a:p>
            <a:pPr marL="457200" indent="-457200">
              <a:buAutoNum type="arabicPeriod"/>
            </a:pPr>
            <a:r>
              <a:rPr lang="en-US" dirty="0"/>
              <a:t>Prepare Candidates for the A&amp;A Review Panel</a:t>
            </a:r>
          </a:p>
          <a:p>
            <a:pPr marL="457200" indent="-457200">
              <a:buAutoNum type="arabicPeriod"/>
            </a:pPr>
            <a:r>
              <a:rPr lang="en-US" dirty="0"/>
              <a:t>Familiarize candidates with the SMEC Process</a:t>
            </a:r>
          </a:p>
          <a:p>
            <a:pPr marL="457200" indent="-457200">
              <a:buAutoNum type="arabicPeriod"/>
            </a:pPr>
            <a:r>
              <a:rPr lang="en-US" dirty="0"/>
              <a:t>Provide Candidates with a Nominator and two Reference Providers</a:t>
            </a:r>
          </a:p>
          <a:p>
            <a:pPr marL="457200" indent="-457200">
              <a:buAutoNum type="arabicPeriod"/>
            </a:pPr>
            <a:r>
              <a:rPr lang="en-US" dirty="0"/>
              <a:t>After a 30-minute meeting we submit the nomination to A&amp;A Panel</a:t>
            </a:r>
          </a:p>
          <a:p>
            <a:pPr marL="457200" indent="-457200">
              <a:buAutoNum type="arabicPeriod"/>
            </a:pPr>
            <a:r>
              <a:rPr lang="en-US" dirty="0"/>
              <a:t>Process grew and it became necessary to move to a Zoom meeting (online, Break-out rooms, large number of candidates)</a:t>
            </a:r>
          </a:p>
          <a:p>
            <a:pPr marL="457200" indent="-457200">
              <a:buAutoNum type="arabicPeriod"/>
            </a:pPr>
            <a:r>
              <a:rPr lang="en-US" dirty="0"/>
              <a:t>We manage sessions of up to 60 candidates, 60 nominators, 120 Reference Providers for a Zoom session of maybe 240 participants.</a:t>
            </a:r>
          </a:p>
          <a:p>
            <a:pPr marL="457200" indent="-457200">
              <a:buAutoNum type="arabicPeriod"/>
            </a:pPr>
            <a:r>
              <a:rPr lang="en-US" dirty="0"/>
              <a:t>Since its inception three years ago, SMEC has elevated over 700 Candidates to the coveted rank of Senior Member of IEEE.</a:t>
            </a:r>
          </a:p>
          <a:p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0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process managed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The process has been documented and is stored in cloud at </a:t>
            </a:r>
            <a:r>
              <a:rPr lang="en-US" sz="2800" i="1" dirty="0"/>
              <a:t>https://kb.ieee.org/r3/knowledge-base-2/region-3-senior-member-elevation-committee-r3smec-documentation-and-resources/</a:t>
            </a:r>
          </a:p>
          <a:p>
            <a:r>
              <a:rPr lang="en-US" sz="2800" dirty="0"/>
              <a:t>This process follows the same procedure outlined by IEEE for Senior Member Elevations.</a:t>
            </a:r>
          </a:p>
          <a:p>
            <a:r>
              <a:rPr lang="en-US" sz="2800" dirty="0"/>
              <a:t>Difference is that it is short, a lot shorter: 30 minutes not six months</a:t>
            </a:r>
          </a:p>
          <a:p>
            <a:r>
              <a:rPr lang="en-US" sz="2800" dirty="0"/>
              <a:t>Candidate finds his references in one spot, does not have to file an application online, and his resume is vetted for proper accuracy before submission.</a:t>
            </a:r>
          </a:p>
          <a:p>
            <a:r>
              <a:rPr lang="en-US" sz="2800" dirty="0"/>
              <a:t>Resume Team reviews the candidate’s resume for accuracy, ten-year experience and five years of Significant Performance requirements.</a:t>
            </a:r>
          </a:p>
          <a:p>
            <a:r>
              <a:rPr lang="en-US" sz="2800" dirty="0"/>
              <a:t>Roundups are done six times a year leading up to the A&amp;A Review Panel meetings Scheduled for the current year.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025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C8DF3-9E42-58F8-B3C3-83DEE218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03BEB-C920-0092-E992-B631020D9F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47023-F776-5FED-95B4-3C94934F2A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6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EEE Brigh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A0C2F"/>
      </a:accent1>
      <a:accent2>
        <a:srgbClr val="FFA300"/>
      </a:accent2>
      <a:accent3>
        <a:srgbClr val="00843D"/>
      </a:accent3>
      <a:accent4>
        <a:srgbClr val="981D97"/>
      </a:accent4>
      <a:accent5>
        <a:srgbClr val="009CA6"/>
      </a:accent5>
      <a:accent6>
        <a:srgbClr val="00629B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2024_presentation template" id="{8BCE901A-D5F4-7D4E-8543-1ADBF3A806AE}" vid="{1005ADA3-03A9-AC4D-A15A-FF945BCE6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SEC2024_presentation template</Template>
  <TotalTime>1120</TotalTime>
  <Words>282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SoutheastCon 2024 Senior Member Elevation </vt:lpstr>
      <vt:lpstr>Reason for Roundup</vt:lpstr>
      <vt:lpstr>How is process managed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Grigorian, Eric</dc:creator>
  <cp:lastModifiedBy>Donohoe, Pat</cp:lastModifiedBy>
  <cp:revision>5</cp:revision>
  <dcterms:created xsi:type="dcterms:W3CDTF">2024-01-28T22:59:39Z</dcterms:created>
  <dcterms:modified xsi:type="dcterms:W3CDTF">2024-03-21T14:57:58Z</dcterms:modified>
</cp:coreProperties>
</file>