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20" r:id="rId2"/>
    <p:sldId id="630" r:id="rId3"/>
    <p:sldId id="632" r:id="rId4"/>
    <p:sldId id="631" r:id="rId5"/>
    <p:sldId id="634" r:id="rId6"/>
    <p:sldId id="633" r:id="rId7"/>
    <p:sldId id="621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ng, Chan Y" initials="WCY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A5E"/>
    <a:srgbClr val="ECF8FB"/>
    <a:srgbClr val="BF202F"/>
    <a:srgbClr val="F0F9FF"/>
    <a:srgbClr val="F9FEFF"/>
    <a:srgbClr val="F5FDFF"/>
    <a:srgbClr val="1E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5535" autoAdjust="0"/>
  </p:normalViewPr>
  <p:slideViewPr>
    <p:cSldViewPr snapToGrid="0" snapToObjects="1">
      <p:cViewPr varScale="1">
        <p:scale>
          <a:sx n="79" d="100"/>
          <a:sy n="79" d="100"/>
        </p:scale>
        <p:origin x="6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BC3226C-F474-C847-A2BB-37CFABDFD4DF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57461BC-C136-354E-8643-8BAA1C07B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5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ED6E18E-FD54-EA47-84B3-72694AA31D1C}" type="datetime1">
              <a:rPr lang="en-US" smtClean="0"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F24BDDB-77A0-494E-8105-F7CC5593C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448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49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454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952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561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64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" y="-65058"/>
            <a:ext cx="2703507" cy="2914856"/>
          </a:xfrm>
          <a:prstGeom prst="rect">
            <a:avLst/>
          </a:prstGeom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462" y="-65058"/>
            <a:ext cx="2696309" cy="29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96234" y="-65058"/>
            <a:ext cx="2703509" cy="29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wo women working">
            <a:extLst>
              <a:ext uri="{FF2B5EF4-FFF2-40B4-BE49-F238E27FC236}">
                <a16:creationId xmlns:a16="http://schemas.microsoft.com/office/drawing/2014/main" id="{E5CE2A21-7703-47B9-BFFA-6ABE999E1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08" y="-65058"/>
            <a:ext cx="2752685" cy="293443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gradFill flip="none" rotWithShape="1">
            <a:gsLst>
              <a:gs pos="0">
                <a:srgbClr val="153A5E"/>
              </a:gs>
              <a:gs pos="100000">
                <a:srgbClr val="1E5184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obot with a face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71" y="-65058"/>
            <a:ext cx="2082803" cy="288250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7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6720840" y="0"/>
            <a:ext cx="5448300" cy="6858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-809625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68680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868680" y="0"/>
            <a:ext cx="9898380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041" y="2898031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 hidden="1"/>
          <p:cNvSpPr/>
          <p:nvPr userDrawn="1"/>
        </p:nvSpPr>
        <p:spPr>
          <a:xfrm>
            <a:off x="0" y="1049912"/>
            <a:ext cx="12192000" cy="77003"/>
          </a:xfrm>
          <a:prstGeom prst="flowChartProcess">
            <a:avLst/>
          </a:prstGeom>
          <a:solidFill>
            <a:srgbClr val="BD2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/>
          </p:nvPr>
        </p:nvSpPr>
        <p:spPr bwMode="auto">
          <a:xfrm>
            <a:off x="1554480" y="1371600"/>
            <a:ext cx="9942831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1355514" y="274320"/>
            <a:ext cx="1041686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en-US" sz="3600" b="1" kern="1200" cap="all" baseline="0" dirty="0">
                <a:solidFill>
                  <a:srgbClr val="BF202F"/>
                </a:solidFill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768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_1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486834" y="134939"/>
            <a:ext cx="11101917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487680" y="1645920"/>
            <a:ext cx="11101917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oto Sans Symbols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4844481" y="6356351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5405397" y="6356351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8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iscover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" y="-65058"/>
            <a:ext cx="2703507" cy="2914856"/>
          </a:xfrm>
          <a:prstGeom prst="rect">
            <a:avLst/>
          </a:prstGeom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462" y="-65058"/>
            <a:ext cx="2696309" cy="290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96234" y="-65058"/>
            <a:ext cx="2703509" cy="29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wo women working">
            <a:extLst>
              <a:ext uri="{FF2B5EF4-FFF2-40B4-BE49-F238E27FC236}">
                <a16:creationId xmlns:a16="http://schemas.microsoft.com/office/drawing/2014/main" id="{E5CE2A21-7703-47B9-BFFA-6ABE999E1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608" y="-65058"/>
            <a:ext cx="2752685" cy="2934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43" y="-272059"/>
            <a:ext cx="12199743" cy="6136005"/>
          </a:xfrm>
          <a:prstGeom prst="rect">
            <a:avLst/>
          </a:prstGeom>
        </p:spPr>
      </p:pic>
      <p:pic>
        <p:nvPicPr>
          <p:cNvPr id="3" name="Picture 2" descr="A robot with a face" hidden="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6771" y="-65058"/>
            <a:ext cx="2082803" cy="288250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gradFill flip="none" rotWithShape="1">
            <a:gsLst>
              <a:gs pos="0">
                <a:srgbClr val="153A5E"/>
              </a:gs>
              <a:gs pos="100000">
                <a:srgbClr val="1E5184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8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554480" y="1371600"/>
            <a:ext cx="11101917" cy="43891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="1"/>
            </a:lvl1pPr>
            <a:lvl2pPr marL="411162" indent="0">
              <a:buNone/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vernment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2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12192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are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227984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12192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813684"/>
            <a:ext cx="12192000" cy="3105151"/>
          </a:xfrm>
          <a:prstGeom prst="rect">
            <a:avLst/>
          </a:pr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2809874"/>
            <a:ext cx="12192000" cy="3105151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12192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7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7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Placeholder 10" descr="cover-rgb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2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6743700" y="0"/>
            <a:ext cx="54483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39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/>
          <p:nvPr userDrawn="1"/>
        </p:nvSpPr>
        <p:spPr>
          <a:xfrm>
            <a:off x="-809625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68680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868680" y="0"/>
            <a:ext cx="9898380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041" y="2898031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LIC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6743700" y="0"/>
            <a:ext cx="5448300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/>
          <p:nvPr userDrawn="1"/>
        </p:nvSpPr>
        <p:spPr>
          <a:xfrm>
            <a:off x="-809625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68680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868680" y="0"/>
            <a:ext cx="9898380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041" y="2898031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E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 flipH="1">
            <a:off x="6743700" y="0"/>
            <a:ext cx="5448300" cy="6858000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>
            <a:off x="-809625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68680" y="0"/>
            <a:ext cx="987171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7974330 w 12192000"/>
              <a:gd name="connsiteY1" fmla="*/ 2286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9883140"/>
              <a:gd name="connsiteY0" fmla="*/ 0 h 6858000"/>
              <a:gd name="connsiteX1" fmla="*/ 7974330 w 9883140"/>
              <a:gd name="connsiteY1" fmla="*/ 2286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83140"/>
              <a:gd name="connsiteY0" fmla="*/ 0 h 6858000"/>
              <a:gd name="connsiteX1" fmla="*/ 7951470 w 9883140"/>
              <a:gd name="connsiteY1" fmla="*/ 11430 h 6858000"/>
              <a:gd name="connsiteX2" fmla="*/ 9883140 w 9883140"/>
              <a:gd name="connsiteY2" fmla="*/ 6823710 h 6858000"/>
              <a:gd name="connsiteX3" fmla="*/ 0 w 9883140"/>
              <a:gd name="connsiteY3" fmla="*/ 6858000 h 6858000"/>
              <a:gd name="connsiteX4" fmla="*/ 0 w 9883140"/>
              <a:gd name="connsiteY4" fmla="*/ 0 h 6858000"/>
              <a:gd name="connsiteX0" fmla="*/ 0 w 9871710"/>
              <a:gd name="connsiteY0" fmla="*/ 0 h 6869430"/>
              <a:gd name="connsiteX1" fmla="*/ 7951470 w 9871710"/>
              <a:gd name="connsiteY1" fmla="*/ 1143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  <a:gd name="connsiteX0" fmla="*/ 0 w 9871710"/>
              <a:gd name="connsiteY0" fmla="*/ 0 h 6869430"/>
              <a:gd name="connsiteX1" fmla="*/ 7951470 w 9871710"/>
              <a:gd name="connsiteY1" fmla="*/ 0 h 6869430"/>
              <a:gd name="connsiteX2" fmla="*/ 9871710 w 9871710"/>
              <a:gd name="connsiteY2" fmla="*/ 6869430 h 6869430"/>
              <a:gd name="connsiteX3" fmla="*/ 0 w 9871710"/>
              <a:gd name="connsiteY3" fmla="*/ 6858000 h 6869430"/>
              <a:gd name="connsiteX4" fmla="*/ 0 w 9871710"/>
              <a:gd name="connsiteY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1710" h="6869430">
                <a:moveTo>
                  <a:pt x="0" y="0"/>
                </a:moveTo>
                <a:lnTo>
                  <a:pt x="7951470" y="0"/>
                </a:lnTo>
                <a:lnTo>
                  <a:pt x="9871710" y="686943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868680" y="0"/>
            <a:ext cx="9898380" cy="6858000"/>
          </a:xfrm>
          <a:custGeom>
            <a:avLst/>
            <a:gdLst>
              <a:gd name="connsiteX0" fmla="*/ 0 w 12961620"/>
              <a:gd name="connsiteY0" fmla="*/ 0 h 6843612"/>
              <a:gd name="connsiteX1" fmla="*/ 1296162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12961620"/>
              <a:gd name="connsiteY0" fmla="*/ 0 h 6843612"/>
              <a:gd name="connsiteX1" fmla="*/ 7955280 w 12961620"/>
              <a:gd name="connsiteY1" fmla="*/ 0 h 6843612"/>
              <a:gd name="connsiteX2" fmla="*/ 12961620 w 12961620"/>
              <a:gd name="connsiteY2" fmla="*/ 6843612 h 6843612"/>
              <a:gd name="connsiteX3" fmla="*/ 0 w 12961620"/>
              <a:gd name="connsiteY3" fmla="*/ 6843612 h 6843612"/>
              <a:gd name="connsiteX4" fmla="*/ 0 w 12961620"/>
              <a:gd name="connsiteY4" fmla="*/ 0 h 6843612"/>
              <a:gd name="connsiteX0" fmla="*/ 0 w 9909810"/>
              <a:gd name="connsiteY0" fmla="*/ 0 h 6843612"/>
              <a:gd name="connsiteX1" fmla="*/ 7955280 w 9909810"/>
              <a:gd name="connsiteY1" fmla="*/ 0 h 6843612"/>
              <a:gd name="connsiteX2" fmla="*/ 9909810 w 9909810"/>
              <a:gd name="connsiteY2" fmla="*/ 6843612 h 6843612"/>
              <a:gd name="connsiteX3" fmla="*/ 0 w 9909810"/>
              <a:gd name="connsiteY3" fmla="*/ 6843612 h 6843612"/>
              <a:gd name="connsiteX4" fmla="*/ 0 w 9909810"/>
              <a:gd name="connsiteY4" fmla="*/ 0 h 6843612"/>
              <a:gd name="connsiteX0" fmla="*/ 0 w 9898380"/>
              <a:gd name="connsiteY0" fmla="*/ 0 h 6843612"/>
              <a:gd name="connsiteX1" fmla="*/ 7955280 w 9898380"/>
              <a:gd name="connsiteY1" fmla="*/ 0 h 6843612"/>
              <a:gd name="connsiteX2" fmla="*/ 9898380 w 9898380"/>
              <a:gd name="connsiteY2" fmla="*/ 6832182 h 6843612"/>
              <a:gd name="connsiteX3" fmla="*/ 0 w 9898380"/>
              <a:gd name="connsiteY3" fmla="*/ 6843612 h 6843612"/>
              <a:gd name="connsiteX4" fmla="*/ 0 w 9898380"/>
              <a:gd name="connsiteY4" fmla="*/ 0 h 684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8380" h="6843612">
                <a:moveTo>
                  <a:pt x="0" y="0"/>
                </a:moveTo>
                <a:lnTo>
                  <a:pt x="7955280" y="0"/>
                </a:lnTo>
                <a:lnTo>
                  <a:pt x="9898380" y="6832182"/>
                </a:lnTo>
                <a:lnTo>
                  <a:pt x="0" y="68436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15900" dist="165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45041" y="2898031"/>
            <a:ext cx="11101917" cy="1076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732888"/>
            <a:ext cx="2038488" cy="4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1554480" y="1371600"/>
            <a:ext cx="9942831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304" y="6184133"/>
            <a:ext cx="1777256" cy="355872"/>
          </a:xfrm>
          <a:prstGeom prst="rect">
            <a:avLst/>
          </a:prstGeom>
        </p:spPr>
      </p:pic>
      <p:sp>
        <p:nvSpPr>
          <p:cNvPr id="16" name="Rectangle 3"/>
          <p:cNvSpPr/>
          <p:nvPr userDrawn="1"/>
        </p:nvSpPr>
        <p:spPr>
          <a:xfrm>
            <a:off x="0" y="0"/>
            <a:ext cx="1234440" cy="6872389"/>
          </a:xfrm>
          <a:prstGeom prst="rect">
            <a:avLst/>
          </a:prstGeom>
          <a:solidFill>
            <a:srgbClr val="153A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/>
          <p:cNvSpPr/>
          <p:nvPr userDrawn="1"/>
        </p:nvSpPr>
        <p:spPr>
          <a:xfrm>
            <a:off x="6028" y="0"/>
            <a:ext cx="1228412" cy="6858000"/>
          </a:xfrm>
          <a:prstGeom prst="rect">
            <a:avLst/>
          </a:prstGeom>
          <a:blipFill dpi="0" rotWithShape="1">
            <a:blip r:embed="rId15" cstate="email">
              <a:alphaModFix amt="1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41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1355514" y="274320"/>
            <a:ext cx="1041686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9" y="383626"/>
            <a:ext cx="603250" cy="60325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214651" y="0"/>
            <a:ext cx="45719" cy="6858000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4" r:id="rId2"/>
    <p:sldLayoutId id="2147483687" r:id="rId3"/>
    <p:sldLayoutId id="2147483698" r:id="rId4"/>
    <p:sldLayoutId id="2147483705" r:id="rId5"/>
    <p:sldLayoutId id="2147483704" r:id="rId6"/>
    <p:sldLayoutId id="2147483719" r:id="rId7"/>
    <p:sldLayoutId id="2147483716" r:id="rId8"/>
    <p:sldLayoutId id="2147483717" r:id="rId9"/>
    <p:sldLayoutId id="2147483718" r:id="rId10"/>
    <p:sldLayoutId id="2147483710" r:id="rId11"/>
    <p:sldLayoutId id="2147483720" r:id="rId12"/>
  </p:sldLayoutIdLst>
  <p:hf sldNum="0" hdr="0" ftr="0" dt="0"/>
  <p:txStyles>
    <p:titleStyle>
      <a:lvl1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rgbClr val="BF202F"/>
          </a:solidFill>
          <a:latin typeface="Segoe UI" panose="020B0502040204020203" pitchFamily="34" charset="0"/>
          <a:ea typeface="ＭＳ Ｐゴシック" charset="0"/>
          <a:cs typeface="Segoe UI" panose="020B0502040204020203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ts val="1800"/>
        </a:spcBef>
        <a:spcAft>
          <a:spcPct val="0"/>
        </a:spcAft>
        <a:buSzPct val="135000"/>
        <a:buNone/>
        <a:defRPr sz="2800" b="0" kern="1200">
          <a:solidFill>
            <a:srgbClr val="153A5E"/>
          </a:solidFill>
          <a:latin typeface="+mn-lt"/>
          <a:ea typeface="ＭＳ Ｐゴシック" charset="0"/>
          <a:cs typeface="ＭＳ Ｐゴシック" charset="0"/>
        </a:defRPr>
      </a:lvl1pPr>
      <a:lvl2pPr marL="411162" indent="0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None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8000" kern="1200" spc="-150" dirty="0">
                <a:solidFill>
                  <a:schemeClr val="bg1"/>
                </a:solidFill>
                <a:latin typeface="Arial Black" panose="020B0A04020102020204" pitchFamily="34" charset="0"/>
              </a:rPr>
              <a:t>IEEE-USA</a:t>
            </a:r>
            <a:br>
              <a:rPr lang="en-US" sz="8000" kern="1200" spc="-15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000" b="0" spc="-150" dirty="0">
                <a:latin typeface="Arial" panose="020B0604020202020204" pitchFamily="34" charset="0"/>
                <a:cs typeface="Arial" panose="020B0604020202020204" pitchFamily="34" charset="0"/>
              </a:rPr>
              <a:t>Candidate Presentation</a:t>
            </a:r>
            <a:endParaRPr lang="en-US" sz="4000" b="0" kern="12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EE7D3B9F-36CE-4561-B2CC-8BCA2E1695AC}"/>
              </a:ext>
            </a:extLst>
          </p:cNvPr>
          <p:cNvSpPr txBox="1">
            <a:spLocks/>
          </p:cNvSpPr>
          <p:nvPr/>
        </p:nvSpPr>
        <p:spPr>
          <a:xfrm>
            <a:off x="381702" y="5821622"/>
            <a:ext cx="78006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53A5E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IEEE </a:t>
            </a:r>
            <a:r>
              <a:rPr lang="en-US" sz="1800" dirty="0" err="1">
                <a:solidFill>
                  <a:schemeClr val="bg1"/>
                </a:solidFill>
                <a:latin typeface="+mn-lt"/>
              </a:rPr>
              <a:t>SoutheastCon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2024 |  March 23, 2024</a:t>
            </a:r>
          </a:p>
        </p:txBody>
      </p:sp>
      <p:pic>
        <p:nvPicPr>
          <p:cNvPr id="7" name="Picture 6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5" y="2480946"/>
            <a:ext cx="1840230" cy="1840230"/>
          </a:xfrm>
          <a:prstGeom prst="rect">
            <a:avLst/>
          </a:prstGeom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B802391-95E7-1EE5-5D4C-FE3C9025E14C}"/>
              </a:ext>
            </a:extLst>
          </p:cNvPr>
          <p:cNvSpPr txBox="1">
            <a:spLocks/>
          </p:cNvSpPr>
          <p:nvPr/>
        </p:nvSpPr>
        <p:spPr>
          <a:xfrm>
            <a:off x="381703" y="5474101"/>
            <a:ext cx="780060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53A5E"/>
                </a:solidFill>
                <a:latin typeface="Arial Black" panose="020B0A04020102020204" pitchFamily="34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Bob Becnel, Nominee for IEEE-USA President-Elect Candidate</a:t>
            </a:r>
          </a:p>
        </p:txBody>
      </p:sp>
    </p:spTree>
    <p:extLst>
      <p:ext uri="{BB962C8B-B14F-4D97-AF65-F5344CB8AC3E}">
        <p14:creationId xmlns:p14="http://schemas.microsoft.com/office/powerpoint/2010/main" val="5460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03E635-7124-43A8-8523-AEC3EBF4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97" y="1371600"/>
            <a:ext cx="8324334" cy="52120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Professional Career: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Professional Engineer – Missouri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Boeing Company Associate Tech Fellow (St. Louis) - ~20 years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Lucent/Bell Labs - ~ 8 years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30+ years in airborne and terrestrial communications and sensors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Adjunct Instructor for Washington University in St. Louis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53A5E"/>
              </a:solidFill>
              <a:cs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n-US" sz="2000" dirty="0"/>
              <a:t>Education: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MSEE – Washington University in St. Louis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BSEE/</a:t>
            </a:r>
            <a:r>
              <a:rPr lang="en-US" sz="2000" dirty="0" err="1">
                <a:solidFill>
                  <a:srgbClr val="153A5E"/>
                </a:solidFill>
                <a:cs typeface="ＭＳ Ｐゴシック" charset="0"/>
              </a:rPr>
              <a:t>BSCoE</a:t>
            </a: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 – University of Missouri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53A5E"/>
              </a:solidFill>
              <a:cs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n-US" sz="2000" dirty="0"/>
              <a:t>Personal: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Married to Verla w/2 Adult Children (Reagan and Madison)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53A5E"/>
              </a:solidFill>
              <a:cs typeface="ＭＳ Ｐゴシック" charset="0"/>
            </a:endParaRP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153A5E"/>
              </a:solidFill>
              <a:cs typeface="ＭＳ Ｐゴシック" charset="0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355514" y="274320"/>
            <a:ext cx="10416864" cy="1076325"/>
          </a:xfrm>
        </p:spPr>
        <p:txBody>
          <a:bodyPr/>
          <a:lstStyle/>
          <a:p>
            <a:pPr lvl="0"/>
            <a:r>
              <a:rPr lang="en-US" dirty="0"/>
              <a:t>ABOUT</a:t>
            </a:r>
          </a:p>
        </p:txBody>
      </p:sp>
      <p:pic>
        <p:nvPicPr>
          <p:cNvPr id="4" name="Picture 3" descr="Profile picture">
            <a:extLst>
              <a:ext uri="{FF2B5EF4-FFF2-40B4-BE49-F238E27FC236}">
                <a16:creationId xmlns:a16="http://schemas.microsoft.com/office/drawing/2014/main" id="{B7D07FAA-076A-4EE6-9A23-F09BB86C03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96" y="274320"/>
            <a:ext cx="1211580" cy="121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92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03E635-7124-43A8-8523-AEC3EBF4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560" y="885305"/>
            <a:ext cx="10416864" cy="544298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IEEE: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Senior Member of IEEE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HKN Member of IEEE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AESS, COMSOC and AP Member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Saint Louis Section Officer (2008-12)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Region 5 Treasurer (2014-17)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Washington University in St. Louis Branch Counselor (2014 - Current)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Region 5 Director, IEEE BOD, IEEE-USA, MGA VP (2022-23)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IEEE Audit Committee, Chair (2023), Past Chair (2024)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IEEE-USA Career and Professional Development Committee (2024)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IEEE TAB/PSPB Products and Services Committee MGA Appointed Rep. (2024)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Many other positions …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National Society of Professional Engineers: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Fellow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Chapter and State Officer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Board of Directors</a:t>
            </a:r>
          </a:p>
          <a:p>
            <a:pPr marL="45720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53A5E"/>
                </a:solidFill>
                <a:cs typeface="ＭＳ Ｐゴシック" charset="0"/>
              </a:rPr>
              <a:t>Professional Engineers in Industry Chair</a:t>
            </a:r>
          </a:p>
        </p:txBody>
      </p:sp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355514" y="274320"/>
            <a:ext cx="10416864" cy="1076325"/>
          </a:xfrm>
        </p:spPr>
        <p:txBody>
          <a:bodyPr/>
          <a:lstStyle/>
          <a:p>
            <a:pPr lvl="0"/>
            <a:r>
              <a:rPr lang="en-US" dirty="0"/>
              <a:t>Volunteer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B10F4-BD21-4FF4-9601-BB32647CEB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7654" y="121920"/>
            <a:ext cx="3647777" cy="27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03E635-7124-43A8-8523-AEC3EBF4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937" y="810361"/>
            <a:ext cx="6774074" cy="5751888"/>
          </a:xfrm>
        </p:spPr>
        <p:txBody>
          <a:bodyPr/>
          <a:lstStyle/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As Treasurer, consistently kept 100% financial reporting compliance and rebate among all Sections</a:t>
            </a: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Led the Region out of the Covid Pandemic period to resume in person activities and conferences.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Region 5 hosting of the first IWRC Conference in Arkansas in 2023.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Launched  the process to establish an engineering licensure pilot program with IEEE-USA and IEEE YP with the focus on using it as for recruitment and retention of YP Members.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As IEEE Audit Committee Chair, launched a Risk </a:t>
            </a:r>
            <a:r>
              <a:rPr lang="en-US" sz="1800" dirty="0" err="1">
                <a:solidFill>
                  <a:srgbClr val="153A5E"/>
                </a:solidFill>
                <a:cs typeface="ＭＳ Ｐゴシック" charset="0"/>
              </a:rPr>
              <a:t>AdHoc</a:t>
            </a: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 to improve training and oversight of Enterprise Risk Compliance within IEEE.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Establishment of a twice a year virtual graduation ceremony for the past 2 years for all graduating undergraduate student members in the Region. 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355514" y="274320"/>
            <a:ext cx="10416864" cy="806335"/>
          </a:xfrm>
        </p:spPr>
        <p:txBody>
          <a:bodyPr/>
          <a:lstStyle/>
          <a:p>
            <a:pPr lvl="0"/>
            <a:r>
              <a:rPr lang="en-US" dirty="0" err="1"/>
              <a:t>Acomplishments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EA831-B39D-40E4-BE69-20F6348D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398" y="1634209"/>
            <a:ext cx="3857593" cy="27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03E635-7124-43A8-8523-AEC3EBF4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96" y="931024"/>
            <a:ext cx="10416863" cy="5571375"/>
          </a:xfrm>
        </p:spPr>
        <p:txBody>
          <a:bodyPr/>
          <a:lstStyle/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Consultants Network engagement with semiconductor technology in the USA and NSPE Private Practice Interest Group.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K-12 and Student Member Education and Inspiration in careers related to Semiconductor Industry..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(Students) Establish a Student Led IEEE-USA branded student competition for use at </a:t>
            </a:r>
            <a:r>
              <a:rPr lang="en-US" sz="1800" dirty="0" err="1">
                <a:solidFill>
                  <a:srgbClr val="153A5E"/>
                </a:solidFill>
                <a:cs typeface="ＭＳ Ｐゴシック" charset="0"/>
              </a:rPr>
              <a:t>at</a:t>
            </a: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 Branches, Sections and Region events to foster relations with branches.  Perhaps cyber related competition.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Salary survey re-think.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</p:txBody>
      </p:sp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355514" y="274320"/>
            <a:ext cx="10416864" cy="806335"/>
          </a:xfrm>
        </p:spPr>
        <p:txBody>
          <a:bodyPr/>
          <a:lstStyle/>
          <a:p>
            <a:pPr lvl="0"/>
            <a:r>
              <a:rPr lang="en-US" dirty="0"/>
              <a:t>POSITIONS 1/2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61DFD-2D60-4257-AD38-9EEED8D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945" y="3460286"/>
            <a:ext cx="4821381" cy="30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03E635-7124-43A8-8523-AEC3EBF4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96" y="931024"/>
            <a:ext cx="5743623" cy="5555501"/>
          </a:xfrm>
        </p:spPr>
        <p:txBody>
          <a:bodyPr/>
          <a:lstStyle/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(IEEE YP // IEEE-USA) Continue to develop the in person PE and FE Pilot instructor led program.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Stronger outreach with the </a:t>
            </a:r>
            <a:r>
              <a:rPr lang="en-US" sz="1800" dirty="0" err="1">
                <a:solidFill>
                  <a:srgbClr val="153A5E"/>
                </a:solidFill>
                <a:cs typeface="ＭＳ Ｐゴシック" charset="0"/>
              </a:rPr>
              <a:t>GeoUnits</a:t>
            </a: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 by rebranding the Professional Activities Region Rep with an annual in person workshop.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Promote IEEE-USA to other Professional Societies through visits to the various Board of Directors.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Extend the IWRC Concept by focusing on aerospace and taking a more visible exposure at the Oshkosh Air Show as a marquee event.</a:t>
            </a: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endParaRPr lang="en-US" sz="1800" dirty="0">
              <a:solidFill>
                <a:srgbClr val="153A5E"/>
              </a:solidFill>
              <a:cs typeface="ＭＳ Ｐゴシック" charset="0"/>
            </a:endParaRPr>
          </a:p>
          <a:p>
            <a:pPr marL="571500" lvl="1" indent="-457200">
              <a:spcBef>
                <a:spcPts val="0"/>
              </a:spcBef>
              <a:buSzPct val="100000"/>
              <a:buFont typeface="+mj-lt"/>
              <a:buAutoNum type="arabicPeriod" startAt="5"/>
            </a:pPr>
            <a:r>
              <a:rPr lang="en-US" sz="1800" dirty="0">
                <a:solidFill>
                  <a:srgbClr val="153A5E"/>
                </a:solidFill>
                <a:cs typeface="ＭＳ Ｐゴシック" charset="0"/>
              </a:rPr>
              <a:t>Create a joint push from IEEE-USA for HKN induction and Senior Membership at events and general promotion of IEEE-USA to our members.</a:t>
            </a:r>
          </a:p>
        </p:txBody>
      </p:sp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355514" y="274320"/>
            <a:ext cx="10416864" cy="806335"/>
          </a:xfrm>
        </p:spPr>
        <p:txBody>
          <a:bodyPr/>
          <a:lstStyle/>
          <a:p>
            <a:pPr lvl="0"/>
            <a:r>
              <a:rPr lang="en-US" dirty="0"/>
              <a:t>POSITIONS 2/2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D429646-9B31-4005-9C60-14FE75D3A912}"/>
              </a:ext>
            </a:extLst>
          </p:cNvPr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959" t="16272" r="10378" b="4085"/>
          <a:stretch/>
        </p:blipFill>
        <p:spPr bwMode="auto">
          <a:xfrm>
            <a:off x="7495606" y="1894260"/>
            <a:ext cx="4276772" cy="2934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145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6E45-A556-C85F-F8F1-EA1D9085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07" y="134939"/>
            <a:ext cx="10070344" cy="1076325"/>
          </a:xfrm>
        </p:spPr>
        <p:txBody>
          <a:bodyPr/>
          <a:lstStyle/>
          <a:p>
            <a:r>
              <a:rPr lang="en-US" sz="3600" dirty="0"/>
              <a:t>QUESTIONS</a:t>
            </a:r>
          </a:p>
        </p:txBody>
      </p:sp>
      <p:pic>
        <p:nvPicPr>
          <p:cNvPr id="4" name="Picture 2" descr="http://en.hdyo.org/assets/ask-question-1-ca45a12e5206bae44014e11cd3ced9f1.jpg">
            <a:extLst>
              <a:ext uri="{FF2B5EF4-FFF2-40B4-BE49-F238E27FC236}">
                <a16:creationId xmlns:a16="http://schemas.microsoft.com/office/drawing/2014/main" id="{527626F8-81E0-37B0-81EA-697DFCE8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71" y="1446502"/>
            <a:ext cx="4621389" cy="34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2805AE-1D04-3C02-F58A-88285FC53554}"/>
              </a:ext>
            </a:extLst>
          </p:cNvPr>
          <p:cNvSpPr txBox="1">
            <a:spLocks/>
          </p:cNvSpPr>
          <p:nvPr/>
        </p:nvSpPr>
        <p:spPr>
          <a:xfrm>
            <a:off x="1518407" y="1828695"/>
            <a:ext cx="5050220" cy="151012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None/>
              <a:defRPr sz="2800" b="0" kern="1200">
                <a:solidFill>
                  <a:srgbClr val="153A5E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11162" indent="0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6536519"/>
      </p:ext>
    </p:extLst>
  </p:cSld>
  <p:clrMapOvr>
    <a:masterClrMapping/>
  </p:clrMapOvr>
</p:sld>
</file>

<file path=ppt/theme/theme1.xml><?xml version="1.0" encoding="utf-8"?>
<a:theme xmlns:a="http://schemas.openxmlformats.org/drawingml/2006/main" name="IEEEUSA-2022">
  <a:themeElements>
    <a:clrScheme name="Custom 3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153A5E"/>
      </a:hlink>
      <a:folHlink>
        <a:srgbClr val="5418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45799</TotalTime>
  <Words>514</Words>
  <Application>Microsoft Office PowerPoint</Application>
  <PresentationFormat>Widescreen</PresentationFormat>
  <Paragraphs>66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Lucida Grande</vt:lpstr>
      <vt:lpstr>Noto Sans Symbols</vt:lpstr>
      <vt:lpstr>Segoe UI</vt:lpstr>
      <vt:lpstr>Verdana</vt:lpstr>
      <vt:lpstr>Wingdings</vt:lpstr>
      <vt:lpstr>IEEEUSA-2022</vt:lpstr>
      <vt:lpstr>IEEE-USA Candidate Presentation</vt:lpstr>
      <vt:lpstr>ABOUT</vt:lpstr>
      <vt:lpstr>Volunteer activities</vt:lpstr>
      <vt:lpstr>Acomplishments </vt:lpstr>
      <vt:lpstr>POSITIONS 1/2</vt:lpstr>
      <vt:lpstr>POSITIONS 2/2</vt:lpstr>
      <vt:lpstr>QUESTIONS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IEEE-USA: Click to add  presentation title</dc:title>
  <dc:creator>Hill, Gregory O.</dc:creator>
  <cp:lastModifiedBy>Donohoe, Pat</cp:lastModifiedBy>
  <cp:revision>720</cp:revision>
  <cp:lastPrinted>2020-02-11T14:29:22Z</cp:lastPrinted>
  <dcterms:created xsi:type="dcterms:W3CDTF">2015-03-25T13:12:01Z</dcterms:created>
  <dcterms:modified xsi:type="dcterms:W3CDTF">2024-03-23T02:11:45Z</dcterms:modified>
</cp:coreProperties>
</file>