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620" r:id="rId2"/>
    <p:sldId id="410" r:id="rId3"/>
    <p:sldId id="636" r:id="rId4"/>
    <p:sldId id="452" r:id="rId5"/>
    <p:sldId id="637" r:id="rId6"/>
    <p:sldId id="638" r:id="rId7"/>
    <p:sldId id="634" r:id="rId8"/>
    <p:sldId id="632" r:id="rId9"/>
    <p:sldId id="635" r:id="rId10"/>
    <p:sldId id="631" r:id="rId11"/>
    <p:sldId id="654" r:id="rId12"/>
    <p:sldId id="653" r:id="rId13"/>
    <p:sldId id="633" r:id="rId14"/>
  </p:sldIdLst>
  <p:sldSz cx="12192000" cy="6858000"/>
  <p:notesSz cx="6858000" cy="9144000"/>
  <p:embeddedFontLst>
    <p:embeddedFont>
      <p:font typeface="Arial Black" panose="020B0A04020102020204" pitchFamily="34" charset="0"/>
      <p:bold r:id="rId17"/>
    </p:embeddedFont>
    <p:embeddedFont>
      <p:font typeface="Lucida Grande" panose="020B0604020202020204"/>
      <p:regular r:id="rId18"/>
      <p:bold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Segoe UI" panose="020B0502040204020203" pitchFamily="34" charset="0"/>
      <p:regular r:id="rId24"/>
      <p:bold r:id="rId25"/>
      <p:italic r:id="rId26"/>
      <p:bold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ng, Chan Y" initials="WCY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A5E"/>
    <a:srgbClr val="BF202F"/>
    <a:srgbClr val="ECF8FB"/>
    <a:srgbClr val="F0F9FF"/>
    <a:srgbClr val="F9FEFF"/>
    <a:srgbClr val="F5FDFF"/>
    <a:srgbClr val="1E5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5535" autoAdjust="0"/>
  </p:normalViewPr>
  <p:slideViewPr>
    <p:cSldViewPr snapToGrid="0" snapToObjects="1">
      <p:cViewPr varScale="1">
        <p:scale>
          <a:sx n="107" d="100"/>
          <a:sy n="107" d="100"/>
        </p:scale>
        <p:origin x="73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30" y="19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ABC3226C-F474-C847-A2BB-37CFABDFD4DF}" type="datetime1">
              <a:rPr lang="en-US" smtClean="0"/>
              <a:t>3/21/2024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457461BC-C136-354E-8643-8BAA1C07B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957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4ED6E18E-FD54-EA47-84B3-72694AA31D1C}" type="datetime1">
              <a:rPr lang="en-US" smtClean="0"/>
              <a:t>3/21/2024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DF24BDDB-77A0-494E-8105-F7CC5593C3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2448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 is Hugh </a:t>
            </a:r>
            <a:r>
              <a:rPr lang="en-US" dirty="0" err="1"/>
              <a:t>McDonnald</a:t>
            </a:r>
            <a:r>
              <a:rPr lang="en-US" dirty="0"/>
              <a:t>, Arkansas’ Sec. of Commerce</a:t>
            </a:r>
          </a:p>
        </p:txBody>
      </p:sp>
    </p:spTree>
    <p:extLst>
      <p:ext uri="{BB962C8B-B14F-4D97-AF65-F5344CB8AC3E}">
        <p14:creationId xmlns:p14="http://schemas.microsoft.com/office/powerpoint/2010/main" val="1023337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" y="-65058"/>
            <a:ext cx="2703507" cy="2914856"/>
          </a:xfrm>
          <a:prstGeom prst="rect">
            <a:avLst/>
          </a:prstGeom>
        </p:spPr>
      </p:pic>
      <p:pic>
        <p:nvPicPr>
          <p:cNvPr id="7" name="Picture Placeholder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20462" y="-65058"/>
            <a:ext cx="2696309" cy="290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96234" y="-65058"/>
            <a:ext cx="2703509" cy="293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wo women working">
            <a:extLst>
              <a:ext uri="{FF2B5EF4-FFF2-40B4-BE49-F238E27FC236}">
                <a16:creationId xmlns:a16="http://schemas.microsoft.com/office/drawing/2014/main" id="{E5CE2A21-7703-47B9-BFFA-6ABE999E1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9608" y="-65058"/>
            <a:ext cx="2752685" cy="2934434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2809874"/>
            <a:ext cx="12192000" cy="3105151"/>
          </a:xfrm>
          <a:prstGeom prst="rect">
            <a:avLst/>
          </a:prstGeom>
          <a:gradFill flip="none" rotWithShape="1">
            <a:gsLst>
              <a:gs pos="0">
                <a:srgbClr val="153A5E"/>
              </a:gs>
              <a:gs pos="100000">
                <a:srgbClr val="1E5184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1216" y="3157837"/>
            <a:ext cx="10545755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1217" y="4165407"/>
            <a:ext cx="10545755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89608" y="4887457"/>
            <a:ext cx="10557363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robot with a face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6771" y="-65058"/>
            <a:ext cx="2082803" cy="288250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813684"/>
            <a:ext cx="12192000" cy="3105151"/>
          </a:xfrm>
          <a:prstGeom prst="rect">
            <a:avLst/>
          </a:prstGeom>
          <a:blipFill>
            <a:blip r:embed="rId7" cstate="email">
              <a:alphaModFix amt="1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55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M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 userDrawn="1"/>
        </p:nvSpPr>
        <p:spPr>
          <a:xfrm>
            <a:off x="6720840" y="0"/>
            <a:ext cx="5448300" cy="6858001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4"/>
          <p:cNvSpPr/>
          <p:nvPr userDrawn="1"/>
        </p:nvSpPr>
        <p:spPr>
          <a:xfrm>
            <a:off x="-809625" y="0"/>
            <a:ext cx="987171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7974330 w 12192000"/>
              <a:gd name="connsiteY1" fmla="*/ 2286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9883140"/>
              <a:gd name="connsiteY0" fmla="*/ 0 h 6858000"/>
              <a:gd name="connsiteX1" fmla="*/ 7974330 w 9883140"/>
              <a:gd name="connsiteY1" fmla="*/ 22860 h 6858000"/>
              <a:gd name="connsiteX2" fmla="*/ 9883140 w 9883140"/>
              <a:gd name="connsiteY2" fmla="*/ 6823710 h 6858000"/>
              <a:gd name="connsiteX3" fmla="*/ 0 w 9883140"/>
              <a:gd name="connsiteY3" fmla="*/ 6858000 h 6858000"/>
              <a:gd name="connsiteX4" fmla="*/ 0 w 9883140"/>
              <a:gd name="connsiteY4" fmla="*/ 0 h 6858000"/>
              <a:gd name="connsiteX0" fmla="*/ 0 w 9883140"/>
              <a:gd name="connsiteY0" fmla="*/ 0 h 6858000"/>
              <a:gd name="connsiteX1" fmla="*/ 7951470 w 9883140"/>
              <a:gd name="connsiteY1" fmla="*/ 11430 h 6858000"/>
              <a:gd name="connsiteX2" fmla="*/ 9883140 w 9883140"/>
              <a:gd name="connsiteY2" fmla="*/ 6823710 h 6858000"/>
              <a:gd name="connsiteX3" fmla="*/ 0 w 9883140"/>
              <a:gd name="connsiteY3" fmla="*/ 6858000 h 6858000"/>
              <a:gd name="connsiteX4" fmla="*/ 0 w 9883140"/>
              <a:gd name="connsiteY4" fmla="*/ 0 h 6858000"/>
              <a:gd name="connsiteX0" fmla="*/ 0 w 9871710"/>
              <a:gd name="connsiteY0" fmla="*/ 0 h 6869430"/>
              <a:gd name="connsiteX1" fmla="*/ 7951470 w 9871710"/>
              <a:gd name="connsiteY1" fmla="*/ 11430 h 6869430"/>
              <a:gd name="connsiteX2" fmla="*/ 9871710 w 9871710"/>
              <a:gd name="connsiteY2" fmla="*/ 6869430 h 6869430"/>
              <a:gd name="connsiteX3" fmla="*/ 0 w 9871710"/>
              <a:gd name="connsiteY3" fmla="*/ 6858000 h 6869430"/>
              <a:gd name="connsiteX4" fmla="*/ 0 w 9871710"/>
              <a:gd name="connsiteY4" fmla="*/ 0 h 6869430"/>
              <a:gd name="connsiteX0" fmla="*/ 0 w 9871710"/>
              <a:gd name="connsiteY0" fmla="*/ 0 h 6869430"/>
              <a:gd name="connsiteX1" fmla="*/ 7951470 w 9871710"/>
              <a:gd name="connsiteY1" fmla="*/ 0 h 6869430"/>
              <a:gd name="connsiteX2" fmla="*/ 9871710 w 9871710"/>
              <a:gd name="connsiteY2" fmla="*/ 6869430 h 6869430"/>
              <a:gd name="connsiteX3" fmla="*/ 0 w 9871710"/>
              <a:gd name="connsiteY3" fmla="*/ 6858000 h 6869430"/>
              <a:gd name="connsiteX4" fmla="*/ 0 w 9871710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1710" h="6869430">
                <a:moveTo>
                  <a:pt x="0" y="0"/>
                </a:moveTo>
                <a:lnTo>
                  <a:pt x="7951470" y="0"/>
                </a:lnTo>
                <a:lnTo>
                  <a:pt x="9871710" y="686943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BF20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868680" y="0"/>
            <a:ext cx="987171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7974330 w 12192000"/>
              <a:gd name="connsiteY1" fmla="*/ 2286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9883140"/>
              <a:gd name="connsiteY0" fmla="*/ 0 h 6858000"/>
              <a:gd name="connsiteX1" fmla="*/ 7974330 w 9883140"/>
              <a:gd name="connsiteY1" fmla="*/ 22860 h 6858000"/>
              <a:gd name="connsiteX2" fmla="*/ 9883140 w 9883140"/>
              <a:gd name="connsiteY2" fmla="*/ 6823710 h 6858000"/>
              <a:gd name="connsiteX3" fmla="*/ 0 w 9883140"/>
              <a:gd name="connsiteY3" fmla="*/ 6858000 h 6858000"/>
              <a:gd name="connsiteX4" fmla="*/ 0 w 9883140"/>
              <a:gd name="connsiteY4" fmla="*/ 0 h 6858000"/>
              <a:gd name="connsiteX0" fmla="*/ 0 w 9883140"/>
              <a:gd name="connsiteY0" fmla="*/ 0 h 6858000"/>
              <a:gd name="connsiteX1" fmla="*/ 7951470 w 9883140"/>
              <a:gd name="connsiteY1" fmla="*/ 11430 h 6858000"/>
              <a:gd name="connsiteX2" fmla="*/ 9883140 w 9883140"/>
              <a:gd name="connsiteY2" fmla="*/ 6823710 h 6858000"/>
              <a:gd name="connsiteX3" fmla="*/ 0 w 9883140"/>
              <a:gd name="connsiteY3" fmla="*/ 6858000 h 6858000"/>
              <a:gd name="connsiteX4" fmla="*/ 0 w 9883140"/>
              <a:gd name="connsiteY4" fmla="*/ 0 h 6858000"/>
              <a:gd name="connsiteX0" fmla="*/ 0 w 9871710"/>
              <a:gd name="connsiteY0" fmla="*/ 0 h 6869430"/>
              <a:gd name="connsiteX1" fmla="*/ 7951470 w 9871710"/>
              <a:gd name="connsiteY1" fmla="*/ 11430 h 6869430"/>
              <a:gd name="connsiteX2" fmla="*/ 9871710 w 9871710"/>
              <a:gd name="connsiteY2" fmla="*/ 6869430 h 6869430"/>
              <a:gd name="connsiteX3" fmla="*/ 0 w 9871710"/>
              <a:gd name="connsiteY3" fmla="*/ 6858000 h 6869430"/>
              <a:gd name="connsiteX4" fmla="*/ 0 w 9871710"/>
              <a:gd name="connsiteY4" fmla="*/ 0 h 6869430"/>
              <a:gd name="connsiteX0" fmla="*/ 0 w 9871710"/>
              <a:gd name="connsiteY0" fmla="*/ 0 h 6869430"/>
              <a:gd name="connsiteX1" fmla="*/ 7951470 w 9871710"/>
              <a:gd name="connsiteY1" fmla="*/ 0 h 6869430"/>
              <a:gd name="connsiteX2" fmla="*/ 9871710 w 9871710"/>
              <a:gd name="connsiteY2" fmla="*/ 6869430 h 6869430"/>
              <a:gd name="connsiteX3" fmla="*/ 0 w 9871710"/>
              <a:gd name="connsiteY3" fmla="*/ 6858000 h 6869430"/>
              <a:gd name="connsiteX4" fmla="*/ 0 w 9871710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1710" h="6869430">
                <a:moveTo>
                  <a:pt x="0" y="0"/>
                </a:moveTo>
                <a:lnTo>
                  <a:pt x="7951470" y="0"/>
                </a:lnTo>
                <a:lnTo>
                  <a:pt x="9871710" y="686943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53A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-868680" y="0"/>
            <a:ext cx="9898380" cy="6858000"/>
          </a:xfrm>
          <a:custGeom>
            <a:avLst/>
            <a:gdLst>
              <a:gd name="connsiteX0" fmla="*/ 0 w 12961620"/>
              <a:gd name="connsiteY0" fmla="*/ 0 h 6843612"/>
              <a:gd name="connsiteX1" fmla="*/ 12961620 w 12961620"/>
              <a:gd name="connsiteY1" fmla="*/ 0 h 6843612"/>
              <a:gd name="connsiteX2" fmla="*/ 12961620 w 12961620"/>
              <a:gd name="connsiteY2" fmla="*/ 6843612 h 6843612"/>
              <a:gd name="connsiteX3" fmla="*/ 0 w 12961620"/>
              <a:gd name="connsiteY3" fmla="*/ 6843612 h 6843612"/>
              <a:gd name="connsiteX4" fmla="*/ 0 w 12961620"/>
              <a:gd name="connsiteY4" fmla="*/ 0 h 6843612"/>
              <a:gd name="connsiteX0" fmla="*/ 0 w 12961620"/>
              <a:gd name="connsiteY0" fmla="*/ 0 h 6843612"/>
              <a:gd name="connsiteX1" fmla="*/ 7955280 w 12961620"/>
              <a:gd name="connsiteY1" fmla="*/ 0 h 6843612"/>
              <a:gd name="connsiteX2" fmla="*/ 12961620 w 12961620"/>
              <a:gd name="connsiteY2" fmla="*/ 6843612 h 6843612"/>
              <a:gd name="connsiteX3" fmla="*/ 0 w 12961620"/>
              <a:gd name="connsiteY3" fmla="*/ 6843612 h 6843612"/>
              <a:gd name="connsiteX4" fmla="*/ 0 w 12961620"/>
              <a:gd name="connsiteY4" fmla="*/ 0 h 6843612"/>
              <a:gd name="connsiteX0" fmla="*/ 0 w 9909810"/>
              <a:gd name="connsiteY0" fmla="*/ 0 h 6843612"/>
              <a:gd name="connsiteX1" fmla="*/ 7955280 w 9909810"/>
              <a:gd name="connsiteY1" fmla="*/ 0 h 6843612"/>
              <a:gd name="connsiteX2" fmla="*/ 9909810 w 9909810"/>
              <a:gd name="connsiteY2" fmla="*/ 6843612 h 6843612"/>
              <a:gd name="connsiteX3" fmla="*/ 0 w 9909810"/>
              <a:gd name="connsiteY3" fmla="*/ 6843612 h 6843612"/>
              <a:gd name="connsiteX4" fmla="*/ 0 w 9909810"/>
              <a:gd name="connsiteY4" fmla="*/ 0 h 6843612"/>
              <a:gd name="connsiteX0" fmla="*/ 0 w 9898380"/>
              <a:gd name="connsiteY0" fmla="*/ 0 h 6843612"/>
              <a:gd name="connsiteX1" fmla="*/ 7955280 w 9898380"/>
              <a:gd name="connsiteY1" fmla="*/ 0 h 6843612"/>
              <a:gd name="connsiteX2" fmla="*/ 9898380 w 9898380"/>
              <a:gd name="connsiteY2" fmla="*/ 6832182 h 6843612"/>
              <a:gd name="connsiteX3" fmla="*/ 0 w 9898380"/>
              <a:gd name="connsiteY3" fmla="*/ 6843612 h 6843612"/>
              <a:gd name="connsiteX4" fmla="*/ 0 w 9898380"/>
              <a:gd name="connsiteY4" fmla="*/ 0 h 684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98380" h="6843612">
                <a:moveTo>
                  <a:pt x="0" y="0"/>
                </a:moveTo>
                <a:lnTo>
                  <a:pt x="7955280" y="0"/>
                </a:lnTo>
                <a:lnTo>
                  <a:pt x="9898380" y="6832182"/>
                </a:lnTo>
                <a:lnTo>
                  <a:pt x="0" y="68436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1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15900" dist="1651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545041" y="2898031"/>
            <a:ext cx="11101917" cy="1076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41" y="731520"/>
            <a:ext cx="2038488" cy="46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48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Process 14" hidden="1"/>
          <p:cNvSpPr/>
          <p:nvPr userDrawn="1"/>
        </p:nvSpPr>
        <p:spPr>
          <a:xfrm>
            <a:off x="0" y="1049912"/>
            <a:ext cx="12192000" cy="77003"/>
          </a:xfrm>
          <a:prstGeom prst="flowChartProcess">
            <a:avLst/>
          </a:prstGeom>
          <a:solidFill>
            <a:srgbClr val="BD20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idx="1"/>
          </p:nvPr>
        </p:nvSpPr>
        <p:spPr bwMode="auto">
          <a:xfrm>
            <a:off x="1554480" y="1371600"/>
            <a:ext cx="9942831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800" b="0"/>
            </a:lvl1pPr>
            <a:lvl3pPr>
              <a:defRPr lang="en-US" dirty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9"/>
          <p:cNvSpPr>
            <a:spLocks noGrp="1" noChangeAspect="1"/>
          </p:cNvSpPr>
          <p:nvPr>
            <p:ph type="title"/>
          </p:nvPr>
        </p:nvSpPr>
        <p:spPr bwMode="auto">
          <a:xfrm>
            <a:off x="1355514" y="274320"/>
            <a:ext cx="10416864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lang="en-US" sz="3600" b="1" kern="1200" cap="all" baseline="0" dirty="0">
                <a:solidFill>
                  <a:srgbClr val="BF202F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251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discover_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" y="-65058"/>
            <a:ext cx="2703507" cy="2914856"/>
          </a:xfrm>
          <a:prstGeom prst="rect">
            <a:avLst/>
          </a:prstGeom>
        </p:spPr>
      </p:pic>
      <p:pic>
        <p:nvPicPr>
          <p:cNvPr id="7" name="Picture Placeholder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20462" y="-65058"/>
            <a:ext cx="2696309" cy="290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96234" y="-65058"/>
            <a:ext cx="2703509" cy="293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wo women working">
            <a:extLst>
              <a:ext uri="{FF2B5EF4-FFF2-40B4-BE49-F238E27FC236}">
                <a16:creationId xmlns:a16="http://schemas.microsoft.com/office/drawing/2014/main" id="{E5CE2A21-7703-47B9-BFFA-6ABE999E1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9608" y="-65058"/>
            <a:ext cx="2752685" cy="2934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43" y="-272059"/>
            <a:ext cx="12199743" cy="6136005"/>
          </a:xfrm>
          <a:prstGeom prst="rect">
            <a:avLst/>
          </a:prstGeom>
        </p:spPr>
      </p:pic>
      <p:pic>
        <p:nvPicPr>
          <p:cNvPr id="3" name="Picture 2" descr="A robot with a face" hidden="1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6771" y="-65058"/>
            <a:ext cx="2082803" cy="288250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2809874"/>
            <a:ext cx="12192000" cy="3105151"/>
          </a:xfrm>
          <a:prstGeom prst="rect">
            <a:avLst/>
          </a:prstGeom>
          <a:gradFill flip="none" rotWithShape="1">
            <a:gsLst>
              <a:gs pos="0">
                <a:srgbClr val="153A5E"/>
              </a:gs>
              <a:gs pos="100000">
                <a:srgbClr val="1E5184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1216" y="3157837"/>
            <a:ext cx="10545755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1217" y="4165407"/>
            <a:ext cx="10545755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89608" y="4887457"/>
            <a:ext cx="10557363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2813684"/>
            <a:ext cx="12192000" cy="3105151"/>
          </a:xfrm>
          <a:prstGeom prst="rect">
            <a:avLst/>
          </a:prstGeom>
          <a:blipFill>
            <a:blip r:embed="rId8" cstate="email">
              <a:alphaModFix amt="1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497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2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554480" y="1371600"/>
            <a:ext cx="11101917" cy="43891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 b="1"/>
            </a:lvl1pPr>
            <a:lvl2pPr marL="411162" indent="0">
              <a:buNone/>
              <a:defRPr sz="2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04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overnment Re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2809874"/>
            <a:ext cx="12192000" cy="3105151"/>
          </a:xfrm>
          <a:prstGeom prst="rect">
            <a:avLst/>
          </a:prstGeom>
          <a:solidFill>
            <a:srgbClr val="153A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2813684"/>
            <a:ext cx="12192000" cy="3105151"/>
          </a:xfrm>
          <a:prstGeom prst="rect">
            <a:avLst/>
          </a:prstGeom>
          <a:blipFill>
            <a:blip r:embed="rId2" cstate="email">
              <a:alphaModFix amt="1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Placeholder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333"/>
            <a:ext cx="12192000" cy="28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1216" y="3157837"/>
            <a:ext cx="10545755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1217" y="4165407"/>
            <a:ext cx="10545755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89608" y="4887457"/>
            <a:ext cx="10557363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362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are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227984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2809874"/>
            <a:ext cx="12192000" cy="3105151"/>
          </a:xfrm>
          <a:prstGeom prst="rect">
            <a:avLst/>
          </a:prstGeom>
          <a:solidFill>
            <a:srgbClr val="153A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Placeholder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333"/>
            <a:ext cx="12192000" cy="28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1216" y="3157837"/>
            <a:ext cx="10545755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1217" y="4165407"/>
            <a:ext cx="10545755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89608" y="4887457"/>
            <a:ext cx="10557363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2813684"/>
            <a:ext cx="12192000" cy="3105151"/>
          </a:xfrm>
          <a:prstGeom prst="rect">
            <a:avLst/>
          </a:prstGeom>
          <a:blipFill>
            <a:blip r:embed="rId3" cstate="email">
              <a:alphaModFix amt="1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4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spi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2809874"/>
            <a:ext cx="12192000" cy="3105151"/>
          </a:xfrm>
          <a:prstGeom prst="rect">
            <a:avLst/>
          </a:prstGeom>
          <a:solidFill>
            <a:srgbClr val="153A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Placeholder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333"/>
            <a:ext cx="12192000" cy="28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1216" y="3157837"/>
            <a:ext cx="10545755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1217" y="4165407"/>
            <a:ext cx="10545755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89608" y="4887457"/>
            <a:ext cx="10557363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Placeholder 10" descr="cover-rgb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627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 userDrawn="1"/>
        </p:nvSpPr>
        <p:spPr>
          <a:xfrm>
            <a:off x="6743700" y="0"/>
            <a:ext cx="54483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39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4"/>
          <p:cNvSpPr/>
          <p:nvPr userDrawn="1"/>
        </p:nvSpPr>
        <p:spPr>
          <a:xfrm>
            <a:off x="-809625" y="0"/>
            <a:ext cx="987171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7974330 w 12192000"/>
              <a:gd name="connsiteY1" fmla="*/ 2286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9883140"/>
              <a:gd name="connsiteY0" fmla="*/ 0 h 6858000"/>
              <a:gd name="connsiteX1" fmla="*/ 7974330 w 9883140"/>
              <a:gd name="connsiteY1" fmla="*/ 22860 h 6858000"/>
              <a:gd name="connsiteX2" fmla="*/ 9883140 w 9883140"/>
              <a:gd name="connsiteY2" fmla="*/ 6823710 h 6858000"/>
              <a:gd name="connsiteX3" fmla="*/ 0 w 9883140"/>
              <a:gd name="connsiteY3" fmla="*/ 6858000 h 6858000"/>
              <a:gd name="connsiteX4" fmla="*/ 0 w 9883140"/>
              <a:gd name="connsiteY4" fmla="*/ 0 h 6858000"/>
              <a:gd name="connsiteX0" fmla="*/ 0 w 9883140"/>
              <a:gd name="connsiteY0" fmla="*/ 0 h 6858000"/>
              <a:gd name="connsiteX1" fmla="*/ 7951470 w 9883140"/>
              <a:gd name="connsiteY1" fmla="*/ 11430 h 6858000"/>
              <a:gd name="connsiteX2" fmla="*/ 9883140 w 9883140"/>
              <a:gd name="connsiteY2" fmla="*/ 6823710 h 6858000"/>
              <a:gd name="connsiteX3" fmla="*/ 0 w 9883140"/>
              <a:gd name="connsiteY3" fmla="*/ 6858000 h 6858000"/>
              <a:gd name="connsiteX4" fmla="*/ 0 w 9883140"/>
              <a:gd name="connsiteY4" fmla="*/ 0 h 6858000"/>
              <a:gd name="connsiteX0" fmla="*/ 0 w 9871710"/>
              <a:gd name="connsiteY0" fmla="*/ 0 h 6869430"/>
              <a:gd name="connsiteX1" fmla="*/ 7951470 w 9871710"/>
              <a:gd name="connsiteY1" fmla="*/ 11430 h 6869430"/>
              <a:gd name="connsiteX2" fmla="*/ 9871710 w 9871710"/>
              <a:gd name="connsiteY2" fmla="*/ 6869430 h 6869430"/>
              <a:gd name="connsiteX3" fmla="*/ 0 w 9871710"/>
              <a:gd name="connsiteY3" fmla="*/ 6858000 h 6869430"/>
              <a:gd name="connsiteX4" fmla="*/ 0 w 9871710"/>
              <a:gd name="connsiteY4" fmla="*/ 0 h 6869430"/>
              <a:gd name="connsiteX0" fmla="*/ 0 w 9871710"/>
              <a:gd name="connsiteY0" fmla="*/ 0 h 6869430"/>
              <a:gd name="connsiteX1" fmla="*/ 7951470 w 9871710"/>
              <a:gd name="connsiteY1" fmla="*/ 0 h 6869430"/>
              <a:gd name="connsiteX2" fmla="*/ 9871710 w 9871710"/>
              <a:gd name="connsiteY2" fmla="*/ 6869430 h 6869430"/>
              <a:gd name="connsiteX3" fmla="*/ 0 w 9871710"/>
              <a:gd name="connsiteY3" fmla="*/ 6858000 h 6869430"/>
              <a:gd name="connsiteX4" fmla="*/ 0 w 9871710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1710" h="6869430">
                <a:moveTo>
                  <a:pt x="0" y="0"/>
                </a:moveTo>
                <a:lnTo>
                  <a:pt x="7951470" y="0"/>
                </a:lnTo>
                <a:lnTo>
                  <a:pt x="9871710" y="686943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BF20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868680" y="0"/>
            <a:ext cx="987171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7974330 w 12192000"/>
              <a:gd name="connsiteY1" fmla="*/ 2286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9883140"/>
              <a:gd name="connsiteY0" fmla="*/ 0 h 6858000"/>
              <a:gd name="connsiteX1" fmla="*/ 7974330 w 9883140"/>
              <a:gd name="connsiteY1" fmla="*/ 22860 h 6858000"/>
              <a:gd name="connsiteX2" fmla="*/ 9883140 w 9883140"/>
              <a:gd name="connsiteY2" fmla="*/ 6823710 h 6858000"/>
              <a:gd name="connsiteX3" fmla="*/ 0 w 9883140"/>
              <a:gd name="connsiteY3" fmla="*/ 6858000 h 6858000"/>
              <a:gd name="connsiteX4" fmla="*/ 0 w 9883140"/>
              <a:gd name="connsiteY4" fmla="*/ 0 h 6858000"/>
              <a:gd name="connsiteX0" fmla="*/ 0 w 9883140"/>
              <a:gd name="connsiteY0" fmla="*/ 0 h 6858000"/>
              <a:gd name="connsiteX1" fmla="*/ 7951470 w 9883140"/>
              <a:gd name="connsiteY1" fmla="*/ 11430 h 6858000"/>
              <a:gd name="connsiteX2" fmla="*/ 9883140 w 9883140"/>
              <a:gd name="connsiteY2" fmla="*/ 6823710 h 6858000"/>
              <a:gd name="connsiteX3" fmla="*/ 0 w 9883140"/>
              <a:gd name="connsiteY3" fmla="*/ 6858000 h 6858000"/>
              <a:gd name="connsiteX4" fmla="*/ 0 w 9883140"/>
              <a:gd name="connsiteY4" fmla="*/ 0 h 6858000"/>
              <a:gd name="connsiteX0" fmla="*/ 0 w 9871710"/>
              <a:gd name="connsiteY0" fmla="*/ 0 h 6869430"/>
              <a:gd name="connsiteX1" fmla="*/ 7951470 w 9871710"/>
              <a:gd name="connsiteY1" fmla="*/ 11430 h 6869430"/>
              <a:gd name="connsiteX2" fmla="*/ 9871710 w 9871710"/>
              <a:gd name="connsiteY2" fmla="*/ 6869430 h 6869430"/>
              <a:gd name="connsiteX3" fmla="*/ 0 w 9871710"/>
              <a:gd name="connsiteY3" fmla="*/ 6858000 h 6869430"/>
              <a:gd name="connsiteX4" fmla="*/ 0 w 9871710"/>
              <a:gd name="connsiteY4" fmla="*/ 0 h 6869430"/>
              <a:gd name="connsiteX0" fmla="*/ 0 w 9871710"/>
              <a:gd name="connsiteY0" fmla="*/ 0 h 6869430"/>
              <a:gd name="connsiteX1" fmla="*/ 7951470 w 9871710"/>
              <a:gd name="connsiteY1" fmla="*/ 0 h 6869430"/>
              <a:gd name="connsiteX2" fmla="*/ 9871710 w 9871710"/>
              <a:gd name="connsiteY2" fmla="*/ 6869430 h 6869430"/>
              <a:gd name="connsiteX3" fmla="*/ 0 w 9871710"/>
              <a:gd name="connsiteY3" fmla="*/ 6858000 h 6869430"/>
              <a:gd name="connsiteX4" fmla="*/ 0 w 9871710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1710" h="6869430">
                <a:moveTo>
                  <a:pt x="0" y="0"/>
                </a:moveTo>
                <a:lnTo>
                  <a:pt x="7951470" y="0"/>
                </a:lnTo>
                <a:lnTo>
                  <a:pt x="9871710" y="686943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53A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-868680" y="0"/>
            <a:ext cx="9898380" cy="6858000"/>
          </a:xfrm>
          <a:custGeom>
            <a:avLst/>
            <a:gdLst>
              <a:gd name="connsiteX0" fmla="*/ 0 w 12961620"/>
              <a:gd name="connsiteY0" fmla="*/ 0 h 6843612"/>
              <a:gd name="connsiteX1" fmla="*/ 12961620 w 12961620"/>
              <a:gd name="connsiteY1" fmla="*/ 0 h 6843612"/>
              <a:gd name="connsiteX2" fmla="*/ 12961620 w 12961620"/>
              <a:gd name="connsiteY2" fmla="*/ 6843612 h 6843612"/>
              <a:gd name="connsiteX3" fmla="*/ 0 w 12961620"/>
              <a:gd name="connsiteY3" fmla="*/ 6843612 h 6843612"/>
              <a:gd name="connsiteX4" fmla="*/ 0 w 12961620"/>
              <a:gd name="connsiteY4" fmla="*/ 0 h 6843612"/>
              <a:gd name="connsiteX0" fmla="*/ 0 w 12961620"/>
              <a:gd name="connsiteY0" fmla="*/ 0 h 6843612"/>
              <a:gd name="connsiteX1" fmla="*/ 7955280 w 12961620"/>
              <a:gd name="connsiteY1" fmla="*/ 0 h 6843612"/>
              <a:gd name="connsiteX2" fmla="*/ 12961620 w 12961620"/>
              <a:gd name="connsiteY2" fmla="*/ 6843612 h 6843612"/>
              <a:gd name="connsiteX3" fmla="*/ 0 w 12961620"/>
              <a:gd name="connsiteY3" fmla="*/ 6843612 h 6843612"/>
              <a:gd name="connsiteX4" fmla="*/ 0 w 12961620"/>
              <a:gd name="connsiteY4" fmla="*/ 0 h 6843612"/>
              <a:gd name="connsiteX0" fmla="*/ 0 w 9909810"/>
              <a:gd name="connsiteY0" fmla="*/ 0 h 6843612"/>
              <a:gd name="connsiteX1" fmla="*/ 7955280 w 9909810"/>
              <a:gd name="connsiteY1" fmla="*/ 0 h 6843612"/>
              <a:gd name="connsiteX2" fmla="*/ 9909810 w 9909810"/>
              <a:gd name="connsiteY2" fmla="*/ 6843612 h 6843612"/>
              <a:gd name="connsiteX3" fmla="*/ 0 w 9909810"/>
              <a:gd name="connsiteY3" fmla="*/ 6843612 h 6843612"/>
              <a:gd name="connsiteX4" fmla="*/ 0 w 9909810"/>
              <a:gd name="connsiteY4" fmla="*/ 0 h 6843612"/>
              <a:gd name="connsiteX0" fmla="*/ 0 w 9898380"/>
              <a:gd name="connsiteY0" fmla="*/ 0 h 6843612"/>
              <a:gd name="connsiteX1" fmla="*/ 7955280 w 9898380"/>
              <a:gd name="connsiteY1" fmla="*/ 0 h 6843612"/>
              <a:gd name="connsiteX2" fmla="*/ 9898380 w 9898380"/>
              <a:gd name="connsiteY2" fmla="*/ 6832182 h 6843612"/>
              <a:gd name="connsiteX3" fmla="*/ 0 w 9898380"/>
              <a:gd name="connsiteY3" fmla="*/ 6843612 h 6843612"/>
              <a:gd name="connsiteX4" fmla="*/ 0 w 9898380"/>
              <a:gd name="connsiteY4" fmla="*/ 0 h 684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98380" h="6843612">
                <a:moveTo>
                  <a:pt x="0" y="0"/>
                </a:moveTo>
                <a:lnTo>
                  <a:pt x="7955280" y="0"/>
                </a:lnTo>
                <a:lnTo>
                  <a:pt x="9898380" y="6832182"/>
                </a:lnTo>
                <a:lnTo>
                  <a:pt x="0" y="68436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1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15900" dist="1651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545041" y="2898031"/>
            <a:ext cx="11101917" cy="1076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31520"/>
            <a:ext cx="2038488" cy="46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3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LIC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 userDrawn="1"/>
        </p:nvSpPr>
        <p:spPr>
          <a:xfrm>
            <a:off x="6743700" y="0"/>
            <a:ext cx="54483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4"/>
          <p:cNvSpPr/>
          <p:nvPr userDrawn="1"/>
        </p:nvSpPr>
        <p:spPr>
          <a:xfrm>
            <a:off x="-809625" y="0"/>
            <a:ext cx="987171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7974330 w 12192000"/>
              <a:gd name="connsiteY1" fmla="*/ 2286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9883140"/>
              <a:gd name="connsiteY0" fmla="*/ 0 h 6858000"/>
              <a:gd name="connsiteX1" fmla="*/ 7974330 w 9883140"/>
              <a:gd name="connsiteY1" fmla="*/ 22860 h 6858000"/>
              <a:gd name="connsiteX2" fmla="*/ 9883140 w 9883140"/>
              <a:gd name="connsiteY2" fmla="*/ 6823710 h 6858000"/>
              <a:gd name="connsiteX3" fmla="*/ 0 w 9883140"/>
              <a:gd name="connsiteY3" fmla="*/ 6858000 h 6858000"/>
              <a:gd name="connsiteX4" fmla="*/ 0 w 9883140"/>
              <a:gd name="connsiteY4" fmla="*/ 0 h 6858000"/>
              <a:gd name="connsiteX0" fmla="*/ 0 w 9883140"/>
              <a:gd name="connsiteY0" fmla="*/ 0 h 6858000"/>
              <a:gd name="connsiteX1" fmla="*/ 7951470 w 9883140"/>
              <a:gd name="connsiteY1" fmla="*/ 11430 h 6858000"/>
              <a:gd name="connsiteX2" fmla="*/ 9883140 w 9883140"/>
              <a:gd name="connsiteY2" fmla="*/ 6823710 h 6858000"/>
              <a:gd name="connsiteX3" fmla="*/ 0 w 9883140"/>
              <a:gd name="connsiteY3" fmla="*/ 6858000 h 6858000"/>
              <a:gd name="connsiteX4" fmla="*/ 0 w 9883140"/>
              <a:gd name="connsiteY4" fmla="*/ 0 h 6858000"/>
              <a:gd name="connsiteX0" fmla="*/ 0 w 9871710"/>
              <a:gd name="connsiteY0" fmla="*/ 0 h 6869430"/>
              <a:gd name="connsiteX1" fmla="*/ 7951470 w 9871710"/>
              <a:gd name="connsiteY1" fmla="*/ 11430 h 6869430"/>
              <a:gd name="connsiteX2" fmla="*/ 9871710 w 9871710"/>
              <a:gd name="connsiteY2" fmla="*/ 6869430 h 6869430"/>
              <a:gd name="connsiteX3" fmla="*/ 0 w 9871710"/>
              <a:gd name="connsiteY3" fmla="*/ 6858000 h 6869430"/>
              <a:gd name="connsiteX4" fmla="*/ 0 w 9871710"/>
              <a:gd name="connsiteY4" fmla="*/ 0 h 6869430"/>
              <a:gd name="connsiteX0" fmla="*/ 0 w 9871710"/>
              <a:gd name="connsiteY0" fmla="*/ 0 h 6869430"/>
              <a:gd name="connsiteX1" fmla="*/ 7951470 w 9871710"/>
              <a:gd name="connsiteY1" fmla="*/ 0 h 6869430"/>
              <a:gd name="connsiteX2" fmla="*/ 9871710 w 9871710"/>
              <a:gd name="connsiteY2" fmla="*/ 6869430 h 6869430"/>
              <a:gd name="connsiteX3" fmla="*/ 0 w 9871710"/>
              <a:gd name="connsiteY3" fmla="*/ 6858000 h 6869430"/>
              <a:gd name="connsiteX4" fmla="*/ 0 w 9871710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1710" h="6869430">
                <a:moveTo>
                  <a:pt x="0" y="0"/>
                </a:moveTo>
                <a:lnTo>
                  <a:pt x="7951470" y="0"/>
                </a:lnTo>
                <a:lnTo>
                  <a:pt x="9871710" y="686943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BF20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868680" y="0"/>
            <a:ext cx="987171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7974330 w 12192000"/>
              <a:gd name="connsiteY1" fmla="*/ 2286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9883140"/>
              <a:gd name="connsiteY0" fmla="*/ 0 h 6858000"/>
              <a:gd name="connsiteX1" fmla="*/ 7974330 w 9883140"/>
              <a:gd name="connsiteY1" fmla="*/ 22860 h 6858000"/>
              <a:gd name="connsiteX2" fmla="*/ 9883140 w 9883140"/>
              <a:gd name="connsiteY2" fmla="*/ 6823710 h 6858000"/>
              <a:gd name="connsiteX3" fmla="*/ 0 w 9883140"/>
              <a:gd name="connsiteY3" fmla="*/ 6858000 h 6858000"/>
              <a:gd name="connsiteX4" fmla="*/ 0 w 9883140"/>
              <a:gd name="connsiteY4" fmla="*/ 0 h 6858000"/>
              <a:gd name="connsiteX0" fmla="*/ 0 w 9883140"/>
              <a:gd name="connsiteY0" fmla="*/ 0 h 6858000"/>
              <a:gd name="connsiteX1" fmla="*/ 7951470 w 9883140"/>
              <a:gd name="connsiteY1" fmla="*/ 11430 h 6858000"/>
              <a:gd name="connsiteX2" fmla="*/ 9883140 w 9883140"/>
              <a:gd name="connsiteY2" fmla="*/ 6823710 h 6858000"/>
              <a:gd name="connsiteX3" fmla="*/ 0 w 9883140"/>
              <a:gd name="connsiteY3" fmla="*/ 6858000 h 6858000"/>
              <a:gd name="connsiteX4" fmla="*/ 0 w 9883140"/>
              <a:gd name="connsiteY4" fmla="*/ 0 h 6858000"/>
              <a:gd name="connsiteX0" fmla="*/ 0 w 9871710"/>
              <a:gd name="connsiteY0" fmla="*/ 0 h 6869430"/>
              <a:gd name="connsiteX1" fmla="*/ 7951470 w 9871710"/>
              <a:gd name="connsiteY1" fmla="*/ 11430 h 6869430"/>
              <a:gd name="connsiteX2" fmla="*/ 9871710 w 9871710"/>
              <a:gd name="connsiteY2" fmla="*/ 6869430 h 6869430"/>
              <a:gd name="connsiteX3" fmla="*/ 0 w 9871710"/>
              <a:gd name="connsiteY3" fmla="*/ 6858000 h 6869430"/>
              <a:gd name="connsiteX4" fmla="*/ 0 w 9871710"/>
              <a:gd name="connsiteY4" fmla="*/ 0 h 6869430"/>
              <a:gd name="connsiteX0" fmla="*/ 0 w 9871710"/>
              <a:gd name="connsiteY0" fmla="*/ 0 h 6869430"/>
              <a:gd name="connsiteX1" fmla="*/ 7951470 w 9871710"/>
              <a:gd name="connsiteY1" fmla="*/ 0 h 6869430"/>
              <a:gd name="connsiteX2" fmla="*/ 9871710 w 9871710"/>
              <a:gd name="connsiteY2" fmla="*/ 6869430 h 6869430"/>
              <a:gd name="connsiteX3" fmla="*/ 0 w 9871710"/>
              <a:gd name="connsiteY3" fmla="*/ 6858000 h 6869430"/>
              <a:gd name="connsiteX4" fmla="*/ 0 w 9871710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1710" h="6869430">
                <a:moveTo>
                  <a:pt x="0" y="0"/>
                </a:moveTo>
                <a:lnTo>
                  <a:pt x="7951470" y="0"/>
                </a:lnTo>
                <a:lnTo>
                  <a:pt x="9871710" y="686943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53A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-868680" y="0"/>
            <a:ext cx="9898380" cy="6858000"/>
          </a:xfrm>
          <a:custGeom>
            <a:avLst/>
            <a:gdLst>
              <a:gd name="connsiteX0" fmla="*/ 0 w 12961620"/>
              <a:gd name="connsiteY0" fmla="*/ 0 h 6843612"/>
              <a:gd name="connsiteX1" fmla="*/ 12961620 w 12961620"/>
              <a:gd name="connsiteY1" fmla="*/ 0 h 6843612"/>
              <a:gd name="connsiteX2" fmla="*/ 12961620 w 12961620"/>
              <a:gd name="connsiteY2" fmla="*/ 6843612 h 6843612"/>
              <a:gd name="connsiteX3" fmla="*/ 0 w 12961620"/>
              <a:gd name="connsiteY3" fmla="*/ 6843612 h 6843612"/>
              <a:gd name="connsiteX4" fmla="*/ 0 w 12961620"/>
              <a:gd name="connsiteY4" fmla="*/ 0 h 6843612"/>
              <a:gd name="connsiteX0" fmla="*/ 0 w 12961620"/>
              <a:gd name="connsiteY0" fmla="*/ 0 h 6843612"/>
              <a:gd name="connsiteX1" fmla="*/ 7955280 w 12961620"/>
              <a:gd name="connsiteY1" fmla="*/ 0 h 6843612"/>
              <a:gd name="connsiteX2" fmla="*/ 12961620 w 12961620"/>
              <a:gd name="connsiteY2" fmla="*/ 6843612 h 6843612"/>
              <a:gd name="connsiteX3" fmla="*/ 0 w 12961620"/>
              <a:gd name="connsiteY3" fmla="*/ 6843612 h 6843612"/>
              <a:gd name="connsiteX4" fmla="*/ 0 w 12961620"/>
              <a:gd name="connsiteY4" fmla="*/ 0 h 6843612"/>
              <a:gd name="connsiteX0" fmla="*/ 0 w 9909810"/>
              <a:gd name="connsiteY0" fmla="*/ 0 h 6843612"/>
              <a:gd name="connsiteX1" fmla="*/ 7955280 w 9909810"/>
              <a:gd name="connsiteY1" fmla="*/ 0 h 6843612"/>
              <a:gd name="connsiteX2" fmla="*/ 9909810 w 9909810"/>
              <a:gd name="connsiteY2" fmla="*/ 6843612 h 6843612"/>
              <a:gd name="connsiteX3" fmla="*/ 0 w 9909810"/>
              <a:gd name="connsiteY3" fmla="*/ 6843612 h 6843612"/>
              <a:gd name="connsiteX4" fmla="*/ 0 w 9909810"/>
              <a:gd name="connsiteY4" fmla="*/ 0 h 6843612"/>
              <a:gd name="connsiteX0" fmla="*/ 0 w 9898380"/>
              <a:gd name="connsiteY0" fmla="*/ 0 h 6843612"/>
              <a:gd name="connsiteX1" fmla="*/ 7955280 w 9898380"/>
              <a:gd name="connsiteY1" fmla="*/ 0 h 6843612"/>
              <a:gd name="connsiteX2" fmla="*/ 9898380 w 9898380"/>
              <a:gd name="connsiteY2" fmla="*/ 6832182 h 6843612"/>
              <a:gd name="connsiteX3" fmla="*/ 0 w 9898380"/>
              <a:gd name="connsiteY3" fmla="*/ 6843612 h 6843612"/>
              <a:gd name="connsiteX4" fmla="*/ 0 w 9898380"/>
              <a:gd name="connsiteY4" fmla="*/ 0 h 684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98380" h="6843612">
                <a:moveTo>
                  <a:pt x="0" y="0"/>
                </a:moveTo>
                <a:lnTo>
                  <a:pt x="7955280" y="0"/>
                </a:lnTo>
                <a:lnTo>
                  <a:pt x="9898380" y="6832182"/>
                </a:lnTo>
                <a:lnTo>
                  <a:pt x="0" y="68436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1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15900" dist="1651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545041" y="2898031"/>
            <a:ext cx="11101917" cy="1076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41" y="731520"/>
            <a:ext cx="2038488" cy="46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74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EER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 userDrawn="1"/>
        </p:nvSpPr>
        <p:spPr>
          <a:xfrm flipH="1">
            <a:off x="6743700" y="0"/>
            <a:ext cx="54483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4"/>
          <p:cNvSpPr/>
          <p:nvPr userDrawn="1"/>
        </p:nvSpPr>
        <p:spPr>
          <a:xfrm>
            <a:off x="-809625" y="0"/>
            <a:ext cx="987171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7974330 w 12192000"/>
              <a:gd name="connsiteY1" fmla="*/ 2286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9883140"/>
              <a:gd name="connsiteY0" fmla="*/ 0 h 6858000"/>
              <a:gd name="connsiteX1" fmla="*/ 7974330 w 9883140"/>
              <a:gd name="connsiteY1" fmla="*/ 22860 h 6858000"/>
              <a:gd name="connsiteX2" fmla="*/ 9883140 w 9883140"/>
              <a:gd name="connsiteY2" fmla="*/ 6823710 h 6858000"/>
              <a:gd name="connsiteX3" fmla="*/ 0 w 9883140"/>
              <a:gd name="connsiteY3" fmla="*/ 6858000 h 6858000"/>
              <a:gd name="connsiteX4" fmla="*/ 0 w 9883140"/>
              <a:gd name="connsiteY4" fmla="*/ 0 h 6858000"/>
              <a:gd name="connsiteX0" fmla="*/ 0 w 9883140"/>
              <a:gd name="connsiteY0" fmla="*/ 0 h 6858000"/>
              <a:gd name="connsiteX1" fmla="*/ 7951470 w 9883140"/>
              <a:gd name="connsiteY1" fmla="*/ 11430 h 6858000"/>
              <a:gd name="connsiteX2" fmla="*/ 9883140 w 9883140"/>
              <a:gd name="connsiteY2" fmla="*/ 6823710 h 6858000"/>
              <a:gd name="connsiteX3" fmla="*/ 0 w 9883140"/>
              <a:gd name="connsiteY3" fmla="*/ 6858000 h 6858000"/>
              <a:gd name="connsiteX4" fmla="*/ 0 w 9883140"/>
              <a:gd name="connsiteY4" fmla="*/ 0 h 6858000"/>
              <a:gd name="connsiteX0" fmla="*/ 0 w 9871710"/>
              <a:gd name="connsiteY0" fmla="*/ 0 h 6869430"/>
              <a:gd name="connsiteX1" fmla="*/ 7951470 w 9871710"/>
              <a:gd name="connsiteY1" fmla="*/ 11430 h 6869430"/>
              <a:gd name="connsiteX2" fmla="*/ 9871710 w 9871710"/>
              <a:gd name="connsiteY2" fmla="*/ 6869430 h 6869430"/>
              <a:gd name="connsiteX3" fmla="*/ 0 w 9871710"/>
              <a:gd name="connsiteY3" fmla="*/ 6858000 h 6869430"/>
              <a:gd name="connsiteX4" fmla="*/ 0 w 9871710"/>
              <a:gd name="connsiteY4" fmla="*/ 0 h 6869430"/>
              <a:gd name="connsiteX0" fmla="*/ 0 w 9871710"/>
              <a:gd name="connsiteY0" fmla="*/ 0 h 6869430"/>
              <a:gd name="connsiteX1" fmla="*/ 7951470 w 9871710"/>
              <a:gd name="connsiteY1" fmla="*/ 0 h 6869430"/>
              <a:gd name="connsiteX2" fmla="*/ 9871710 w 9871710"/>
              <a:gd name="connsiteY2" fmla="*/ 6869430 h 6869430"/>
              <a:gd name="connsiteX3" fmla="*/ 0 w 9871710"/>
              <a:gd name="connsiteY3" fmla="*/ 6858000 h 6869430"/>
              <a:gd name="connsiteX4" fmla="*/ 0 w 9871710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1710" h="6869430">
                <a:moveTo>
                  <a:pt x="0" y="0"/>
                </a:moveTo>
                <a:lnTo>
                  <a:pt x="7951470" y="0"/>
                </a:lnTo>
                <a:lnTo>
                  <a:pt x="9871710" y="686943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BF20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868680" y="0"/>
            <a:ext cx="987171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7974330 w 12192000"/>
              <a:gd name="connsiteY1" fmla="*/ 2286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9883140"/>
              <a:gd name="connsiteY0" fmla="*/ 0 h 6858000"/>
              <a:gd name="connsiteX1" fmla="*/ 7974330 w 9883140"/>
              <a:gd name="connsiteY1" fmla="*/ 22860 h 6858000"/>
              <a:gd name="connsiteX2" fmla="*/ 9883140 w 9883140"/>
              <a:gd name="connsiteY2" fmla="*/ 6823710 h 6858000"/>
              <a:gd name="connsiteX3" fmla="*/ 0 w 9883140"/>
              <a:gd name="connsiteY3" fmla="*/ 6858000 h 6858000"/>
              <a:gd name="connsiteX4" fmla="*/ 0 w 9883140"/>
              <a:gd name="connsiteY4" fmla="*/ 0 h 6858000"/>
              <a:gd name="connsiteX0" fmla="*/ 0 w 9883140"/>
              <a:gd name="connsiteY0" fmla="*/ 0 h 6858000"/>
              <a:gd name="connsiteX1" fmla="*/ 7951470 w 9883140"/>
              <a:gd name="connsiteY1" fmla="*/ 11430 h 6858000"/>
              <a:gd name="connsiteX2" fmla="*/ 9883140 w 9883140"/>
              <a:gd name="connsiteY2" fmla="*/ 6823710 h 6858000"/>
              <a:gd name="connsiteX3" fmla="*/ 0 w 9883140"/>
              <a:gd name="connsiteY3" fmla="*/ 6858000 h 6858000"/>
              <a:gd name="connsiteX4" fmla="*/ 0 w 9883140"/>
              <a:gd name="connsiteY4" fmla="*/ 0 h 6858000"/>
              <a:gd name="connsiteX0" fmla="*/ 0 w 9871710"/>
              <a:gd name="connsiteY0" fmla="*/ 0 h 6869430"/>
              <a:gd name="connsiteX1" fmla="*/ 7951470 w 9871710"/>
              <a:gd name="connsiteY1" fmla="*/ 11430 h 6869430"/>
              <a:gd name="connsiteX2" fmla="*/ 9871710 w 9871710"/>
              <a:gd name="connsiteY2" fmla="*/ 6869430 h 6869430"/>
              <a:gd name="connsiteX3" fmla="*/ 0 w 9871710"/>
              <a:gd name="connsiteY3" fmla="*/ 6858000 h 6869430"/>
              <a:gd name="connsiteX4" fmla="*/ 0 w 9871710"/>
              <a:gd name="connsiteY4" fmla="*/ 0 h 6869430"/>
              <a:gd name="connsiteX0" fmla="*/ 0 w 9871710"/>
              <a:gd name="connsiteY0" fmla="*/ 0 h 6869430"/>
              <a:gd name="connsiteX1" fmla="*/ 7951470 w 9871710"/>
              <a:gd name="connsiteY1" fmla="*/ 0 h 6869430"/>
              <a:gd name="connsiteX2" fmla="*/ 9871710 w 9871710"/>
              <a:gd name="connsiteY2" fmla="*/ 6869430 h 6869430"/>
              <a:gd name="connsiteX3" fmla="*/ 0 w 9871710"/>
              <a:gd name="connsiteY3" fmla="*/ 6858000 h 6869430"/>
              <a:gd name="connsiteX4" fmla="*/ 0 w 9871710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1710" h="6869430">
                <a:moveTo>
                  <a:pt x="0" y="0"/>
                </a:moveTo>
                <a:lnTo>
                  <a:pt x="7951470" y="0"/>
                </a:lnTo>
                <a:lnTo>
                  <a:pt x="9871710" y="686943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53A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-868680" y="0"/>
            <a:ext cx="9898380" cy="6858000"/>
          </a:xfrm>
          <a:custGeom>
            <a:avLst/>
            <a:gdLst>
              <a:gd name="connsiteX0" fmla="*/ 0 w 12961620"/>
              <a:gd name="connsiteY0" fmla="*/ 0 h 6843612"/>
              <a:gd name="connsiteX1" fmla="*/ 12961620 w 12961620"/>
              <a:gd name="connsiteY1" fmla="*/ 0 h 6843612"/>
              <a:gd name="connsiteX2" fmla="*/ 12961620 w 12961620"/>
              <a:gd name="connsiteY2" fmla="*/ 6843612 h 6843612"/>
              <a:gd name="connsiteX3" fmla="*/ 0 w 12961620"/>
              <a:gd name="connsiteY3" fmla="*/ 6843612 h 6843612"/>
              <a:gd name="connsiteX4" fmla="*/ 0 w 12961620"/>
              <a:gd name="connsiteY4" fmla="*/ 0 h 6843612"/>
              <a:gd name="connsiteX0" fmla="*/ 0 w 12961620"/>
              <a:gd name="connsiteY0" fmla="*/ 0 h 6843612"/>
              <a:gd name="connsiteX1" fmla="*/ 7955280 w 12961620"/>
              <a:gd name="connsiteY1" fmla="*/ 0 h 6843612"/>
              <a:gd name="connsiteX2" fmla="*/ 12961620 w 12961620"/>
              <a:gd name="connsiteY2" fmla="*/ 6843612 h 6843612"/>
              <a:gd name="connsiteX3" fmla="*/ 0 w 12961620"/>
              <a:gd name="connsiteY3" fmla="*/ 6843612 h 6843612"/>
              <a:gd name="connsiteX4" fmla="*/ 0 w 12961620"/>
              <a:gd name="connsiteY4" fmla="*/ 0 h 6843612"/>
              <a:gd name="connsiteX0" fmla="*/ 0 w 9909810"/>
              <a:gd name="connsiteY0" fmla="*/ 0 h 6843612"/>
              <a:gd name="connsiteX1" fmla="*/ 7955280 w 9909810"/>
              <a:gd name="connsiteY1" fmla="*/ 0 h 6843612"/>
              <a:gd name="connsiteX2" fmla="*/ 9909810 w 9909810"/>
              <a:gd name="connsiteY2" fmla="*/ 6843612 h 6843612"/>
              <a:gd name="connsiteX3" fmla="*/ 0 w 9909810"/>
              <a:gd name="connsiteY3" fmla="*/ 6843612 h 6843612"/>
              <a:gd name="connsiteX4" fmla="*/ 0 w 9909810"/>
              <a:gd name="connsiteY4" fmla="*/ 0 h 6843612"/>
              <a:gd name="connsiteX0" fmla="*/ 0 w 9898380"/>
              <a:gd name="connsiteY0" fmla="*/ 0 h 6843612"/>
              <a:gd name="connsiteX1" fmla="*/ 7955280 w 9898380"/>
              <a:gd name="connsiteY1" fmla="*/ 0 h 6843612"/>
              <a:gd name="connsiteX2" fmla="*/ 9898380 w 9898380"/>
              <a:gd name="connsiteY2" fmla="*/ 6832182 h 6843612"/>
              <a:gd name="connsiteX3" fmla="*/ 0 w 9898380"/>
              <a:gd name="connsiteY3" fmla="*/ 6843612 h 6843612"/>
              <a:gd name="connsiteX4" fmla="*/ 0 w 9898380"/>
              <a:gd name="connsiteY4" fmla="*/ 0 h 684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98380" h="6843612">
                <a:moveTo>
                  <a:pt x="0" y="0"/>
                </a:moveTo>
                <a:lnTo>
                  <a:pt x="7955280" y="0"/>
                </a:lnTo>
                <a:lnTo>
                  <a:pt x="9898380" y="6832182"/>
                </a:lnTo>
                <a:lnTo>
                  <a:pt x="0" y="68436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1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15900" dist="1651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545041" y="2898031"/>
            <a:ext cx="11101917" cy="1076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31520"/>
            <a:ext cx="2038488" cy="46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1554480" y="1371600"/>
            <a:ext cx="9942831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304" y="6139912"/>
            <a:ext cx="1777256" cy="444314"/>
          </a:xfrm>
          <a:prstGeom prst="rect">
            <a:avLst/>
          </a:prstGeom>
        </p:spPr>
      </p:pic>
      <p:sp>
        <p:nvSpPr>
          <p:cNvPr id="16" name="Rectangle 3"/>
          <p:cNvSpPr/>
          <p:nvPr userDrawn="1"/>
        </p:nvSpPr>
        <p:spPr>
          <a:xfrm>
            <a:off x="0" y="0"/>
            <a:ext cx="1234440" cy="6872389"/>
          </a:xfrm>
          <a:prstGeom prst="rect">
            <a:avLst/>
          </a:prstGeom>
          <a:solidFill>
            <a:srgbClr val="153A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3"/>
          <p:cNvSpPr/>
          <p:nvPr userDrawn="1"/>
        </p:nvSpPr>
        <p:spPr>
          <a:xfrm>
            <a:off x="6028" y="0"/>
            <a:ext cx="1228412" cy="6858000"/>
          </a:xfrm>
          <a:prstGeom prst="rect">
            <a:avLst/>
          </a:prstGeom>
          <a:blipFill dpi="0" rotWithShape="1">
            <a:blip r:embed="rId14" cstate="email">
              <a:alphaModFix amt="1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416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6" name="Title Placeholder 9"/>
          <p:cNvSpPr>
            <a:spLocks noGrp="1" noChangeAspect="1"/>
          </p:cNvSpPr>
          <p:nvPr>
            <p:ph type="title"/>
          </p:nvPr>
        </p:nvSpPr>
        <p:spPr bwMode="auto">
          <a:xfrm>
            <a:off x="1355514" y="274320"/>
            <a:ext cx="10416864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09" y="383626"/>
            <a:ext cx="603250" cy="60325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214651" y="0"/>
            <a:ext cx="45719" cy="6858000"/>
          </a:xfrm>
          <a:prstGeom prst="rect">
            <a:avLst/>
          </a:prstGeom>
          <a:solidFill>
            <a:srgbClr val="BF20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4" r:id="rId2"/>
    <p:sldLayoutId id="2147483687" r:id="rId3"/>
    <p:sldLayoutId id="2147483698" r:id="rId4"/>
    <p:sldLayoutId id="2147483705" r:id="rId5"/>
    <p:sldLayoutId id="2147483704" r:id="rId6"/>
    <p:sldLayoutId id="2147483719" r:id="rId7"/>
    <p:sldLayoutId id="2147483716" r:id="rId8"/>
    <p:sldLayoutId id="2147483717" r:id="rId9"/>
    <p:sldLayoutId id="2147483718" r:id="rId10"/>
    <p:sldLayoutId id="2147483720" r:id="rId11"/>
  </p:sldLayoutIdLst>
  <p:hf sldNum="0" hdr="0" ftr="0" dt="0"/>
  <p:txStyles>
    <p:titleStyle>
      <a:lvl1pPr algn="l" defTabSz="457200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3200" b="1" kern="1200">
          <a:solidFill>
            <a:srgbClr val="BF202F"/>
          </a:solidFill>
          <a:latin typeface="Segoe UI" panose="020B0502040204020203" pitchFamily="34" charset="0"/>
          <a:ea typeface="ＭＳ Ｐゴシック" charset="0"/>
          <a:cs typeface="Segoe UI" panose="020B0502040204020203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0" indent="0" algn="l" defTabSz="457200" rtl="0" eaLnBrk="1" fontAlgn="base" hangingPunct="1">
        <a:spcBef>
          <a:spcPts val="1800"/>
        </a:spcBef>
        <a:spcAft>
          <a:spcPct val="0"/>
        </a:spcAft>
        <a:buSzPct val="135000"/>
        <a:buNone/>
        <a:defRPr sz="2800" b="0" kern="1200">
          <a:solidFill>
            <a:srgbClr val="153A5E"/>
          </a:solidFill>
          <a:latin typeface="+mn-lt"/>
          <a:ea typeface="ＭＳ Ｐゴシック" charset="0"/>
          <a:cs typeface="ＭＳ Ｐゴシック" charset="0"/>
        </a:defRPr>
      </a:lvl1pPr>
      <a:lvl2pPr marL="411162" indent="0" algn="l" defTabSz="457200" rtl="0" eaLnBrk="1" fontAlgn="base" hangingPunct="1">
        <a:spcBef>
          <a:spcPts val="800"/>
        </a:spcBef>
        <a:spcAft>
          <a:spcPct val="0"/>
        </a:spcAft>
        <a:buClr>
          <a:srgbClr val="595959"/>
        </a:buClr>
        <a:buFont typeface="Lucida Grande" charset="0"/>
        <a:buNone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22325" indent="-182563" algn="l" defTabSz="457200" rtl="0" eaLnBrk="1" fontAlgn="base" hangingPunct="1">
        <a:spcBef>
          <a:spcPts val="700"/>
        </a:spcBef>
        <a:spcAft>
          <a:spcPct val="0"/>
        </a:spcAft>
        <a:buClr>
          <a:srgbClr val="595959"/>
        </a:buClr>
        <a:buFont typeface="Wingdings" charset="0"/>
        <a:buChar char="§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50925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595959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33488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7F7F7F"/>
        </a:buClr>
        <a:buFont typeface="Wingdings" charset="0"/>
        <a:buChar char="§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7125" y="2107574"/>
            <a:ext cx="8423907" cy="2213602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6000" kern="1200" dirty="0">
                <a:solidFill>
                  <a:schemeClr val="bg1"/>
                </a:solidFill>
                <a:latin typeface="Arial Black" panose="020B0A04020102020204" pitchFamily="34" charset="0"/>
              </a:rPr>
              <a:t>IEEE-USA 2024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EE7D3B9F-36CE-4561-B2CC-8BCA2E1695AC}"/>
              </a:ext>
            </a:extLst>
          </p:cNvPr>
          <p:cNvSpPr txBox="1">
            <a:spLocks/>
          </p:cNvSpPr>
          <p:nvPr/>
        </p:nvSpPr>
        <p:spPr>
          <a:xfrm>
            <a:off x="548640" y="5345761"/>
            <a:ext cx="45932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153A5E"/>
                </a:solidFill>
                <a:latin typeface="Arial Black" panose="020B0A04020102020204" pitchFamily="34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Keith Moore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2024 President, IEEE-USA</a:t>
            </a:r>
          </a:p>
        </p:txBody>
      </p:sp>
      <p:pic>
        <p:nvPicPr>
          <p:cNvPr id="7" name="Picture 6" hidden="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435" y="2480946"/>
            <a:ext cx="1840230" cy="184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6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E3399E-9CCA-16DD-8156-AAC3544D8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480" y="1371600"/>
            <a:ext cx="9942831" cy="463731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IEEE-USA historically produces many of IEEE’s US based public imperatives</a:t>
            </a:r>
          </a:p>
          <a:p>
            <a:pPr marL="868362" lvl="1" indent="-457200">
              <a:buFont typeface="Arial" panose="020B0604020202020204" pitchFamily="34" charset="0"/>
              <a:buChar char="•"/>
            </a:pPr>
            <a:r>
              <a:rPr lang="en-US" dirty="0"/>
              <a:t>Most products that can be accessed by the public for free or at a subsidized price</a:t>
            </a:r>
          </a:p>
          <a:p>
            <a:pPr marL="868362" lvl="1" indent="-457200">
              <a:buFont typeface="Arial" panose="020B0604020202020204" pitchFamily="34" charset="0"/>
              <a:buChar char="•"/>
            </a:pPr>
            <a:r>
              <a:rPr lang="en-US" dirty="0"/>
              <a:t>Webinars, eBooks, audio books, some consultant &amp; PE content</a:t>
            </a:r>
          </a:p>
          <a:p>
            <a:pPr marL="868362" lvl="1" indent="-457200">
              <a:buFont typeface="Arial" panose="020B0604020202020204" pitchFamily="34" charset="0"/>
              <a:buChar char="•"/>
            </a:pPr>
            <a:r>
              <a:rPr lang="en-US" dirty="0"/>
              <a:t>Some advocacy work counts</a:t>
            </a:r>
          </a:p>
          <a:p>
            <a:pPr marL="1279525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Legislative work to create policies that benefit the general public count</a:t>
            </a:r>
          </a:p>
          <a:p>
            <a:pPr marL="1279525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Legislative work to benefit IEEE or IEEE members does not</a:t>
            </a:r>
          </a:p>
          <a:p>
            <a:pPr marL="1508125" lvl="3" indent="-457200">
              <a:buFont typeface="Arial" panose="020B0604020202020204" pitchFamily="34" charset="0"/>
              <a:buChar char="•"/>
            </a:pPr>
            <a:r>
              <a:rPr lang="en-US" sz="2000" dirty="0"/>
              <a:t>FYI – 501(c)3 organizations can “lobby”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D3E283-629F-27DE-5200-14BF71CE3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IEEE-USA Public Imperatives</a:t>
            </a:r>
          </a:p>
        </p:txBody>
      </p:sp>
    </p:spTree>
    <p:extLst>
      <p:ext uri="{BB962C8B-B14F-4D97-AF65-F5344CB8AC3E}">
        <p14:creationId xmlns:p14="http://schemas.microsoft.com/office/powerpoint/2010/main" val="1969132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470B25-898A-B47A-BF12-C7D6C2361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480" y="1371599"/>
            <a:ext cx="9942831" cy="489857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Publicly available webinars on patent law, retirement planning, building a career in technology and other topics of value to technologists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Help preparing professional licensure exams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K-12 STEM education 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MOVE Truck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Employment reports &amp;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eBooks and audio books on technology and technologists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74CC8F-E4CB-A180-00D2-44FE3787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IEEE-USA Public imperatives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EBE84-9ADE-F20B-C5F1-E515E338E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089" y="3592286"/>
            <a:ext cx="1464158" cy="1810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5B6467-F66E-6A04-FB2F-C42326C0A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346" y="2472612"/>
            <a:ext cx="2279504" cy="28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41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ody of water with mountains in the background&#10;&#10;Description automatically generated" hidden="1">
            <a:extLst>
              <a:ext uri="{FF2B5EF4-FFF2-40B4-BE49-F238E27FC236}">
                <a16:creationId xmlns:a16="http://schemas.microsoft.com/office/drawing/2014/main" id="{DC453BD8-EBE9-4354-5F3F-50119C2EE4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9655" r="6342" b="519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A cruise ship with a body of water&#10;&#10;Description automatically generated">
            <a:extLst>
              <a:ext uri="{FF2B5EF4-FFF2-40B4-BE49-F238E27FC236}">
                <a16:creationId xmlns:a16="http://schemas.microsoft.com/office/drawing/2014/main" id="{769ACFA5-16DF-B9F9-D225-9D62B11B3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70" r="11010"/>
          <a:stretch/>
        </p:blipFill>
        <p:spPr>
          <a:xfrm>
            <a:off x="0" y="2"/>
            <a:ext cx="12192000" cy="6834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46ADA3-5DDC-8C68-703E-83D45A7F48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" t="8722" r="30550"/>
          <a:stretch/>
        </p:blipFill>
        <p:spPr>
          <a:xfrm>
            <a:off x="0" y="2"/>
            <a:ext cx="12192000" cy="6834836"/>
          </a:xfrm>
          <a:prstGeom prst="rect">
            <a:avLst/>
          </a:prstGeom>
        </p:spPr>
      </p:pic>
      <p:pic>
        <p:nvPicPr>
          <p:cNvPr id="23" name="Picture 22" descr="A glacier in the water&#10;&#10;Description automatically generated with medium confidence">
            <a:extLst>
              <a:ext uri="{FF2B5EF4-FFF2-40B4-BE49-F238E27FC236}">
                <a16:creationId xmlns:a16="http://schemas.microsoft.com/office/drawing/2014/main" id="{FE213DAC-A908-035A-A086-8E2E17C09E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56" t="12015" r="24557" b="36375"/>
          <a:stretch/>
        </p:blipFill>
        <p:spPr>
          <a:xfrm>
            <a:off x="-1" y="23161"/>
            <a:ext cx="12192001" cy="6811677"/>
          </a:xfrm>
          <a:prstGeom prst="rect">
            <a:avLst/>
          </a:prstGeom>
        </p:spPr>
      </p:pic>
      <p:pic>
        <p:nvPicPr>
          <p:cNvPr id="24" name="Picture 23" descr="A glacier next to a body of water&#10;&#10;Description automatically generated">
            <a:extLst>
              <a:ext uri="{FF2B5EF4-FFF2-40B4-BE49-F238E27FC236}">
                <a16:creationId xmlns:a16="http://schemas.microsoft.com/office/drawing/2014/main" id="{C4F7DAEC-3C20-C45A-416D-63A22CE754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5" t="18530"/>
          <a:stretch/>
        </p:blipFill>
        <p:spPr>
          <a:xfrm>
            <a:off x="-29074" y="0"/>
            <a:ext cx="12314105" cy="6858000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B753F511-EC30-9340-313D-3657594BB808}"/>
              </a:ext>
            </a:extLst>
          </p:cNvPr>
          <p:cNvSpPr/>
          <p:nvPr/>
        </p:nvSpPr>
        <p:spPr>
          <a:xfrm flipH="1">
            <a:off x="-29073" y="-23161"/>
            <a:ext cx="7102929" cy="6881161"/>
          </a:xfrm>
          <a:custGeom>
            <a:avLst/>
            <a:gdLst>
              <a:gd name="connsiteX0" fmla="*/ 0 w 11609614"/>
              <a:gd name="connsiteY0" fmla="*/ 6881161 h 6881161"/>
              <a:gd name="connsiteX1" fmla="*/ 1373893 w 11609614"/>
              <a:gd name="connsiteY1" fmla="*/ 0 h 6881161"/>
              <a:gd name="connsiteX2" fmla="*/ 11609614 w 11609614"/>
              <a:gd name="connsiteY2" fmla="*/ 0 h 6881161"/>
              <a:gd name="connsiteX3" fmla="*/ 10235721 w 11609614"/>
              <a:gd name="connsiteY3" fmla="*/ 6881161 h 6881161"/>
              <a:gd name="connsiteX4" fmla="*/ 0 w 11609614"/>
              <a:gd name="connsiteY4" fmla="*/ 6881161 h 6881161"/>
              <a:gd name="connsiteX0" fmla="*/ 0 w 10235721"/>
              <a:gd name="connsiteY0" fmla="*/ 6881161 h 6881161"/>
              <a:gd name="connsiteX1" fmla="*/ 1373893 w 10235721"/>
              <a:gd name="connsiteY1" fmla="*/ 0 h 6881161"/>
              <a:gd name="connsiteX2" fmla="*/ 7102929 w 10235721"/>
              <a:gd name="connsiteY2" fmla="*/ 0 h 6881161"/>
              <a:gd name="connsiteX3" fmla="*/ 10235721 w 10235721"/>
              <a:gd name="connsiteY3" fmla="*/ 6881161 h 6881161"/>
              <a:gd name="connsiteX4" fmla="*/ 0 w 10235721"/>
              <a:gd name="connsiteY4" fmla="*/ 6881161 h 6881161"/>
              <a:gd name="connsiteX0" fmla="*/ 0 w 7102929"/>
              <a:gd name="connsiteY0" fmla="*/ 6881161 h 6881161"/>
              <a:gd name="connsiteX1" fmla="*/ 1373893 w 7102929"/>
              <a:gd name="connsiteY1" fmla="*/ 0 h 6881161"/>
              <a:gd name="connsiteX2" fmla="*/ 7102929 w 7102929"/>
              <a:gd name="connsiteY2" fmla="*/ 0 h 6881161"/>
              <a:gd name="connsiteX3" fmla="*/ 7084307 w 7102929"/>
              <a:gd name="connsiteY3" fmla="*/ 6864833 h 6881161"/>
              <a:gd name="connsiteX4" fmla="*/ 0 w 7102929"/>
              <a:gd name="connsiteY4" fmla="*/ 6881161 h 688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2929" h="6881161">
                <a:moveTo>
                  <a:pt x="0" y="6881161"/>
                </a:moveTo>
                <a:lnTo>
                  <a:pt x="1373893" y="0"/>
                </a:lnTo>
                <a:lnTo>
                  <a:pt x="7102929" y="0"/>
                </a:lnTo>
                <a:cubicBezTo>
                  <a:pt x="7096722" y="2288278"/>
                  <a:pt x="7090514" y="4576555"/>
                  <a:pt x="7084307" y="6864833"/>
                </a:cubicBezTo>
                <a:lnTo>
                  <a:pt x="0" y="6881161"/>
                </a:lnTo>
                <a:close/>
              </a:path>
            </a:pathLst>
          </a:custGeom>
          <a:solidFill>
            <a:srgbClr val="1E5184">
              <a:alpha val="67059"/>
            </a:srgbClr>
          </a:solidFill>
          <a:ln>
            <a:noFill/>
          </a:ln>
          <a:effectLst>
            <a:outerShdw blurRad="88900" dist="635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arallelogram 5" hidden="1">
            <a:extLst>
              <a:ext uri="{FF2B5EF4-FFF2-40B4-BE49-F238E27FC236}">
                <a16:creationId xmlns:a16="http://schemas.microsoft.com/office/drawing/2014/main" id="{4D907ED4-9DB0-0869-ED7D-8736AB9E59BE}"/>
              </a:ext>
            </a:extLst>
          </p:cNvPr>
          <p:cNvSpPr/>
          <p:nvPr/>
        </p:nvSpPr>
        <p:spPr>
          <a:xfrm flipH="1">
            <a:off x="-29073" y="0"/>
            <a:ext cx="7102929" cy="6881161"/>
          </a:xfrm>
          <a:custGeom>
            <a:avLst/>
            <a:gdLst>
              <a:gd name="connsiteX0" fmla="*/ 0 w 11609614"/>
              <a:gd name="connsiteY0" fmla="*/ 6881161 h 6881161"/>
              <a:gd name="connsiteX1" fmla="*/ 1373893 w 11609614"/>
              <a:gd name="connsiteY1" fmla="*/ 0 h 6881161"/>
              <a:gd name="connsiteX2" fmla="*/ 11609614 w 11609614"/>
              <a:gd name="connsiteY2" fmla="*/ 0 h 6881161"/>
              <a:gd name="connsiteX3" fmla="*/ 10235721 w 11609614"/>
              <a:gd name="connsiteY3" fmla="*/ 6881161 h 6881161"/>
              <a:gd name="connsiteX4" fmla="*/ 0 w 11609614"/>
              <a:gd name="connsiteY4" fmla="*/ 6881161 h 6881161"/>
              <a:gd name="connsiteX0" fmla="*/ 0 w 10235721"/>
              <a:gd name="connsiteY0" fmla="*/ 6881161 h 6881161"/>
              <a:gd name="connsiteX1" fmla="*/ 1373893 w 10235721"/>
              <a:gd name="connsiteY1" fmla="*/ 0 h 6881161"/>
              <a:gd name="connsiteX2" fmla="*/ 7102929 w 10235721"/>
              <a:gd name="connsiteY2" fmla="*/ 0 h 6881161"/>
              <a:gd name="connsiteX3" fmla="*/ 10235721 w 10235721"/>
              <a:gd name="connsiteY3" fmla="*/ 6881161 h 6881161"/>
              <a:gd name="connsiteX4" fmla="*/ 0 w 10235721"/>
              <a:gd name="connsiteY4" fmla="*/ 6881161 h 6881161"/>
              <a:gd name="connsiteX0" fmla="*/ 0 w 7102929"/>
              <a:gd name="connsiteY0" fmla="*/ 6881161 h 6881161"/>
              <a:gd name="connsiteX1" fmla="*/ 1373893 w 7102929"/>
              <a:gd name="connsiteY1" fmla="*/ 0 h 6881161"/>
              <a:gd name="connsiteX2" fmla="*/ 7102929 w 7102929"/>
              <a:gd name="connsiteY2" fmla="*/ 0 h 6881161"/>
              <a:gd name="connsiteX3" fmla="*/ 7084307 w 7102929"/>
              <a:gd name="connsiteY3" fmla="*/ 6864833 h 6881161"/>
              <a:gd name="connsiteX4" fmla="*/ 0 w 7102929"/>
              <a:gd name="connsiteY4" fmla="*/ 6881161 h 688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2929" h="6881161">
                <a:moveTo>
                  <a:pt x="0" y="6881161"/>
                </a:moveTo>
                <a:lnTo>
                  <a:pt x="1373893" y="0"/>
                </a:lnTo>
                <a:lnTo>
                  <a:pt x="7102929" y="0"/>
                </a:lnTo>
                <a:cubicBezTo>
                  <a:pt x="7096722" y="2288278"/>
                  <a:pt x="7090514" y="4576555"/>
                  <a:pt x="7084307" y="6864833"/>
                </a:cubicBezTo>
                <a:lnTo>
                  <a:pt x="0" y="6881161"/>
                </a:lnTo>
                <a:close/>
              </a:path>
            </a:pathLst>
          </a:custGeom>
          <a:gradFill>
            <a:gsLst>
              <a:gs pos="0">
                <a:srgbClr val="1E5184"/>
              </a:gs>
              <a:gs pos="100000">
                <a:srgbClr val="E0E7E7">
                  <a:alpha val="0"/>
                </a:srgbClr>
              </a:gs>
            </a:gsLst>
            <a:lin ang="6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B55A5E-EA6B-8A1D-023C-FBBAD2B2EE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23162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E5184">
                  <a:alpha val="74000"/>
                </a:srgbClr>
              </a:gs>
              <a:gs pos="60000">
                <a:schemeClr val="bg1">
                  <a:alpha val="0"/>
                </a:schemeClr>
              </a:gs>
            </a:gsLst>
            <a:lin ang="17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83F22F8-389D-133D-8CDE-44E7D3EFA7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4000">
                <a:srgbClr val="1E5184">
                  <a:alpha val="60000"/>
                </a:srgbClr>
              </a:gs>
              <a:gs pos="100000">
                <a:schemeClr val="bg1">
                  <a:alpha val="0"/>
                </a:schemeClr>
              </a:gs>
            </a:gsLst>
            <a:lin ang="17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5F9BED-7886-1416-720E-5D73CC23B2C5}"/>
              </a:ext>
            </a:extLst>
          </p:cNvPr>
          <p:cNvSpPr txBox="1"/>
          <p:nvPr/>
        </p:nvSpPr>
        <p:spPr>
          <a:xfrm>
            <a:off x="593978" y="2854865"/>
            <a:ext cx="5719741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500" b="0" dirty="0">
                <a:solidFill>
                  <a:schemeClr val="bg1"/>
                </a:solidFill>
                <a:latin typeface="Arial" panose="020B0604020202020204" pitchFamily="34" charset="0"/>
              </a:rPr>
              <a:t>Join us on a bucket-list, 7-night cruise to the breath-taking scenery of Alaska, aboard Royal Caribbean’s Quantum of the Seas, featuring entertainment, exploration, networking, learning and so much more.</a:t>
            </a:r>
            <a:endParaRPr lang="en-US" sz="1600" b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n-US" sz="1600" b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</a:rPr>
              <a:t>BOOK NOW for best rates</a:t>
            </a:r>
            <a:b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</a:rPr>
              <a:t>and availability!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6AA693-6E6F-920F-ABFE-557B93A0126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23986" y="590150"/>
            <a:ext cx="4360260" cy="784846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ADDA7A-CE0A-42CF-461D-DB3CAFCD113B}"/>
              </a:ext>
            </a:extLst>
          </p:cNvPr>
          <p:cNvSpPr txBox="1"/>
          <p:nvPr/>
        </p:nvSpPr>
        <p:spPr>
          <a:xfrm>
            <a:off x="-147229" y="2022219"/>
            <a:ext cx="6585421" cy="723275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i="0" cap="all" spc="600" dirty="0">
                <a:solidFill>
                  <a:schemeClr val="bg1"/>
                </a:solidFill>
                <a:effectLst/>
                <a:latin typeface="+mj-lt"/>
              </a:rPr>
              <a:t>SEATTLE | SITKA | SKAGWAY </a:t>
            </a:r>
          </a:p>
          <a:p>
            <a:pPr algn="ctr">
              <a:spcAft>
                <a:spcPts val="600"/>
              </a:spcAft>
            </a:pPr>
            <a:r>
              <a:rPr lang="en-US" b="1" i="0" cap="all" spc="600" dirty="0">
                <a:solidFill>
                  <a:schemeClr val="bg1"/>
                </a:solidFill>
                <a:effectLst/>
                <a:latin typeface="+mj-lt"/>
              </a:rPr>
              <a:t>JUNEAU | VICTORIA, BC</a:t>
            </a:r>
            <a:endParaRPr lang="en-US" b="1" spc="6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CF8AF6-E339-6323-0AA5-C28C2195C4BA}"/>
              </a:ext>
            </a:extLst>
          </p:cNvPr>
          <p:cNvCxnSpPr>
            <a:cxnSpLocks/>
          </p:cNvCxnSpPr>
          <p:nvPr/>
        </p:nvCxnSpPr>
        <p:spPr>
          <a:xfrm>
            <a:off x="703533" y="1420086"/>
            <a:ext cx="4401167" cy="0"/>
          </a:xfrm>
          <a:prstGeom prst="line">
            <a:avLst/>
          </a:prstGeom>
          <a:ln w="9525">
            <a:solidFill>
              <a:srgbClr val="FDB5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8EAE70-1045-9969-6829-17AFF90DDA8B}"/>
              </a:ext>
            </a:extLst>
          </p:cNvPr>
          <p:cNvGrpSpPr/>
          <p:nvPr/>
        </p:nvGrpSpPr>
        <p:grpSpPr>
          <a:xfrm>
            <a:off x="893185" y="1450358"/>
            <a:ext cx="4021863" cy="523220"/>
            <a:chOff x="4085069" y="1660001"/>
            <a:chExt cx="4021863" cy="5232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3CD4DD-5AE6-5606-F86D-4C818BAA96F0}"/>
                </a:ext>
              </a:extLst>
            </p:cNvPr>
            <p:cNvSpPr txBox="1"/>
            <p:nvPr/>
          </p:nvSpPr>
          <p:spPr>
            <a:xfrm>
              <a:off x="4203490" y="1660001"/>
              <a:ext cx="379503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DB518"/>
                  </a:solidFill>
                  <a:latin typeface="+mn-lt"/>
                </a:rPr>
                <a:t>9-16 </a:t>
              </a:r>
              <a:r>
                <a:rPr lang="en-US" sz="2400" dirty="0">
                  <a:solidFill>
                    <a:srgbClr val="FDB518"/>
                  </a:solidFill>
                  <a:latin typeface="+mn-lt"/>
                </a:rPr>
                <a:t>September</a:t>
              </a:r>
              <a:r>
                <a:rPr lang="en-US" sz="2800" dirty="0">
                  <a:solidFill>
                    <a:srgbClr val="FDB518"/>
                  </a:solidFill>
                  <a:latin typeface="+mn-lt"/>
                </a:rPr>
                <a:t> 2024</a:t>
              </a:r>
            </a:p>
          </p:txBody>
        </p:sp>
        <p:pic>
          <p:nvPicPr>
            <p:cNvPr id="11" name="Picture 10" descr="A yellow star on a black background&#10;&#10;Description automatically generated">
              <a:extLst>
                <a:ext uri="{FF2B5EF4-FFF2-40B4-BE49-F238E27FC236}">
                  <a16:creationId xmlns:a16="http://schemas.microsoft.com/office/drawing/2014/main" id="{6DF8F43B-CFCB-5C38-7BB3-4C8ECE807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85069" y="1728178"/>
              <a:ext cx="298818" cy="285235"/>
            </a:xfrm>
            <a:prstGeom prst="rect">
              <a:avLst/>
            </a:prstGeom>
          </p:spPr>
        </p:pic>
        <p:pic>
          <p:nvPicPr>
            <p:cNvPr id="14" name="Picture 13" descr="A yellow star on a black background&#10;&#10;Description automatically generated">
              <a:extLst>
                <a:ext uri="{FF2B5EF4-FFF2-40B4-BE49-F238E27FC236}">
                  <a16:creationId xmlns:a16="http://schemas.microsoft.com/office/drawing/2014/main" id="{DCCD4F8B-FF09-A7A2-FC72-29EA9CA21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08114" y="1728178"/>
              <a:ext cx="298818" cy="28523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6AB6E8-F23F-835B-0CB4-E85CDD63CA40}"/>
              </a:ext>
            </a:extLst>
          </p:cNvPr>
          <p:cNvGrpSpPr/>
          <p:nvPr/>
        </p:nvGrpSpPr>
        <p:grpSpPr>
          <a:xfrm>
            <a:off x="6346377" y="5575767"/>
            <a:ext cx="4219534" cy="600539"/>
            <a:chOff x="6215745" y="5690070"/>
            <a:chExt cx="4219534" cy="60053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36FFF07-CBF1-F5C6-0C73-F3F0B860EDD1}"/>
                </a:ext>
              </a:extLst>
            </p:cNvPr>
            <p:cNvSpPr/>
            <p:nvPr/>
          </p:nvSpPr>
          <p:spPr>
            <a:xfrm>
              <a:off x="6215745" y="5706964"/>
              <a:ext cx="4219534" cy="583645"/>
            </a:xfrm>
            <a:prstGeom prst="roundRect">
              <a:avLst>
                <a:gd name="adj" fmla="val 47442"/>
              </a:avLst>
            </a:prstGeom>
            <a:solidFill>
              <a:srgbClr val="FDB5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9FC3F7-7A3B-B5B2-EC85-69DA9E4BC47B}"/>
                </a:ext>
              </a:extLst>
            </p:cNvPr>
            <p:cNvSpPr txBox="1"/>
            <p:nvPr/>
          </p:nvSpPr>
          <p:spPr>
            <a:xfrm>
              <a:off x="6422574" y="5690070"/>
              <a:ext cx="380587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153A5E"/>
                  </a:solidFill>
                  <a:latin typeface="+mn-lt"/>
                </a:rPr>
                <a:t>cruise.ieeeusa.org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BBA20F3-D360-DD72-5E66-C28DCAA47BCE}"/>
              </a:ext>
            </a:extLst>
          </p:cNvPr>
          <p:cNvSpPr/>
          <p:nvPr/>
        </p:nvSpPr>
        <p:spPr>
          <a:xfrm>
            <a:off x="185057" y="179615"/>
            <a:ext cx="11821886" cy="6498771"/>
          </a:xfrm>
          <a:prstGeom prst="rect">
            <a:avLst/>
          </a:prstGeom>
          <a:noFill/>
          <a:ln>
            <a:solidFill>
              <a:srgbClr val="FDB51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logo of a cruise ship&#10;&#10;Description automatically generated">
            <a:extLst>
              <a:ext uri="{FF2B5EF4-FFF2-40B4-BE49-F238E27FC236}">
                <a16:creationId xmlns:a16="http://schemas.microsoft.com/office/drawing/2014/main" id="{12DEC51C-B4DA-64E0-681D-4F362DBD91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34027">
            <a:off x="10228557" y="5016145"/>
            <a:ext cx="1428750" cy="1428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1134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4BB26A-196A-69B5-33C2-0A381F791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41" y="2898031"/>
            <a:ext cx="11101917" cy="2048438"/>
          </a:xfrm>
        </p:spPr>
        <p:txBody>
          <a:bodyPr/>
          <a:lstStyle/>
          <a:p>
            <a:r>
              <a:rPr lang="en-US" dirty="0"/>
              <a:t>Keith Moore</a:t>
            </a:r>
            <a:br>
              <a:rPr lang="en-US" dirty="0"/>
            </a:br>
            <a:r>
              <a:rPr lang="en-US" dirty="0"/>
              <a:t>2024 IEEE-USA President</a:t>
            </a:r>
            <a:br>
              <a:rPr lang="en-US" dirty="0"/>
            </a:br>
            <a:r>
              <a:rPr lang="en-US" dirty="0"/>
              <a:t>keith.moore@ieee.org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589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8CE70-ABA1-C3F5-D987-627BF07AA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404" y="514350"/>
            <a:ext cx="9421441" cy="696914"/>
          </a:xfrm>
        </p:spPr>
        <p:txBody>
          <a:bodyPr/>
          <a:lstStyle/>
          <a:p>
            <a:r>
              <a:rPr lang="en-US" dirty="0"/>
              <a:t>IEEE-USA Mission and Vision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76C01-6E90-4BF5-C188-2CCE53FBBEA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92155" y="882357"/>
            <a:ext cx="10542702" cy="4389120"/>
          </a:xfrm>
        </p:spPr>
        <p:txBody>
          <a:bodyPr/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b="1" u="sng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Mission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“To </a:t>
            </a:r>
            <a:r>
              <a:rPr lang="en-US" b="1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recommend policies and implement programs specifically intended to serve and benefit the members, the profession, and the public</a:t>
            </a:r>
            <a:r>
              <a:rPr lang="en-US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</a:t>
            </a:r>
            <a:r>
              <a:rPr lang="en-US" b="1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United States </a:t>
            </a:r>
            <a:r>
              <a:rPr lang="en-US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b="1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appropriate professional areas of economic, ethical, legislative, social and technology policy concern. “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b="1" u="sng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Vision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“To serve the U.S. IEEE member by being the technical professional’s </a:t>
            </a:r>
            <a:r>
              <a:rPr lang="en-US" b="1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 resource for achieving lifelong career vitality</a:t>
            </a:r>
            <a:r>
              <a:rPr lang="en-US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by </a:t>
            </a:r>
            <a:r>
              <a:rPr lang="en-US" b="1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providing an effective voice on policies that promote U.S. prosperity.”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76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5F2356-BE2D-CD41-4268-04C1CF6E6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CHIPS Act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A1AAB-10CF-4703-339C-F3301BA20F4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Legislative efforts to protect funding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Programs to keep IEEE members informed</a:t>
            </a:r>
          </a:p>
          <a:p>
            <a:pPr marL="868362" lvl="1" indent="-457200">
              <a:buFont typeface="Arial" panose="020B0604020202020204" pitchFamily="34" charset="0"/>
              <a:buChar char="•"/>
            </a:pPr>
            <a:r>
              <a:rPr lang="en-US" dirty="0"/>
              <a:t>Webinars &amp; conferences</a:t>
            </a:r>
          </a:p>
          <a:p>
            <a:pPr marL="868362" lvl="1" indent="-457200">
              <a:buFont typeface="Arial" panose="020B0604020202020204" pitchFamily="34" charset="0"/>
              <a:buChar char="•"/>
            </a:pPr>
            <a:r>
              <a:rPr lang="en-US" dirty="0"/>
              <a:t>On-going dialog with government agencies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Programs to take advantage of CHIPS programs</a:t>
            </a:r>
          </a:p>
          <a:p>
            <a:pPr marL="868362" lvl="1" indent="-457200">
              <a:buFont typeface="Arial" panose="020B0604020202020204" pitchFamily="34" charset="0"/>
              <a:buChar char="•"/>
            </a:pPr>
            <a:r>
              <a:rPr lang="en-US" dirty="0"/>
              <a:t>Workforce development</a:t>
            </a:r>
          </a:p>
          <a:p>
            <a:pPr marL="868362" lvl="1" indent="-457200">
              <a:buFont typeface="Arial" panose="020B0604020202020204" pitchFamily="34" charset="0"/>
              <a:buChar char="•"/>
            </a:pPr>
            <a:r>
              <a:rPr lang="en-US" dirty="0"/>
              <a:t>IWRC</a:t>
            </a:r>
          </a:p>
        </p:txBody>
      </p:sp>
    </p:spTree>
    <p:extLst>
      <p:ext uri="{BB962C8B-B14F-4D97-AF65-F5344CB8AC3E}">
        <p14:creationId xmlns:p14="http://schemas.microsoft.com/office/powerpoint/2010/main" val="2773507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0D2C2-BF35-A90F-B279-C928E4AE6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567" y="134939"/>
            <a:ext cx="10221600" cy="1076325"/>
          </a:xfrm>
        </p:spPr>
        <p:txBody>
          <a:bodyPr/>
          <a:lstStyle/>
          <a:p>
            <a:r>
              <a:rPr lang="en-US" sz="4000" dirty="0"/>
              <a:t>IEEE-USA IWRC </a:t>
            </a:r>
            <a:br>
              <a:rPr lang="en-US" sz="4000" dirty="0"/>
            </a:br>
            <a:r>
              <a:rPr lang="en-US" sz="2000" dirty="0"/>
              <a:t>(Innovation, Workforce Resources Conference)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17F08-8077-2141-5A48-21E1CA09B8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83567" y="1436370"/>
            <a:ext cx="10105183" cy="4389120"/>
          </a:xfrm>
        </p:spPr>
        <p:txBody>
          <a:bodyPr/>
          <a:lstStyle/>
          <a:p>
            <a:r>
              <a:rPr lang="en-US" dirty="0"/>
              <a:t>Bringing the 21</a:t>
            </a:r>
            <a:r>
              <a:rPr lang="en-US" baseline="30000" dirty="0"/>
              <a:t>st</a:t>
            </a:r>
            <a:r>
              <a:rPr lang="en-US" dirty="0"/>
              <a:t> century tech-based economy to the entire country</a:t>
            </a:r>
          </a:p>
          <a:p>
            <a:r>
              <a:rPr lang="en-US" dirty="0"/>
              <a:t>Pulling together, in partnership with the NSF:</a:t>
            </a: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Small researchers &amp; universities</a:t>
            </a: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Small businesses</a:t>
            </a: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Small government</a:t>
            </a: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Big government</a:t>
            </a:r>
          </a:p>
          <a:p>
            <a:r>
              <a:rPr lang="en-US" dirty="0"/>
              <a:t>CHIPS Act programs targeting rural America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41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DBF44-91C5-B733-8FE6-5556DC56A5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54481" y="1465047"/>
            <a:ext cx="6199258" cy="372664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South Dakota, early June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New Hampshire/Maine, early September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Alabama, TBA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6358CF-DBDB-C90D-3E51-764AF2618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242" y="5199158"/>
            <a:ext cx="4663844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E687A7-06D9-7186-6F86-C274EDB4E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707" y="1465047"/>
            <a:ext cx="3773751" cy="41090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696F19-8BB9-30DC-7F3D-C2083969419F}"/>
              </a:ext>
            </a:extLst>
          </p:cNvPr>
          <p:cNvSpPr txBox="1"/>
          <p:nvPr/>
        </p:nvSpPr>
        <p:spPr>
          <a:xfrm>
            <a:off x="3018360" y="264718"/>
            <a:ext cx="3536302" cy="1200329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84217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C641D-5C3F-523B-BBEA-6BBB93B81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342E2-441F-5004-C111-44A51AEF26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54481" y="1371599"/>
            <a:ext cx="9539618" cy="501986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Improved Consultant Finder &amp; products for consultants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Mini-conferences for industry</a:t>
            </a:r>
          </a:p>
          <a:p>
            <a:pPr marL="868362" lvl="1" indent="-457200">
              <a:buFont typeface="Arial" panose="020B0604020202020204" pitchFamily="34" charset="0"/>
              <a:buChar char="•"/>
            </a:pPr>
            <a:r>
              <a:rPr lang="en-US" dirty="0"/>
              <a:t>Designing Chips with CHIPS, San Diego</a:t>
            </a:r>
          </a:p>
          <a:p>
            <a:pPr marL="1279525" lvl="2" indent="-457200">
              <a:buFont typeface="Arial" panose="020B0604020202020204" pitchFamily="34" charset="0"/>
              <a:buChar char="•"/>
            </a:pPr>
            <a:r>
              <a:rPr lang="en-US" dirty="0"/>
              <a:t>One-day industry event to help companies associated with chip manufacturing understand how the CHIPS Act will impact them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Webinars </a:t>
            </a:r>
          </a:p>
          <a:p>
            <a:pPr marL="868362" lvl="1" indent="-457200">
              <a:buFont typeface="Arial" panose="020B0604020202020204" pitchFamily="34" charset="0"/>
              <a:buChar char="•"/>
            </a:pPr>
            <a:r>
              <a:rPr lang="en-US" dirty="0"/>
              <a:t>Partnership with Stony Brook Univ: short videos for the general public</a:t>
            </a:r>
          </a:p>
          <a:p>
            <a:pPr marL="868362" lvl="1" indent="-457200">
              <a:buFont typeface="Arial" panose="020B0604020202020204" pitchFamily="34" charset="0"/>
              <a:buChar char="•"/>
            </a:pPr>
            <a:r>
              <a:rPr lang="en-US" dirty="0"/>
              <a:t>Soft-skills, life skills, leadership, ….</a:t>
            </a:r>
          </a:p>
          <a:p>
            <a:pPr marL="868362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254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ECAAA7-7167-B0EA-5E9C-4D4F13907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Activities designed to help the public, but not IEEE or its leaders, could be “public imperatives.”</a:t>
            </a:r>
          </a:p>
          <a:p>
            <a:pPr marL="868362" lvl="1" indent="-457200">
              <a:buFont typeface="Arial" panose="020B0604020202020204" pitchFamily="34" charset="0"/>
              <a:buChar char="•"/>
            </a:pPr>
            <a:r>
              <a:rPr lang="en-US" dirty="0"/>
              <a:t>The definition is, unfortunately, vague</a:t>
            </a:r>
          </a:p>
          <a:p>
            <a:pPr marL="868362" lvl="1" indent="-457200">
              <a:buFont typeface="Arial" panose="020B0604020202020204" pitchFamily="34" charset="0"/>
              <a:buChar char="•"/>
            </a:pPr>
            <a:r>
              <a:rPr lang="en-US" dirty="0"/>
              <a:t>The US government knows public imperatives when they see them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Currently, about 1.5% of IEEE’s operating budget is spent on public imperatives, which is very low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1A01CF-3888-6D68-9D98-933484910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Imperatives</a:t>
            </a:r>
          </a:p>
        </p:txBody>
      </p:sp>
    </p:spTree>
    <p:extLst>
      <p:ext uri="{BB962C8B-B14F-4D97-AF65-F5344CB8AC3E}">
        <p14:creationId xmlns:p14="http://schemas.microsoft.com/office/powerpoint/2010/main" val="1552488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70C802-00B5-7701-47AB-35A93A041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514" y="1105365"/>
            <a:ext cx="10519332" cy="497694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IEEE-supported efforts to help policy makers enact technically sound laws and regulations COULD be public imperatives if…</a:t>
            </a:r>
          </a:p>
          <a:p>
            <a:pPr marL="868362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Educating policy makers about technology and its impact of society</a:t>
            </a:r>
          </a:p>
          <a:p>
            <a:pPr marL="868362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Advocating for policies that would improve society </a:t>
            </a:r>
          </a:p>
          <a:p>
            <a:pPr marL="868362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Advocating for policies that would help all technology professionals</a:t>
            </a:r>
          </a:p>
          <a:p>
            <a:pPr marL="868362" lvl="1" indent="-4572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Efforts that help just IEEE or IEEE members are not public imperatives …</a:t>
            </a:r>
          </a:p>
          <a:p>
            <a:pPr marL="868362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Advocating for policies to strengthen IEEE’s publication or conferences businesses.</a:t>
            </a:r>
          </a:p>
          <a:p>
            <a:pPr marL="868362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Advocating for benefits that only IEEE members can access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0D45C3-677B-6EA9-2149-945121EE5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514" y="97038"/>
            <a:ext cx="10416864" cy="1076325"/>
          </a:xfrm>
        </p:spPr>
        <p:txBody>
          <a:bodyPr/>
          <a:lstStyle/>
          <a:p>
            <a:r>
              <a:rPr lang="en-US" dirty="0"/>
              <a:t>Public Policy</a:t>
            </a:r>
          </a:p>
        </p:txBody>
      </p:sp>
    </p:spTree>
    <p:extLst>
      <p:ext uri="{BB962C8B-B14F-4D97-AF65-F5344CB8AC3E}">
        <p14:creationId xmlns:p14="http://schemas.microsoft.com/office/powerpoint/2010/main" val="3544921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C18297-4F25-E38D-2B4E-A5A53C0B6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Public Imperatives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CA54AAF-F613-3EEE-A73D-CF46EACD6FB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54481" y="1371600"/>
            <a:ext cx="9968826" cy="494522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Pre-college activities designed to expose students to engineering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Publicly available webinars on engineering and the engineering profession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Public service projects providing electricity, internet connectivity, or other technology to disadvantaged communities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Mid-career professional support for the public to help people transition into engineering careers</a:t>
            </a:r>
          </a:p>
        </p:txBody>
      </p:sp>
    </p:spTree>
    <p:extLst>
      <p:ext uri="{BB962C8B-B14F-4D97-AF65-F5344CB8AC3E}">
        <p14:creationId xmlns:p14="http://schemas.microsoft.com/office/powerpoint/2010/main" val="2353692959"/>
      </p:ext>
    </p:extLst>
  </p:cSld>
  <p:clrMapOvr>
    <a:masterClrMapping/>
  </p:clrMapOvr>
</p:sld>
</file>

<file path=ppt/theme/theme1.xml><?xml version="1.0" encoding="utf-8"?>
<a:theme xmlns:a="http://schemas.openxmlformats.org/drawingml/2006/main" name="IEEEUSA-2022">
  <a:themeElements>
    <a:clrScheme name="Custom 3">
      <a:dk1>
        <a:sysClr val="windowText" lastClr="000000"/>
      </a:dk1>
      <a:lt1>
        <a:sysClr val="window" lastClr="FFFFFF"/>
      </a:lt1>
      <a:dk2>
        <a:srgbClr val="00678F"/>
      </a:dk2>
      <a:lt2>
        <a:srgbClr val="EEECE1"/>
      </a:lt2>
      <a:accent1>
        <a:srgbClr val="0066A1"/>
      </a:accent1>
      <a:accent2>
        <a:srgbClr val="E37222"/>
      </a:accent2>
      <a:accent3>
        <a:srgbClr val="71953D"/>
      </a:accent3>
      <a:accent4>
        <a:srgbClr val="6B1F7C"/>
      </a:accent4>
      <a:accent5>
        <a:srgbClr val="009FDB"/>
      </a:accent5>
      <a:accent6>
        <a:srgbClr val="810031"/>
      </a:accent6>
      <a:hlink>
        <a:srgbClr val="153A5E"/>
      </a:hlink>
      <a:folHlink>
        <a:srgbClr val="54186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/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50077</TotalTime>
  <Words>649</Words>
  <Application>Microsoft Office PowerPoint</Application>
  <PresentationFormat>Widescreen</PresentationFormat>
  <Paragraphs>80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Open Sans</vt:lpstr>
      <vt:lpstr>Segoe UI</vt:lpstr>
      <vt:lpstr>Calibri</vt:lpstr>
      <vt:lpstr>Arial Black</vt:lpstr>
      <vt:lpstr>Wingdings</vt:lpstr>
      <vt:lpstr>Verdana</vt:lpstr>
      <vt:lpstr>Arial</vt:lpstr>
      <vt:lpstr>Lucida Grande</vt:lpstr>
      <vt:lpstr>IEEEUSA-2022</vt:lpstr>
      <vt:lpstr>IEEE-USA 2024</vt:lpstr>
      <vt:lpstr>IEEE-USA Mission and Vision </vt:lpstr>
      <vt:lpstr>CHIPS Act</vt:lpstr>
      <vt:lpstr>IEEE-USA IWRC  (Innovation, Workforce Resources Conference)</vt:lpstr>
      <vt:lpstr>PowerPoint Presentation</vt:lpstr>
      <vt:lpstr>Enhanced Products</vt:lpstr>
      <vt:lpstr>Public Imperatives</vt:lpstr>
      <vt:lpstr>Public Policy</vt:lpstr>
      <vt:lpstr>Examples of Public Imperatives</vt:lpstr>
      <vt:lpstr>IEEE-USA Public Imperatives</vt:lpstr>
      <vt:lpstr>IEEE-USA Public imperatives</vt:lpstr>
      <vt:lpstr>PowerPoint Presentation</vt:lpstr>
      <vt:lpstr>Keith Moore 2024 IEEE-USA President keith.moore@ieee.org  </vt:lpstr>
    </vt:vector>
  </TitlesOfParts>
  <Company>IEEE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IEEE-USA: Click to add  presentation title</dc:title>
  <dc:creator>Hill, Gregory O.</dc:creator>
  <cp:lastModifiedBy>Donohoe, Pat</cp:lastModifiedBy>
  <cp:revision>678</cp:revision>
  <cp:lastPrinted>2020-02-11T14:29:22Z</cp:lastPrinted>
  <dcterms:created xsi:type="dcterms:W3CDTF">2015-03-25T13:12:01Z</dcterms:created>
  <dcterms:modified xsi:type="dcterms:W3CDTF">2024-03-21T15:27:33Z</dcterms:modified>
</cp:coreProperties>
</file>