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84" r:id="rId2"/>
    <p:sldId id="279" r:id="rId3"/>
    <p:sldId id="6132" r:id="rId4"/>
    <p:sldId id="306" r:id="rId5"/>
    <p:sldId id="307" r:id="rId6"/>
    <p:sldId id="6133" r:id="rId7"/>
    <p:sldId id="6134" r:id="rId8"/>
    <p:sldId id="6135" r:id="rId9"/>
    <p:sldId id="6129" r:id="rId10"/>
    <p:sldId id="6136" r:id="rId11"/>
    <p:sldId id="6469" r:id="rId12"/>
    <p:sldId id="2147384593" r:id="rId13"/>
    <p:sldId id="2147384594" r:id="rId14"/>
    <p:sldId id="6140" r:id="rId15"/>
    <p:sldId id="2147384592" r:id="rId16"/>
    <p:sldId id="6470" r:id="rId17"/>
    <p:sldId id="6462" r:id="rId18"/>
    <p:sldId id="6464" r:id="rId19"/>
    <p:sldId id="6481" r:id="rId20"/>
    <p:sldId id="6499" r:id="rId21"/>
    <p:sldId id="6500" r:id="rId22"/>
    <p:sldId id="144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FF6699"/>
    <a:srgbClr val="FFCC36"/>
    <a:srgbClr val="845DA7"/>
    <a:srgbClr val="96C0E6"/>
    <a:srgbClr val="68BE48"/>
    <a:srgbClr val="99002E"/>
    <a:srgbClr val="D4621B"/>
    <a:srgbClr val="002855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0" autoAdjust="0"/>
    <p:restoredTop sz="95902"/>
  </p:normalViewPr>
  <p:slideViewPr>
    <p:cSldViewPr snapToGrid="0" snapToObjects="1">
      <p:cViewPr varScale="1">
        <p:scale>
          <a:sx n="135" d="100"/>
          <a:sy n="135" d="100"/>
        </p:scale>
        <p:origin x="44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9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7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9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C0638E9-6B62-16C7-CDCF-E015D10E3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BE3B461-B96C-C27B-AC49-8DD7787B1D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cs typeface="Arial" panose="020B0604020202020204" pitchFamily="34" charset="0"/>
              </a:rPr>
              <a:t>Program Mission: coordination, amplification, and aggregation as well as programmatic gap analysis across all of TA.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2033B7C-AD7B-C8DB-69C9-06E2A85E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6D807E80-518B-4647-B97B-BE777FCEF78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91200" cy="426621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62D4-5DD5-1441-A093-8EF5773AF7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3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8147"/>
            <a:ext cx="9162286" cy="5143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7C324-6D31-5BDF-AA8A-AF17193D9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picture containing art, majorelle blue&#10;&#10;Description automatically generated">
            <a:extLst>
              <a:ext uri="{FF2B5EF4-FFF2-40B4-BE49-F238E27FC236}">
                <a16:creationId xmlns:a16="http://schemas.microsoft.com/office/drawing/2014/main" id="{B1B8847A-AC7A-DD9F-DBDE-21B0F37365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020" y="374444"/>
            <a:ext cx="9162288" cy="2164536"/>
          </a:xfrm>
          <a:prstGeom prst="rect">
            <a:avLst/>
          </a:prstGeom>
        </p:spPr>
      </p:pic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289" y="1247412"/>
            <a:ext cx="8658713" cy="3092113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EF7957-62A6-2F32-40BC-75E462878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528E7C2-CE3F-EE06-4447-2CB3BC3EA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2288" y="1242334"/>
            <a:ext cx="4234053" cy="3112690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91046" y="1242334"/>
            <a:ext cx="4234053" cy="3112690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F5401-247A-20C7-3264-A18311DF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384FD7-4A7D-5268-62F7-93283DA10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591" y="1245233"/>
            <a:ext cx="4250410" cy="309429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1245232"/>
            <a:ext cx="4227717" cy="3094119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AD83B-8216-5397-EEB8-FF133C3E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02FAF8-5E04-CFFE-9019-473F325D7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8237" y="2875597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52764" cy="310979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88237" y="1245231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92650-E2E9-3B3D-B60F-CA3A69788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B7DA4B-4D12-6662-3315-7423CCA69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5745" y="2269344"/>
            <a:ext cx="4255255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35466" cy="310979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5745" y="1245232"/>
            <a:ext cx="4255255" cy="901283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B004A-409A-77D5-A3C7-281C87808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1E50B4-EB39-89B0-9C6E-A2B502C12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5920" y="1245687"/>
            <a:ext cx="4231835" cy="3109338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87855" y="2269504"/>
            <a:ext cx="4253146" cy="2085521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7855" y="1252982"/>
            <a:ext cx="4253146" cy="885784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6E064-8914-FCD2-7B22-B9DD9D169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14186-64D2-D79F-5790-B5B2D99DE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E3151-C814-8D51-B7C9-E0368224CE31}"/>
              </a:ext>
            </a:extLst>
          </p:cNvPr>
          <p:cNvSpPr txBox="1"/>
          <p:nvPr userDrawn="1"/>
        </p:nvSpPr>
        <p:spPr>
          <a:xfrm>
            <a:off x="7361695" y="178230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7473" y="292143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210280" cy="1439405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707473" y="126954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2290" y="2921431"/>
            <a:ext cx="4210280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2AA21-5DC4-EF2E-F110-447171121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B2B563-ED51-2E79-84DE-879842AE1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1" y="1252981"/>
            <a:ext cx="3019523" cy="310204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443216" y="1252980"/>
            <a:ext cx="5497785" cy="3102043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304CB7-3AA2-3202-B580-2B5C69FB9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7C2D4C-BD60-59E9-69C3-E21B44818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05535" y="1245231"/>
            <a:ext cx="4235466" cy="3109791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91612"/>
            <a:ext cx="4235466" cy="763411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82290" y="1245232"/>
            <a:ext cx="4235466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2468D8-7183-0FC6-538D-BB28C6C21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22E6AC-1D68-1A62-895E-D1CC0C4F3D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E4219F-8A77-4012-6E77-CCFCA369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34E679-CD0B-16C4-E8EE-14DDEBE54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60127-67C7-F66A-23F8-A934B721F883}"/>
              </a:ext>
            </a:extLst>
          </p:cNvPr>
          <p:cNvSpPr txBox="1"/>
          <p:nvPr userDrawn="1"/>
        </p:nvSpPr>
        <p:spPr>
          <a:xfrm>
            <a:off x="1066800" y="4318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40C9A8-200B-6071-55EE-30A5E4AA8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16E6C-2274-86AE-A400-AB3F2796D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13" name="Picture Placeholder 10" descr="A person and person standing in a server room&#10;&#10;Description automatically generated">
            <a:extLst>
              <a:ext uri="{FF2B5EF4-FFF2-40B4-BE49-F238E27FC236}">
                <a16:creationId xmlns:a16="http://schemas.microsoft.com/office/drawing/2014/main" id="{E2CDE891-37C3-7DA8-CE02-376B7C6F19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1914" b="1914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14" name="Picture Placeholder 12" descr="A person and person standing next to a machine&#10;&#10;Description automatically generated">
            <a:extLst>
              <a:ext uri="{FF2B5EF4-FFF2-40B4-BE49-F238E27FC236}">
                <a16:creationId xmlns:a16="http://schemas.microsoft.com/office/drawing/2014/main" id="{AC3379AB-8D10-2BB7-CAB0-CA8421C074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681" r="2681"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15" name="Picture Placeholder 16" descr="A person in a wheelchair working on a computer&#10;&#10;Description automatically generated">
            <a:extLst>
              <a:ext uri="{FF2B5EF4-FFF2-40B4-BE49-F238E27FC236}">
                <a16:creationId xmlns:a16="http://schemas.microsoft.com/office/drawing/2014/main" id="{4AB2EF3D-2061-6AB8-2AED-E8950E43FC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401" r="1401"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16" name="Picture Placeholder 18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9C157887-8158-B68B-D968-EFE81041397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1294" r="1294"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17" name="Picture Placeholder 20" descr="A person looking at a screen&#10;&#10;Description automatically generated">
            <a:extLst>
              <a:ext uri="{FF2B5EF4-FFF2-40B4-BE49-F238E27FC236}">
                <a16:creationId xmlns:a16="http://schemas.microsoft.com/office/drawing/2014/main" id="{690CAAAA-DAF1-CE15-5209-33321374416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8189" r="8189"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2128100"/>
            <a:ext cx="8658711" cy="1604915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53847"/>
            <a:ext cx="8658711" cy="758882"/>
          </a:xfrm>
        </p:spPr>
        <p:txBody>
          <a:bodyPr lIns="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82289" y="3810504"/>
            <a:ext cx="8658711" cy="544519"/>
          </a:xfrm>
        </p:spPr>
        <p:txBody>
          <a:bodyPr lIns="0">
            <a:normAutofit/>
          </a:bodyPr>
          <a:lstStyle>
            <a:lvl1pPr marL="0" indent="0">
              <a:buNone/>
              <a:defRPr sz="1500" b="1" i="1">
                <a:solidFill>
                  <a:srgbClr val="00629B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03909E-FD8C-20E1-141E-744AE8D3F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noProof="0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408872-713C-D7D4-6C0F-6707249D20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3138935"/>
            <a:ext cx="4289710" cy="1208828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45232"/>
            <a:ext cx="8658711" cy="1457025"/>
          </a:xfrm>
        </p:spPr>
        <p:txBody>
          <a:bodyPr lIns="0"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22970" y="3138934"/>
            <a:ext cx="421803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101C7A-858B-1E2B-83E0-2582C7214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388630-5250-47EC-8C4D-75D35588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970872" cy="2165833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35051"/>
            <a:ext cx="4970872" cy="819973"/>
          </a:xfrm>
        </p:spPr>
        <p:txBody>
          <a:bodyPr lIns="0">
            <a:normAutofit/>
          </a:bodyPr>
          <a:lstStyle>
            <a:lvl1pPr marL="0" indent="0">
              <a:buNone/>
              <a:defRPr sz="1500" b="1">
                <a:solidFill>
                  <a:srgbClr val="00629B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366283" y="1252982"/>
            <a:ext cx="3574718" cy="310204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788BA-926E-34CC-7A52-44AE3BA9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91E58F-B24D-1552-AAE8-A8CA5C5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293914" y="141640"/>
            <a:ext cx="8221436" cy="66590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24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93915" y="1109263"/>
            <a:ext cx="8556171" cy="308299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1500">
                <a:solidFill>
                  <a:srgbClr val="3A3838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1500">
                <a:solidFill>
                  <a:srgbClr val="3A383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1500">
                <a:solidFill>
                  <a:srgbClr val="3A383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1500">
                <a:solidFill>
                  <a:srgbClr val="3A3838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37;p15">
            <a:extLst>
              <a:ext uri="{FF2B5EF4-FFF2-40B4-BE49-F238E27FC236}">
                <a16:creationId xmlns:a16="http://schemas.microsoft.com/office/drawing/2014/main" id="{9546DE98-464C-A0CF-2D02-2A30A603D23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7086600" y="4869657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9908D-1FC9-4824-AD0B-57E35B93F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071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297611" y="1369219"/>
            <a:ext cx="8531162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900" marR="0" lvl="0" indent="-2794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BFA25B-036D-7048-902D-457F7CC488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0142" y="4630004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NextGen Oracle/COA - Team 2</a:t>
            </a:r>
          </a:p>
        </p:txBody>
      </p:sp>
    </p:spTree>
    <p:extLst>
      <p:ext uri="{BB962C8B-B14F-4D97-AF65-F5344CB8AC3E}">
        <p14:creationId xmlns:p14="http://schemas.microsoft.com/office/powerpoint/2010/main" val="3309562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ivider Slide 3C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B10B1F-573B-9AFA-A7AA-82E19B0A3C9A}"/>
              </a:ext>
            </a:extLst>
          </p:cNvPr>
          <p:cNvSpPr/>
          <p:nvPr/>
        </p:nvSpPr>
        <p:spPr>
          <a:xfrm>
            <a:off x="0" y="0"/>
            <a:ext cx="1493044" cy="123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10E61-EBD2-A373-535A-5F789F3C281C}"/>
              </a:ext>
            </a:extLst>
          </p:cNvPr>
          <p:cNvSpPr/>
          <p:nvPr/>
        </p:nvSpPr>
        <p:spPr>
          <a:xfrm>
            <a:off x="7859316" y="4351735"/>
            <a:ext cx="1203722" cy="4869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E04E3D0-42F0-7253-23CF-EBD06FA7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b="250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D07101CD-0252-CAD7-1E13-3E6E88EEE1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331" y="4201716"/>
            <a:ext cx="9857185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;p2">
            <a:extLst>
              <a:ext uri="{FF2B5EF4-FFF2-40B4-BE49-F238E27FC236}">
                <a16:creationId xmlns:a16="http://schemas.microsoft.com/office/drawing/2014/main" id="{DF7D50D8-1263-5E13-9145-D600D53FD3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48" y="4131469"/>
            <a:ext cx="1221581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FECCB9F-FEB4-A596-A4AB-3C9854E9BC51}"/>
              </a:ext>
            </a:extLst>
          </p:cNvPr>
          <p:cNvSpPr txBox="1">
            <a:spLocks/>
          </p:cNvSpPr>
          <p:nvPr/>
        </p:nvSpPr>
        <p:spPr>
          <a:xfrm>
            <a:off x="282179" y="4654154"/>
            <a:ext cx="486965" cy="273844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224722-07BE-4634-9715-34D599C0D59D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B5059-C9D3-B6D2-9CF4-9C9CFDC6B6ED}"/>
              </a:ext>
            </a:extLst>
          </p:cNvPr>
          <p:cNvSpPr txBox="1"/>
          <p:nvPr/>
        </p:nvSpPr>
        <p:spPr>
          <a:xfrm>
            <a:off x="814387" y="4654153"/>
            <a:ext cx="833438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rgbClr val="0066A1"/>
                </a:solidFill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cs typeface="Calibri" panose="020F0502020204030204" pitchFamily="34" charset="0"/>
            </a:endParaRPr>
          </a:p>
        </p:txBody>
      </p:sp>
      <p:sp>
        <p:nvSpPr>
          <p:cNvPr id="11" name="Google Shape;15;p1">
            <a:extLst>
              <a:ext uri="{FF2B5EF4-FFF2-40B4-BE49-F238E27FC236}">
                <a16:creationId xmlns:a16="http://schemas.microsoft.com/office/drawing/2014/main" id="{B12EE506-D30D-CA56-83DD-BE261458DB6D}"/>
              </a:ext>
            </a:extLst>
          </p:cNvPr>
          <p:cNvSpPr txBox="1"/>
          <p:nvPr/>
        </p:nvSpPr>
        <p:spPr>
          <a:xfrm>
            <a:off x="0" y="4961335"/>
            <a:ext cx="9144000" cy="21540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4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5C7AB-5212-282A-3547-7062FDFB993F}"/>
              </a:ext>
            </a:extLst>
          </p:cNvPr>
          <p:cNvSpPr/>
          <p:nvPr userDrawn="1"/>
        </p:nvSpPr>
        <p:spPr>
          <a:xfrm>
            <a:off x="190501" y="4974431"/>
            <a:ext cx="1356122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C7EAFB"/>
                </a:solidFill>
                <a:latin typeface="Calibri"/>
                <a:cs typeface="Calibri"/>
              </a:rPr>
              <a:t>IEEE Confidential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90" y="2002972"/>
            <a:ext cx="8553009" cy="10649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291" y="3088183"/>
            <a:ext cx="8553008" cy="815369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8A9F3620-2461-D787-2CF5-D953C4B93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>
              <a:defRPr/>
            </a:pPr>
            <a:fld id="{9797557D-4A6D-4C4A-B9FB-4D9CE7E5D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5801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65760" y="1234440"/>
            <a:ext cx="8326438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B49BED7-4B95-4DE4-8AAE-16773E8AD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E71B45B-E72D-4C42-8E68-75DAFAC6FB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0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C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20EAB0-9F05-4750-8101-7E1E3E8E2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A0BA18-E708-72D9-D1C2-D27D84674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5" name="Picture Placeholder 10" descr="A person wearing a hard hat and holding a tablet&#10;&#10;Description automatically generated">
            <a:extLst>
              <a:ext uri="{FF2B5EF4-FFF2-40B4-BE49-F238E27FC236}">
                <a16:creationId xmlns:a16="http://schemas.microsoft.com/office/drawing/2014/main" id="{1983CD9E-58BA-8497-EABE-8AEB7632EE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852" r="1852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6" name="Picture Placeholder 12" descr="A computer screen with numbers and lines&#10;&#10;Description automatically generated">
            <a:extLst>
              <a:ext uri="{FF2B5EF4-FFF2-40B4-BE49-F238E27FC236}">
                <a16:creationId xmlns:a16="http://schemas.microsoft.com/office/drawing/2014/main" id="{233133B5-4B0B-6DB8-7727-64E8DF6FA2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691" b="1691"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7" name="Picture Placeholder 14" descr="A person in a white coat working on a computer&#10;&#10;Description automatically generated">
            <a:extLst>
              <a:ext uri="{FF2B5EF4-FFF2-40B4-BE49-F238E27FC236}">
                <a16:creationId xmlns:a16="http://schemas.microsoft.com/office/drawing/2014/main" id="{C3704A6D-9A48-FAE2-A984-46EEBD3844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382" b="1382"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9" name="Picture Placeholder 16" descr="A digital image of a person's head&#10;&#10;Description automatically generated">
            <a:extLst>
              <a:ext uri="{FF2B5EF4-FFF2-40B4-BE49-F238E27FC236}">
                <a16:creationId xmlns:a16="http://schemas.microsoft.com/office/drawing/2014/main" id="{F062005E-FA08-9FF9-21A3-3FC892EACB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1803" b="1803"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11" name="Picture Placeholder 18" descr="A person using a video call&#10;&#10;Description automatically generated">
            <a:extLst>
              <a:ext uri="{FF2B5EF4-FFF2-40B4-BE49-F238E27FC236}">
                <a16:creationId xmlns:a16="http://schemas.microsoft.com/office/drawing/2014/main" id="{D97C07C5-B1A6-B762-9791-82B23BD26EB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356" r="4356"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D-Photos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2B7571-5A3F-98B8-2919-54D06E3D5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AB87A4-5D34-DBF7-15D8-FBAE94E0D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5FADBE-3A29-1E95-9C47-935083B27C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51" y="506367"/>
            <a:ext cx="1828800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0A25B10-0BC1-34CB-1AE9-91D80CD073B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12458" y="506367"/>
            <a:ext cx="1861485" cy="1831081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7B41E3-9465-5800-4CC3-1599D54B45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266" y="506367"/>
            <a:ext cx="1817334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5824EB5-3550-BCA0-C7FF-9BD2CA5794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3599" y="506367"/>
            <a:ext cx="1837943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314601B-6241-4ED7-E8F6-B3CB1AF279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22401" y="506367"/>
            <a:ext cx="1836546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50292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ACB5-A032-535C-C189-44C3740D5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8147"/>
            <a:ext cx="9162286" cy="5143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482E86-2029-C649-0EF8-72FF8C4C2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1D605-ADDB-54A4-FC63-4B1837288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4A8526-DBEB-ABFE-0AA2-2CF6022C4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 lIns="0"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481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DC6EA-1BC4-04C3-5A19-39AF1D292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11" name="Picture Placeholder 9" descr="A group of people wearing hard hats and jackets looking at a computer screen&#10;&#10;Description automatically generated">
            <a:extLst>
              <a:ext uri="{FF2B5EF4-FFF2-40B4-BE49-F238E27FC236}">
                <a16:creationId xmlns:a16="http://schemas.microsoft.com/office/drawing/2014/main" id="{971E8037-2F71-478A-7B70-1B9B8BCC4F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604" r="2604"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17" name="Picture Placeholder 17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AE58B03D-17F4-ADE9-3B99-C65A056E85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6626" r="16626"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18" name="Picture Placeholder 11" descr="A doctor using a virtual reality device&#10;&#10;Description automatically generated">
            <a:extLst>
              <a:ext uri="{FF2B5EF4-FFF2-40B4-BE49-F238E27FC236}">
                <a16:creationId xmlns:a16="http://schemas.microsoft.com/office/drawing/2014/main" id="{53E22AF1-56BB-E6C3-64B5-7E763C07FF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0503" r="10503"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19" name="Picture Placeholder 15">
            <a:extLst>
              <a:ext uri="{FF2B5EF4-FFF2-40B4-BE49-F238E27FC236}">
                <a16:creationId xmlns:a16="http://schemas.microsoft.com/office/drawing/2014/main" id="{5E53593A-3F8C-932A-59F0-DFBE45383AA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8941" r="8941"/>
          <a:stretch/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7431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545542-F34C-4B8A-C251-D014E75FF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52019" cy="5143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131DA0-FAC9-2833-A436-BFA92F724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5" name="Picture Placeholder 9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6B0AB2CF-1496-60EB-9749-1F18FBB188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559" r="3559"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6" name="Picture Placeholder 13" descr="A hand touching a sphere&#10;&#10;Description automatically generated">
            <a:extLst>
              <a:ext uri="{FF2B5EF4-FFF2-40B4-BE49-F238E27FC236}">
                <a16:creationId xmlns:a16="http://schemas.microsoft.com/office/drawing/2014/main" id="{61393A28-42FE-4220-C6F9-FEA637B7AA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19" b="319"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7" name="Picture Placeholder 11" descr="A person and person wearing safety vests and helmets looking at a computer&#10;&#10;Description automatically generated">
            <a:extLst>
              <a:ext uri="{FF2B5EF4-FFF2-40B4-BE49-F238E27FC236}">
                <a16:creationId xmlns:a16="http://schemas.microsoft.com/office/drawing/2014/main" id="{F9AC9626-6C9B-4881-5579-DBB2A1D39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020" b="1020"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9" name="Picture Placeholder 15" descr="A person wearing a white hard hat and white shirt&#10;&#10;Description automatically generated">
            <a:extLst>
              <a:ext uri="{FF2B5EF4-FFF2-40B4-BE49-F238E27FC236}">
                <a16:creationId xmlns:a16="http://schemas.microsoft.com/office/drawing/2014/main" id="{39DEC6CB-EC87-7831-0461-99EF2191532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4783" r="4783"/>
          <a:stretch>
            <a:fillRect/>
          </a:stretch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557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C-Photos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A78E2A-D661-BFA6-DB68-7536AA89A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C6AF0-FF34-187B-BA5E-4E9E09E80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1B942C3-F0D0-0FE4-55A4-3280FC67B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7630" y="-275587"/>
            <a:ext cx="2633567" cy="263301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561BD8F-E829-81AE-998B-EC8728C4940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16988" y="432744"/>
            <a:ext cx="1313770" cy="1314045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9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0E25509-AA47-5110-4AD7-580DBFBBD0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65829" y="-82898"/>
            <a:ext cx="2187948" cy="2187491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049B42D-8691-6A46-0F68-FF26C528C5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45518" y="2009789"/>
            <a:ext cx="1888036" cy="188803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41535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C6F44-660A-B745-91FF-45D342C7A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C8966-6876-32BB-6CC2-8B5303ED0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1D605-ADDB-54A4-FC63-4B1837288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4A8526-DBEB-ABFE-0AA2-2CF6022C4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 lIns="0"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0516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70F23-6C4F-9DDF-447A-8A004AE24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r="26619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C326D-E901-03B5-EA3B-3BC78E5A3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289" y="1163977"/>
            <a:ext cx="8646555" cy="30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855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Google Shape;15;p1">
            <a:extLst>
              <a:ext uri="{FF2B5EF4-FFF2-40B4-BE49-F238E27FC236}">
                <a16:creationId xmlns:a16="http://schemas.microsoft.com/office/drawing/2014/main" id="{5F028249-8526-C24F-DC97-781076A629B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D7628-BB4B-9FA6-9AFA-DA6FF4866DB2}"/>
              </a:ext>
            </a:extLst>
          </p:cNvPr>
          <p:cNvSpPr txBox="1"/>
          <p:nvPr userDrawn="1"/>
        </p:nvSpPr>
        <p:spPr>
          <a:xfrm>
            <a:off x="618371" y="44733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  <p:sldLayoutId id="2147483693" r:id="rId3"/>
    <p:sldLayoutId id="2147483691" r:id="rId4"/>
    <p:sldLayoutId id="2147483694" r:id="rId5"/>
    <p:sldLayoutId id="2147483696" r:id="rId6"/>
    <p:sldLayoutId id="2147483697" r:id="rId7"/>
    <p:sldLayoutId id="2147483695" r:id="rId8"/>
    <p:sldLayoutId id="2147483698" r:id="rId9"/>
    <p:sldLayoutId id="2147483662" r:id="rId10"/>
    <p:sldLayoutId id="2147483675" r:id="rId11"/>
    <p:sldLayoutId id="2147483664" r:id="rId12"/>
    <p:sldLayoutId id="2147483674" r:id="rId13"/>
    <p:sldLayoutId id="2147483665" r:id="rId14"/>
    <p:sldLayoutId id="2147483676" r:id="rId15"/>
    <p:sldLayoutId id="2147483677" r:id="rId16"/>
    <p:sldLayoutId id="2147483678" r:id="rId17"/>
    <p:sldLayoutId id="2147483679" r:id="rId18"/>
    <p:sldLayoutId id="2147483667" r:id="rId19"/>
    <p:sldLayoutId id="2147483680" r:id="rId20"/>
    <p:sldLayoutId id="2147483682" r:id="rId21"/>
    <p:sldLayoutId id="2147483681" r:id="rId22"/>
    <p:sldLayoutId id="2147483700" r:id="rId23"/>
    <p:sldLayoutId id="2147483704" r:id="rId24"/>
    <p:sldLayoutId id="2147483706" r:id="rId25"/>
    <p:sldLayoutId id="2147483707" r:id="rId26"/>
    <p:sldLayoutId id="2147483708" r:id="rId2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29B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8.png"/><Relationship Id="rId29" Type="http://schemas.openxmlformats.org/officeDocument/2006/relationships/image" Target="../media/image81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101.png"/><Relationship Id="rId10" Type="http://schemas.openxmlformats.org/officeDocument/2006/relationships/image" Target="../media/image106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105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100.png"/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20" Type="http://schemas.openxmlformats.org/officeDocument/2006/relationships/image" Target="../media/image72.png"/><Relationship Id="rId41" Type="http://schemas.openxmlformats.org/officeDocument/2006/relationships/image" Target="../media/image9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hyperlink" Target="https://entrepreneurship.ieee.org/" TargetMode="External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g"/><Relationship Id="rId13" Type="http://schemas.openxmlformats.org/officeDocument/2006/relationships/image" Target="../media/image125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9.png"/><Relationship Id="rId11" Type="http://schemas.openxmlformats.org/officeDocument/2006/relationships/image" Target="../media/image123.jpg"/><Relationship Id="rId5" Type="http://schemas.openxmlformats.org/officeDocument/2006/relationships/image" Target="../media/image118.png"/><Relationship Id="rId10" Type="http://schemas.openxmlformats.org/officeDocument/2006/relationships/hyperlink" Target="https://www.ieee.org/about/technologies.html" TargetMode="External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entrepreneurship.ieee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entrepreneurship.ieee.org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svg"/><Relationship Id="rId7" Type="http://schemas.openxmlformats.org/officeDocument/2006/relationships/image" Target="../media/image133.sv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2.png"/><Relationship Id="rId5" Type="http://schemas.openxmlformats.org/officeDocument/2006/relationships/image" Target="../media/image131.svg"/><Relationship Id="rId10" Type="http://schemas.openxmlformats.org/officeDocument/2006/relationships/image" Target="../media/image136.sv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svg"/><Relationship Id="rId7" Type="http://schemas.openxmlformats.org/officeDocument/2006/relationships/image" Target="../media/image142.sv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1.png"/><Relationship Id="rId5" Type="http://schemas.openxmlformats.org/officeDocument/2006/relationships/image" Target="../media/image140.svg"/><Relationship Id="rId4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9" Type="http://schemas.openxmlformats.org/officeDocument/2006/relationships/image" Target="../media/image93.png"/><Relationship Id="rId21" Type="http://schemas.openxmlformats.org/officeDocument/2006/relationships/image" Target="../media/image75.png"/><Relationship Id="rId34" Type="http://schemas.openxmlformats.org/officeDocument/2006/relationships/image" Target="../media/image88.png"/><Relationship Id="rId42" Type="http://schemas.openxmlformats.org/officeDocument/2006/relationships/image" Target="../media/image96.png"/><Relationship Id="rId47" Type="http://schemas.openxmlformats.org/officeDocument/2006/relationships/image" Target="../media/image10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0.png"/><Relationship Id="rId29" Type="http://schemas.openxmlformats.org/officeDocument/2006/relationships/image" Target="../media/image83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94.png"/><Relationship Id="rId45" Type="http://schemas.openxmlformats.org/officeDocument/2006/relationships/image" Target="../media/image99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90.png"/><Relationship Id="rId49" Type="http://schemas.openxmlformats.org/officeDocument/2006/relationships/image" Target="../media/image103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4" Type="http://schemas.openxmlformats.org/officeDocument/2006/relationships/image" Target="../media/image98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Relationship Id="rId43" Type="http://schemas.openxmlformats.org/officeDocument/2006/relationships/image" Target="../media/image97.png"/><Relationship Id="rId48" Type="http://schemas.openxmlformats.org/officeDocument/2006/relationships/image" Target="../media/image102.png"/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46" Type="http://schemas.openxmlformats.org/officeDocument/2006/relationships/image" Target="../media/image100.png"/><Relationship Id="rId20" Type="http://schemas.openxmlformats.org/officeDocument/2006/relationships/image" Target="../media/image74.png"/><Relationship Id="rId41" Type="http://schemas.openxmlformats.org/officeDocument/2006/relationships/image" Target="../media/image9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9" Type="http://schemas.openxmlformats.org/officeDocument/2006/relationships/image" Target="../media/image92.png"/><Relationship Id="rId21" Type="http://schemas.openxmlformats.org/officeDocument/2006/relationships/image" Target="../media/image75.png"/><Relationship Id="rId34" Type="http://schemas.openxmlformats.org/officeDocument/2006/relationships/image" Target="../media/image104.png"/><Relationship Id="rId42" Type="http://schemas.openxmlformats.org/officeDocument/2006/relationships/image" Target="../media/image96.png"/><Relationship Id="rId47" Type="http://schemas.openxmlformats.org/officeDocument/2006/relationships/image" Target="../media/image9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0.png"/><Relationship Id="rId29" Type="http://schemas.openxmlformats.org/officeDocument/2006/relationships/image" Target="../media/image83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45" Type="http://schemas.openxmlformats.org/officeDocument/2006/relationships/image" Target="../media/image99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89.png"/><Relationship Id="rId49" Type="http://schemas.openxmlformats.org/officeDocument/2006/relationships/image" Target="../media/image103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4" Type="http://schemas.openxmlformats.org/officeDocument/2006/relationships/image" Target="../media/image98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8.png"/><Relationship Id="rId43" Type="http://schemas.openxmlformats.org/officeDocument/2006/relationships/image" Target="../media/image97.png"/><Relationship Id="rId48" Type="http://schemas.openxmlformats.org/officeDocument/2006/relationships/image" Target="../media/image102.png"/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1.png"/><Relationship Id="rId46" Type="http://schemas.openxmlformats.org/officeDocument/2006/relationships/image" Target="../media/image100.png"/><Relationship Id="rId20" Type="http://schemas.openxmlformats.org/officeDocument/2006/relationships/image" Target="../media/image74.png"/><Relationship Id="rId41" Type="http://schemas.openxmlformats.org/officeDocument/2006/relationships/image" Target="../media/image9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4E2D-927D-0F6F-1237-2E8405DE0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No Borders –</a:t>
            </a:r>
            <a:br>
              <a:rPr lang="en-US" sz="4000" dirty="0"/>
            </a:br>
            <a:r>
              <a:rPr lang="en-US" sz="3100" dirty="0"/>
              <a:t>Finding your home in IEEE Technical Activities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80EA7-0324-6CFE-DA53-39241E41C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290" y="3557482"/>
            <a:ext cx="7022970" cy="1096562"/>
          </a:xfrm>
        </p:spPr>
        <p:txBody>
          <a:bodyPr>
            <a:normAutofit/>
          </a:bodyPr>
          <a:lstStyle/>
          <a:p>
            <a:r>
              <a:rPr lang="en-US" dirty="0"/>
              <a:t>March 2024</a:t>
            </a:r>
          </a:p>
          <a:p>
            <a:r>
              <a:rPr lang="en-US" dirty="0"/>
              <a:t>Fred Schindler, VP Technical Activities</a:t>
            </a:r>
          </a:p>
          <a:p>
            <a:pPr>
              <a:spcBef>
                <a:spcPts val="0"/>
              </a:spcBef>
            </a:pPr>
            <a:r>
              <a:rPr lang="en-US" b="0" i="0" dirty="0"/>
              <a:t>m.schindler@ieee.org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1D731-E24C-C7AC-CD86-C9EECDD285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7578A-E3E1-58C7-EABB-18EC8A1A4F96}"/>
              </a:ext>
            </a:extLst>
          </p:cNvPr>
          <p:cNvSpPr txBox="1"/>
          <p:nvPr/>
        </p:nvSpPr>
        <p:spPr>
          <a:xfrm>
            <a:off x="-703385" y="38862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5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1E336-DDC7-BEAF-D84B-E89F45AAFB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D19908D-1FC9-4824-AD0B-57E35B93F53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F4350B-4278-77FE-AB1B-8FC8BF4C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place in Technical Activities</a:t>
            </a:r>
          </a:p>
        </p:txBody>
      </p:sp>
    </p:spTree>
    <p:extLst>
      <p:ext uri="{BB962C8B-B14F-4D97-AF65-F5344CB8AC3E}">
        <p14:creationId xmlns:p14="http://schemas.microsoft.com/office/powerpoint/2010/main" val="125977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39BA-A757-4319-85CB-892C54235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275620"/>
            <a:ext cx="8915399" cy="391130"/>
          </a:xfrm>
        </p:spPr>
        <p:txBody>
          <a:bodyPr/>
          <a:lstStyle/>
          <a:p>
            <a:r>
              <a:rPr lang="en-US" sz="3000" u="sng" dirty="0"/>
              <a:t>Technical Activities: 47 Societies and Technical Councils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6B3DE-25D6-46BA-B731-6CB0A6C1C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41" y="999029"/>
            <a:ext cx="795016" cy="448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EC2AC-6BB5-4007-98D6-D23F7FBC6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64" y="926048"/>
            <a:ext cx="555572" cy="555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33ADF-BB87-4A91-889A-A771CCB82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543" y="1017801"/>
            <a:ext cx="879494" cy="351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85A1B1-C112-4449-8468-9C1E7DADE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273" y="999029"/>
            <a:ext cx="1270186" cy="350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CDB26-B497-4266-816D-C961EF056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695" y="926048"/>
            <a:ext cx="555572" cy="5499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CDEE32-B95E-4ABE-A823-36E25D198F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503" y="978468"/>
            <a:ext cx="889364" cy="370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C0FEC6-33BA-4C8A-85DD-F17F8C0F12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2074" y="973701"/>
            <a:ext cx="1051355" cy="40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F77B05-5214-4D5D-9531-C9CFC4777D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2636" y="907340"/>
            <a:ext cx="1188372" cy="4416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586B6A-6785-4979-9D6C-192C8B6C51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928" y="1646649"/>
            <a:ext cx="1065751" cy="4012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5AE4DF-8DE9-4216-B456-B5086BA042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1110" y="1539019"/>
            <a:ext cx="964778" cy="5594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0C02F1-1468-46FE-BCCD-CD41271201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8319" y="1646649"/>
            <a:ext cx="851749" cy="4039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881609-0CA0-493A-A863-CE17E064F3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2499" y="1758098"/>
            <a:ext cx="1056565" cy="289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9FADD9-863B-4C10-B402-755350127F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1495" y="1647399"/>
            <a:ext cx="1298802" cy="341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1FDF21-7B81-4B6D-B1B5-6F89CEA9D3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2210" y="1547482"/>
            <a:ext cx="898927" cy="443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1F83DE-EB9C-4767-AE42-5CBF17E11D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57668" y="1461051"/>
            <a:ext cx="1252713" cy="4143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71A493-AB78-4CEB-B10F-21D98AA2A9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344" y="2246606"/>
            <a:ext cx="760951" cy="4245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DD0FE7-D975-4897-8A10-D64BB646427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26932" y="2202240"/>
            <a:ext cx="1111468" cy="4498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CBEEDA2-CBE8-41C5-83B9-42537B4BE7E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31751" y="2251263"/>
            <a:ext cx="997249" cy="3731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B5B191B-AAD3-467D-8532-1F8393C732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99077" y="2214885"/>
            <a:ext cx="691923" cy="4245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92F0BE0-B0CE-4E1F-AF02-6D9335D34ED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61077" y="2188467"/>
            <a:ext cx="691923" cy="4635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9C307A1-E39F-4F0A-AD4B-391867FE364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77000" y="2038256"/>
            <a:ext cx="906458" cy="6592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B8BBBF8-D954-4801-B2E7-A1BC97938C2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67600" y="1990732"/>
            <a:ext cx="726714" cy="6682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C988EE-5788-48D3-B6F8-BDFD261F585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3310" y="2841576"/>
            <a:ext cx="1016184" cy="401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10E4E0F-D9E0-42AF-B8D8-5C5F2442720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29600" y="1988177"/>
            <a:ext cx="664492" cy="6733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FA6B47A-CB1A-45C5-80D0-A41425256DF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8679" y="2865309"/>
            <a:ext cx="1282589" cy="34146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60175B6-B3BC-4DAE-8DAC-6DD09ED6385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3037" y="2803789"/>
            <a:ext cx="620737" cy="46358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0F599A-C895-4CA0-98B3-EE7F1EF615E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776367" y="2767278"/>
            <a:ext cx="831540" cy="47412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A3CB633-C340-4730-B3AF-C519A6AB6FD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716368" y="2730834"/>
            <a:ext cx="735831" cy="53654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474C2B5-3FAC-4632-8CE8-EA51C7AF708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560660" y="2730835"/>
            <a:ext cx="760001" cy="58822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3DEBACB-21BF-4BB8-A6F9-C7990EC45D7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36699" y="2767278"/>
            <a:ext cx="1188623" cy="48341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EDC5DE4-24CB-4C38-A8C4-C60622490B9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72006" y="2655885"/>
            <a:ext cx="938375" cy="64922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086AC74-8E45-4D04-9C9E-BEB9CCF7927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14960" y="3319055"/>
            <a:ext cx="485921" cy="5882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5D39E7B-3881-4FE5-8510-F813A856775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20702" y="3419001"/>
            <a:ext cx="1179125" cy="4303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4BF4B28-BC47-49ED-9DB3-1F30D085497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418787" y="3349705"/>
            <a:ext cx="695202" cy="65924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35D4A1D-A8E9-46C1-92C1-617EC905B5F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234369" y="3416570"/>
            <a:ext cx="1101818" cy="5055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530E21-E9A4-485D-9106-09D80969F47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456567" y="3526855"/>
            <a:ext cx="1188623" cy="26696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E1E7511-3702-4D6B-992A-D1D22A8C132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741364" y="3416570"/>
            <a:ext cx="869149" cy="59434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DD57A60-EB78-444A-B22B-229B09AC783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95232" y="4061604"/>
            <a:ext cx="1169539" cy="48795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6332D12-8BB7-4351-BAFC-CA024AAAF5B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51744" y="4065696"/>
            <a:ext cx="658031" cy="54786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8B92C01-9F44-4453-A087-F43C91DDF53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591247" y="4031205"/>
            <a:ext cx="672921" cy="61684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BF486A3-71E2-4E90-9B35-95CDAED4EF9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422877" y="4072588"/>
            <a:ext cx="691923" cy="51675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D181CDB-2C26-4A21-B594-C51FE9E09C0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143503" y="4135114"/>
            <a:ext cx="1397941" cy="43013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AE40523-5E5B-469C-BE06-676149B91173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38822" y="3949572"/>
            <a:ext cx="718846" cy="71212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35EF4FE-CBD8-48B2-A78A-33329D51497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540940" y="4078205"/>
            <a:ext cx="865965" cy="417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FE8F01-A741-4837-8E10-46B7B9D6D6F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029275" y="2179981"/>
            <a:ext cx="1347201" cy="458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CF043C-6B6C-DBEE-AA35-5C97B981529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213936" y="4065696"/>
            <a:ext cx="786204" cy="676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F8121-6D24-D4D4-9A5E-469A95DBB400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523744" y="3447702"/>
            <a:ext cx="1708642" cy="4046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F60523-24FA-01CC-D0F0-CB3A4529488A}"/>
              </a:ext>
            </a:extLst>
          </p:cNvPr>
          <p:cNvSpPr txBox="1"/>
          <p:nvPr/>
        </p:nvSpPr>
        <p:spPr>
          <a:xfrm>
            <a:off x="1954161" y="2179981"/>
            <a:ext cx="4822723" cy="637852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3F549-97D0-A5EC-3BE8-09734543E91F}"/>
              </a:ext>
            </a:extLst>
          </p:cNvPr>
          <p:cNvSpPr txBox="1"/>
          <p:nvPr/>
        </p:nvSpPr>
        <p:spPr>
          <a:xfrm>
            <a:off x="5542345" y="4867880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3A9E8-055B-89F8-BD0E-9F3D0730779A}"/>
              </a:ext>
            </a:extLst>
          </p:cNvPr>
          <p:cNvSpPr txBox="1"/>
          <p:nvPr/>
        </p:nvSpPr>
        <p:spPr>
          <a:xfrm>
            <a:off x="5560660" y="4742493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5C01E-9BDD-3B38-79B3-CB70091BC218}"/>
              </a:ext>
            </a:extLst>
          </p:cNvPr>
          <p:cNvSpPr txBox="1"/>
          <p:nvPr/>
        </p:nvSpPr>
        <p:spPr>
          <a:xfrm>
            <a:off x="1186281" y="2266433"/>
            <a:ext cx="7019977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Review the Fields of Interest</a:t>
            </a:r>
          </a:p>
          <a:p>
            <a:pPr algn="ctr"/>
            <a:r>
              <a:rPr lang="en-US" sz="2400" dirty="0"/>
              <a:t>https://ta.ieee.org/operations/governing-documents</a:t>
            </a:r>
          </a:p>
        </p:txBody>
      </p:sp>
    </p:spTree>
    <p:extLst>
      <p:ext uri="{BB962C8B-B14F-4D97-AF65-F5344CB8AC3E}">
        <p14:creationId xmlns:p14="http://schemas.microsoft.com/office/powerpoint/2010/main" val="12272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A2F76E-0FC5-807C-EF0C-D12308DB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98" y="267286"/>
            <a:ext cx="5336052" cy="841976"/>
          </a:xfrm>
        </p:spPr>
        <p:txBody>
          <a:bodyPr>
            <a:normAutofit/>
          </a:bodyPr>
          <a:lstStyle/>
          <a:p>
            <a:r>
              <a:rPr lang="en-US" sz="2800" dirty="0"/>
              <a:t>What’s in TAB?</a:t>
            </a:r>
            <a:br>
              <a:rPr lang="en-US" sz="2800" dirty="0"/>
            </a:br>
            <a:r>
              <a:rPr lang="en-US" dirty="0"/>
              <a:t>(Technical Activities Board)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94B749-D7FF-3A1C-22AE-1A192E9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7128" y="1221807"/>
            <a:ext cx="4341696" cy="2808589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</a:pPr>
            <a:r>
              <a:rPr lang="en-US" sz="1800" dirty="0"/>
              <a:t>Ingredients – Societies (39), Technical Councils (8), Division Directors (10), VPs (3), IEEE Conferences Committee Chair, Periodicals Committee Chair, Products and Services Committee Chair</a:t>
            </a:r>
          </a:p>
          <a:p>
            <a:pPr indent="0">
              <a:lnSpc>
                <a:spcPct val="100000"/>
              </a:lnSpc>
            </a:pPr>
            <a:endParaRPr lang="en-US" sz="1800" dirty="0"/>
          </a:p>
          <a:p>
            <a:pPr indent="0">
              <a:lnSpc>
                <a:spcPct val="100000"/>
              </a:lnSpc>
            </a:pPr>
            <a:r>
              <a:rPr lang="en-US" sz="1800" dirty="0"/>
              <a:t>Sugar free!</a:t>
            </a:r>
          </a:p>
          <a:p>
            <a:pPr indent="0">
              <a:lnSpc>
                <a:spcPct val="100000"/>
              </a:lnSpc>
            </a:pPr>
            <a:endParaRPr lang="en-US" sz="1800" dirty="0"/>
          </a:p>
          <a:p>
            <a:pPr indent="0"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8" name="Picture 7" descr="A close-up of a red can&#10;&#10;Description automatically generated">
            <a:extLst>
              <a:ext uri="{FF2B5EF4-FFF2-40B4-BE49-F238E27FC236}">
                <a16:creationId xmlns:a16="http://schemas.microsoft.com/office/drawing/2014/main" id="{B771C728-C161-DA3B-1824-A427DD082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8" y="260251"/>
            <a:ext cx="2501537" cy="47343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A2A148-1DD8-1CFD-FA49-FCB7E4D72427}"/>
              </a:ext>
            </a:extLst>
          </p:cNvPr>
          <p:cNvCxnSpPr>
            <a:cxnSpLocks/>
          </p:cNvCxnSpPr>
          <p:nvPr/>
        </p:nvCxnSpPr>
        <p:spPr>
          <a:xfrm flipH="1">
            <a:off x="2693963" y="1835834"/>
            <a:ext cx="1800665" cy="647114"/>
          </a:xfrm>
          <a:prstGeom prst="straightConnector1">
            <a:avLst/>
          </a:prstGeom>
          <a:ln w="28575">
            <a:solidFill>
              <a:srgbClr val="FF66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1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669120E-DF7E-7777-8E66-DCBF90A82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0094" y="786809"/>
            <a:ext cx="4341696" cy="3957560"/>
          </a:xfrm>
        </p:spPr>
        <p:txBody>
          <a:bodyPr>
            <a:noAutofit/>
          </a:bodyPr>
          <a:lstStyle/>
          <a:p>
            <a:pPr marL="9144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Societies</a:t>
            </a:r>
          </a:p>
          <a:p>
            <a:pPr marL="9144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Technical Councils</a:t>
            </a:r>
          </a:p>
          <a:p>
            <a:pPr marL="9144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Technical Communities</a:t>
            </a:r>
          </a:p>
          <a:p>
            <a:pPr marL="9144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Future Directions </a:t>
            </a:r>
          </a:p>
          <a:p>
            <a:pPr marL="43434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Initiatives</a:t>
            </a:r>
          </a:p>
          <a:p>
            <a:pPr marL="43434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Roadmaps</a:t>
            </a:r>
          </a:p>
          <a:p>
            <a:pPr marL="9144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Strategic Programs</a:t>
            </a:r>
          </a:p>
          <a:p>
            <a:pPr marL="9144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Committees</a:t>
            </a:r>
          </a:p>
          <a:p>
            <a:pPr marL="43434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Conferences</a:t>
            </a:r>
          </a:p>
          <a:p>
            <a:pPr marL="43434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Periodicals</a:t>
            </a:r>
          </a:p>
          <a:p>
            <a:pPr marL="43434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PSC</a:t>
            </a:r>
          </a:p>
          <a:p>
            <a:pPr marL="43434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TMC</a:t>
            </a:r>
          </a:p>
          <a:p>
            <a:pPr marL="43434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SPC</a:t>
            </a:r>
          </a:p>
          <a:p>
            <a:pPr marL="43434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91440" indent="0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91440" indent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391,074 memberships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52A138EB-76CB-9C24-4348-C35D5835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98" y="283936"/>
            <a:ext cx="5704450" cy="502873"/>
          </a:xfrm>
        </p:spPr>
        <p:txBody>
          <a:bodyPr>
            <a:normAutofit/>
          </a:bodyPr>
          <a:lstStyle/>
          <a:p>
            <a:r>
              <a:rPr lang="en-US" sz="2800" dirty="0"/>
              <a:t>What’s in Technical Activities?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9271EA-3E8F-D004-7C5E-C676CB3B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76" y="313660"/>
            <a:ext cx="1696757" cy="4516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8DC3C3-C939-01E1-FABA-AFD0482BCF9D}"/>
              </a:ext>
            </a:extLst>
          </p:cNvPr>
          <p:cNvCxnSpPr/>
          <p:nvPr/>
        </p:nvCxnSpPr>
        <p:spPr>
          <a:xfrm>
            <a:off x="2417133" y="377452"/>
            <a:ext cx="0" cy="1645920"/>
          </a:xfrm>
          <a:prstGeom prst="line">
            <a:avLst/>
          </a:prstGeom>
          <a:ln w="12700">
            <a:solidFill>
              <a:srgbClr val="006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3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115D8CB-0D2C-6BFE-7790-C5466D883BD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4085" y="199638"/>
            <a:ext cx="8221265" cy="665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TA Programs, Incubation, Initiatives and Resources </a:t>
            </a:r>
            <a:br>
              <a:rPr lang="en-US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</a:br>
            <a:endParaRPr lang="en-US" altLang="en-US" sz="1350" i="1" dirty="0">
              <a:solidFill>
                <a:srgbClr val="92D050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25E73-E13D-F97D-1A6C-AEB96CB04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085" y="700548"/>
            <a:ext cx="8555831" cy="3863579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000" b="1" u="sng" dirty="0"/>
              <a:t>Strategic Programs</a:t>
            </a:r>
          </a:p>
          <a:p>
            <a:pPr marL="428625" indent="-25717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IEEE Entrepreneurship</a:t>
            </a:r>
          </a:p>
          <a:p>
            <a:pPr marL="428625" indent="-25717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IEEE </a:t>
            </a:r>
            <a:r>
              <a:rPr lang="en-US" sz="1800" dirty="0" err="1"/>
              <a:t>TechEthics</a:t>
            </a:r>
            <a:endParaRPr lang="en-US" sz="1800" dirty="0"/>
          </a:p>
          <a:p>
            <a:pPr marL="428625" indent="-25717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TA Climate Change </a:t>
            </a:r>
          </a:p>
          <a:p>
            <a:pPr marL="428625" indent="-25717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TA Diversity, Equity and Inclusion</a:t>
            </a:r>
          </a:p>
          <a:p>
            <a:pPr marL="428625" indent="-25717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Coordination with MGA Affinity Groups: 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sz="700" dirty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b="1" u="sng" dirty="0"/>
              <a:t>Future Directions Initiatives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sz="700" dirty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b="1" u="sng" dirty="0"/>
              <a:t>Resources &amp; Platforms</a:t>
            </a:r>
          </a:p>
          <a:p>
            <a:pPr marL="428625" indent="-25717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IEEE Resource Centers – education</a:t>
            </a:r>
          </a:p>
          <a:p>
            <a:pPr marL="428625" indent="-257175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IEEE </a:t>
            </a:r>
            <a:r>
              <a:rPr lang="en-US" sz="1800" dirty="0" err="1"/>
              <a:t>DataPort</a:t>
            </a:r>
            <a:r>
              <a:rPr lang="en-US" sz="1800" dirty="0"/>
              <a:t> – platform for data and project ideas</a:t>
            </a:r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818B2AB5-B24A-67B0-3AFD-EC08EBBC5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B720A16-349A-40FF-ACD4-89A7607F2980}" type="slidenum">
              <a:rPr lang="en-US" altLang="en-US" sz="750">
                <a:solidFill>
                  <a:srgbClr val="00629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750">
              <a:solidFill>
                <a:srgbClr val="00629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9BE47-DE14-15CB-283F-A645B7F7711A}"/>
              </a:ext>
            </a:extLst>
          </p:cNvPr>
          <p:cNvSpPr txBox="1"/>
          <p:nvPr/>
        </p:nvSpPr>
        <p:spPr>
          <a:xfrm>
            <a:off x="294085" y="4592241"/>
            <a:ext cx="1893094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i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hlinkClick r:id="rId3"/>
              </a:rPr>
              <a:t>ta.ieee.org</a:t>
            </a:r>
            <a:endParaRPr lang="en-US" sz="1350" b="1" i="1" dirty="0">
              <a:solidFill>
                <a:srgbClr val="5B9BD5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EC79F-6609-F80A-B8F9-04611C29E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956" y="947529"/>
            <a:ext cx="1566907" cy="44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B7EE80-7F0D-0E2B-E56D-74192E992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669" y="1512705"/>
            <a:ext cx="1090131" cy="341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13DE7F-42D2-A137-0654-C0776E812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882" y="4132000"/>
            <a:ext cx="1566908" cy="255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30C280-E88C-71D4-DD76-47B57C2D8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1869" y="2940567"/>
            <a:ext cx="1090131" cy="6970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B76228-E14D-EBB7-1176-6A32B32B3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7857" y="3074406"/>
            <a:ext cx="1090132" cy="4426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9AC957-D865-5928-4D96-36FD17AEB4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2109" y="2353122"/>
            <a:ext cx="2566742" cy="44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81B43E-99A0-87A5-FCD7-D7B67874DC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7623" y="2079127"/>
            <a:ext cx="1260051" cy="956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89B17B8-81BF-AAD3-0240-408899EE1C3F}"/>
              </a:ext>
            </a:extLst>
          </p:cNvPr>
          <p:cNvSpPr/>
          <p:nvPr/>
        </p:nvSpPr>
        <p:spPr>
          <a:xfrm>
            <a:off x="7984948" y="4502198"/>
            <a:ext cx="992579" cy="288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CEB9D1-08C8-46C7-925F-26E472B27BD7}"/>
              </a:ext>
            </a:extLst>
          </p:cNvPr>
          <p:cNvGrpSpPr/>
          <p:nvPr/>
        </p:nvGrpSpPr>
        <p:grpSpPr>
          <a:xfrm>
            <a:off x="-209971" y="500805"/>
            <a:ext cx="5628417" cy="4450017"/>
            <a:chOff x="-88209" y="291246"/>
            <a:chExt cx="5626992" cy="4450018"/>
          </a:xfrm>
        </p:grpSpPr>
        <p:sp>
          <p:nvSpPr>
            <p:cNvPr id="19" name="Title 3"/>
            <p:cNvSpPr txBox="1">
              <a:spLocks/>
            </p:cNvSpPr>
            <p:nvPr/>
          </p:nvSpPr>
          <p:spPr>
            <a:xfrm>
              <a:off x="-88209" y="338059"/>
              <a:ext cx="4845847" cy="367373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i="0" kern="1200">
                  <a:solidFill>
                    <a:srgbClr val="0066A1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 defTabSz="685758">
                <a:defRPr/>
              </a:pPr>
              <a:r>
                <a:rPr lang="en-US" sz="1800" dirty="0">
                  <a:sym typeface="Arial"/>
                </a:rPr>
                <a:t>2023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453665" y="539234"/>
              <a:ext cx="23067" cy="4073324"/>
            </a:xfrm>
            <a:prstGeom prst="line">
              <a:avLst/>
            </a:prstGeom>
            <a:ln w="12700" cmpd="dbl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394" y="291246"/>
              <a:ext cx="1349119" cy="1349119"/>
            </a:xfrm>
            <a:prstGeom prst="rect">
              <a:avLst/>
            </a:prstGeom>
          </p:spPr>
        </p:pic>
        <p:pic>
          <p:nvPicPr>
            <p:cNvPr id="48" name="Picture 4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A0ED14D-88DF-4EE6-A5C8-6575A3251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036" y="3565422"/>
              <a:ext cx="1081862" cy="463113"/>
            </a:xfrm>
            <a:prstGeom prst="rect">
              <a:avLst/>
            </a:prstGeom>
          </p:spPr>
        </p:pic>
        <p:sp>
          <p:nvSpPr>
            <p:cNvPr id="34" name="Rounded Rectangle 33"/>
            <p:cNvSpPr/>
            <p:nvPr/>
          </p:nvSpPr>
          <p:spPr>
            <a:xfrm>
              <a:off x="2799539" y="4066308"/>
              <a:ext cx="1385274" cy="31579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3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Arial"/>
                  <a:sym typeface="Arial"/>
                </a:rPr>
                <a:t>TechNav AI</a:t>
              </a:r>
            </a:p>
          </p:txBody>
        </p:sp>
        <p:pic>
          <p:nvPicPr>
            <p:cNvPr id="36" name="Picture 3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3591EC7-9278-43A8-AEB7-165AB8B8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251" y="1783214"/>
              <a:ext cx="878804" cy="58586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55B75DF-3306-47B5-8F90-1474D225B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2964996" y="2027135"/>
              <a:ext cx="927331" cy="59182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3772791-564E-48C9-BBC2-15EC98F19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4695" y="2681402"/>
              <a:ext cx="1413086" cy="47102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89716D-7709-4978-A3AC-0F8EA5540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589877" y="1012085"/>
              <a:ext cx="1715527" cy="600433"/>
            </a:xfrm>
            <a:prstGeom prst="rect">
              <a:avLst/>
            </a:prstGeom>
          </p:spPr>
        </p:pic>
        <p:pic>
          <p:nvPicPr>
            <p:cNvPr id="55" name="Picture 54" descr="A picture containing text, bottle, sign&#10;&#10;Description automatically generated">
              <a:extLst>
                <a:ext uri="{FF2B5EF4-FFF2-40B4-BE49-F238E27FC236}">
                  <a16:creationId xmlns:a16="http://schemas.microsoft.com/office/drawing/2014/main" id="{A4BD765C-C0E2-4248-97A7-E74180A5B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3384" y="1192135"/>
              <a:ext cx="1554918" cy="538655"/>
            </a:xfrm>
            <a:prstGeom prst="rect">
              <a:avLst/>
            </a:prstGeom>
          </p:spPr>
        </p:pic>
        <p:sp>
          <p:nvSpPr>
            <p:cNvPr id="56" name="Slide Number Placeholder 3">
              <a:extLst>
                <a:ext uri="{FF2B5EF4-FFF2-40B4-BE49-F238E27FC236}">
                  <a16:creationId xmlns:a16="http://schemas.microsoft.com/office/drawing/2014/main" id="{DF28291A-2555-4CC7-BAD2-AA869B045DEB}"/>
                </a:ext>
              </a:extLst>
            </p:cNvPr>
            <p:cNvSpPr txBox="1">
              <a:spLocks/>
            </p:cNvSpPr>
            <p:nvPr/>
          </p:nvSpPr>
          <p:spPr>
            <a:xfrm>
              <a:off x="3649961" y="4520163"/>
              <a:ext cx="1888822" cy="22110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>
                  <a:solidFill>
                    <a:srgbClr val="0066A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33">
                <a:defRPr/>
              </a:pPr>
              <a:r>
                <a:rPr lang="en-US" sz="1100" dirty="0">
                  <a:latin typeface="Arial"/>
                  <a:sym typeface="Arial"/>
                  <a:hlinkClick r:id="rId10"/>
                </a:rPr>
                <a:t>ieee.org/</a:t>
              </a:r>
              <a:r>
                <a:rPr lang="en-US" sz="1100" dirty="0" err="1">
                  <a:latin typeface="Arial"/>
                  <a:sym typeface="Arial"/>
                  <a:hlinkClick r:id="rId10"/>
                </a:rPr>
                <a:t>futuredirections</a:t>
              </a:r>
              <a:endParaRPr lang="en-US" sz="1100" dirty="0">
                <a:latin typeface="Arial"/>
                <a:sym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45BFF20-50FA-A9C0-D577-3CF35BE14C81}"/>
              </a:ext>
            </a:extLst>
          </p:cNvPr>
          <p:cNvGrpSpPr/>
          <p:nvPr/>
        </p:nvGrpSpPr>
        <p:grpSpPr>
          <a:xfrm>
            <a:off x="144259" y="2592541"/>
            <a:ext cx="2324121" cy="527416"/>
            <a:chOff x="144258" y="2355215"/>
            <a:chExt cx="2324121" cy="527416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8CB61A45-D78E-CEB5-7A6C-3C80547EB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8" y="2355215"/>
              <a:ext cx="879026" cy="527416"/>
            </a:xfrm>
            <a:prstGeom prst="rect">
              <a:avLst/>
            </a:prstGeom>
          </p:spPr>
        </p:pic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8529FE1C-27F6-4DCF-B876-3DE3355C76CE}"/>
                </a:ext>
              </a:extLst>
            </p:cNvPr>
            <p:cNvSpPr/>
            <p:nvPr/>
          </p:nvSpPr>
          <p:spPr>
            <a:xfrm>
              <a:off x="361324" y="2461721"/>
              <a:ext cx="2107055" cy="3662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333">
                <a:defRPr/>
              </a:pPr>
              <a:r>
                <a:rPr lang="en-US" sz="825" kern="0" dirty="0">
                  <a:solidFill>
                    <a:srgbClr val="44546A"/>
                  </a:solidFill>
                  <a:latin typeface="Arial"/>
                  <a:sym typeface="Arial"/>
                </a:rPr>
                <a:t>Wireless Power Technologies</a:t>
              </a:r>
              <a:r>
                <a:rPr lang="en-US" sz="1400" kern="0" dirty="0">
                  <a:solidFill>
                    <a:srgbClr val="44546A"/>
                  </a:solidFill>
                  <a:latin typeface="Arial"/>
                  <a:sym typeface="Arial"/>
                </a:rPr>
                <a:t>**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3D39D98-E89D-4DFA-BFA9-54608E3D54F3}"/>
              </a:ext>
            </a:extLst>
          </p:cNvPr>
          <p:cNvSpPr txBox="1"/>
          <p:nvPr/>
        </p:nvSpPr>
        <p:spPr>
          <a:xfrm>
            <a:off x="2047852" y="4705467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3"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**New in 2023</a:t>
            </a:r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5D91E85F-3C17-4C49-8009-2354EAB70D7C}"/>
              </a:ext>
            </a:extLst>
          </p:cNvPr>
          <p:cNvSpPr txBox="1">
            <a:spLocks/>
          </p:cNvSpPr>
          <p:nvPr/>
        </p:nvSpPr>
        <p:spPr>
          <a:xfrm>
            <a:off x="378764" y="4922566"/>
            <a:ext cx="48665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3">
              <a:defRPr/>
            </a:pPr>
            <a:fld id="{3DD97BEB-BAEF-0344-9D5C-EC73E478698A}" type="slidenum">
              <a:rPr lang="en-US" sz="900" kern="0">
                <a:latin typeface="Arial"/>
                <a:cs typeface="Arial"/>
                <a:sym typeface="Arial"/>
              </a:rPr>
              <a:pPr defTabSz="914333">
                <a:defRPr/>
              </a:pPr>
              <a:t>15</a:t>
            </a:fld>
            <a:endParaRPr lang="en-US" sz="900" kern="0" dirty="0">
              <a:latin typeface="Arial"/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1740D4-02F8-2F32-2BEA-96A4654F8EFE}"/>
              </a:ext>
            </a:extLst>
          </p:cNvPr>
          <p:cNvGrpSpPr/>
          <p:nvPr/>
        </p:nvGrpSpPr>
        <p:grpSpPr>
          <a:xfrm>
            <a:off x="2675077" y="3571491"/>
            <a:ext cx="1684527" cy="457506"/>
            <a:chOff x="2581207" y="3152238"/>
            <a:chExt cx="1684527" cy="457506"/>
          </a:xfrm>
        </p:grpSpPr>
        <p:pic>
          <p:nvPicPr>
            <p:cNvPr id="7" name="Picture 6" descr="A purple and blue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8FF8040B-94B6-F39A-7473-6D135A3DA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81207" y="3152238"/>
              <a:ext cx="1324360" cy="45750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92011E-EB01-D984-E185-1FCAF032539A}"/>
                </a:ext>
              </a:extLst>
            </p:cNvPr>
            <p:cNvSpPr txBox="1"/>
            <p:nvPr/>
          </p:nvSpPr>
          <p:spPr>
            <a:xfrm>
              <a:off x="3815941" y="3289945"/>
              <a:ext cx="4497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55">
                <a:defRPr/>
              </a:pPr>
              <a:r>
                <a:rPr lang="en-US" sz="1400" kern="0" dirty="0">
                  <a:solidFill>
                    <a:srgbClr val="44546A"/>
                  </a:solidFill>
                  <a:latin typeface="Arial"/>
                  <a:cs typeface="Arial"/>
                  <a:sym typeface="Arial"/>
                </a:rPr>
                <a:t>**</a:t>
              </a:r>
              <a:endPara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F7B97ABA-58B0-5A86-150C-7DDEA4101F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9223" y="1729945"/>
            <a:ext cx="1611516" cy="547915"/>
          </a:xfrm>
          <a:prstGeom prst="rect">
            <a:avLst/>
          </a:prstGeom>
        </p:spPr>
      </p:pic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DDEC97F5-0EFD-DA6B-056E-A5910FD2F47E}"/>
              </a:ext>
            </a:extLst>
          </p:cNvPr>
          <p:cNvSpPr/>
          <p:nvPr/>
        </p:nvSpPr>
        <p:spPr>
          <a:xfrm>
            <a:off x="509509" y="4315403"/>
            <a:ext cx="1700816" cy="31579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>
              <a:defRPr/>
            </a:pPr>
            <a:r>
              <a:rPr lang="en-US" sz="1000" kern="0" dirty="0">
                <a:solidFill>
                  <a:srgbClr val="44546A"/>
                </a:solidFill>
                <a:latin typeface="Arial"/>
                <a:sym typeface="Arial"/>
              </a:rPr>
              <a:t>Global Semiconductors </a:t>
            </a:r>
          </a:p>
          <a:p>
            <a:pPr algn="ctr" defTabSz="914333">
              <a:defRPr/>
            </a:pPr>
            <a:r>
              <a:rPr lang="en-US" sz="1000" kern="0" dirty="0">
                <a:solidFill>
                  <a:srgbClr val="44546A"/>
                </a:solidFill>
                <a:latin typeface="Arial"/>
                <a:sym typeface="Arial"/>
              </a:rPr>
              <a:t>Ad Hoc**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C3D40F-4813-40DD-5A35-03F4656A5292}"/>
              </a:ext>
            </a:extLst>
          </p:cNvPr>
          <p:cNvGrpSpPr/>
          <p:nvPr/>
        </p:nvGrpSpPr>
        <p:grpSpPr>
          <a:xfrm>
            <a:off x="869099" y="3156187"/>
            <a:ext cx="1137808" cy="592930"/>
            <a:chOff x="869099" y="2918862"/>
            <a:chExt cx="1137807" cy="592930"/>
          </a:xfrm>
        </p:grpSpPr>
        <p:pic>
          <p:nvPicPr>
            <p:cNvPr id="21" name="Picture 20" descr="A close-up of a logo&#10;&#10;Description automatically generated">
              <a:extLst>
                <a:ext uri="{FF2B5EF4-FFF2-40B4-BE49-F238E27FC236}">
                  <a16:creationId xmlns:a16="http://schemas.microsoft.com/office/drawing/2014/main" id="{8CD17CF9-102D-91A0-7322-5305E4217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69099" y="2962466"/>
              <a:ext cx="941702" cy="54932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1F7473-39F9-8EAD-1B3C-C5E34BC5199C}"/>
                </a:ext>
              </a:extLst>
            </p:cNvPr>
            <p:cNvSpPr txBox="1"/>
            <p:nvPr/>
          </p:nvSpPr>
          <p:spPr>
            <a:xfrm>
              <a:off x="1713236" y="2918862"/>
              <a:ext cx="2936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**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9E2EB-4CED-B0C8-E193-57B4F8A48D51}"/>
              </a:ext>
            </a:extLst>
          </p:cNvPr>
          <p:cNvGrpSpPr/>
          <p:nvPr/>
        </p:nvGrpSpPr>
        <p:grpSpPr>
          <a:xfrm>
            <a:off x="657397" y="208196"/>
            <a:ext cx="8601107" cy="4582377"/>
            <a:chOff x="-3841286" y="30180"/>
            <a:chExt cx="8598924" cy="4582378"/>
          </a:xfrm>
        </p:grpSpPr>
        <p:sp>
          <p:nvSpPr>
            <p:cNvPr id="16" name="Title 3">
              <a:extLst>
                <a:ext uri="{FF2B5EF4-FFF2-40B4-BE49-F238E27FC236}">
                  <a16:creationId xmlns:a16="http://schemas.microsoft.com/office/drawing/2014/main" id="{5B239C7D-6E17-1584-D3CD-F6ADCCB9EE0A}"/>
                </a:ext>
              </a:extLst>
            </p:cNvPr>
            <p:cNvSpPr txBox="1">
              <a:spLocks/>
            </p:cNvSpPr>
            <p:nvPr/>
          </p:nvSpPr>
          <p:spPr>
            <a:xfrm>
              <a:off x="-88209" y="386919"/>
              <a:ext cx="4845847" cy="367373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i="0" kern="1200">
                  <a:solidFill>
                    <a:srgbClr val="0066A1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 defTabSz="685758">
                <a:defRPr/>
              </a:pPr>
              <a:r>
                <a:rPr lang="en-US" sz="1800" dirty="0">
                  <a:sym typeface="Arial"/>
                </a:rPr>
                <a:t>2024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9EC5FC-F333-5F32-B195-5C9BE617AFA8}"/>
                </a:ext>
              </a:extLst>
            </p:cNvPr>
            <p:cNvCxnSpPr/>
            <p:nvPr/>
          </p:nvCxnSpPr>
          <p:spPr>
            <a:xfrm>
              <a:off x="4453665" y="539234"/>
              <a:ext cx="23067" cy="4073324"/>
            </a:xfrm>
            <a:prstGeom prst="line">
              <a:avLst/>
            </a:prstGeom>
            <a:ln w="12700" cmpd="dbl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9EF4201-BA59-FBE0-421D-41BFE0692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036" y="3565422"/>
              <a:ext cx="1081862" cy="463113"/>
            </a:xfrm>
            <a:prstGeom prst="rect">
              <a:avLst/>
            </a:prstGeom>
          </p:spPr>
        </p:pic>
        <p:sp>
          <p:nvSpPr>
            <p:cNvPr id="44" name="Rounded Rectangle 33">
              <a:extLst>
                <a:ext uri="{FF2B5EF4-FFF2-40B4-BE49-F238E27FC236}">
                  <a16:creationId xmlns:a16="http://schemas.microsoft.com/office/drawing/2014/main" id="{3466D05B-64FA-3AC1-B060-09465ED831B0}"/>
                </a:ext>
              </a:extLst>
            </p:cNvPr>
            <p:cNvSpPr/>
            <p:nvPr/>
          </p:nvSpPr>
          <p:spPr>
            <a:xfrm>
              <a:off x="2853296" y="4144164"/>
              <a:ext cx="1385274" cy="31579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3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Arial"/>
                  <a:sym typeface="Arial"/>
                </a:rPr>
                <a:t>TechNav AI</a:t>
              </a:r>
            </a:p>
          </p:txBody>
        </p:sp>
        <p:pic>
          <p:nvPicPr>
            <p:cNvPr id="47" name="Picture 4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7E62015-D0E2-4DDF-C303-D02401893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440" y="1271491"/>
              <a:ext cx="878804" cy="58586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B7BDE65-EBC5-BEB0-0100-91459CA2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2911942" y="1590862"/>
              <a:ext cx="927331" cy="59182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024774F-200E-5D92-1459-1E0A523CE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8155" y="2252436"/>
              <a:ext cx="1413086" cy="47102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266A515-47BA-F98B-DD42-01097AC67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437911" y="643934"/>
              <a:ext cx="1715527" cy="600433"/>
            </a:xfrm>
            <a:prstGeom prst="rect">
              <a:avLst/>
            </a:prstGeom>
          </p:spPr>
        </p:pic>
        <p:pic>
          <p:nvPicPr>
            <p:cNvPr id="58" name="Picture 57" descr="A picture containing text, bottle, sign&#10;&#10;Description automatically generated">
              <a:extLst>
                <a:ext uri="{FF2B5EF4-FFF2-40B4-BE49-F238E27FC236}">
                  <a16:creationId xmlns:a16="http://schemas.microsoft.com/office/drawing/2014/main" id="{9F8A5AE1-B9C7-E81D-4177-64345B17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0932" y="730125"/>
              <a:ext cx="1554918" cy="538655"/>
            </a:xfrm>
            <a:prstGeom prst="rect">
              <a:avLst/>
            </a:prstGeom>
          </p:spPr>
        </p:pic>
        <p:sp>
          <p:nvSpPr>
            <p:cNvPr id="27" name="Title 3">
              <a:extLst>
                <a:ext uri="{FF2B5EF4-FFF2-40B4-BE49-F238E27FC236}">
                  <a16:creationId xmlns:a16="http://schemas.microsoft.com/office/drawing/2014/main" id="{15E22C23-E235-6DB5-3BC4-BFF936214B87}"/>
                </a:ext>
              </a:extLst>
            </p:cNvPr>
            <p:cNvSpPr txBox="1">
              <a:spLocks/>
            </p:cNvSpPr>
            <p:nvPr/>
          </p:nvSpPr>
          <p:spPr>
            <a:xfrm>
              <a:off x="-3841286" y="30180"/>
              <a:ext cx="7093619" cy="367373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i="0" kern="1200">
                  <a:solidFill>
                    <a:srgbClr val="0066A1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 defTabSz="685758">
                <a:defRPr/>
              </a:pPr>
              <a:r>
                <a:rPr lang="en-US" sz="2000" dirty="0">
                  <a:sym typeface="Arial"/>
                </a:rPr>
                <a:t>Technical Communities in TA -  Future Directions 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CDE656C-B5E6-2E9D-9291-A8F6AD867744}"/>
              </a:ext>
            </a:extLst>
          </p:cNvPr>
          <p:cNvGrpSpPr/>
          <p:nvPr/>
        </p:nvGrpSpPr>
        <p:grpSpPr>
          <a:xfrm>
            <a:off x="4689749" y="2087103"/>
            <a:ext cx="2324121" cy="527416"/>
            <a:chOff x="144258" y="2355215"/>
            <a:chExt cx="2324121" cy="527416"/>
          </a:xfrm>
        </p:grpSpPr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EB8A7D64-4CC1-FD47-79BD-AA7EAD084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8" y="2355215"/>
              <a:ext cx="879026" cy="527416"/>
            </a:xfrm>
            <a:prstGeom prst="rect">
              <a:avLst/>
            </a:prstGeom>
          </p:spPr>
        </p:pic>
        <p:sp>
          <p:nvSpPr>
            <p:cNvPr id="64" name="Rounded Rectangle 33">
              <a:extLst>
                <a:ext uri="{FF2B5EF4-FFF2-40B4-BE49-F238E27FC236}">
                  <a16:creationId xmlns:a16="http://schemas.microsoft.com/office/drawing/2014/main" id="{84D031CA-1B1E-FAE5-9EAB-9A86AB111508}"/>
                </a:ext>
              </a:extLst>
            </p:cNvPr>
            <p:cNvSpPr/>
            <p:nvPr/>
          </p:nvSpPr>
          <p:spPr>
            <a:xfrm>
              <a:off x="361324" y="2461721"/>
              <a:ext cx="2107055" cy="3662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333">
                <a:defRPr/>
              </a:pPr>
              <a:r>
                <a:rPr lang="en-US" sz="825" kern="0" dirty="0">
                  <a:solidFill>
                    <a:srgbClr val="44546A"/>
                  </a:solidFill>
                  <a:latin typeface="Arial"/>
                  <a:sym typeface="Arial"/>
                </a:rPr>
                <a:t>Wireless Power Technologies</a:t>
              </a:r>
              <a:endParaRPr lang="en-US" sz="1400" kern="0" dirty="0">
                <a:solidFill>
                  <a:srgbClr val="44546A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67" name="Picture 66" descr="A purple and 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B419C14-4C78-9B75-668A-83082A101E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1934" y="3303508"/>
            <a:ext cx="1324360" cy="457506"/>
          </a:xfrm>
          <a:prstGeom prst="rect">
            <a:avLst/>
          </a:prstGeom>
        </p:spPr>
      </p:pic>
      <p:pic>
        <p:nvPicPr>
          <p:cNvPr id="69" name="Picture 68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988B0E66-843E-D65C-F478-C7F541FCF4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5799" y="1313964"/>
            <a:ext cx="1611516" cy="547915"/>
          </a:xfrm>
          <a:prstGeom prst="rect">
            <a:avLst/>
          </a:prstGeom>
        </p:spPr>
      </p:pic>
      <p:sp>
        <p:nvSpPr>
          <p:cNvPr id="70" name="Rounded Rectangle 33">
            <a:extLst>
              <a:ext uri="{FF2B5EF4-FFF2-40B4-BE49-F238E27FC236}">
                <a16:creationId xmlns:a16="http://schemas.microsoft.com/office/drawing/2014/main" id="{39CE8B5D-DB21-02B7-4897-926648F126BA}"/>
              </a:ext>
            </a:extLst>
          </p:cNvPr>
          <p:cNvSpPr/>
          <p:nvPr/>
        </p:nvSpPr>
        <p:spPr>
          <a:xfrm>
            <a:off x="5115496" y="4365816"/>
            <a:ext cx="1700816" cy="31579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>
              <a:defRPr/>
            </a:pPr>
            <a:r>
              <a:rPr lang="en-US" sz="1000" kern="0" dirty="0">
                <a:solidFill>
                  <a:srgbClr val="44546A"/>
                </a:solidFill>
                <a:latin typeface="Arial"/>
                <a:sym typeface="Arial"/>
              </a:rPr>
              <a:t>Global Semiconductors </a:t>
            </a:r>
          </a:p>
          <a:p>
            <a:pPr algn="ctr" defTabSz="914333">
              <a:defRPr/>
            </a:pPr>
            <a:r>
              <a:rPr lang="en-US" sz="1000" kern="0" dirty="0">
                <a:solidFill>
                  <a:srgbClr val="44546A"/>
                </a:solidFill>
                <a:latin typeface="Arial"/>
                <a:sym typeface="Arial"/>
              </a:rPr>
              <a:t>Ad Hoc</a:t>
            </a:r>
          </a:p>
        </p:txBody>
      </p:sp>
      <p:pic>
        <p:nvPicPr>
          <p:cNvPr id="72" name="Picture 71" descr="A close-up of a logo&#10;&#10;Description automatically generated">
            <a:extLst>
              <a:ext uri="{FF2B5EF4-FFF2-40B4-BE49-F238E27FC236}">
                <a16:creationId xmlns:a16="http://schemas.microsoft.com/office/drawing/2014/main" id="{4C1284A0-7439-F083-3C65-534EBAD025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9491" y="2685082"/>
            <a:ext cx="941702" cy="549326"/>
          </a:xfrm>
          <a:prstGeom prst="rect">
            <a:avLst/>
          </a:prstGeom>
        </p:spPr>
      </p:pic>
      <p:sp>
        <p:nvSpPr>
          <p:cNvPr id="75" name="Rounded Rectangle 33">
            <a:extLst>
              <a:ext uri="{FF2B5EF4-FFF2-40B4-BE49-F238E27FC236}">
                <a16:creationId xmlns:a16="http://schemas.microsoft.com/office/drawing/2014/main" id="{61E6195B-D82E-3E24-D711-57F9314DBA09}"/>
              </a:ext>
            </a:extLst>
          </p:cNvPr>
          <p:cNvSpPr/>
          <p:nvPr/>
        </p:nvSpPr>
        <p:spPr>
          <a:xfrm>
            <a:off x="7391084" y="3899297"/>
            <a:ext cx="1301289" cy="3025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>
              <a:defRPr/>
            </a:pPr>
            <a:r>
              <a:rPr lang="en-US" sz="1000" kern="0" dirty="0">
                <a:solidFill>
                  <a:srgbClr val="44546A"/>
                </a:solidFill>
                <a:latin typeface="Arial"/>
                <a:sym typeface="Arial"/>
              </a:rPr>
              <a:t>New Initiative 2</a:t>
            </a:r>
          </a:p>
        </p:txBody>
      </p:sp>
      <p:sp>
        <p:nvSpPr>
          <p:cNvPr id="76" name="Rounded Rectangle 33">
            <a:extLst>
              <a:ext uri="{FF2B5EF4-FFF2-40B4-BE49-F238E27FC236}">
                <a16:creationId xmlns:a16="http://schemas.microsoft.com/office/drawing/2014/main" id="{12C2A187-0EB4-2433-43BE-2F609816A3BE}"/>
              </a:ext>
            </a:extLst>
          </p:cNvPr>
          <p:cNvSpPr/>
          <p:nvPr/>
        </p:nvSpPr>
        <p:spPr>
          <a:xfrm>
            <a:off x="7372556" y="3446741"/>
            <a:ext cx="1301289" cy="3025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>
              <a:defRPr/>
            </a:pPr>
            <a:r>
              <a:rPr lang="en-US" sz="1000" kern="0" dirty="0">
                <a:solidFill>
                  <a:srgbClr val="44546A"/>
                </a:solidFill>
                <a:latin typeface="Arial"/>
                <a:sym typeface="Arial"/>
              </a:rPr>
              <a:t>New Initiative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DB30FD-7BD6-B9E3-2D04-B9CD7F6E1BD4}"/>
              </a:ext>
            </a:extLst>
          </p:cNvPr>
          <p:cNvSpPr/>
          <p:nvPr/>
        </p:nvSpPr>
        <p:spPr>
          <a:xfrm>
            <a:off x="441788" y="879730"/>
            <a:ext cx="1594026" cy="4673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7A5A5-747E-2EA9-4A5C-90BB97E1AB6C}"/>
              </a:ext>
            </a:extLst>
          </p:cNvPr>
          <p:cNvSpPr txBox="1"/>
          <p:nvPr/>
        </p:nvSpPr>
        <p:spPr>
          <a:xfrm>
            <a:off x="2263086" y="942267"/>
            <a:ext cx="2148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ym typeface="Wingdings" panose="05000000000000000000" pitchFamily="2" charset="2"/>
              </a:rPr>
              <a:t>Became Quantum TC managed by Computer Society in 2024</a:t>
            </a:r>
            <a:endParaRPr lang="en-US" sz="105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26A6C8E-843A-B6A1-B06F-5F9EBDFDE693}"/>
              </a:ext>
            </a:extLst>
          </p:cNvPr>
          <p:cNvSpPr/>
          <p:nvPr/>
        </p:nvSpPr>
        <p:spPr>
          <a:xfrm>
            <a:off x="2090567" y="1090588"/>
            <a:ext cx="218357" cy="957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3">
            <a:extLst>
              <a:ext uri="{FF2B5EF4-FFF2-40B4-BE49-F238E27FC236}">
                <a16:creationId xmlns:a16="http://schemas.microsoft.com/office/drawing/2014/main" id="{7064613C-F82C-5BB9-31D5-FE66D65541C2}"/>
              </a:ext>
            </a:extLst>
          </p:cNvPr>
          <p:cNvSpPr/>
          <p:nvPr/>
        </p:nvSpPr>
        <p:spPr>
          <a:xfrm>
            <a:off x="7372556" y="3008324"/>
            <a:ext cx="1301289" cy="3025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>
              <a:defRPr/>
            </a:pPr>
            <a:r>
              <a:rPr lang="en-US" sz="1000" kern="0" dirty="0">
                <a:solidFill>
                  <a:srgbClr val="44546A"/>
                </a:solidFill>
                <a:latin typeface="Arial"/>
                <a:sym typeface="Arial"/>
              </a:rPr>
              <a:t>AI Coalition**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4C4FCD-EDCF-6B34-6878-C38E93BF8F39}"/>
              </a:ext>
            </a:extLst>
          </p:cNvPr>
          <p:cNvSpPr txBox="1"/>
          <p:nvPr/>
        </p:nvSpPr>
        <p:spPr>
          <a:xfrm>
            <a:off x="6519492" y="4724098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3"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**New in 2024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5E66B6-C5CB-2664-D267-AE4D2B48E731}"/>
              </a:ext>
            </a:extLst>
          </p:cNvPr>
          <p:cNvSpPr/>
          <p:nvPr/>
        </p:nvSpPr>
        <p:spPr>
          <a:xfrm>
            <a:off x="7268858" y="2941053"/>
            <a:ext cx="1470446" cy="426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BB540-1CE1-1C8D-9EEA-5683A55F0DB6}"/>
              </a:ext>
            </a:extLst>
          </p:cNvPr>
          <p:cNvSpPr txBox="1"/>
          <p:nvPr/>
        </p:nvSpPr>
        <p:spPr>
          <a:xfrm>
            <a:off x="4689749" y="1422383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Line 55">
            <a:extLst>
              <a:ext uri="{FF2B5EF4-FFF2-40B4-BE49-F238E27FC236}">
                <a16:creationId xmlns:a16="http://schemas.microsoft.com/office/drawing/2014/main" id="{8CE26855-314E-4BCD-D9EA-C94F3D098F5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988930" y="3137561"/>
            <a:ext cx="0" cy="6035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" name="Title 4">
            <a:extLst>
              <a:ext uri="{FF2B5EF4-FFF2-40B4-BE49-F238E27FC236}">
                <a16:creationId xmlns:a16="http://schemas.microsoft.com/office/drawing/2014/main" id="{82D965E9-C444-2BD4-9A5B-009356097EA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4085" y="141685"/>
            <a:ext cx="8221265" cy="665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IEEE Organization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ECF603F-6E4D-87FD-04C1-2D2E5DF9AD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50">
                <a:solidFill>
                  <a:srgbClr val="00629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22532" name="Line 48">
            <a:extLst>
              <a:ext uri="{FF2B5EF4-FFF2-40B4-BE49-F238E27FC236}">
                <a16:creationId xmlns:a16="http://schemas.microsoft.com/office/drawing/2014/main" id="{1EFCB9A7-AC05-F084-5D4E-19F4AF04494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29097" y="3524563"/>
            <a:ext cx="0" cy="1910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3" name="Line 48">
            <a:extLst>
              <a:ext uri="{FF2B5EF4-FFF2-40B4-BE49-F238E27FC236}">
                <a16:creationId xmlns:a16="http://schemas.microsoft.com/office/drawing/2014/main" id="{69230D55-EB0B-2B0D-E78B-28B27667AC5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22599" y="3115515"/>
            <a:ext cx="0" cy="182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5" name="Line 54">
            <a:extLst>
              <a:ext uri="{FF2B5EF4-FFF2-40B4-BE49-F238E27FC236}">
                <a16:creationId xmlns:a16="http://schemas.microsoft.com/office/drawing/2014/main" id="{AA5449CA-4DE1-F324-4F89-7F7C8C2DE30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92193" y="2118636"/>
            <a:ext cx="0" cy="1767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6" name="Line 54">
            <a:extLst>
              <a:ext uri="{FF2B5EF4-FFF2-40B4-BE49-F238E27FC236}">
                <a16:creationId xmlns:a16="http://schemas.microsoft.com/office/drawing/2014/main" id="{85E9A6D3-A27C-73AA-7FD3-74849F364A2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29097" y="2118636"/>
            <a:ext cx="0" cy="1780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7" name="Line 54">
            <a:extLst>
              <a:ext uri="{FF2B5EF4-FFF2-40B4-BE49-F238E27FC236}">
                <a16:creationId xmlns:a16="http://schemas.microsoft.com/office/drawing/2014/main" id="{B7BF1EDA-D274-CD18-8559-12642A1F45C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863402" y="2112139"/>
            <a:ext cx="0" cy="2091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8" name="Line 54">
            <a:extLst>
              <a:ext uri="{FF2B5EF4-FFF2-40B4-BE49-F238E27FC236}">
                <a16:creationId xmlns:a16="http://schemas.microsoft.com/office/drawing/2014/main" id="{C6CBB534-27ED-0A8B-58E9-2C5CB990948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886013" y="2103042"/>
            <a:ext cx="0" cy="2182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9" name="Line 54">
            <a:extLst>
              <a:ext uri="{FF2B5EF4-FFF2-40B4-BE49-F238E27FC236}">
                <a16:creationId xmlns:a16="http://schemas.microsoft.com/office/drawing/2014/main" id="{2684825E-89F6-4F8C-8B24-5DC5E819A04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934612" y="2103042"/>
            <a:ext cx="0" cy="2247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0" name="Line 54">
            <a:extLst>
              <a:ext uri="{FF2B5EF4-FFF2-40B4-BE49-F238E27FC236}">
                <a16:creationId xmlns:a16="http://schemas.microsoft.com/office/drawing/2014/main" id="{E5B38953-D656-6007-BD22-47C2F55D524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83210" y="2123833"/>
            <a:ext cx="0" cy="1819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1" name="Line 54">
            <a:extLst>
              <a:ext uri="{FF2B5EF4-FFF2-40B4-BE49-F238E27FC236}">
                <a16:creationId xmlns:a16="http://schemas.microsoft.com/office/drawing/2014/main" id="{3FEB570F-2A12-D4BA-77AA-7D51A962D4D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979834" y="2123833"/>
            <a:ext cx="0" cy="1767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2" name="Line 62">
            <a:extLst>
              <a:ext uri="{FF2B5EF4-FFF2-40B4-BE49-F238E27FC236}">
                <a16:creationId xmlns:a16="http://schemas.microsoft.com/office/drawing/2014/main" id="{A5A6420B-0786-C307-5103-CF67FAA4C0D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94791" y="4304190"/>
            <a:ext cx="535345" cy="3729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543" name="Line 63">
            <a:extLst>
              <a:ext uri="{FF2B5EF4-FFF2-40B4-BE49-F238E27FC236}">
                <a16:creationId xmlns:a16="http://schemas.microsoft.com/office/drawing/2014/main" id="{E4502347-9B12-DCEE-CC1B-A2D9322AA4A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402901" y="4230127"/>
            <a:ext cx="570427" cy="3001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544" name="Rectangle 35">
            <a:extLst>
              <a:ext uri="{FF2B5EF4-FFF2-40B4-BE49-F238E27FC236}">
                <a16:creationId xmlns:a16="http://schemas.microsoft.com/office/drawing/2014/main" id="{615B38C8-3DE4-6D8A-9F20-D9F9FD702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7955" y="1567699"/>
            <a:ext cx="2305098" cy="2750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Board of Directors (BoD)</a:t>
            </a:r>
          </a:p>
        </p:txBody>
      </p:sp>
      <p:sp>
        <p:nvSpPr>
          <p:cNvPr id="22545" name="Rectangle 36">
            <a:extLst>
              <a:ext uri="{FF2B5EF4-FFF2-40B4-BE49-F238E27FC236}">
                <a16:creationId xmlns:a16="http://schemas.microsoft.com/office/drawing/2014/main" id="{DD56B18F-405F-DF9E-1559-C7B37D138D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26038" y="1578094"/>
            <a:ext cx="1556656" cy="2750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</a:t>
            </a:r>
          </a:p>
        </p:txBody>
      </p:sp>
      <p:sp>
        <p:nvSpPr>
          <p:cNvPr id="22546" name="Rectangle 37">
            <a:extLst>
              <a:ext uri="{FF2B5EF4-FFF2-40B4-BE49-F238E27FC236}">
                <a16:creationId xmlns:a16="http://schemas.microsoft.com/office/drawing/2014/main" id="{74BC97D9-031F-62FA-3AF7-AA1960DD8D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8339" y="2286256"/>
            <a:ext cx="949846" cy="27501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PSPB</a:t>
            </a: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F1444C58-91B6-8C8A-07BE-56BD63446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9052" y="2297950"/>
            <a:ext cx="947248" cy="268783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67866" tIns="33338" rIns="67866" bIns="33338">
            <a:spAutoFit/>
          </a:bodyPr>
          <a:lstStyle>
            <a:lvl1pPr eaLnBrk="0" hangingPunct="0">
              <a:spcBef>
                <a:spcPts val="1800"/>
              </a:spcBef>
              <a:buSzPct val="135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95959"/>
              </a:buClr>
              <a:buFont typeface="Lucida Grande" pitchFamily="1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95959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163" dirty="0">
                <a:solidFill>
                  <a:schemeClr val="bg1"/>
                </a:solidFill>
              </a:rPr>
              <a:t>IEEE-USA</a:t>
            </a:r>
          </a:p>
        </p:txBody>
      </p:sp>
      <p:sp>
        <p:nvSpPr>
          <p:cNvPr id="22548" name="Rectangle 39">
            <a:extLst>
              <a:ext uri="{FF2B5EF4-FFF2-40B4-BE49-F238E27FC236}">
                <a16:creationId xmlns:a16="http://schemas.microsoft.com/office/drawing/2014/main" id="{EFE1099D-21FE-3A54-B7B0-97C704614C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950" y="2292751"/>
            <a:ext cx="945948" cy="27501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SA</a:t>
            </a:r>
          </a:p>
        </p:txBody>
      </p:sp>
      <p:sp>
        <p:nvSpPr>
          <p:cNvPr id="22549" name="Rectangle 40">
            <a:extLst>
              <a:ext uri="{FF2B5EF4-FFF2-40B4-BE49-F238E27FC236}">
                <a16:creationId xmlns:a16="http://schemas.microsoft.com/office/drawing/2014/main" id="{BD9009AE-03BD-8688-F59C-5C594B3542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2644" y="2291453"/>
            <a:ext cx="945948" cy="27501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EAB</a:t>
            </a:r>
          </a:p>
        </p:txBody>
      </p:sp>
      <p:sp>
        <p:nvSpPr>
          <p:cNvPr id="22550" name="Rectangle 41">
            <a:extLst>
              <a:ext uri="{FF2B5EF4-FFF2-40B4-BE49-F238E27FC236}">
                <a16:creationId xmlns:a16="http://schemas.microsoft.com/office/drawing/2014/main" id="{6FEAAC65-C15A-64E6-845C-4F99F2BB2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12721" y="2279758"/>
            <a:ext cx="947248" cy="27501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MGA</a:t>
            </a:r>
          </a:p>
        </p:txBody>
      </p:sp>
      <p:sp>
        <p:nvSpPr>
          <p:cNvPr id="22551" name="Rectangle 42">
            <a:extLst>
              <a:ext uri="{FF2B5EF4-FFF2-40B4-BE49-F238E27FC236}">
                <a16:creationId xmlns:a16="http://schemas.microsoft.com/office/drawing/2014/main" id="{6ED93A05-D327-13D3-795A-AB5B08E4E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7026" y="2279758"/>
            <a:ext cx="931656" cy="275010"/>
          </a:xfrm>
          <a:prstGeom prst="rect">
            <a:avLst/>
          </a:prstGeom>
          <a:solidFill>
            <a:srgbClr val="0066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TAB</a:t>
            </a:r>
          </a:p>
        </p:txBody>
      </p:sp>
      <p:sp>
        <p:nvSpPr>
          <p:cNvPr id="22552" name="Rectangle 43">
            <a:extLst>
              <a:ext uri="{FF2B5EF4-FFF2-40B4-BE49-F238E27FC236}">
                <a16:creationId xmlns:a16="http://schemas.microsoft.com/office/drawing/2014/main" id="{C74DB220-AC04-885E-13E6-01A523395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8160" y="2295351"/>
            <a:ext cx="944649" cy="278067"/>
          </a:xfrm>
          <a:prstGeom prst="rect">
            <a:avLst/>
          </a:prstGeom>
          <a:solidFill>
            <a:srgbClr val="4A8319"/>
          </a:solidFill>
          <a:ln w="9525">
            <a:solidFill>
              <a:srgbClr val="4A8319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ED</a:t>
            </a:r>
          </a:p>
        </p:txBody>
      </p:sp>
      <p:sp>
        <p:nvSpPr>
          <p:cNvPr id="22553" name="Line 44">
            <a:extLst>
              <a:ext uri="{FF2B5EF4-FFF2-40B4-BE49-F238E27FC236}">
                <a16:creationId xmlns:a16="http://schemas.microsoft.com/office/drawing/2014/main" id="{57EB6599-064C-F995-3B3A-8B597CF6D91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342872" y="1860058"/>
            <a:ext cx="0" cy="2429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4" name="Line 48">
            <a:extLst>
              <a:ext uri="{FF2B5EF4-FFF2-40B4-BE49-F238E27FC236}">
                <a16:creationId xmlns:a16="http://schemas.microsoft.com/office/drawing/2014/main" id="{0C13CD79-0827-3D0B-53C4-9BD4957507A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80498" y="3158137"/>
            <a:ext cx="0" cy="141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5" name="Rectangle 51">
            <a:extLst>
              <a:ext uri="{FF2B5EF4-FFF2-40B4-BE49-F238E27FC236}">
                <a16:creationId xmlns:a16="http://schemas.microsoft.com/office/drawing/2014/main" id="{A7E32293-DB86-A010-5F46-06A5050067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6226" y="3299771"/>
            <a:ext cx="948546" cy="224628"/>
          </a:xfrm>
          <a:prstGeom prst="rect">
            <a:avLst/>
          </a:prstGeom>
          <a:solidFill>
            <a:srgbClr val="0066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10 Regions</a:t>
            </a:r>
          </a:p>
        </p:txBody>
      </p:sp>
      <p:sp>
        <p:nvSpPr>
          <p:cNvPr id="22556" name="Line 57">
            <a:extLst>
              <a:ext uri="{FF2B5EF4-FFF2-40B4-BE49-F238E27FC236}">
                <a16:creationId xmlns:a16="http://schemas.microsoft.com/office/drawing/2014/main" id="{C9A9714D-784D-E3FE-47A3-9332201DB66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355867" y="1345505"/>
            <a:ext cx="0" cy="222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7" name="Line 58">
            <a:extLst>
              <a:ext uri="{FF2B5EF4-FFF2-40B4-BE49-F238E27FC236}">
                <a16:creationId xmlns:a16="http://schemas.microsoft.com/office/drawing/2014/main" id="{7C5515F1-E06A-C2F1-3174-5D2C82BBA90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578582" y="1723624"/>
            <a:ext cx="13474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8" name="Line 59">
            <a:extLst>
              <a:ext uri="{FF2B5EF4-FFF2-40B4-BE49-F238E27FC236}">
                <a16:creationId xmlns:a16="http://schemas.microsoft.com/office/drawing/2014/main" id="{1E1854AC-56DF-2F27-DA09-00FA61914EA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578582" y="1349402"/>
            <a:ext cx="0" cy="3794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559" name="Text Box 61">
            <a:extLst>
              <a:ext uri="{FF2B5EF4-FFF2-40B4-BE49-F238E27FC236}">
                <a16:creationId xmlns:a16="http://schemas.microsoft.com/office/drawing/2014/main" id="{25D94F45-C4C1-8004-A7D9-6E8A0BFD348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304926" y="4441925"/>
            <a:ext cx="1978954" cy="302301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Chapters</a:t>
            </a:r>
          </a:p>
        </p:txBody>
      </p:sp>
      <p:sp>
        <p:nvSpPr>
          <p:cNvPr id="22560" name="TextBox 36">
            <a:extLst>
              <a:ext uri="{FF2B5EF4-FFF2-40B4-BE49-F238E27FC236}">
                <a16:creationId xmlns:a16="http://schemas.microsoft.com/office/drawing/2014/main" id="{7C0B2E15-0C4F-45FD-56E0-0708082B2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721" y="2561724"/>
            <a:ext cx="947248" cy="6035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 and Geographic Activities</a:t>
            </a: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Board</a:t>
            </a:r>
          </a:p>
        </p:txBody>
      </p:sp>
      <p:sp>
        <p:nvSpPr>
          <p:cNvPr id="22561" name="TextBox 37">
            <a:extLst>
              <a:ext uri="{FF2B5EF4-FFF2-40B4-BE49-F238E27FC236}">
                <a16:creationId xmlns:a16="http://schemas.microsoft.com/office/drawing/2014/main" id="{F0AB367D-7154-2E19-DB39-533994C81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026" y="2564322"/>
            <a:ext cx="925158" cy="6035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Technical Activities</a:t>
            </a: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Board</a:t>
            </a:r>
          </a:p>
        </p:txBody>
      </p:sp>
      <p:sp>
        <p:nvSpPr>
          <p:cNvPr id="22562" name="TextBox 38">
            <a:extLst>
              <a:ext uri="{FF2B5EF4-FFF2-40B4-BE49-F238E27FC236}">
                <a16:creationId xmlns:a16="http://schemas.microsoft.com/office/drawing/2014/main" id="{1DD05057-3526-3B51-91BB-269E9D95F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937" y="2569520"/>
            <a:ext cx="947248" cy="6035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Publication Services and Products Board</a:t>
            </a:r>
          </a:p>
        </p:txBody>
      </p:sp>
      <p:sp>
        <p:nvSpPr>
          <p:cNvPr id="22563" name="TextBox 39">
            <a:extLst>
              <a:ext uri="{FF2B5EF4-FFF2-40B4-BE49-F238E27FC236}">
                <a16:creationId xmlns:a16="http://schemas.microsoft.com/office/drawing/2014/main" id="{6B6A960D-10E7-9DB0-EB29-526EA91F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644" y="2570819"/>
            <a:ext cx="945948" cy="6035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Educational Activities Board</a:t>
            </a:r>
          </a:p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64" name="TextBox 40">
            <a:extLst>
              <a:ext uri="{FF2B5EF4-FFF2-40B4-BE49-F238E27FC236}">
                <a16:creationId xmlns:a16="http://schemas.microsoft.com/office/drawing/2014/main" id="{8AAB7993-54B0-2959-D506-0259F5DF0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352" y="2573417"/>
            <a:ext cx="948546" cy="6035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Standards Association</a:t>
            </a:r>
          </a:p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65" name="TextBox 41">
            <a:extLst>
              <a:ext uri="{FF2B5EF4-FFF2-40B4-BE49-F238E27FC236}">
                <a16:creationId xmlns:a16="http://schemas.microsoft.com/office/drawing/2014/main" id="{CB9D76F6-FC51-F483-EE59-B1FB126D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753" y="2570819"/>
            <a:ext cx="948546" cy="6035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IEEE USA</a:t>
            </a:r>
          </a:p>
          <a:p>
            <a:pPr algn="ctr"/>
            <a:endParaRPr lang="it-IT" altLang="en-US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it-IT" altLang="en-US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66" name="TextBox 42">
            <a:extLst>
              <a:ext uri="{FF2B5EF4-FFF2-40B4-BE49-F238E27FC236}">
                <a16:creationId xmlns:a16="http://schemas.microsoft.com/office/drawing/2014/main" id="{F3B158B3-172B-6018-C56F-22AFE11E5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160" y="2576016"/>
            <a:ext cx="944649" cy="603504"/>
          </a:xfrm>
          <a:prstGeom prst="rect">
            <a:avLst/>
          </a:prstGeom>
          <a:solidFill>
            <a:schemeClr val="bg1"/>
          </a:solidFill>
          <a:ln w="9525">
            <a:solidFill>
              <a:srgbClr val="4A831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Executive  Director</a:t>
            </a:r>
          </a:p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67" name="TextBox 43">
            <a:extLst>
              <a:ext uri="{FF2B5EF4-FFF2-40B4-BE49-F238E27FC236}">
                <a16:creationId xmlns:a16="http://schemas.microsoft.com/office/drawing/2014/main" id="{D4F69DF0-193D-5275-0B95-266EFC65B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357" y="3401123"/>
            <a:ext cx="945948" cy="600164"/>
          </a:xfrm>
          <a:prstGeom prst="rect">
            <a:avLst/>
          </a:prstGeom>
          <a:solidFill>
            <a:schemeClr val="bg1"/>
          </a:solidFill>
          <a:ln w="9525">
            <a:solidFill>
              <a:srgbClr val="4A831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Staff &amp; </a:t>
            </a:r>
            <a:b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Society Executive Directors/</a:t>
            </a:r>
          </a:p>
          <a:p>
            <a:pPr algn="ctr"/>
            <a: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Administrators</a:t>
            </a: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C8CC9BA9-3B0B-9673-5229-294CB4ADE7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4926" y="3707777"/>
            <a:ext cx="949846" cy="583820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  <a:effectLst/>
        </p:spPr>
        <p:txBody>
          <a:bodyPr lIns="67866" tIns="33338" rIns="67866" bIns="33338">
            <a:spAutoFit/>
          </a:bodyPr>
          <a:lstStyle>
            <a:lvl1pPr eaLnBrk="0" hangingPunct="0">
              <a:spcBef>
                <a:spcPts val="1800"/>
              </a:spcBef>
              <a:buSzPct val="135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95959"/>
              </a:buClr>
              <a:buFont typeface="Lucida Grande" pitchFamily="1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95959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013" dirty="0">
                <a:solidFill>
                  <a:schemeClr val="bg1"/>
                </a:solidFill>
              </a:rPr>
              <a:t>Sections &amp; Geographic Councils</a:t>
            </a:r>
          </a:p>
        </p:txBody>
      </p:sp>
      <p:sp>
        <p:nvSpPr>
          <p:cNvPr id="46" name="Rectangle 51">
            <a:extLst>
              <a:ext uri="{FF2B5EF4-FFF2-40B4-BE49-F238E27FC236}">
                <a16:creationId xmlns:a16="http://schemas.microsoft.com/office/drawing/2014/main" id="{73418482-50DB-9B17-674A-57C694B666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4429" y="3714272"/>
            <a:ext cx="939451" cy="600613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  <a:effectLst/>
        </p:spPr>
        <p:txBody>
          <a:bodyPr lIns="67866" tIns="33338" rIns="67866" bIns="33338">
            <a:spAutoFit/>
          </a:bodyPr>
          <a:lstStyle>
            <a:lvl1pPr eaLnBrk="0" hangingPunct="0">
              <a:spcBef>
                <a:spcPts val="1800"/>
              </a:spcBef>
              <a:buSzPct val="135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95959"/>
              </a:buClr>
              <a:buFont typeface="Lucida Grande" pitchFamily="1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95959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013" dirty="0">
                <a:solidFill>
                  <a:schemeClr val="bg1"/>
                </a:solidFill>
              </a:rPr>
              <a:t>Societies</a:t>
            </a:r>
            <a:r>
              <a:rPr lang="en-US" altLang="en-US" sz="1013" dirty="0">
                <a:solidFill>
                  <a:srgbClr val="FF3300"/>
                </a:solidFill>
              </a:rPr>
              <a:t> </a:t>
            </a:r>
            <a:r>
              <a:rPr lang="en-US" altLang="en-US" sz="1013" dirty="0">
                <a:solidFill>
                  <a:schemeClr val="bg1"/>
                </a:solidFill>
              </a:rPr>
              <a:t>&amp; Technical Councils</a:t>
            </a:r>
            <a:endParaRPr lang="en-US" altLang="en-US" sz="1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endParaRPr lang="en-US" altLang="en-US" sz="100" dirty="0">
              <a:solidFill>
                <a:schemeClr val="bg1"/>
              </a:solidFill>
            </a:endParaRPr>
          </a:p>
        </p:txBody>
      </p:sp>
      <p:sp>
        <p:nvSpPr>
          <p:cNvPr id="22570" name="Rectangle 51">
            <a:extLst>
              <a:ext uri="{FF2B5EF4-FFF2-40B4-BE49-F238E27FC236}">
                <a16:creationId xmlns:a16="http://schemas.microsoft.com/office/drawing/2014/main" id="{40A3F32B-7906-7D9C-19D9-5D22E1BE1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4429" y="3297172"/>
            <a:ext cx="939451" cy="224628"/>
          </a:xfrm>
          <a:prstGeom prst="rect">
            <a:avLst/>
          </a:prstGeom>
          <a:solidFill>
            <a:srgbClr val="0066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10 Divisions</a:t>
            </a:r>
          </a:p>
        </p:txBody>
      </p:sp>
      <p:sp>
        <p:nvSpPr>
          <p:cNvPr id="22571" name="Line 48">
            <a:extLst>
              <a:ext uri="{FF2B5EF4-FFF2-40B4-BE49-F238E27FC236}">
                <a16:creationId xmlns:a16="http://schemas.microsoft.com/office/drawing/2014/main" id="{2F0305BF-C07D-2B00-7100-A2802D6F037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85695" y="3521965"/>
            <a:ext cx="0" cy="184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22572" name="Picture 48" descr="Screen Shot 2017-02-25 at 11.58.24 .png">
            <a:extLst>
              <a:ext uri="{FF2B5EF4-FFF2-40B4-BE49-F238E27FC236}">
                <a16:creationId xmlns:a16="http://schemas.microsoft.com/office/drawing/2014/main" id="{D28DADAA-8098-4227-AEA0-DE04C5A8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79" y="474922"/>
            <a:ext cx="3305620" cy="7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3" name="TextBox 2">
            <a:extLst>
              <a:ext uri="{FF2B5EF4-FFF2-40B4-BE49-F238E27FC236}">
                <a16:creationId xmlns:a16="http://schemas.microsoft.com/office/drawing/2014/main" id="{02441601-E757-8C58-3B21-97760BDD6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635" y="1145401"/>
            <a:ext cx="2568872" cy="277109"/>
          </a:xfrm>
          <a:prstGeom prst="rect">
            <a:avLst/>
          </a:prstGeom>
          <a:solidFill>
            <a:schemeClr val="bg1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 E M B E R S</a:t>
            </a:r>
          </a:p>
        </p:txBody>
      </p:sp>
      <p:sp>
        <p:nvSpPr>
          <p:cNvPr id="22574" name="Line 58">
            <a:extLst>
              <a:ext uri="{FF2B5EF4-FFF2-40B4-BE49-F238E27FC236}">
                <a16:creationId xmlns:a16="http://schemas.microsoft.com/office/drawing/2014/main" id="{141774CF-1CF7-A695-4B09-E839A5BAF5D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80498" y="2112139"/>
            <a:ext cx="620843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91B445-FE0C-BE26-A89B-3A9C6BA67A75}"/>
              </a:ext>
            </a:extLst>
          </p:cNvPr>
          <p:cNvSpPr txBox="1"/>
          <p:nvPr/>
        </p:nvSpPr>
        <p:spPr>
          <a:xfrm>
            <a:off x="294085" y="4592241"/>
            <a:ext cx="1893094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i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ta.ieee.org</a:t>
            </a:r>
            <a:endParaRPr lang="en-US" sz="135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719D5-9E20-553E-E115-3C1A9D651CCE}"/>
              </a:ext>
            </a:extLst>
          </p:cNvPr>
          <p:cNvSpPr txBox="1"/>
          <p:nvPr/>
        </p:nvSpPr>
        <p:spPr>
          <a:xfrm>
            <a:off x="3945172" y="4318459"/>
            <a:ext cx="3868368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Technical </a:t>
            </a:r>
            <a:r>
              <a:rPr lang="en-US" i="1" dirty="0"/>
              <a:t>and</a:t>
            </a:r>
            <a:r>
              <a:rPr lang="en-US" dirty="0"/>
              <a:t> Geographic organizations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FBE1D9-1F10-093A-5E55-75A24FCCA5F1}"/>
              </a:ext>
            </a:extLst>
          </p:cNvPr>
          <p:cNvCxnSpPr/>
          <p:nvPr/>
        </p:nvCxnSpPr>
        <p:spPr>
          <a:xfrm flipH="1">
            <a:off x="3295285" y="4503125"/>
            <a:ext cx="642208" cy="78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0D072E-D092-1642-87AE-6831D9AE1608}"/>
              </a:ext>
            </a:extLst>
          </p:cNvPr>
          <p:cNvSpPr txBox="1"/>
          <p:nvPr/>
        </p:nvSpPr>
        <p:spPr>
          <a:xfrm>
            <a:off x="3945171" y="3379001"/>
            <a:ext cx="3257633" cy="914400"/>
          </a:xfrm>
          <a:prstGeom prst="rect">
            <a:avLst/>
          </a:prstGeom>
          <a:ln w="31750">
            <a:solidFill>
              <a:srgbClr val="0070C0"/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dirty="0"/>
              <a:t>What technical local communities do you have?</a:t>
            </a:r>
          </a:p>
          <a:p>
            <a:pPr algn="ctr"/>
            <a:r>
              <a:rPr lang="en-US" dirty="0"/>
              <a:t>Build (joint) chapters for them.</a:t>
            </a:r>
          </a:p>
        </p:txBody>
      </p:sp>
    </p:spTree>
    <p:extLst>
      <p:ext uri="{BB962C8B-B14F-4D97-AF65-F5344CB8AC3E}">
        <p14:creationId xmlns:p14="http://schemas.microsoft.com/office/powerpoint/2010/main" val="24338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7672DA-DDE5-A849-C252-123C041A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complex organization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643B8-9834-4F82-F9A4-357D821D8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something for everyone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B5368-83C7-A5E2-FDAE-DD874B3101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D4A13-8130-409C-B957-5F8538BD705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77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9AF062-5041-2ED8-2A77-73440375E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289" y="958646"/>
            <a:ext cx="8658713" cy="3380880"/>
          </a:xfrm>
        </p:spPr>
        <p:txBody>
          <a:bodyPr>
            <a:normAutofit/>
          </a:bodyPr>
          <a:lstStyle/>
          <a:p>
            <a:r>
              <a:rPr lang="en-US" sz="2800" dirty="0"/>
              <a:t>Technical diversity</a:t>
            </a:r>
          </a:p>
          <a:p>
            <a:pPr lvl="1"/>
            <a:r>
              <a:rPr lang="en-US" sz="2400" dirty="0"/>
              <a:t>There is a community for almost everyone</a:t>
            </a:r>
          </a:p>
          <a:p>
            <a:pPr lvl="1"/>
            <a:r>
              <a:rPr lang="en-US" sz="2400" dirty="0"/>
              <a:t>Societies, Councils, TC’s</a:t>
            </a:r>
          </a:p>
          <a:p>
            <a:r>
              <a:rPr lang="en-US" sz="2800" dirty="0"/>
              <a:t>Dedicated volunteers, rich traditions</a:t>
            </a:r>
          </a:p>
          <a:p>
            <a:r>
              <a:rPr lang="en-US" sz="2800" dirty="0"/>
              <a:t>Technical content – periodicals and conferences</a:t>
            </a:r>
          </a:p>
          <a:p>
            <a:r>
              <a:rPr lang="en-US" sz="2800" dirty="0"/>
              <a:t>What if there isn’t a community that suits your needs?</a:t>
            </a:r>
          </a:p>
          <a:p>
            <a:pPr lvl="1"/>
            <a:r>
              <a:rPr lang="en-US" sz="2400" dirty="0"/>
              <a:t>Create one – TC’s, Future Directions, within Societies &amp; Councils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969BF2-3E10-DFF0-E6F6-2CEC601D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IEEE Technical Activities</a:t>
            </a:r>
          </a:p>
        </p:txBody>
      </p:sp>
    </p:spTree>
    <p:extLst>
      <p:ext uri="{BB962C8B-B14F-4D97-AF65-F5344CB8AC3E}">
        <p14:creationId xmlns:p14="http://schemas.microsoft.com/office/powerpoint/2010/main" val="224079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7672DA-DDE5-A849-C252-123C041A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Collaboration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643B8-9834-4F82-F9A4-357D821D8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Societies &amp; Technical Councils and beyond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B5368-83C7-A5E2-FDAE-DD874B3101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D4A13-8130-409C-B957-5F8538BD705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F78A0-188C-98C6-F1B6-90815BB5F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0" y="4998168"/>
            <a:ext cx="1507542" cy="128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678B5D-E80E-EC2A-289F-801ED9FA98EA}"/>
              </a:ext>
            </a:extLst>
          </p:cNvPr>
          <p:cNvSpPr txBox="1"/>
          <p:nvPr/>
        </p:nvSpPr>
        <p:spPr>
          <a:xfrm>
            <a:off x="2668409" y="2144027"/>
            <a:ext cx="415176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Improve collaboration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amplify Impact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in an ever</a:t>
            </a:r>
          </a:p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more interdisciplinary world</a:t>
            </a:r>
          </a:p>
        </p:txBody>
      </p:sp>
    </p:spTree>
    <p:extLst>
      <p:ext uri="{BB962C8B-B14F-4D97-AF65-F5344CB8AC3E}">
        <p14:creationId xmlns:p14="http://schemas.microsoft.com/office/powerpoint/2010/main" val="18055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Line 55">
            <a:extLst>
              <a:ext uri="{FF2B5EF4-FFF2-40B4-BE49-F238E27FC236}">
                <a16:creationId xmlns:a16="http://schemas.microsoft.com/office/drawing/2014/main" id="{8CE26855-314E-4BCD-D9EA-C94F3D098F5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988930" y="3137561"/>
            <a:ext cx="0" cy="6035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0" name="Title 4">
            <a:extLst>
              <a:ext uri="{FF2B5EF4-FFF2-40B4-BE49-F238E27FC236}">
                <a16:creationId xmlns:a16="http://schemas.microsoft.com/office/drawing/2014/main" id="{82D965E9-C444-2BD4-9A5B-009356097EA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4085" y="141685"/>
            <a:ext cx="8221265" cy="665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IEEE Organization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ECF603F-6E4D-87FD-04C1-2D2E5DF9AD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50">
                <a:solidFill>
                  <a:srgbClr val="00629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22532" name="Line 48">
            <a:extLst>
              <a:ext uri="{FF2B5EF4-FFF2-40B4-BE49-F238E27FC236}">
                <a16:creationId xmlns:a16="http://schemas.microsoft.com/office/drawing/2014/main" id="{1EFCB9A7-AC05-F084-5D4E-19F4AF04494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29097" y="3524563"/>
            <a:ext cx="0" cy="1910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3" name="Line 48">
            <a:extLst>
              <a:ext uri="{FF2B5EF4-FFF2-40B4-BE49-F238E27FC236}">
                <a16:creationId xmlns:a16="http://schemas.microsoft.com/office/drawing/2014/main" id="{69230D55-EB0B-2B0D-E78B-28B27667AC5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22599" y="3115515"/>
            <a:ext cx="0" cy="182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5" name="Line 54">
            <a:extLst>
              <a:ext uri="{FF2B5EF4-FFF2-40B4-BE49-F238E27FC236}">
                <a16:creationId xmlns:a16="http://schemas.microsoft.com/office/drawing/2014/main" id="{AA5449CA-4DE1-F324-4F89-7F7C8C2DE30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92193" y="2118636"/>
            <a:ext cx="0" cy="1767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6" name="Line 54">
            <a:extLst>
              <a:ext uri="{FF2B5EF4-FFF2-40B4-BE49-F238E27FC236}">
                <a16:creationId xmlns:a16="http://schemas.microsoft.com/office/drawing/2014/main" id="{85E9A6D3-A27C-73AA-7FD3-74849F364A2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29097" y="2118636"/>
            <a:ext cx="0" cy="1780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7" name="Line 54">
            <a:extLst>
              <a:ext uri="{FF2B5EF4-FFF2-40B4-BE49-F238E27FC236}">
                <a16:creationId xmlns:a16="http://schemas.microsoft.com/office/drawing/2014/main" id="{B7BF1EDA-D274-CD18-8559-12642A1F45C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863402" y="2112139"/>
            <a:ext cx="0" cy="2091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8" name="Line 54">
            <a:extLst>
              <a:ext uri="{FF2B5EF4-FFF2-40B4-BE49-F238E27FC236}">
                <a16:creationId xmlns:a16="http://schemas.microsoft.com/office/drawing/2014/main" id="{C6CBB534-27ED-0A8B-58E9-2C5CB990948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886013" y="2103042"/>
            <a:ext cx="0" cy="2182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9" name="Line 54">
            <a:extLst>
              <a:ext uri="{FF2B5EF4-FFF2-40B4-BE49-F238E27FC236}">
                <a16:creationId xmlns:a16="http://schemas.microsoft.com/office/drawing/2014/main" id="{2684825E-89F6-4F8C-8B24-5DC5E819A04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934612" y="2103042"/>
            <a:ext cx="0" cy="2247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0" name="Line 54">
            <a:extLst>
              <a:ext uri="{FF2B5EF4-FFF2-40B4-BE49-F238E27FC236}">
                <a16:creationId xmlns:a16="http://schemas.microsoft.com/office/drawing/2014/main" id="{E5B38953-D656-6007-BD22-47C2F55D524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83210" y="2123833"/>
            <a:ext cx="0" cy="1819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1" name="Line 54">
            <a:extLst>
              <a:ext uri="{FF2B5EF4-FFF2-40B4-BE49-F238E27FC236}">
                <a16:creationId xmlns:a16="http://schemas.microsoft.com/office/drawing/2014/main" id="{3FEB570F-2A12-D4BA-77AA-7D51A962D4D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979834" y="2123833"/>
            <a:ext cx="0" cy="1767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2" name="Line 62">
            <a:extLst>
              <a:ext uri="{FF2B5EF4-FFF2-40B4-BE49-F238E27FC236}">
                <a16:creationId xmlns:a16="http://schemas.microsoft.com/office/drawing/2014/main" id="{A5A6420B-0786-C307-5103-CF67FAA4C0D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94791" y="4304190"/>
            <a:ext cx="535345" cy="3729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543" name="Line 63">
            <a:extLst>
              <a:ext uri="{FF2B5EF4-FFF2-40B4-BE49-F238E27FC236}">
                <a16:creationId xmlns:a16="http://schemas.microsoft.com/office/drawing/2014/main" id="{E4502347-9B12-DCEE-CC1B-A2D9322AA4A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402901" y="4230127"/>
            <a:ext cx="570427" cy="3001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544" name="Rectangle 35">
            <a:extLst>
              <a:ext uri="{FF2B5EF4-FFF2-40B4-BE49-F238E27FC236}">
                <a16:creationId xmlns:a16="http://schemas.microsoft.com/office/drawing/2014/main" id="{615B38C8-3DE4-6D8A-9F20-D9F9FD702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7955" y="1567699"/>
            <a:ext cx="2305098" cy="2750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Board of Directors (BoD)</a:t>
            </a:r>
          </a:p>
        </p:txBody>
      </p:sp>
      <p:sp>
        <p:nvSpPr>
          <p:cNvPr id="22545" name="Rectangle 36">
            <a:extLst>
              <a:ext uri="{FF2B5EF4-FFF2-40B4-BE49-F238E27FC236}">
                <a16:creationId xmlns:a16="http://schemas.microsoft.com/office/drawing/2014/main" id="{DD56B18F-405F-DF9E-1559-C7B37D138D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26038" y="1578094"/>
            <a:ext cx="1556656" cy="2750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Assembly</a:t>
            </a:r>
          </a:p>
        </p:txBody>
      </p:sp>
      <p:sp>
        <p:nvSpPr>
          <p:cNvPr id="22546" name="Rectangle 37">
            <a:extLst>
              <a:ext uri="{FF2B5EF4-FFF2-40B4-BE49-F238E27FC236}">
                <a16:creationId xmlns:a16="http://schemas.microsoft.com/office/drawing/2014/main" id="{74BC97D9-031F-62FA-3AF7-AA1960DD8D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8339" y="2286256"/>
            <a:ext cx="949846" cy="27501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PSPB</a:t>
            </a: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F1444C58-91B6-8C8A-07BE-56BD63446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9052" y="2297950"/>
            <a:ext cx="947248" cy="268783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67866" tIns="33338" rIns="67866" bIns="33338">
            <a:spAutoFit/>
          </a:bodyPr>
          <a:lstStyle>
            <a:lvl1pPr eaLnBrk="0" hangingPunct="0">
              <a:spcBef>
                <a:spcPts val="1800"/>
              </a:spcBef>
              <a:buSzPct val="135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95959"/>
              </a:buClr>
              <a:buFont typeface="Lucida Grande" pitchFamily="1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95959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163" dirty="0">
                <a:solidFill>
                  <a:schemeClr val="bg1"/>
                </a:solidFill>
              </a:rPr>
              <a:t>IEEE-USA</a:t>
            </a:r>
          </a:p>
        </p:txBody>
      </p:sp>
      <p:sp>
        <p:nvSpPr>
          <p:cNvPr id="22548" name="Rectangle 39">
            <a:extLst>
              <a:ext uri="{FF2B5EF4-FFF2-40B4-BE49-F238E27FC236}">
                <a16:creationId xmlns:a16="http://schemas.microsoft.com/office/drawing/2014/main" id="{EFE1099D-21FE-3A54-B7B0-97C704614C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950" y="2292751"/>
            <a:ext cx="945948" cy="27501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SA</a:t>
            </a:r>
          </a:p>
        </p:txBody>
      </p:sp>
      <p:sp>
        <p:nvSpPr>
          <p:cNvPr id="22549" name="Rectangle 40">
            <a:extLst>
              <a:ext uri="{FF2B5EF4-FFF2-40B4-BE49-F238E27FC236}">
                <a16:creationId xmlns:a16="http://schemas.microsoft.com/office/drawing/2014/main" id="{BD9009AE-03BD-8688-F59C-5C594B3542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2644" y="2291453"/>
            <a:ext cx="945948" cy="27501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EAB</a:t>
            </a:r>
          </a:p>
        </p:txBody>
      </p:sp>
      <p:sp>
        <p:nvSpPr>
          <p:cNvPr id="22550" name="Rectangle 41">
            <a:extLst>
              <a:ext uri="{FF2B5EF4-FFF2-40B4-BE49-F238E27FC236}">
                <a16:creationId xmlns:a16="http://schemas.microsoft.com/office/drawing/2014/main" id="{6FEAAC65-C15A-64E6-845C-4F99F2BB2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12721" y="2279758"/>
            <a:ext cx="947248" cy="27501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MGA</a:t>
            </a:r>
          </a:p>
        </p:txBody>
      </p:sp>
      <p:sp>
        <p:nvSpPr>
          <p:cNvPr id="22551" name="Rectangle 42">
            <a:extLst>
              <a:ext uri="{FF2B5EF4-FFF2-40B4-BE49-F238E27FC236}">
                <a16:creationId xmlns:a16="http://schemas.microsoft.com/office/drawing/2014/main" id="{6ED93A05-D327-13D3-795A-AB5B08E4E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7026" y="2279758"/>
            <a:ext cx="931656" cy="275010"/>
          </a:xfrm>
          <a:prstGeom prst="rect">
            <a:avLst/>
          </a:prstGeom>
          <a:solidFill>
            <a:srgbClr val="0066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TAB</a:t>
            </a:r>
          </a:p>
        </p:txBody>
      </p:sp>
      <p:sp>
        <p:nvSpPr>
          <p:cNvPr id="22552" name="Rectangle 43">
            <a:extLst>
              <a:ext uri="{FF2B5EF4-FFF2-40B4-BE49-F238E27FC236}">
                <a16:creationId xmlns:a16="http://schemas.microsoft.com/office/drawing/2014/main" id="{C74DB220-AC04-885E-13E6-01A523395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8160" y="2295351"/>
            <a:ext cx="944649" cy="278067"/>
          </a:xfrm>
          <a:prstGeom prst="rect">
            <a:avLst/>
          </a:prstGeom>
          <a:solidFill>
            <a:srgbClr val="4A8319"/>
          </a:solidFill>
          <a:ln w="9525">
            <a:solidFill>
              <a:srgbClr val="4A8319"/>
            </a:solidFill>
            <a:miter lim="800000"/>
            <a:headEnd/>
            <a:tailEnd/>
          </a:ln>
        </p:spPr>
        <p:txBody>
          <a:bodyPr lIns="67866" tIns="33338" rIns="67866" bIns="3333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ED</a:t>
            </a:r>
          </a:p>
        </p:txBody>
      </p:sp>
      <p:sp>
        <p:nvSpPr>
          <p:cNvPr id="22553" name="Line 44">
            <a:extLst>
              <a:ext uri="{FF2B5EF4-FFF2-40B4-BE49-F238E27FC236}">
                <a16:creationId xmlns:a16="http://schemas.microsoft.com/office/drawing/2014/main" id="{57EB6599-064C-F995-3B3A-8B597CF6D91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342872" y="1860058"/>
            <a:ext cx="0" cy="2429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4" name="Line 48">
            <a:extLst>
              <a:ext uri="{FF2B5EF4-FFF2-40B4-BE49-F238E27FC236}">
                <a16:creationId xmlns:a16="http://schemas.microsoft.com/office/drawing/2014/main" id="{0C13CD79-0827-3D0B-53C4-9BD4957507A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80498" y="3158137"/>
            <a:ext cx="0" cy="141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5" name="Rectangle 51">
            <a:extLst>
              <a:ext uri="{FF2B5EF4-FFF2-40B4-BE49-F238E27FC236}">
                <a16:creationId xmlns:a16="http://schemas.microsoft.com/office/drawing/2014/main" id="{A7E32293-DB86-A010-5F46-06A5050067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6226" y="3299771"/>
            <a:ext cx="948546" cy="224628"/>
          </a:xfrm>
          <a:prstGeom prst="rect">
            <a:avLst/>
          </a:prstGeom>
          <a:solidFill>
            <a:srgbClr val="0066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10 Regions</a:t>
            </a:r>
          </a:p>
        </p:txBody>
      </p:sp>
      <p:sp>
        <p:nvSpPr>
          <p:cNvPr id="22556" name="Line 57">
            <a:extLst>
              <a:ext uri="{FF2B5EF4-FFF2-40B4-BE49-F238E27FC236}">
                <a16:creationId xmlns:a16="http://schemas.microsoft.com/office/drawing/2014/main" id="{C9A9714D-784D-E3FE-47A3-9332201DB66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355867" y="1345505"/>
            <a:ext cx="0" cy="222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7" name="Line 58">
            <a:extLst>
              <a:ext uri="{FF2B5EF4-FFF2-40B4-BE49-F238E27FC236}">
                <a16:creationId xmlns:a16="http://schemas.microsoft.com/office/drawing/2014/main" id="{7C5515F1-E06A-C2F1-3174-5D2C82BBA90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578582" y="1723624"/>
            <a:ext cx="13474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8" name="Line 59">
            <a:extLst>
              <a:ext uri="{FF2B5EF4-FFF2-40B4-BE49-F238E27FC236}">
                <a16:creationId xmlns:a16="http://schemas.microsoft.com/office/drawing/2014/main" id="{1E1854AC-56DF-2F27-DA09-00FA61914EA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578582" y="1349402"/>
            <a:ext cx="0" cy="3794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559" name="Text Box 61">
            <a:extLst>
              <a:ext uri="{FF2B5EF4-FFF2-40B4-BE49-F238E27FC236}">
                <a16:creationId xmlns:a16="http://schemas.microsoft.com/office/drawing/2014/main" id="{25D94F45-C4C1-8004-A7D9-6E8A0BFD348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304926" y="4441925"/>
            <a:ext cx="1978954" cy="302301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Chapters</a:t>
            </a:r>
          </a:p>
        </p:txBody>
      </p:sp>
      <p:sp>
        <p:nvSpPr>
          <p:cNvPr id="22560" name="TextBox 36">
            <a:extLst>
              <a:ext uri="{FF2B5EF4-FFF2-40B4-BE49-F238E27FC236}">
                <a16:creationId xmlns:a16="http://schemas.microsoft.com/office/drawing/2014/main" id="{7C0B2E15-0C4F-45FD-56E0-0708082B2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721" y="2561724"/>
            <a:ext cx="947248" cy="6035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 and Geographic Activities</a:t>
            </a: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Board</a:t>
            </a:r>
          </a:p>
        </p:txBody>
      </p:sp>
      <p:sp>
        <p:nvSpPr>
          <p:cNvPr id="22561" name="TextBox 37">
            <a:extLst>
              <a:ext uri="{FF2B5EF4-FFF2-40B4-BE49-F238E27FC236}">
                <a16:creationId xmlns:a16="http://schemas.microsoft.com/office/drawing/2014/main" id="{F0AB367D-7154-2E19-DB39-533994C81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026" y="2564322"/>
            <a:ext cx="925158" cy="6035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Technical Activities</a:t>
            </a: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Board</a:t>
            </a:r>
          </a:p>
        </p:txBody>
      </p:sp>
      <p:sp>
        <p:nvSpPr>
          <p:cNvPr id="22562" name="TextBox 38">
            <a:extLst>
              <a:ext uri="{FF2B5EF4-FFF2-40B4-BE49-F238E27FC236}">
                <a16:creationId xmlns:a16="http://schemas.microsoft.com/office/drawing/2014/main" id="{1DD05057-3526-3B51-91BB-269E9D95F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937" y="2569520"/>
            <a:ext cx="947248" cy="6035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Publication Services and Products Board</a:t>
            </a:r>
          </a:p>
        </p:txBody>
      </p:sp>
      <p:sp>
        <p:nvSpPr>
          <p:cNvPr id="22563" name="TextBox 39">
            <a:extLst>
              <a:ext uri="{FF2B5EF4-FFF2-40B4-BE49-F238E27FC236}">
                <a16:creationId xmlns:a16="http://schemas.microsoft.com/office/drawing/2014/main" id="{6B6A960D-10E7-9DB0-EB29-526EA91F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644" y="2570819"/>
            <a:ext cx="945948" cy="6035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Educational Activities Board</a:t>
            </a:r>
          </a:p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64" name="TextBox 40">
            <a:extLst>
              <a:ext uri="{FF2B5EF4-FFF2-40B4-BE49-F238E27FC236}">
                <a16:creationId xmlns:a16="http://schemas.microsoft.com/office/drawing/2014/main" id="{8AAB7993-54B0-2959-D506-0259F5DF0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352" y="2573417"/>
            <a:ext cx="948546" cy="6035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Standards Association</a:t>
            </a:r>
          </a:p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65" name="TextBox 41">
            <a:extLst>
              <a:ext uri="{FF2B5EF4-FFF2-40B4-BE49-F238E27FC236}">
                <a16:creationId xmlns:a16="http://schemas.microsoft.com/office/drawing/2014/main" id="{CB9D76F6-FC51-F483-EE59-B1FB126D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753" y="2570819"/>
            <a:ext cx="948546" cy="6035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IEEE USA</a:t>
            </a:r>
          </a:p>
          <a:p>
            <a:pPr algn="ctr"/>
            <a:endParaRPr lang="it-IT" altLang="en-US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it-IT" altLang="en-US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66" name="TextBox 42">
            <a:extLst>
              <a:ext uri="{FF2B5EF4-FFF2-40B4-BE49-F238E27FC236}">
                <a16:creationId xmlns:a16="http://schemas.microsoft.com/office/drawing/2014/main" id="{F3B158B3-172B-6018-C56F-22AFE11E5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160" y="2576016"/>
            <a:ext cx="944649" cy="603504"/>
          </a:xfrm>
          <a:prstGeom prst="rect">
            <a:avLst/>
          </a:prstGeom>
          <a:solidFill>
            <a:schemeClr val="bg1"/>
          </a:solidFill>
          <a:ln w="9525">
            <a:solidFill>
              <a:srgbClr val="4A831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Executive  Director</a:t>
            </a:r>
          </a:p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it-IT" alt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67" name="TextBox 43">
            <a:extLst>
              <a:ext uri="{FF2B5EF4-FFF2-40B4-BE49-F238E27FC236}">
                <a16:creationId xmlns:a16="http://schemas.microsoft.com/office/drawing/2014/main" id="{D4F69DF0-193D-5275-0B95-266EFC65B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357" y="3401123"/>
            <a:ext cx="945948" cy="600164"/>
          </a:xfrm>
          <a:prstGeom prst="rect">
            <a:avLst/>
          </a:prstGeom>
          <a:solidFill>
            <a:schemeClr val="bg1"/>
          </a:solidFill>
          <a:ln w="9525">
            <a:solidFill>
              <a:srgbClr val="4A831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en-US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Staff &amp; </a:t>
            </a:r>
            <a:b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Society Executive Directors/</a:t>
            </a:r>
          </a:p>
          <a:p>
            <a:pPr algn="ctr"/>
            <a:r>
              <a:rPr lang="it-IT" alt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Administrators</a:t>
            </a: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C8CC9BA9-3B0B-9673-5229-294CB4ADE7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4926" y="3707777"/>
            <a:ext cx="949846" cy="583820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  <a:effectLst/>
        </p:spPr>
        <p:txBody>
          <a:bodyPr lIns="67866" tIns="33338" rIns="67866" bIns="33338">
            <a:spAutoFit/>
          </a:bodyPr>
          <a:lstStyle>
            <a:lvl1pPr eaLnBrk="0" hangingPunct="0">
              <a:spcBef>
                <a:spcPts val="1800"/>
              </a:spcBef>
              <a:buSzPct val="135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95959"/>
              </a:buClr>
              <a:buFont typeface="Lucida Grande" pitchFamily="1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95959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013" dirty="0">
                <a:solidFill>
                  <a:schemeClr val="bg1"/>
                </a:solidFill>
              </a:rPr>
              <a:t>Sections &amp; Geographic Councils</a:t>
            </a:r>
          </a:p>
        </p:txBody>
      </p:sp>
      <p:sp>
        <p:nvSpPr>
          <p:cNvPr id="46" name="Rectangle 51">
            <a:extLst>
              <a:ext uri="{FF2B5EF4-FFF2-40B4-BE49-F238E27FC236}">
                <a16:creationId xmlns:a16="http://schemas.microsoft.com/office/drawing/2014/main" id="{73418482-50DB-9B17-674A-57C694B666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4429" y="3714272"/>
            <a:ext cx="939451" cy="600613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  <a:effectLst/>
        </p:spPr>
        <p:txBody>
          <a:bodyPr lIns="67866" tIns="33338" rIns="67866" bIns="33338">
            <a:spAutoFit/>
          </a:bodyPr>
          <a:lstStyle>
            <a:lvl1pPr eaLnBrk="0" hangingPunct="0">
              <a:spcBef>
                <a:spcPts val="1800"/>
              </a:spcBef>
              <a:buSzPct val="135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95959"/>
              </a:buClr>
              <a:buFont typeface="Lucida Grande" pitchFamily="1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95959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013" dirty="0">
                <a:solidFill>
                  <a:schemeClr val="bg1"/>
                </a:solidFill>
              </a:rPr>
              <a:t>Societies</a:t>
            </a:r>
            <a:r>
              <a:rPr lang="en-US" altLang="en-US" sz="1013" dirty="0">
                <a:solidFill>
                  <a:srgbClr val="FF3300"/>
                </a:solidFill>
              </a:rPr>
              <a:t> </a:t>
            </a:r>
            <a:r>
              <a:rPr lang="en-US" altLang="en-US" sz="1013" dirty="0">
                <a:solidFill>
                  <a:schemeClr val="bg1"/>
                </a:solidFill>
              </a:rPr>
              <a:t>&amp; Technical Councils</a:t>
            </a:r>
            <a:endParaRPr lang="en-US" altLang="en-US" sz="1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endParaRPr lang="en-US" altLang="en-US" sz="100" dirty="0">
              <a:solidFill>
                <a:schemeClr val="bg1"/>
              </a:solidFill>
            </a:endParaRPr>
          </a:p>
        </p:txBody>
      </p:sp>
      <p:sp>
        <p:nvSpPr>
          <p:cNvPr id="22570" name="Rectangle 51">
            <a:extLst>
              <a:ext uri="{FF2B5EF4-FFF2-40B4-BE49-F238E27FC236}">
                <a16:creationId xmlns:a16="http://schemas.microsoft.com/office/drawing/2014/main" id="{40A3F32B-7906-7D9C-19D9-5D22E1BE1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4429" y="3297172"/>
            <a:ext cx="939451" cy="224628"/>
          </a:xfrm>
          <a:prstGeom prst="rect">
            <a:avLst/>
          </a:prstGeom>
          <a:solidFill>
            <a:srgbClr val="0066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10 Divisions</a:t>
            </a:r>
          </a:p>
        </p:txBody>
      </p:sp>
      <p:sp>
        <p:nvSpPr>
          <p:cNvPr id="22571" name="Line 48">
            <a:extLst>
              <a:ext uri="{FF2B5EF4-FFF2-40B4-BE49-F238E27FC236}">
                <a16:creationId xmlns:a16="http://schemas.microsoft.com/office/drawing/2014/main" id="{2F0305BF-C07D-2B00-7100-A2802D6F037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85695" y="3521965"/>
            <a:ext cx="0" cy="184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22572" name="Picture 48" descr="Screen Shot 2017-02-25 at 11.58.24 .png">
            <a:extLst>
              <a:ext uri="{FF2B5EF4-FFF2-40B4-BE49-F238E27FC236}">
                <a16:creationId xmlns:a16="http://schemas.microsoft.com/office/drawing/2014/main" id="{D28DADAA-8098-4227-AEA0-DE04C5A8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79" y="474922"/>
            <a:ext cx="3305620" cy="7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3" name="TextBox 2">
            <a:extLst>
              <a:ext uri="{FF2B5EF4-FFF2-40B4-BE49-F238E27FC236}">
                <a16:creationId xmlns:a16="http://schemas.microsoft.com/office/drawing/2014/main" id="{02441601-E757-8C58-3B21-97760BDD6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635" y="1145401"/>
            <a:ext cx="2568872" cy="277109"/>
          </a:xfrm>
          <a:prstGeom prst="rect">
            <a:avLst/>
          </a:prstGeom>
          <a:solidFill>
            <a:schemeClr val="bg1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 E M B E R S</a:t>
            </a:r>
          </a:p>
        </p:txBody>
      </p:sp>
      <p:sp>
        <p:nvSpPr>
          <p:cNvPr id="22574" name="Line 58">
            <a:extLst>
              <a:ext uri="{FF2B5EF4-FFF2-40B4-BE49-F238E27FC236}">
                <a16:creationId xmlns:a16="http://schemas.microsoft.com/office/drawing/2014/main" id="{141774CF-1CF7-A695-4B09-E839A5BAF5D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80498" y="2112139"/>
            <a:ext cx="620843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2E422B-5DC7-FFE2-3CA5-DDADF2FDAA58}"/>
              </a:ext>
            </a:extLst>
          </p:cNvPr>
          <p:cNvSpPr/>
          <p:nvPr/>
        </p:nvSpPr>
        <p:spPr>
          <a:xfrm>
            <a:off x="2293753" y="2226484"/>
            <a:ext cx="1025210" cy="2147873"/>
          </a:xfrm>
          <a:prstGeom prst="rect">
            <a:avLst/>
          </a:prstGeom>
          <a:noFill/>
          <a:ln w="349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91B445-FE0C-BE26-A89B-3A9C6BA67A75}"/>
              </a:ext>
            </a:extLst>
          </p:cNvPr>
          <p:cNvSpPr txBox="1"/>
          <p:nvPr/>
        </p:nvSpPr>
        <p:spPr>
          <a:xfrm>
            <a:off x="294085" y="4592241"/>
            <a:ext cx="1893094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i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ta.ieee.org</a:t>
            </a:r>
            <a:endParaRPr lang="en-US" sz="135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02B89-851D-9346-359F-4863683C7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09C47-531B-1668-801F-E649B824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TAB-wide, IEEE-wide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1C5063-DF69-B932-FD64-5D969E0C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612" y="882992"/>
            <a:ext cx="3206337" cy="665908"/>
          </a:xfrm>
        </p:spPr>
        <p:txBody>
          <a:bodyPr>
            <a:normAutofit lnSpcReduction="10000"/>
          </a:bodyPr>
          <a:lstStyle/>
          <a:p>
            <a:pPr marL="171446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Conference</a:t>
            </a:r>
          </a:p>
          <a:p>
            <a:pPr marL="428621" indent="-2571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8C0D8-A510-254C-F1DA-DA0888B7144D}"/>
              </a:ext>
            </a:extLst>
          </p:cNvPr>
          <p:cNvSpPr txBox="1"/>
          <p:nvPr/>
        </p:nvSpPr>
        <p:spPr>
          <a:xfrm>
            <a:off x="4296638" y="4138999"/>
            <a:ext cx="4573484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>
              <a:lnSpc>
                <a:spcPct val="120000"/>
              </a:lnSpc>
              <a:spcBef>
                <a:spcPts val="600"/>
              </a:spcBef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Planned topic – Clean Tech Solutions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BAF86-9137-8B94-2E76-318F6EFB2C8F}"/>
              </a:ext>
            </a:extLst>
          </p:cNvPr>
          <p:cNvSpPr txBox="1"/>
          <p:nvPr/>
        </p:nvSpPr>
        <p:spPr>
          <a:xfrm>
            <a:off x="4504533" y="1746326"/>
            <a:ext cx="4478111" cy="62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Work with IEEE Conferences Committee’s (ICC) Event Innovations and Enhancements Committee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1B43C-958E-CEB9-4BFA-F8E017BDB60E}"/>
              </a:ext>
            </a:extLst>
          </p:cNvPr>
          <p:cNvSpPr txBox="1"/>
          <p:nvPr/>
        </p:nvSpPr>
        <p:spPr>
          <a:xfrm>
            <a:off x="4712126" y="2654575"/>
            <a:ext cx="4800230" cy="131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produced event (similar to Convene)</a:t>
            </a:r>
          </a:p>
          <a:p>
            <a:pPr marL="600075" lvl="1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No call for papers</a:t>
            </a:r>
          </a:p>
          <a:p>
            <a:pPr marL="600075" lvl="1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Invited content – the best from across TA</a:t>
            </a:r>
          </a:p>
          <a:p>
            <a:pPr marL="600075" lvl="1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Complementary outside content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5CD62-15E4-337A-D0E0-2E09DC6C4B22}"/>
              </a:ext>
            </a:extLst>
          </p:cNvPr>
          <p:cNvSpPr txBox="1"/>
          <p:nvPr/>
        </p:nvSpPr>
        <p:spPr>
          <a:xfrm>
            <a:off x="4270735" y="1004502"/>
            <a:ext cx="4573484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Plan in 2024, hold in 2025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D90DB7-8F68-A96F-D0B0-D2AE59BBD357}"/>
              </a:ext>
            </a:extLst>
          </p:cNvPr>
          <p:cNvGrpSpPr/>
          <p:nvPr/>
        </p:nvGrpSpPr>
        <p:grpSpPr>
          <a:xfrm>
            <a:off x="4001608" y="2903941"/>
            <a:ext cx="685800" cy="682223"/>
            <a:chOff x="5286789" y="3523796"/>
            <a:chExt cx="914400" cy="90963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0820A74-1E52-EB39-6A4B-27928ECB7BE3}"/>
                </a:ext>
              </a:extLst>
            </p:cNvPr>
            <p:cNvSpPr/>
            <p:nvPr/>
          </p:nvSpPr>
          <p:spPr>
            <a:xfrm>
              <a:off x="5286789" y="3523796"/>
              <a:ext cx="914400" cy="909631"/>
            </a:xfrm>
            <a:prstGeom prst="ellipse">
              <a:avLst/>
            </a:prstGeom>
            <a:solidFill>
              <a:srgbClr val="78BE2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5" name="Graphic 14" descr="Headphones with solid fill">
              <a:extLst>
                <a:ext uri="{FF2B5EF4-FFF2-40B4-BE49-F238E27FC236}">
                  <a16:creationId xmlns:a16="http://schemas.microsoft.com/office/drawing/2014/main" id="{E551684E-391C-00E4-8E68-F82314E81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18208" y="3658571"/>
              <a:ext cx="640080" cy="64008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084AD4-1D07-AD7F-A9AB-17769C5336D7}"/>
              </a:ext>
            </a:extLst>
          </p:cNvPr>
          <p:cNvGrpSpPr/>
          <p:nvPr/>
        </p:nvGrpSpPr>
        <p:grpSpPr>
          <a:xfrm>
            <a:off x="3894432" y="1778728"/>
            <a:ext cx="685800" cy="682223"/>
            <a:chOff x="5237114" y="2255373"/>
            <a:chExt cx="914400" cy="9096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0F1000-48A5-9F78-55D0-BE87F93418C9}"/>
                </a:ext>
              </a:extLst>
            </p:cNvPr>
            <p:cNvSpPr/>
            <p:nvPr/>
          </p:nvSpPr>
          <p:spPr>
            <a:xfrm>
              <a:off x="5237114" y="2255373"/>
              <a:ext cx="914400" cy="909631"/>
            </a:xfrm>
            <a:prstGeom prst="ellipse">
              <a:avLst/>
            </a:prstGeom>
            <a:solidFill>
              <a:srgbClr val="78BE2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8" name="Graphic 17" descr="Handshake with solid fill">
              <a:extLst>
                <a:ext uri="{FF2B5EF4-FFF2-40B4-BE49-F238E27FC236}">
                  <a16:creationId xmlns:a16="http://schemas.microsoft.com/office/drawing/2014/main" id="{F2846532-BA4A-BFEC-06C0-F069382A3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28554" y="2379098"/>
              <a:ext cx="731520" cy="73152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E62662-5E45-4510-D98E-2D8EF25F1E40}"/>
              </a:ext>
            </a:extLst>
          </p:cNvPr>
          <p:cNvGrpSpPr/>
          <p:nvPr/>
        </p:nvGrpSpPr>
        <p:grpSpPr>
          <a:xfrm>
            <a:off x="3585006" y="3903554"/>
            <a:ext cx="685800" cy="685800"/>
            <a:chOff x="5181600" y="5177494"/>
            <a:chExt cx="914400" cy="914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6DF84C-71D8-0897-4667-D603FC97538E}"/>
                </a:ext>
              </a:extLst>
            </p:cNvPr>
            <p:cNvSpPr/>
            <p:nvPr/>
          </p:nvSpPr>
          <p:spPr>
            <a:xfrm>
              <a:off x="5181600" y="5177494"/>
              <a:ext cx="914400" cy="914400"/>
            </a:xfrm>
            <a:prstGeom prst="ellipse">
              <a:avLst/>
            </a:prstGeom>
            <a:solidFill>
              <a:srgbClr val="78BE2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21" name="Graphic 20" descr="Renewable Energy with solid fill">
              <a:extLst>
                <a:ext uri="{FF2B5EF4-FFF2-40B4-BE49-F238E27FC236}">
                  <a16:creationId xmlns:a16="http://schemas.microsoft.com/office/drawing/2014/main" id="{026D108E-F795-7FC9-2313-DB410DE2C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74523" y="5266550"/>
              <a:ext cx="731520" cy="731520"/>
            </a:xfrm>
            <a:prstGeom prst="rect">
              <a:avLst/>
            </a:prstGeom>
          </p:spPr>
        </p:pic>
      </p:grpSp>
      <p:pic>
        <p:nvPicPr>
          <p:cNvPr id="28" name="Picture 27" descr="A green city with trees and wind turbines&#10;&#10;Description automatically generated">
            <a:extLst>
              <a:ext uri="{FF2B5EF4-FFF2-40B4-BE49-F238E27FC236}">
                <a16:creationId xmlns:a16="http://schemas.microsoft.com/office/drawing/2014/main" id="{EE22A8A0-2669-A3D3-59E3-B7C0D0A53F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68" y="1501874"/>
            <a:ext cx="2795471" cy="278382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9BF242-EA21-7E33-8A06-91EE73EA4B36}"/>
              </a:ext>
            </a:extLst>
          </p:cNvPr>
          <p:cNvGrpSpPr/>
          <p:nvPr/>
        </p:nvGrpSpPr>
        <p:grpSpPr>
          <a:xfrm>
            <a:off x="3414633" y="947599"/>
            <a:ext cx="685800" cy="682223"/>
            <a:chOff x="4552844" y="1263465"/>
            <a:chExt cx="914400" cy="9096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B8A24E-24B6-9C8C-A518-CE2F75B2C4CE}"/>
                </a:ext>
              </a:extLst>
            </p:cNvPr>
            <p:cNvSpPr/>
            <p:nvPr/>
          </p:nvSpPr>
          <p:spPr>
            <a:xfrm>
              <a:off x="4552844" y="1263465"/>
              <a:ext cx="914400" cy="909631"/>
            </a:xfrm>
            <a:prstGeom prst="ellipse">
              <a:avLst/>
            </a:prstGeom>
            <a:solidFill>
              <a:srgbClr val="78BE2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31" name="Graphic 30" descr="Clipboard Checked with solid fill">
              <a:extLst>
                <a:ext uri="{FF2B5EF4-FFF2-40B4-BE49-F238E27FC236}">
                  <a16:creationId xmlns:a16="http://schemas.microsoft.com/office/drawing/2014/main" id="{E9F1A625-7624-CE9F-72DF-0053C930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79963" y="1389916"/>
              <a:ext cx="64008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88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CAED2-8A71-99FD-F811-67196B225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121936-AB2B-FA47-25C1-DB035CB3F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CleanTech Solutions – Event Outline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4E50A-9636-60C5-ED50-741E67D6E1B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066221" y="3415800"/>
            <a:ext cx="4118894" cy="1263445"/>
          </a:xfrm>
          <a:noFill/>
        </p:spPr>
        <p:txBody>
          <a:bodyPr numCol="1"/>
          <a:lstStyle/>
          <a:p>
            <a:pPr lvl="1">
              <a:lnSpc>
                <a:spcPct val="110000"/>
              </a:lnSpc>
            </a:pPr>
            <a:r>
              <a:rPr lang="en-US" sz="15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Not a scholarly event with contributed papers etc.</a:t>
            </a:r>
          </a:p>
          <a:p>
            <a:pPr lvl="2">
              <a:lnSpc>
                <a:spcPct val="110000"/>
              </a:lnSpc>
            </a:pPr>
            <a:r>
              <a:rPr lang="en-US" sz="15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Curated event, similar to Convene</a:t>
            </a:r>
          </a:p>
          <a:p>
            <a:pPr lvl="2">
              <a:lnSpc>
                <a:spcPct val="110000"/>
              </a:lnSpc>
            </a:pPr>
            <a:r>
              <a:rPr lang="en-US" sz="15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Audience and outcome focused </a:t>
            </a:r>
          </a:p>
          <a:p>
            <a:pPr lvl="1"/>
            <a:endParaRPr lang="en-US" sz="1700" dirty="0">
              <a:latin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F161A1-57F9-3C32-5AAC-5549B4E64A66}"/>
              </a:ext>
            </a:extLst>
          </p:cNvPr>
          <p:cNvGrpSpPr/>
          <p:nvPr/>
        </p:nvGrpSpPr>
        <p:grpSpPr>
          <a:xfrm>
            <a:off x="5952222" y="1374750"/>
            <a:ext cx="3074501" cy="2353193"/>
            <a:chOff x="7569722" y="601948"/>
            <a:chExt cx="4099335" cy="31375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479BA2-D1CC-7880-D62B-1887A0FE4AC9}"/>
                </a:ext>
              </a:extLst>
            </p:cNvPr>
            <p:cNvSpPr txBox="1"/>
            <p:nvPr/>
          </p:nvSpPr>
          <p:spPr>
            <a:xfrm>
              <a:off x="7569722" y="1263476"/>
              <a:ext cx="4099334" cy="24760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346472" lvl="1" indent="-259556">
                <a:lnSpc>
                  <a:spcPct val="110000"/>
                </a:lnSpc>
                <a:buFont typeface="Wingdings" pitchFamily="2" charset="2"/>
                <a:buChar char="ü"/>
                <a:tabLst>
                  <a:tab pos="82154" algn="l"/>
                </a:tabLst>
              </a:pPr>
              <a:r>
                <a:rPr lang="en-US" sz="15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Outreach, build team, identify leaders</a:t>
              </a:r>
            </a:p>
            <a:p>
              <a:pPr marL="346472" lvl="1" indent="-259556">
                <a:lnSpc>
                  <a:spcPct val="110000"/>
                </a:lnSpc>
                <a:buFont typeface="Wingdings" pitchFamily="2" charset="2"/>
                <a:buChar char="ü"/>
                <a:tabLst>
                  <a:tab pos="82154" algn="l"/>
                </a:tabLst>
              </a:pPr>
              <a:r>
                <a:rPr lang="en-US" sz="15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Identify operating (sponsoring) entity</a:t>
              </a:r>
            </a:p>
            <a:p>
              <a:pPr marL="346472" lvl="1" indent="-259556">
                <a:lnSpc>
                  <a:spcPct val="110000"/>
                </a:lnSpc>
                <a:buFont typeface="Wingdings" pitchFamily="2" charset="2"/>
                <a:buChar char="ü"/>
                <a:tabLst>
                  <a:tab pos="82154" algn="l"/>
                </a:tabLst>
              </a:pPr>
              <a:r>
                <a:rPr lang="en-US" sz="15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Survey content and activities with TAB and IEEE</a:t>
              </a:r>
            </a:p>
            <a:p>
              <a:pPr marL="346472" lvl="1" indent="-259556">
                <a:lnSpc>
                  <a:spcPct val="110000"/>
                </a:lnSpc>
                <a:buFont typeface="Wingdings" pitchFamily="2" charset="2"/>
                <a:buChar char="ü"/>
                <a:tabLst>
                  <a:tab pos="82154" algn="l"/>
                </a:tabLst>
              </a:pPr>
              <a:r>
                <a:rPr lang="en-US" sz="15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Target date and location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B42CF5-D0A3-6710-A06E-644583D4698E}"/>
                </a:ext>
              </a:extLst>
            </p:cNvPr>
            <p:cNvSpPr/>
            <p:nvPr/>
          </p:nvSpPr>
          <p:spPr>
            <a:xfrm>
              <a:off x="7569723" y="601948"/>
              <a:ext cx="4099334" cy="66305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Short term goals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C04AF-07CD-FB41-D521-300C1C2F16C6}"/>
              </a:ext>
            </a:extLst>
          </p:cNvPr>
          <p:cNvSpPr txBox="1"/>
          <p:nvPr/>
        </p:nvSpPr>
        <p:spPr>
          <a:xfrm>
            <a:off x="2284637" y="1319072"/>
            <a:ext cx="3330018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Target a produced event in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0146E-2D57-F25B-E8E2-D1E79FC61452}"/>
              </a:ext>
            </a:extLst>
          </p:cNvPr>
          <p:cNvSpPr txBox="1"/>
          <p:nvPr/>
        </p:nvSpPr>
        <p:spPr>
          <a:xfrm>
            <a:off x="2059084" y="1975211"/>
            <a:ext cx="3781123" cy="140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0075" lvl="1" indent="-257175">
              <a:lnSpc>
                <a:spcPct val="110000"/>
              </a:lnSpc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Invited contributions from within IEEE (Societies, Councils, Communities, </a:t>
            </a:r>
            <a:r>
              <a:rPr lang="en-US" sz="15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Georgraphies</a:t>
            </a:r>
            <a:r>
              <a:rPr lang="en-US" sz="15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etc.) and outside IEEE</a:t>
            </a:r>
          </a:p>
          <a:p>
            <a:pPr marL="939785" lvl="2" indent="-165096">
              <a:lnSpc>
                <a:spcPct val="11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</a:pPr>
            <a:r>
              <a:rPr lang="en-US" sz="1500" dirty="0">
                <a:solidFill>
                  <a:schemeClr val="dk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Calibri"/>
              </a:rPr>
              <a:t>An opportunity for Societies and Councils to collaborate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7A748E-4466-0FF5-E616-71B2BA35AD22}"/>
              </a:ext>
            </a:extLst>
          </p:cNvPr>
          <p:cNvGrpSpPr/>
          <p:nvPr/>
        </p:nvGrpSpPr>
        <p:grpSpPr>
          <a:xfrm>
            <a:off x="2171099" y="2055499"/>
            <a:ext cx="480060" cy="480060"/>
            <a:chOff x="2894798" y="2740665"/>
            <a:chExt cx="640080" cy="64008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81A372-1B98-5DDE-3F65-880A0DA289D4}"/>
                </a:ext>
              </a:extLst>
            </p:cNvPr>
            <p:cNvSpPr/>
            <p:nvPr/>
          </p:nvSpPr>
          <p:spPr>
            <a:xfrm>
              <a:off x="2894798" y="2740665"/>
              <a:ext cx="640080" cy="6400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9" name="Graphic 18" descr="Open envelope with solid fill">
              <a:extLst>
                <a:ext uri="{FF2B5EF4-FFF2-40B4-BE49-F238E27FC236}">
                  <a16:creationId xmlns:a16="http://schemas.microsoft.com/office/drawing/2014/main" id="{73491840-29F2-E9B1-3ECE-187C82AAB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10365" y="2829154"/>
              <a:ext cx="408945" cy="40894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41260D-637E-09A4-AF63-6A1D8EC7B6F2}"/>
              </a:ext>
            </a:extLst>
          </p:cNvPr>
          <p:cNvGrpSpPr/>
          <p:nvPr/>
        </p:nvGrpSpPr>
        <p:grpSpPr>
          <a:xfrm>
            <a:off x="1761218" y="1306170"/>
            <a:ext cx="480060" cy="480060"/>
            <a:chOff x="2348290" y="1741560"/>
            <a:chExt cx="640080" cy="64008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50F568-81AE-864D-9600-08E6A123F282}"/>
                </a:ext>
              </a:extLst>
            </p:cNvPr>
            <p:cNvSpPr/>
            <p:nvPr/>
          </p:nvSpPr>
          <p:spPr>
            <a:xfrm>
              <a:off x="2348290" y="1741560"/>
              <a:ext cx="640080" cy="64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21" name="Graphic 20" descr="Theatre with solid fill">
              <a:extLst>
                <a:ext uri="{FF2B5EF4-FFF2-40B4-BE49-F238E27FC236}">
                  <a16:creationId xmlns:a16="http://schemas.microsoft.com/office/drawing/2014/main" id="{08C5EF39-35ED-20A7-DD4F-2DD44CD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44129" y="1856750"/>
              <a:ext cx="457200" cy="4572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004047-942D-C19B-EF0B-29AA35EC3183}"/>
              </a:ext>
            </a:extLst>
          </p:cNvPr>
          <p:cNvGrpSpPr/>
          <p:nvPr/>
        </p:nvGrpSpPr>
        <p:grpSpPr>
          <a:xfrm>
            <a:off x="2143466" y="3298385"/>
            <a:ext cx="480060" cy="480060"/>
            <a:chOff x="2857955" y="4397846"/>
            <a:chExt cx="640080" cy="640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0748C3-8B8C-C749-8496-78C243B749F2}"/>
                </a:ext>
              </a:extLst>
            </p:cNvPr>
            <p:cNvSpPr/>
            <p:nvPr/>
          </p:nvSpPr>
          <p:spPr>
            <a:xfrm>
              <a:off x="2857955" y="4397846"/>
              <a:ext cx="640080" cy="640080"/>
            </a:xfrm>
            <a:prstGeom prst="ellipse">
              <a:avLst/>
            </a:prstGeom>
            <a:solidFill>
              <a:srgbClr val="0066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25" name="Graphic 24" descr="Clapping hands with solid fill">
              <a:extLst>
                <a:ext uri="{FF2B5EF4-FFF2-40B4-BE49-F238E27FC236}">
                  <a16:creationId xmlns:a16="http://schemas.microsoft.com/office/drawing/2014/main" id="{A2710B96-CF04-5750-276C-932D9BE0A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01329" y="4422925"/>
              <a:ext cx="548640" cy="548640"/>
            </a:xfrm>
            <a:prstGeom prst="rect">
              <a:avLst/>
            </a:prstGeom>
          </p:spPr>
        </p:pic>
      </p:grpSp>
      <p:pic>
        <p:nvPicPr>
          <p:cNvPr id="28" name="Picture 27" descr="A blue and white target with an arrow in the center&#10;&#10;Description automatically generated">
            <a:extLst>
              <a:ext uri="{FF2B5EF4-FFF2-40B4-BE49-F238E27FC236}">
                <a16:creationId xmlns:a16="http://schemas.microsoft.com/office/drawing/2014/main" id="{1F20E8CF-55E8-F6A7-5184-B0E5A4DFFB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6" y="1587791"/>
            <a:ext cx="2266925" cy="26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50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0DA0F68-B77D-442D-8D8B-842CEC498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1E336-DDC7-BEAF-D84B-E89F45AAFB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D19908D-1FC9-4824-AD0B-57E35B93F53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F4350B-4278-77FE-AB1B-8FC8BF4C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my home in MGA</a:t>
            </a:r>
          </a:p>
        </p:txBody>
      </p:sp>
    </p:spTree>
    <p:extLst>
      <p:ext uri="{BB962C8B-B14F-4D97-AF65-F5344CB8AC3E}">
        <p14:creationId xmlns:p14="http://schemas.microsoft.com/office/powerpoint/2010/main" val="392821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078F8-4932-D777-1D11-42B77D7B5D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91E050-CB5A-9D47-E718-8339BF67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Regions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56B1F7-A525-7651-2563-8AA0ABA5ED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pic>
        <p:nvPicPr>
          <p:cNvPr id="9" name="Picture 8" descr="A map of the world&#10;&#10;Description automatically generated">
            <a:extLst>
              <a:ext uri="{FF2B5EF4-FFF2-40B4-BE49-F238E27FC236}">
                <a16:creationId xmlns:a16="http://schemas.microsoft.com/office/drawing/2014/main" id="{F1C3A677-2A6F-DD46-5DD9-35F1446B0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49" y="752367"/>
            <a:ext cx="7772400" cy="3116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C0946D-93DE-2D99-88AE-9A7A8CFC0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58" b="12340"/>
          <a:stretch/>
        </p:blipFill>
        <p:spPr>
          <a:xfrm>
            <a:off x="369297" y="3761673"/>
            <a:ext cx="5267915" cy="9317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3F5AD6-E9CC-5E35-93A8-001584D2EC2B}"/>
              </a:ext>
            </a:extLst>
          </p:cNvPr>
          <p:cNvSpPr txBox="1"/>
          <p:nvPr/>
        </p:nvSpPr>
        <p:spPr>
          <a:xfrm>
            <a:off x="525619" y="4682406"/>
            <a:ext cx="31567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/>
              <a:t>Credit: </a:t>
            </a:r>
            <a:r>
              <a:rPr lang="en-US" sz="800" dirty="0"/>
              <a:t>https://</a:t>
            </a:r>
            <a:r>
              <a:rPr lang="en-US" sz="800" dirty="0" err="1"/>
              <a:t>www.ieee.org</a:t>
            </a:r>
            <a:r>
              <a:rPr lang="en-US" sz="800" dirty="0"/>
              <a:t>/communities/regional-world-</a:t>
            </a:r>
            <a:r>
              <a:rPr lang="en-US" sz="800" dirty="0" err="1"/>
              <a:t>map.html</a:t>
            </a:r>
            <a:endParaRPr lang="en-US" sz="800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1FA3A67E-D310-6768-0783-7697C757C98F}"/>
              </a:ext>
            </a:extLst>
          </p:cNvPr>
          <p:cNvSpPr/>
          <p:nvPr/>
        </p:nvSpPr>
        <p:spPr>
          <a:xfrm>
            <a:off x="2670771" y="1837855"/>
            <a:ext cx="182880" cy="182880"/>
          </a:xfrm>
          <a:prstGeom prst="star5">
            <a:avLst/>
          </a:prstGeom>
          <a:solidFill>
            <a:srgbClr val="FFCC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26672-18A5-7697-D937-E2C6C5D6AD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2D06A2-6A02-3832-653E-9F7F84A5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Region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D2EB9-897E-C36E-D65E-72A10C151E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C9BA8A-B729-321B-6B36-6EE8492F3300}"/>
              </a:ext>
            </a:extLst>
          </p:cNvPr>
          <p:cNvGrpSpPr/>
          <p:nvPr/>
        </p:nvGrpSpPr>
        <p:grpSpPr>
          <a:xfrm>
            <a:off x="1946336" y="245650"/>
            <a:ext cx="5330615" cy="4480560"/>
            <a:chOff x="2081650" y="462071"/>
            <a:chExt cx="5330615" cy="44805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92D3AC-FBD1-B28C-2F0E-13F123852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91" b="191"/>
            <a:stretch/>
          </p:blipFill>
          <p:spPr>
            <a:xfrm>
              <a:off x="2081650" y="462071"/>
              <a:ext cx="5330615" cy="4480560"/>
            </a:xfrm>
            <a:prstGeom prst="rect">
              <a:avLst/>
            </a:prstGeom>
          </p:spPr>
        </p:pic>
        <p:pic>
          <p:nvPicPr>
            <p:cNvPr id="9" name="Picture 8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04808E41-87A2-CBE3-0991-146222AC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4933" y="3114560"/>
              <a:ext cx="660862" cy="137160"/>
            </a:xfrm>
            <a:prstGeom prst="rect">
              <a:avLst/>
            </a:prstGeom>
          </p:spPr>
        </p:pic>
        <p:pic>
          <p:nvPicPr>
            <p:cNvPr id="11" name="Picture 10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35DB839C-A0B1-EFAE-9E29-5646A182A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4156" y="3485796"/>
              <a:ext cx="735677" cy="137160"/>
            </a:xfrm>
            <a:prstGeom prst="rect">
              <a:avLst/>
            </a:prstGeom>
          </p:spPr>
        </p:pic>
        <p:pic>
          <p:nvPicPr>
            <p:cNvPr id="13" name="Picture 12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A398E5DB-835B-355F-94BD-129C0E861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522" y="3272963"/>
              <a:ext cx="598517" cy="137160"/>
            </a:xfrm>
            <a:prstGeom prst="rect">
              <a:avLst/>
            </a:prstGeom>
          </p:spPr>
        </p:pic>
        <p:pic>
          <p:nvPicPr>
            <p:cNvPr id="15" name="Picture 14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726246A9-DFD8-145A-4B7D-78CC06BC7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1650" y="3203093"/>
              <a:ext cx="602672" cy="137160"/>
            </a:xfrm>
            <a:prstGeom prst="rect">
              <a:avLst/>
            </a:prstGeom>
          </p:spPr>
        </p:pic>
        <p:pic>
          <p:nvPicPr>
            <p:cNvPr id="17" name="Picture 16" descr="A blue and white rectangle with a black background&#10;&#10;Description automatically generated">
              <a:extLst>
                <a:ext uri="{FF2B5EF4-FFF2-40B4-BE49-F238E27FC236}">
                  <a16:creationId xmlns:a16="http://schemas.microsoft.com/office/drawing/2014/main" id="{524D809C-AB58-8FE9-B14C-B83F20856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1740" y="3795082"/>
              <a:ext cx="727364" cy="137160"/>
            </a:xfrm>
            <a:prstGeom prst="rect">
              <a:avLst/>
            </a:prstGeom>
          </p:spPr>
        </p:pic>
        <p:pic>
          <p:nvPicPr>
            <p:cNvPr id="19" name="Picture 18" descr="A blue and white rectangle with a black background&#10;&#10;Description automatically generated">
              <a:extLst>
                <a:ext uri="{FF2B5EF4-FFF2-40B4-BE49-F238E27FC236}">
                  <a16:creationId xmlns:a16="http://schemas.microsoft.com/office/drawing/2014/main" id="{6EE9D4CB-1600-7FA6-9095-FD9B9A6A9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5611" y="2215064"/>
              <a:ext cx="847898" cy="137160"/>
            </a:xfrm>
            <a:prstGeom prst="rect">
              <a:avLst/>
            </a:prstGeom>
          </p:spPr>
        </p:pic>
        <p:pic>
          <p:nvPicPr>
            <p:cNvPr id="21" name="Picture 20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06732082-84DB-ABDA-CDB6-B0665DF99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1980" y="3281556"/>
              <a:ext cx="569422" cy="137160"/>
            </a:xfrm>
            <a:prstGeom prst="rect">
              <a:avLst/>
            </a:prstGeom>
          </p:spPr>
        </p:pic>
        <p:pic>
          <p:nvPicPr>
            <p:cNvPr id="23" name="Picture 22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FF42A8D2-DB1B-0F49-FDDD-53C4C60C0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72960" y="4192768"/>
              <a:ext cx="719051" cy="137160"/>
            </a:xfrm>
            <a:prstGeom prst="rect">
              <a:avLst/>
            </a:prstGeom>
          </p:spPr>
        </p:pic>
        <p:pic>
          <p:nvPicPr>
            <p:cNvPr id="25" name="Picture 24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24996FE3-9182-A6CF-4B92-E9171C110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45905" y="1513940"/>
              <a:ext cx="573578" cy="137160"/>
            </a:xfrm>
            <a:prstGeom prst="rect">
              <a:avLst/>
            </a:prstGeom>
          </p:spPr>
        </p:pic>
        <p:pic>
          <p:nvPicPr>
            <p:cNvPr id="27" name="Picture 26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622CCA7B-5BD2-FBF7-1DDE-00B4D7AA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79756" y="3661924"/>
              <a:ext cx="739832" cy="137160"/>
            </a:xfrm>
            <a:prstGeom prst="rect">
              <a:avLst/>
            </a:prstGeom>
          </p:spPr>
        </p:pic>
        <p:pic>
          <p:nvPicPr>
            <p:cNvPr id="29" name="Picture 28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2313C898-D251-B2C0-29DC-A20BC328C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37729" y="2122184"/>
              <a:ext cx="818804" cy="137160"/>
            </a:xfrm>
            <a:prstGeom prst="rect">
              <a:avLst/>
            </a:prstGeom>
          </p:spPr>
        </p:pic>
        <p:pic>
          <p:nvPicPr>
            <p:cNvPr id="31" name="Picture 30" descr="A blue and white rectangular sign&#10;&#10;Description automatically generated">
              <a:extLst>
                <a:ext uri="{FF2B5EF4-FFF2-40B4-BE49-F238E27FC236}">
                  <a16:creationId xmlns:a16="http://schemas.microsoft.com/office/drawing/2014/main" id="{62B552B3-D17C-1A64-E838-15412A9D2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53834" y="2761626"/>
              <a:ext cx="839585" cy="137160"/>
            </a:xfrm>
            <a:prstGeom prst="rect">
              <a:avLst/>
            </a:prstGeom>
          </p:spPr>
        </p:pic>
        <p:pic>
          <p:nvPicPr>
            <p:cNvPr id="33" name="Picture 32" descr="A blue and white rectangle with a black background&#10;&#10;Description automatically generated">
              <a:extLst>
                <a:ext uri="{FF2B5EF4-FFF2-40B4-BE49-F238E27FC236}">
                  <a16:creationId xmlns:a16="http://schemas.microsoft.com/office/drawing/2014/main" id="{766B3B7E-C75B-FFB1-19F9-6850D1B91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39639" y="4648741"/>
              <a:ext cx="876992" cy="137160"/>
            </a:xfrm>
            <a:prstGeom prst="rect">
              <a:avLst/>
            </a:prstGeom>
          </p:spPr>
        </p:pic>
        <p:pic>
          <p:nvPicPr>
            <p:cNvPr id="35" name="Picture 34" descr="A blue and white rectangle with a black background&#10;&#10;Description automatically generated">
              <a:extLst>
                <a:ext uri="{FF2B5EF4-FFF2-40B4-BE49-F238E27FC236}">
                  <a16:creationId xmlns:a16="http://schemas.microsoft.com/office/drawing/2014/main" id="{79559E07-701A-DC2B-6A43-D3437050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232482" y="3986221"/>
              <a:ext cx="669175" cy="137160"/>
            </a:xfrm>
            <a:prstGeom prst="rect">
              <a:avLst/>
            </a:prstGeom>
          </p:spPr>
        </p:pic>
        <p:pic>
          <p:nvPicPr>
            <p:cNvPr id="37" name="Picture 36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64F3BBFC-C8C0-3C04-F02C-2C79FA3FC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21346" y="4098402"/>
              <a:ext cx="739832" cy="137160"/>
            </a:xfrm>
            <a:prstGeom prst="rect">
              <a:avLst/>
            </a:prstGeom>
          </p:spPr>
        </p:pic>
        <p:pic>
          <p:nvPicPr>
            <p:cNvPr id="39" name="Picture 38" descr="A blue and white sign with black background&#10;&#10;Description automatically generated">
              <a:extLst>
                <a:ext uri="{FF2B5EF4-FFF2-40B4-BE49-F238E27FC236}">
                  <a16:creationId xmlns:a16="http://schemas.microsoft.com/office/drawing/2014/main" id="{516C7890-F8DE-C925-7656-8F0E450FE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91402" y="4379852"/>
              <a:ext cx="1068185" cy="137160"/>
            </a:xfrm>
            <a:prstGeom prst="rect">
              <a:avLst/>
            </a:prstGeom>
          </p:spPr>
        </p:pic>
        <p:pic>
          <p:nvPicPr>
            <p:cNvPr id="41" name="Picture 40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01FDCF5B-CEC8-E019-B82D-CB9BABD61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421572" y="3699742"/>
              <a:ext cx="706582" cy="137160"/>
            </a:xfrm>
            <a:prstGeom prst="rect">
              <a:avLst/>
            </a:prstGeom>
          </p:spPr>
        </p:pic>
        <p:pic>
          <p:nvPicPr>
            <p:cNvPr id="43" name="Picture 42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62673A83-2B26-F86C-0935-1A56C6D53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716453" y="3094870"/>
              <a:ext cx="673331" cy="137160"/>
            </a:xfrm>
            <a:prstGeom prst="rect">
              <a:avLst/>
            </a:prstGeom>
          </p:spPr>
        </p:pic>
        <p:pic>
          <p:nvPicPr>
            <p:cNvPr id="45" name="Picture 44" descr="A blue and white rectangle with a black background&#10;&#10;Description automatically generated">
              <a:extLst>
                <a:ext uri="{FF2B5EF4-FFF2-40B4-BE49-F238E27FC236}">
                  <a16:creationId xmlns:a16="http://schemas.microsoft.com/office/drawing/2014/main" id="{6572A7CD-48AD-12BD-2593-DF18D9A1A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091375" y="2797804"/>
              <a:ext cx="743989" cy="137160"/>
            </a:xfrm>
            <a:prstGeom prst="rect">
              <a:avLst/>
            </a:prstGeom>
          </p:spPr>
        </p:pic>
        <p:pic>
          <p:nvPicPr>
            <p:cNvPr id="47" name="Picture 46" descr="A blue and white rectangle with a black background&#10;&#10;Description automatically generated">
              <a:extLst>
                <a:ext uri="{FF2B5EF4-FFF2-40B4-BE49-F238E27FC236}">
                  <a16:creationId xmlns:a16="http://schemas.microsoft.com/office/drawing/2014/main" id="{4C256A1F-0804-ECA7-186A-20D64BC53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676960" y="3276526"/>
              <a:ext cx="698269" cy="137160"/>
            </a:xfrm>
            <a:prstGeom prst="rect">
              <a:avLst/>
            </a:prstGeom>
          </p:spPr>
        </p:pic>
        <p:pic>
          <p:nvPicPr>
            <p:cNvPr id="49" name="Picture 48" descr="A blue and whit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DB0B9FFA-AA8B-0EA6-1B5D-710595A01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39410" y="2655259"/>
              <a:ext cx="644237" cy="137160"/>
            </a:xfrm>
            <a:prstGeom prst="rect">
              <a:avLst/>
            </a:prstGeom>
          </p:spPr>
        </p:pic>
        <p:pic>
          <p:nvPicPr>
            <p:cNvPr id="51" name="Picture 50" descr="A blue and white rectangle with a black background&#10;&#10;Description automatically generated">
              <a:extLst>
                <a:ext uri="{FF2B5EF4-FFF2-40B4-BE49-F238E27FC236}">
                  <a16:creationId xmlns:a16="http://schemas.microsoft.com/office/drawing/2014/main" id="{D9CCC9A9-C855-100C-5E14-C3BF40A20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66452" y="3432869"/>
              <a:ext cx="885305" cy="137160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FFC3DDF-D2A4-392C-CC06-C7C5BEF1FEAB}"/>
              </a:ext>
            </a:extLst>
          </p:cNvPr>
          <p:cNvSpPr txBox="1"/>
          <p:nvPr/>
        </p:nvSpPr>
        <p:spPr>
          <a:xfrm>
            <a:off x="525619" y="4552723"/>
            <a:ext cx="20230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/>
              <a:t>Credits: </a:t>
            </a:r>
            <a:r>
              <a:rPr lang="en-US" sz="800" dirty="0"/>
              <a:t>https://ieeer1.org/sections/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A81C66-E12D-5B3C-364A-D1A1B6A62341}"/>
              </a:ext>
            </a:extLst>
          </p:cNvPr>
          <p:cNvSpPr txBox="1"/>
          <p:nvPr/>
        </p:nvSpPr>
        <p:spPr>
          <a:xfrm>
            <a:off x="525619" y="4742607"/>
            <a:ext cx="55025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https://brand-</a:t>
            </a:r>
            <a:r>
              <a:rPr lang="en-US" sz="800" dirty="0" err="1"/>
              <a:t>experience.ieee.org</a:t>
            </a:r>
            <a:r>
              <a:rPr lang="en-US" sz="800" dirty="0"/>
              <a:t>/guidelines/sub-brand-resources/</a:t>
            </a:r>
            <a:r>
              <a:rPr lang="en-US" sz="800" dirty="0" err="1"/>
              <a:t>ieee</a:t>
            </a:r>
            <a:r>
              <a:rPr lang="en-US" sz="800" dirty="0"/>
              <a:t>-sections-raise-your-flags/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6C371350-643B-DBD0-6179-A03695F44952}"/>
              </a:ext>
            </a:extLst>
          </p:cNvPr>
          <p:cNvSpPr/>
          <p:nvPr/>
        </p:nvSpPr>
        <p:spPr>
          <a:xfrm>
            <a:off x="5459243" y="3014801"/>
            <a:ext cx="182880" cy="182880"/>
          </a:xfrm>
          <a:prstGeom prst="star5">
            <a:avLst/>
          </a:prstGeom>
          <a:solidFill>
            <a:srgbClr val="FFCC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1E336-DDC7-BEAF-D84B-E89F45AAFB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D19908D-1FC9-4824-AD0B-57E35B93F53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F4350B-4278-77FE-AB1B-8FC8BF4C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my home in TA</a:t>
            </a:r>
          </a:p>
        </p:txBody>
      </p:sp>
    </p:spTree>
    <p:extLst>
      <p:ext uri="{BB962C8B-B14F-4D97-AF65-F5344CB8AC3E}">
        <p14:creationId xmlns:p14="http://schemas.microsoft.com/office/powerpoint/2010/main" val="366072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18E77A-B458-CCBE-E383-6C92B3086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290" y="912722"/>
            <a:ext cx="8658712" cy="3434178"/>
          </a:xfrm>
        </p:spPr>
        <p:txBody>
          <a:bodyPr>
            <a:normAutofit/>
          </a:bodyPr>
          <a:lstStyle/>
          <a:p>
            <a:r>
              <a:rPr lang="en-US" sz="1800" dirty="0"/>
              <a:t>RF Semiconductor product development</a:t>
            </a:r>
          </a:p>
          <a:p>
            <a:r>
              <a:rPr lang="en-US" sz="1800" dirty="0"/>
              <a:t>Developing Front End Modules for Smartphones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B4A68-52CE-2B39-4559-D47CAB3713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47C7CA-2F58-AE43-50CB-022ECAA8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my Technical Area?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22966-3E07-08C5-E3A6-29D6F7A3E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201" y="1671662"/>
            <a:ext cx="1463721" cy="3040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00B585-DE2E-F95A-0C0A-C282527BB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37" y="1858834"/>
            <a:ext cx="2029680" cy="25497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28E75E-55B8-D0CF-B035-A7960D49EF43}"/>
              </a:ext>
            </a:extLst>
          </p:cNvPr>
          <p:cNvSpPr/>
          <p:nvPr/>
        </p:nvSpPr>
        <p:spPr>
          <a:xfrm>
            <a:off x="3383280" y="1737360"/>
            <a:ext cx="64008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F165A8-6DB8-DE8C-E13B-F88F600A9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93809" y="2057749"/>
            <a:ext cx="4159005" cy="14074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2E6C54-A135-5F34-DCF8-E9825E51BBB0}"/>
              </a:ext>
            </a:extLst>
          </p:cNvPr>
          <p:cNvSpPr/>
          <p:nvPr/>
        </p:nvSpPr>
        <p:spPr>
          <a:xfrm>
            <a:off x="5577840" y="731520"/>
            <a:ext cx="1399032" cy="402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72421F-8819-6E16-0362-2B1D99EF8B85}"/>
              </a:ext>
            </a:extLst>
          </p:cNvPr>
          <p:cNvSpPr/>
          <p:nvPr/>
        </p:nvSpPr>
        <p:spPr>
          <a:xfrm>
            <a:off x="5776118" y="1728307"/>
            <a:ext cx="325925" cy="3630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848410-99F2-C4A6-D86F-B297DD679A48}"/>
              </a:ext>
            </a:extLst>
          </p:cNvPr>
          <p:cNvSpPr/>
          <p:nvPr/>
        </p:nvSpPr>
        <p:spPr>
          <a:xfrm>
            <a:off x="6308758" y="1862601"/>
            <a:ext cx="325925" cy="2468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3E5845-852C-061F-0E17-99DDF1BAB6E9}"/>
              </a:ext>
            </a:extLst>
          </p:cNvPr>
          <p:cNvSpPr/>
          <p:nvPr/>
        </p:nvSpPr>
        <p:spPr>
          <a:xfrm>
            <a:off x="6406840" y="1562341"/>
            <a:ext cx="228600" cy="2468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471893-4061-B62D-77A4-06B652402DF8}"/>
              </a:ext>
            </a:extLst>
          </p:cNvPr>
          <p:cNvSpPr/>
          <p:nvPr/>
        </p:nvSpPr>
        <p:spPr>
          <a:xfrm>
            <a:off x="6037153" y="3899628"/>
            <a:ext cx="393192" cy="5486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8CF78F-72A4-20DF-2180-D74CD37DDB7B}"/>
              </a:ext>
            </a:extLst>
          </p:cNvPr>
          <p:cNvSpPr/>
          <p:nvPr/>
        </p:nvSpPr>
        <p:spPr>
          <a:xfrm>
            <a:off x="6513766" y="3518136"/>
            <a:ext cx="292608" cy="3840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4BF637-9505-FF3A-8056-8DFEE5A30B23}"/>
              </a:ext>
            </a:extLst>
          </p:cNvPr>
          <p:cNvSpPr/>
          <p:nvPr/>
        </p:nvSpPr>
        <p:spPr>
          <a:xfrm>
            <a:off x="6622096" y="3979051"/>
            <a:ext cx="182880" cy="1828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461940-8426-D5F8-3F8A-44A2855C35CC}"/>
              </a:ext>
            </a:extLst>
          </p:cNvPr>
          <p:cNvSpPr txBox="1"/>
          <p:nvPr/>
        </p:nvSpPr>
        <p:spPr>
          <a:xfrm>
            <a:off x="7116097" y="681956"/>
            <a:ext cx="1098755" cy="652773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dirty="0"/>
              <a:t>Front End Modules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7743F6-8D3F-4C08-BD11-98E2EFBD0F85}"/>
              </a:ext>
            </a:extLst>
          </p:cNvPr>
          <p:cNvSpPr txBox="1"/>
          <p:nvPr/>
        </p:nvSpPr>
        <p:spPr>
          <a:xfrm>
            <a:off x="8620432" y="681956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C6821A-3926-2FC7-0D05-3BBF8B9DC767}"/>
              </a:ext>
            </a:extLst>
          </p:cNvPr>
          <p:cNvSpPr txBox="1"/>
          <p:nvPr/>
        </p:nvSpPr>
        <p:spPr>
          <a:xfrm>
            <a:off x="7175090" y="1562340"/>
            <a:ext cx="1541207" cy="2777186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indent="-274320" algn="l"/>
            <a:r>
              <a:rPr lang="en-US" dirty="0"/>
              <a:t>Contain:</a:t>
            </a:r>
          </a:p>
          <a:p>
            <a:pPr indent="-274320" algn="l"/>
            <a:r>
              <a:rPr lang="en-US" dirty="0"/>
              <a:t>- GaAs PAs</a:t>
            </a:r>
          </a:p>
          <a:p>
            <a:pPr indent="-274320" algn="l"/>
            <a:r>
              <a:rPr lang="en-US" dirty="0"/>
              <a:t>- SOI switches</a:t>
            </a:r>
          </a:p>
          <a:p>
            <a:pPr marL="137160" indent="-274320" algn="l"/>
            <a:r>
              <a:rPr lang="en-US" dirty="0"/>
              <a:t>- CMOS controller</a:t>
            </a:r>
          </a:p>
          <a:p>
            <a:pPr marL="137160" indent="-274320" algn="l"/>
            <a:r>
              <a:rPr lang="en-US" dirty="0"/>
              <a:t>- Acoustic Filters</a:t>
            </a:r>
          </a:p>
          <a:p>
            <a:pPr algn="l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4D2112-0614-BAA9-533E-D633E2B979F7}"/>
              </a:ext>
            </a:extLst>
          </p:cNvPr>
          <p:cNvSpPr txBox="1"/>
          <p:nvPr/>
        </p:nvSpPr>
        <p:spPr>
          <a:xfrm>
            <a:off x="7175090" y="4082097"/>
            <a:ext cx="1774151" cy="366171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r>
              <a:rPr lang="en-US" sz="1600" i="1" dirty="0"/>
              <a:t>source: ifixit.com</a:t>
            </a:r>
          </a:p>
        </p:txBody>
      </p:sp>
    </p:spTree>
    <p:extLst>
      <p:ext uri="{BB962C8B-B14F-4D97-AF65-F5344CB8AC3E}">
        <p14:creationId xmlns:p14="http://schemas.microsoft.com/office/powerpoint/2010/main" val="313496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39BA-A757-4319-85CB-892C54235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275620"/>
            <a:ext cx="8915399" cy="391130"/>
          </a:xfrm>
        </p:spPr>
        <p:txBody>
          <a:bodyPr/>
          <a:lstStyle/>
          <a:p>
            <a:r>
              <a:rPr lang="en-US" sz="3000" u="sng" dirty="0"/>
              <a:t>Technical Activities: 47 Societies and Technical Councils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6B3DE-25D6-46BA-B731-6CB0A6C1C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21" y="999029"/>
            <a:ext cx="795016" cy="44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33ADF-BB87-4A91-889A-A771CCB82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543" y="1017801"/>
            <a:ext cx="879494" cy="351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85A1B1-C112-4449-8468-9C1E7DAD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273" y="999029"/>
            <a:ext cx="1270186" cy="350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CDB26-B497-4266-816D-C961EF056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695" y="926048"/>
            <a:ext cx="555572" cy="5499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CDEE32-B95E-4ABE-A823-36E25D198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3" y="978468"/>
            <a:ext cx="889364" cy="370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C0FEC6-33BA-4C8A-85DD-F17F8C0F1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2074" y="973701"/>
            <a:ext cx="1051355" cy="40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586B6A-6785-4979-9D6C-192C8B6C51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28" y="1646649"/>
            <a:ext cx="1065751" cy="4012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5AE4DF-8DE9-4216-B456-B5086BA042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1110" y="1539019"/>
            <a:ext cx="964778" cy="5594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0C02F1-1468-46FE-BCCD-CD41271201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8319" y="1646649"/>
            <a:ext cx="851749" cy="4039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881609-0CA0-493A-A863-CE17E064F3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2499" y="1758098"/>
            <a:ext cx="1056565" cy="289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9FADD9-863B-4C10-B402-755350127F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1495" y="1647399"/>
            <a:ext cx="1298802" cy="341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1FDF21-7B81-4B6D-B1B5-6F89CEA9D3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2210" y="1547482"/>
            <a:ext cx="898927" cy="443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1F83DE-EB9C-4767-AE42-5CBF17E11D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7668" y="1433892"/>
            <a:ext cx="1252713" cy="4143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71A493-AB78-4CEB-B10F-21D98AA2A9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5344" y="2246606"/>
            <a:ext cx="760951" cy="4245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DD0FE7-D975-4897-8A10-D64BB64642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26932" y="2202240"/>
            <a:ext cx="1111468" cy="4498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CBEEDA2-CBE8-41C5-83B9-42537B4BE7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31751" y="2251263"/>
            <a:ext cx="997249" cy="3731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B5B191B-AAD3-467D-8532-1F8393C732C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99077" y="2214885"/>
            <a:ext cx="691923" cy="4245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92F0BE0-B0CE-4E1F-AF02-6D9335D34ED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61077" y="2188467"/>
            <a:ext cx="691923" cy="4635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9C307A1-E39F-4F0A-AD4B-391867FE364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77000" y="2038256"/>
            <a:ext cx="906458" cy="6592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B8BBBF8-D954-4801-B2E7-A1BC97938C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67600" y="1945467"/>
            <a:ext cx="726714" cy="6682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C988EE-5788-48D3-B6F8-BDFD261F585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3310" y="2841576"/>
            <a:ext cx="1016184" cy="401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10E4E0F-D9E0-42AF-B8D8-5C5F244272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9600" y="1942912"/>
            <a:ext cx="664492" cy="6733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FA6B47A-CB1A-45C5-80D0-A41425256DF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58679" y="2865309"/>
            <a:ext cx="1282589" cy="34146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60175B6-B3BC-4DAE-8DAC-6DD09ED6385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3037" y="2803789"/>
            <a:ext cx="620737" cy="46358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0F599A-C895-4CA0-98B3-EE7F1EF615E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76367" y="2767278"/>
            <a:ext cx="831540" cy="47412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A3CB633-C340-4730-B3AF-C519A6AB6FD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16368" y="2730834"/>
            <a:ext cx="735831" cy="53654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474C2B5-3FAC-4632-8CE8-EA51C7AF708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60660" y="2730835"/>
            <a:ext cx="760001" cy="58822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3DEBACB-21BF-4BB8-A6F9-C7990EC45D7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36699" y="2767278"/>
            <a:ext cx="1188623" cy="48341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EDC5DE4-24CB-4C38-A8C4-C60622490B9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672006" y="2619673"/>
            <a:ext cx="938375" cy="64922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086AC74-8E45-4D04-9C9E-BEB9CCF7927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4960" y="3319055"/>
            <a:ext cx="485921" cy="5882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5D39E7B-3881-4FE5-8510-F813A856775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20702" y="3419001"/>
            <a:ext cx="1179125" cy="4303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4BF4B28-BC47-49ED-9DB3-1F30D085497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418787" y="3349705"/>
            <a:ext cx="695202" cy="65924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35D4A1D-A8E9-46C1-92C1-617EC905B5F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234369" y="3416570"/>
            <a:ext cx="1101818" cy="5055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530E21-E9A4-485D-9106-09D80969F47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456567" y="3526855"/>
            <a:ext cx="1188623" cy="26696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E1E7511-3702-4D6B-992A-D1D22A8C132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741364" y="3362252"/>
            <a:ext cx="869149" cy="59434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DD57A60-EB78-444A-B22B-229B09AC783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95232" y="4061604"/>
            <a:ext cx="1169539" cy="48795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6332D12-8BB7-4351-BAFC-CA024AAAF5B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751744" y="4065696"/>
            <a:ext cx="658031" cy="54786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8B92C01-9F44-4453-A087-F43C91DDF53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91247" y="4031205"/>
            <a:ext cx="672921" cy="61684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BF486A3-71E2-4E90-9B35-95CDAED4EF9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422877" y="4072588"/>
            <a:ext cx="691923" cy="51675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D181CDB-2C26-4A21-B594-C51FE9E09C0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143503" y="4135114"/>
            <a:ext cx="1397941" cy="43013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AE40523-5E5B-469C-BE06-676149B9117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638822" y="3949572"/>
            <a:ext cx="718846" cy="71212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35EF4FE-CBD8-48B2-A78A-33329D51497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540940" y="3996728"/>
            <a:ext cx="865965" cy="417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FE8F01-A741-4837-8E10-46B7B9D6D6F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029275" y="2179981"/>
            <a:ext cx="1347201" cy="458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CF043C-6B6C-DBEE-AA35-5C97B981529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213936" y="4065696"/>
            <a:ext cx="786204" cy="676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F8121-6D24-D4D4-9A5E-469A95DBB400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523744" y="3447702"/>
            <a:ext cx="1708642" cy="4046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B3FCD5-826D-9F4C-F747-382F7E8B60A6}"/>
              </a:ext>
            </a:extLst>
          </p:cNvPr>
          <p:cNvSpPr/>
          <p:nvPr/>
        </p:nvSpPr>
        <p:spPr>
          <a:xfrm>
            <a:off x="3053037" y="2803789"/>
            <a:ext cx="647031" cy="47412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FE59BC-A881-C134-F00E-7290F0F9BE9C}"/>
              </a:ext>
            </a:extLst>
          </p:cNvPr>
          <p:cNvSpPr/>
          <p:nvPr/>
        </p:nvSpPr>
        <p:spPr>
          <a:xfrm>
            <a:off x="5129046" y="935031"/>
            <a:ext cx="925943" cy="47412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72CAC-669C-3912-E078-265075E210F8}"/>
              </a:ext>
            </a:extLst>
          </p:cNvPr>
          <p:cNvSpPr/>
          <p:nvPr/>
        </p:nvSpPr>
        <p:spPr>
          <a:xfrm>
            <a:off x="2431751" y="2229395"/>
            <a:ext cx="991051" cy="41007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47C5B4E-CB2D-D026-E5DF-BAF51174DAA9}"/>
              </a:ext>
            </a:extLst>
          </p:cNvPr>
          <p:cNvSpPr/>
          <p:nvPr/>
        </p:nvSpPr>
        <p:spPr>
          <a:xfrm>
            <a:off x="402917" y="2241222"/>
            <a:ext cx="839873" cy="45451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6375FF-3264-00CE-C2A6-D810F9086C06}"/>
              </a:ext>
            </a:extLst>
          </p:cNvPr>
          <p:cNvSpPr/>
          <p:nvPr/>
        </p:nvSpPr>
        <p:spPr>
          <a:xfrm>
            <a:off x="7721973" y="3385094"/>
            <a:ext cx="888540" cy="5943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37B9E0-2E7A-16CA-4EE9-9732C6A9226A}"/>
              </a:ext>
            </a:extLst>
          </p:cNvPr>
          <p:cNvSpPr/>
          <p:nvPr/>
        </p:nvSpPr>
        <p:spPr>
          <a:xfrm>
            <a:off x="488835" y="3382153"/>
            <a:ext cx="607950" cy="56741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E717461-641C-ED1A-5D32-C5970C4C8671}"/>
              </a:ext>
            </a:extLst>
          </p:cNvPr>
          <p:cNvSpPr/>
          <p:nvPr/>
        </p:nvSpPr>
        <p:spPr>
          <a:xfrm>
            <a:off x="6650258" y="3949572"/>
            <a:ext cx="707410" cy="71212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7FA49B-7C53-3AD7-89BA-36260CEB1EFA}"/>
              </a:ext>
            </a:extLst>
          </p:cNvPr>
          <p:cNvSpPr/>
          <p:nvPr/>
        </p:nvSpPr>
        <p:spPr>
          <a:xfrm>
            <a:off x="1727054" y="4015361"/>
            <a:ext cx="707410" cy="63268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F5A7BB-17FA-9599-B72D-EC4E67C5B007}"/>
              </a:ext>
            </a:extLst>
          </p:cNvPr>
          <p:cNvSpPr/>
          <p:nvPr/>
        </p:nvSpPr>
        <p:spPr>
          <a:xfrm>
            <a:off x="1328692" y="2193750"/>
            <a:ext cx="1067773" cy="50374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4E46BF-D06A-07F8-D780-8F0A2C9BD5AF}"/>
              </a:ext>
            </a:extLst>
          </p:cNvPr>
          <p:cNvSpPr/>
          <p:nvPr/>
        </p:nvSpPr>
        <p:spPr>
          <a:xfrm>
            <a:off x="3792753" y="1700192"/>
            <a:ext cx="1153456" cy="39823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25AEC36-5196-6208-0F2D-8EDCD98176E0}"/>
              </a:ext>
            </a:extLst>
          </p:cNvPr>
          <p:cNvSpPr/>
          <p:nvPr/>
        </p:nvSpPr>
        <p:spPr>
          <a:xfrm>
            <a:off x="478929" y="2851143"/>
            <a:ext cx="1133066" cy="44337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BA1D39C-499F-8022-5D3B-2A283B3552BF}"/>
              </a:ext>
            </a:extLst>
          </p:cNvPr>
          <p:cNvSpPr/>
          <p:nvPr/>
        </p:nvSpPr>
        <p:spPr>
          <a:xfrm>
            <a:off x="542713" y="1635987"/>
            <a:ext cx="1133066" cy="44337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39B52D1-40EB-E6D0-1D8F-7266848EA9E4}"/>
              </a:ext>
            </a:extLst>
          </p:cNvPr>
          <p:cNvSpPr/>
          <p:nvPr/>
        </p:nvSpPr>
        <p:spPr>
          <a:xfrm>
            <a:off x="4371613" y="3296945"/>
            <a:ext cx="760001" cy="73426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126E8C3-5F85-6935-22D4-92F225FA68E8}"/>
              </a:ext>
            </a:extLst>
          </p:cNvPr>
          <p:cNvSpPr/>
          <p:nvPr/>
        </p:nvSpPr>
        <p:spPr>
          <a:xfrm>
            <a:off x="1278798" y="978468"/>
            <a:ext cx="894745" cy="46212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DE55BCA-E12F-BB37-34DD-2A0C4D71B160}"/>
              </a:ext>
            </a:extLst>
          </p:cNvPr>
          <p:cNvSpPr/>
          <p:nvPr/>
        </p:nvSpPr>
        <p:spPr>
          <a:xfrm>
            <a:off x="3349487" y="4044351"/>
            <a:ext cx="765314" cy="5365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C506FE-E89A-BBD7-9B22-329F16FF5466}"/>
              </a:ext>
            </a:extLst>
          </p:cNvPr>
          <p:cNvSpPr/>
          <p:nvPr/>
        </p:nvSpPr>
        <p:spPr>
          <a:xfrm>
            <a:off x="2565927" y="4056069"/>
            <a:ext cx="684424" cy="60454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829B10-CD35-D19D-55D2-775C09C9E3CE}"/>
              </a:ext>
            </a:extLst>
          </p:cNvPr>
          <p:cNvSpPr/>
          <p:nvPr/>
        </p:nvSpPr>
        <p:spPr>
          <a:xfrm>
            <a:off x="380706" y="4068363"/>
            <a:ext cx="1271902" cy="56741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8E91B9B-0CD2-212B-D231-589F73B11538}"/>
              </a:ext>
            </a:extLst>
          </p:cNvPr>
          <p:cNvSpPr/>
          <p:nvPr/>
        </p:nvSpPr>
        <p:spPr>
          <a:xfrm>
            <a:off x="5120898" y="4106463"/>
            <a:ext cx="1437724" cy="50930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994466C-583A-C73B-DBED-B49253D572F8}"/>
              </a:ext>
            </a:extLst>
          </p:cNvPr>
          <p:cNvSpPr/>
          <p:nvPr/>
        </p:nvSpPr>
        <p:spPr>
          <a:xfrm>
            <a:off x="2491770" y="3419001"/>
            <a:ext cx="1740616" cy="50930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702CA0-BE0D-0DFB-7FB0-F237BB2950A2}"/>
              </a:ext>
            </a:extLst>
          </p:cNvPr>
          <p:cNvSpPr txBox="1"/>
          <p:nvPr/>
        </p:nvSpPr>
        <p:spPr>
          <a:xfrm>
            <a:off x="1737661" y="1908078"/>
            <a:ext cx="5410963" cy="123647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normAutofit fontScale="92500"/>
          </a:bodyPr>
          <a:lstStyle/>
          <a:p>
            <a:pPr algn="ctr"/>
            <a:r>
              <a:rPr lang="en-US" sz="4000" dirty="0"/>
              <a:t>There are no hard borders in IEEE Technical Activities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4DDDDB3-E262-7A68-BCFC-8E714EF60DF5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315658" y="1030499"/>
            <a:ext cx="819485" cy="37923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B41CB9E-B097-3875-AAEF-AEC725282104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310854" y="952526"/>
            <a:ext cx="1350455" cy="4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6" grpId="0" animBg="1"/>
      <p:bldP spid="48" grpId="0" animBg="1"/>
      <p:bldP spid="50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39BA-A757-4319-85CB-892C54235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426" y="209551"/>
            <a:ext cx="8531162" cy="391130"/>
          </a:xfrm>
        </p:spPr>
        <p:txBody>
          <a:bodyPr/>
          <a:lstStyle/>
          <a:p>
            <a:pPr algn="ctr"/>
            <a:r>
              <a:rPr lang="en-US" dirty="0"/>
              <a:t>Divisions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6B3DE-25D6-46BA-B731-6CB0A6C1C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60" y="1033408"/>
            <a:ext cx="700185" cy="395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33ADF-BB87-4A91-889A-A771CCB82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852" y="1139728"/>
            <a:ext cx="786875" cy="314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85A1B1-C112-4449-8468-9C1E7DAD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214" y="1690460"/>
            <a:ext cx="985975" cy="271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CDB26-B497-4266-816D-C961EF056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35" y="1574323"/>
            <a:ext cx="555572" cy="5499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CDEE32-B95E-4ABE-A823-36E25D198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587" y="2235244"/>
            <a:ext cx="889364" cy="370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C0FEC6-33BA-4C8A-85DD-F17F8C0F1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641" y="1590431"/>
            <a:ext cx="853559" cy="3307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586B6A-6785-4979-9D6C-192C8B6C51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5425" y="2004776"/>
            <a:ext cx="898809" cy="338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5AE4DF-8DE9-4216-B456-B5086BA042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0778" y="1953132"/>
            <a:ext cx="748198" cy="4338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0C02F1-1468-46FE-BCCD-CD41271201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6387" y="2396428"/>
            <a:ext cx="851749" cy="4039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881609-0CA0-493A-A863-CE17E064F3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21" y="2278017"/>
            <a:ext cx="722477" cy="1981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9FADD9-863B-4C10-B402-755350127F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9416" y="2875756"/>
            <a:ext cx="872516" cy="229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1FDF21-7B81-4B6D-B1B5-6F89CEA9D3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8030" y="971550"/>
            <a:ext cx="898927" cy="443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1F83DE-EB9C-4767-AE42-5CBF17E11D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5087" y="1166497"/>
            <a:ext cx="1052279" cy="3480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71A493-AB78-4CEB-B10F-21D98AA2A9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7185" y="3105151"/>
            <a:ext cx="760951" cy="4245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DD0FE7-D975-4897-8A10-D64BB64642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1" y="2701629"/>
            <a:ext cx="744197" cy="3012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CBEEDA2-CBE8-41C5-83B9-42537B4BE7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434" y="1484902"/>
            <a:ext cx="868229" cy="3248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B5B191B-AAD3-467D-8532-1F8393C732C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08561" y="2419433"/>
            <a:ext cx="691923" cy="4245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92F0BE0-B0CE-4E1F-AF02-6D9335D34ED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04216" y="1464696"/>
            <a:ext cx="628738" cy="4212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9C307A1-E39F-4F0A-AD4B-391867FE364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4264" y="1809751"/>
            <a:ext cx="906458" cy="6592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B8BBBF8-D954-4801-B2E7-A1BC97938C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97767" y="1962151"/>
            <a:ext cx="663033" cy="6096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C988EE-5788-48D3-B6F8-BDFD261F585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5822" y="2495551"/>
            <a:ext cx="877756" cy="3465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10E4E0F-D9E0-42AF-B8D8-5C5F244272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43405" y="2678350"/>
            <a:ext cx="571580" cy="57920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FA6B47A-CB1A-45C5-80D0-A41425256DF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08414" y="3548790"/>
            <a:ext cx="909574" cy="24216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60175B6-B3BC-4DAE-8DAC-6DD09ED6385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14056" y="3860763"/>
            <a:ext cx="620737" cy="46358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0F599A-C895-4CA0-98B3-EE7F1EF615E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275" y="3248430"/>
            <a:ext cx="716761" cy="40867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A3CB633-C340-4730-B3AF-C519A6AB6FD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43049" y="4321208"/>
            <a:ext cx="735831" cy="53654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474C2B5-3FAC-4632-8CE8-EA51C7AF708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97768" y="3350442"/>
            <a:ext cx="667605" cy="51670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3DEBACB-21BF-4BB8-A6F9-C7990EC45D7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246368" y="2844022"/>
            <a:ext cx="816311" cy="33199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EDC5DE4-24CB-4C38-A8C4-C60622490B9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49735" y="2252309"/>
            <a:ext cx="802879" cy="55548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086AC74-8E45-4D04-9C9E-BEB9CCF7927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96603" y="2876550"/>
            <a:ext cx="485921" cy="5882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5D39E7B-3881-4FE5-8510-F813A856775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101233" y="2204008"/>
            <a:ext cx="1086002" cy="39639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9A6B600-97EE-4B44-8C07-84D19CB564A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154805" y="2730755"/>
            <a:ext cx="1042561" cy="25378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4BF4B28-BC47-49ED-9DB3-1F30D085497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355146" y="3078696"/>
            <a:ext cx="695202" cy="65924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35D4A1D-A8E9-46C1-92C1-617EC905B5F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36311" y="3242275"/>
            <a:ext cx="842128" cy="38638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530E21-E9A4-485D-9106-09D80969F47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276384" y="3694925"/>
            <a:ext cx="855084" cy="19205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E1E7511-3702-4D6B-992A-D1D22A8C132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147713" y="3930998"/>
            <a:ext cx="686658" cy="46955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DD57A60-EB78-444A-B22B-229B09AC783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255915" y="3836722"/>
            <a:ext cx="877470" cy="36609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6332D12-8BB7-4351-BAFC-CA024AAAF5B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330" y="3928888"/>
            <a:ext cx="658031" cy="54786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BF486A3-71E2-4E90-9B35-95CDAED4EF9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376587" y="3952193"/>
            <a:ext cx="571961" cy="42716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D181CDB-2C26-4A21-B594-C51FE9E09C0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256340" y="4337521"/>
            <a:ext cx="1031606" cy="31741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AE40523-5E5B-469C-BE06-676149B9117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94637" y="4171950"/>
            <a:ext cx="718846" cy="71212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35EF4FE-CBD8-48B2-A78A-33329D51497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149305" y="4455500"/>
            <a:ext cx="701424" cy="33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01A721-7A0F-2858-AEFB-6FC77272D40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038733" y="1642384"/>
            <a:ext cx="1275307" cy="433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E12A70-32EA-CA8B-BC82-406B31EBBFB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77332" y="3494989"/>
            <a:ext cx="751292" cy="6467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8900AB-D12C-EE31-AEFC-B407BEB86C26}"/>
              </a:ext>
            </a:extLst>
          </p:cNvPr>
          <p:cNvSpPr/>
          <p:nvPr/>
        </p:nvSpPr>
        <p:spPr>
          <a:xfrm>
            <a:off x="8185641" y="4513410"/>
            <a:ext cx="842128" cy="330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08B92C01-9F44-4453-A087-F43C91DDF53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413624" y="4387717"/>
            <a:ext cx="530426" cy="48622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4939F4-070F-E6B3-7F7B-5117C495E7FF}"/>
              </a:ext>
            </a:extLst>
          </p:cNvPr>
          <p:cNvSpPr/>
          <p:nvPr/>
        </p:nvSpPr>
        <p:spPr>
          <a:xfrm>
            <a:off x="2909515" y="1139727"/>
            <a:ext cx="898927" cy="4753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AC6856-A07F-E77E-A08E-1AC31E66AE6A}"/>
              </a:ext>
            </a:extLst>
          </p:cNvPr>
          <p:cNvSpPr/>
          <p:nvPr/>
        </p:nvSpPr>
        <p:spPr>
          <a:xfrm>
            <a:off x="1845363" y="2203536"/>
            <a:ext cx="947066" cy="4039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16668E-F7D8-121C-067A-F531EED2D90D}"/>
              </a:ext>
            </a:extLst>
          </p:cNvPr>
          <p:cNvSpPr/>
          <p:nvPr/>
        </p:nvSpPr>
        <p:spPr>
          <a:xfrm>
            <a:off x="2967168" y="1990019"/>
            <a:ext cx="950820" cy="3720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444200-6958-DAE3-2294-F440776EFAD0}"/>
              </a:ext>
            </a:extLst>
          </p:cNvPr>
          <p:cNvSpPr/>
          <p:nvPr/>
        </p:nvSpPr>
        <p:spPr>
          <a:xfrm>
            <a:off x="26991" y="2219451"/>
            <a:ext cx="813678" cy="301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7C7AD3-E78C-575F-FB85-6E8E62C5FDBD}"/>
              </a:ext>
            </a:extLst>
          </p:cNvPr>
          <p:cNvSpPr/>
          <p:nvPr/>
        </p:nvSpPr>
        <p:spPr>
          <a:xfrm>
            <a:off x="3043049" y="3093874"/>
            <a:ext cx="818883" cy="4358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F4E3C17-C2B8-E139-1523-B7633C4D8A46}"/>
              </a:ext>
            </a:extLst>
          </p:cNvPr>
          <p:cNvSpPr/>
          <p:nvPr/>
        </p:nvSpPr>
        <p:spPr>
          <a:xfrm>
            <a:off x="61085" y="2683312"/>
            <a:ext cx="753276" cy="3465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2743F78-2750-44CA-5D30-E36797072252}"/>
              </a:ext>
            </a:extLst>
          </p:cNvPr>
          <p:cNvSpPr/>
          <p:nvPr/>
        </p:nvSpPr>
        <p:spPr>
          <a:xfrm>
            <a:off x="870468" y="1459644"/>
            <a:ext cx="937806" cy="35010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861931-E225-69BF-84E1-B3C3279D3E12}"/>
              </a:ext>
            </a:extLst>
          </p:cNvPr>
          <p:cNvSpPr/>
          <p:nvPr/>
        </p:nvSpPr>
        <p:spPr>
          <a:xfrm>
            <a:off x="855115" y="2482764"/>
            <a:ext cx="917548" cy="3929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B2F19C5-EB3D-3C5B-84AF-6A229FCA1B33}"/>
              </a:ext>
            </a:extLst>
          </p:cNvPr>
          <p:cNvSpPr/>
          <p:nvPr/>
        </p:nvSpPr>
        <p:spPr>
          <a:xfrm>
            <a:off x="3107330" y="3845225"/>
            <a:ext cx="658031" cy="49229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653BEE2-8E8E-8728-34BF-FEC7375600D6}"/>
              </a:ext>
            </a:extLst>
          </p:cNvPr>
          <p:cNvSpPr/>
          <p:nvPr/>
        </p:nvSpPr>
        <p:spPr>
          <a:xfrm>
            <a:off x="1102369" y="2915852"/>
            <a:ext cx="524291" cy="545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D76A11-76D5-EFDD-5F23-C6A532971156}"/>
              </a:ext>
            </a:extLst>
          </p:cNvPr>
          <p:cNvSpPr/>
          <p:nvPr/>
        </p:nvSpPr>
        <p:spPr>
          <a:xfrm>
            <a:off x="5112627" y="2700823"/>
            <a:ext cx="1137107" cy="30202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628CE51-D105-67B3-4211-C9D16C4B980F}"/>
              </a:ext>
            </a:extLst>
          </p:cNvPr>
          <p:cNvSpPr/>
          <p:nvPr/>
        </p:nvSpPr>
        <p:spPr>
          <a:xfrm>
            <a:off x="5290643" y="3048888"/>
            <a:ext cx="770344" cy="6890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911C67D-4E93-3444-D1C9-3D99DBFA3F2E}"/>
              </a:ext>
            </a:extLst>
          </p:cNvPr>
          <p:cNvSpPr/>
          <p:nvPr/>
        </p:nvSpPr>
        <p:spPr>
          <a:xfrm>
            <a:off x="7125671" y="3922099"/>
            <a:ext cx="686658" cy="4862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1C5E8CC-05BD-C6B1-CDFB-31099041D144}"/>
              </a:ext>
            </a:extLst>
          </p:cNvPr>
          <p:cNvSpPr/>
          <p:nvPr/>
        </p:nvSpPr>
        <p:spPr>
          <a:xfrm>
            <a:off x="5237208" y="3820227"/>
            <a:ext cx="939318" cy="3895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8E156CA-1F00-B881-1726-BAE00589B55B}"/>
              </a:ext>
            </a:extLst>
          </p:cNvPr>
          <p:cNvSpPr/>
          <p:nvPr/>
        </p:nvSpPr>
        <p:spPr>
          <a:xfrm>
            <a:off x="119283" y="3886440"/>
            <a:ext cx="716761" cy="6199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0F001D6-A1AE-803A-3F49-978015F0B755}"/>
              </a:ext>
            </a:extLst>
          </p:cNvPr>
          <p:cNvSpPr/>
          <p:nvPr/>
        </p:nvSpPr>
        <p:spPr>
          <a:xfrm>
            <a:off x="8376587" y="4379354"/>
            <a:ext cx="584082" cy="5047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D20CE79-2183-DA6A-CCB1-D48CFF9CB982}"/>
              </a:ext>
            </a:extLst>
          </p:cNvPr>
          <p:cNvSpPr/>
          <p:nvPr/>
        </p:nvSpPr>
        <p:spPr>
          <a:xfrm>
            <a:off x="8332318" y="3942056"/>
            <a:ext cx="628351" cy="43060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759CAF1-85E0-3E20-40E0-C47DF824057C}"/>
              </a:ext>
            </a:extLst>
          </p:cNvPr>
          <p:cNvSpPr/>
          <p:nvPr/>
        </p:nvSpPr>
        <p:spPr>
          <a:xfrm>
            <a:off x="5242804" y="4301443"/>
            <a:ext cx="1071235" cy="3895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C9A78A0-77B6-2428-8F07-852D96D6CA7B}"/>
              </a:ext>
            </a:extLst>
          </p:cNvPr>
          <p:cNvSpPr/>
          <p:nvPr/>
        </p:nvSpPr>
        <p:spPr>
          <a:xfrm>
            <a:off x="998698" y="4185445"/>
            <a:ext cx="714785" cy="6890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157B3B-15B7-0F57-8569-E4879CE20554}"/>
              </a:ext>
            </a:extLst>
          </p:cNvPr>
          <p:cNvSpPr txBox="1"/>
          <p:nvPr/>
        </p:nvSpPr>
        <p:spPr>
          <a:xfrm>
            <a:off x="416656" y="623110"/>
            <a:ext cx="837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             II             III                IV          V&amp;VIII            VI             VII         IX                  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9AB0A-12AA-16FB-5860-4284A26CCC7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953676" y="1185020"/>
            <a:ext cx="819485" cy="37923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FF3AD5-7047-AF24-C611-84B88AE86F7B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964288" y="3152947"/>
            <a:ext cx="1172115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37384</TotalTime>
  <Words>784</Words>
  <Application>Microsoft Office PowerPoint</Application>
  <PresentationFormat>On-screen Show (16:9)</PresentationFormat>
  <Paragraphs>211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Courier New</vt:lpstr>
      <vt:lpstr>LucidaGrande</vt:lpstr>
      <vt:lpstr>Merriweather Sans</vt:lpstr>
      <vt:lpstr>Noto Sans Symbols</vt:lpstr>
      <vt:lpstr>Open Sans</vt:lpstr>
      <vt:lpstr>tahoma</vt:lpstr>
      <vt:lpstr>Verdana</vt:lpstr>
      <vt:lpstr>Wingdings</vt:lpstr>
      <vt:lpstr>Theme 1</vt:lpstr>
      <vt:lpstr>No Borders – Finding your home in IEEE Technical Activities</vt:lpstr>
      <vt:lpstr>IEEE Organization</vt:lpstr>
      <vt:lpstr>Finding my home in MGA</vt:lpstr>
      <vt:lpstr>IEEE Regions</vt:lpstr>
      <vt:lpstr>IEEE Region 1</vt:lpstr>
      <vt:lpstr>Finding my home in TA</vt:lpstr>
      <vt:lpstr>What is my Technical Area?</vt:lpstr>
      <vt:lpstr>Technical Activities: 47 Societies and Technical Councils </vt:lpstr>
      <vt:lpstr>Divisions</vt:lpstr>
      <vt:lpstr>Finding your place in Technical Activities</vt:lpstr>
      <vt:lpstr>Technical Activities: 47 Societies and Technical Councils </vt:lpstr>
      <vt:lpstr>What’s in TAB? (Technical Activities Board)</vt:lpstr>
      <vt:lpstr>What’s in Technical Activities?</vt:lpstr>
      <vt:lpstr>TA Programs, Incubation, Initiatives and Resources  </vt:lpstr>
      <vt:lpstr>PowerPoint Presentation</vt:lpstr>
      <vt:lpstr>IEEE Organization</vt:lpstr>
      <vt:lpstr>It’s a complex organization</vt:lpstr>
      <vt:lpstr>IEEE Technical Activities</vt:lpstr>
      <vt:lpstr>A Collaboration</vt:lpstr>
      <vt:lpstr>Goal: TAB-wide, IEEE-wide activity</vt:lpstr>
      <vt:lpstr>CleanTech Solutions – Event Outline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177</cp:revision>
  <dcterms:created xsi:type="dcterms:W3CDTF">2016-10-24T19:40:55Z</dcterms:created>
  <dcterms:modified xsi:type="dcterms:W3CDTF">2024-03-21T15:30:30Z</dcterms:modified>
</cp:coreProperties>
</file>