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73" r:id="rId3"/>
    <p:sldId id="274" r:id="rId4"/>
    <p:sldId id="282" r:id="rId5"/>
    <p:sldId id="292" r:id="rId6"/>
    <p:sldId id="291" r:id="rId7"/>
    <p:sldId id="283" r:id="rId8"/>
    <p:sldId id="284" r:id="rId9"/>
    <p:sldId id="285" r:id="rId10"/>
    <p:sldId id="288" r:id="rId11"/>
    <p:sldId id="287" r:id="rId12"/>
    <p:sldId id="289" r:id="rId13"/>
    <p:sldId id="29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9D"/>
    <a:srgbClr val="E3E8EB"/>
    <a:srgbClr val="DFE3E7"/>
    <a:srgbClr val="E4E9ED"/>
    <a:srgbClr val="002A4E"/>
    <a:srgbClr val="F6BE07"/>
    <a:srgbClr val="006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5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75556-C536-4B27-B812-A02EA16935C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11C49-634C-40A4-B611-39B3208BD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B2746-9516-4131-A66B-13D41FE5D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2867A-808D-4B4C-8147-E20DE8F56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13B5D-7A28-4567-9D95-6D56D75ED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6E10-088A-474C-A2BB-26858750F9E5}" type="datetime1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A833A-68CD-471C-8A62-4A93E2B3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F18A2-42DA-4AF3-B769-DFD69460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A59788-7E7E-4BE1-807C-8B58310132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01" y="213459"/>
            <a:ext cx="1628452" cy="908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AE2D5C-9575-4FC5-9F95-1A92088EAE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366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676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DBF9-1070-4D1D-B24A-AC9D4C4B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0785C7-F30C-41C5-B470-AB1FB7114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00200"/>
            <a:ext cx="6172200" cy="47007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CA933-8B8C-488C-8599-84327CF05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5A62C-4F9F-43DC-8E79-D0E7C60B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7938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7F9B0DC5-2C23-46EA-9207-C3334FEAA56E}" type="datetime1">
              <a:rPr lang="en-US" smtClean="0"/>
              <a:pPr/>
              <a:t>3/23/2024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4410C-2ADE-4198-AF7C-F1A2A46C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0D4B8B-7A01-8ECB-55A4-54C519A78D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70E9F6-FA5E-4B26-A454-8D366B38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7D0050-DDA1-47F5-B1B0-B43EA69BBE8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F8AA4-672F-4E6B-A8DF-43E43537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19B63-9B50-4AE3-8E69-59AF4CE8B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8"/>
            <a:ext cx="10515600" cy="493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146CA-3223-49D8-8A04-78A4B0BA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9B48D5-747D-4432-BC9A-3C77664234B5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72F50DCF-F4CB-4F07-B7CD-C0CCBFA742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03586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B5F19B-9159-48B6-8D3A-235A1EA0A1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F6EE1E-E6DE-4167-A966-26C6F2CCBE4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4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5EA7-C868-490E-B23A-318ECA48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C6D4-09FA-4CB4-BBE1-0C9A335D3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624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4D455-26D7-488B-82F6-553A3A7A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7958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ADABA23-1EE7-4FF7-81E1-1C903E520C5D}" type="datetime1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5C34-085F-499C-8F57-D2607BD4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352316-4A36-4DCD-8BEF-80FF909BC3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A0505E-2EBD-4C8A-93AE-08DAA23EA1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8E7D5-A79C-4556-83E8-6B58CFF10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1758-89B2-45B0-8905-D8E64D78A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5181600" cy="493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545AE-17DA-4C71-83F1-F155B735E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933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DFCAE-B36C-4702-A2EF-1529D21F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2623" y="632811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BFD83CA-F91E-4889-B6AB-2E0D3BB037F7}" type="datetime1">
              <a:rPr lang="en-US" smtClean="0"/>
              <a:pPr/>
              <a:t>3/23/2024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2323D-EC91-44B4-8D19-93D7E790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099521-FBD7-45D2-92CB-9A69E9D0E48F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5806D80-C007-2055-7074-13E2C560C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AE1901-43D2-4F3A-9275-4921C6B1F0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8F877E-7CE9-418A-9691-BCA97252F97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89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48815-F4F7-410A-B2E9-DC60AECE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378868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E8B4D-A7F8-4D7E-8944-717B7F947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71600"/>
            <a:ext cx="515778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4F3D9-108D-4DEB-AF00-C0FD453C3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57399"/>
            <a:ext cx="5157787" cy="42477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6C876-8A3A-4A74-92FE-1D89B100A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81145-5C02-4A69-A774-4E2700B0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7401"/>
            <a:ext cx="5183188" cy="4247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054ACE-E1D0-4EEA-AF0A-122B4714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399" y="6414829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52C753F6-1C0C-417A-BC3A-636F67AE8E6A}" type="datetime1">
              <a:rPr lang="en-US" smtClean="0"/>
              <a:pPr/>
              <a:t>3/23/2024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189F4-B00A-47ED-B6B7-2B915226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D2F6C1-58C9-4282-9125-E7D07A790849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3E20D10-B618-AAFD-B71B-77214DD611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34923EF-5F62-4EA8-B71C-CE03F5438D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DC849D-3365-42CF-A6C1-F474790E24F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2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75E2-5FDD-49C2-817D-1582EE83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27A49-99F5-42F1-8613-6F7A554A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1236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F3641CA9-E3AA-4498-AC10-74A73C18C207}" type="datetime1">
              <a:rPr lang="en-US" smtClean="0"/>
              <a:pPr/>
              <a:t>3/23/2024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F6ADD-9DB3-4E49-AC87-A9AA8F0A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60EE1F-EA91-4806-AA4C-FE3A89BBD870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490283F-240E-4AE1-9F80-A0B7FDF796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696B16-E789-47B9-864F-DE761F6A738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8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2339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9D43D7C-EB68-4353-A5C8-0CD4D58E9116}" type="datetime1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7FF365-1939-365F-6CEB-E11108DD69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439596-7566-4AE3-8DD6-6FE5ED8CCB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DBFD9-76DD-4159-B3B8-2B20399961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8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N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3D7C-EB68-4353-A5C8-0CD4D58E9116}" type="datetime1">
              <a:rPr lang="en-US" smtClean="0"/>
              <a:t>3/23/2024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DF11-B347-4596-B6C5-B0574BC4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75C10-DD34-4E31-95BD-ADA201089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72760-94C0-4F07-9F7B-07C186A40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91222" y="635804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623B2362-B003-4262-AB00-599FB7FA1887}" type="datetime1">
              <a:rPr lang="en-US" smtClean="0"/>
              <a:pPr/>
              <a:t>3/23/2024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B5755-8F0F-4329-B2EE-F1842085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CC31A-9B29-4A49-9312-701F95A75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600199"/>
            <a:ext cx="6172200" cy="47007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A2075A-FC4F-C35C-5C6E-0FBC8F67F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E958DD-90D0-4B62-A086-FFF4CAA220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6BFC98-96CD-4075-A1A6-6B136719567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2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A66D23-FCC2-4FC3-9AE9-8E3E1A47E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8045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4CED0-24BC-47BC-A404-5DD31B44D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51560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41762-9D66-4C7A-9CA8-2639E87AE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E9083D1-6D31-4A34-9FB3-2BA837F6CB85}" type="datetime1">
              <a:rPr lang="en-US" smtClean="0"/>
              <a:t>3/23/2024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5F490-C0E0-4090-A63F-CC14194A3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E9165D2-D3B6-435C-A2E0-8337FBEE834F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6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6" r:id="rId9"/>
    <p:sldLayoutId id="2147483657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629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4E6EDB-0477-2ADB-78BE-CF139FC12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122363"/>
            <a:ext cx="10547685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Awards and Recognition Committee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0537DC-833D-D49C-EC88-B8C300EDA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4181"/>
            <a:ext cx="9144000" cy="1655762"/>
          </a:xfrm>
        </p:spPr>
        <p:txBody>
          <a:bodyPr/>
          <a:lstStyle/>
          <a:p>
            <a:r>
              <a:rPr lang="en-US" dirty="0"/>
              <a:t>Nelson Lourenco</a:t>
            </a:r>
          </a:p>
          <a:p>
            <a:r>
              <a:rPr lang="en-US" dirty="0"/>
              <a:t>IEEE Region 3 Awards and Recognition Committee (ARC) Chair</a:t>
            </a:r>
          </a:p>
        </p:txBody>
      </p:sp>
    </p:spTree>
    <p:extLst>
      <p:ext uri="{BB962C8B-B14F-4D97-AF65-F5344CB8AC3E}">
        <p14:creationId xmlns:p14="http://schemas.microsoft.com/office/powerpoint/2010/main" val="3335817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Region 3 Professional Awards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838199" y="1581706"/>
            <a:ext cx="11096625" cy="48762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None/>
            </a:pPr>
            <a:r>
              <a:rPr lang="en-US" b="1" dirty="0">
                <a:solidFill>
                  <a:schemeClr val="accent3"/>
                </a:solidFill>
              </a:rPr>
              <a:t>New award for this year!</a:t>
            </a:r>
            <a:endParaRPr lang="en-US" sz="2800" dirty="0"/>
          </a:p>
          <a:p>
            <a:pPr marL="57150" indent="0">
              <a:spcBef>
                <a:spcPts val="1800"/>
              </a:spcBef>
              <a:buNone/>
            </a:pPr>
            <a:r>
              <a:rPr lang="en-US" sz="2800" dirty="0"/>
              <a:t>James H. Graham Cybersecurity Scholarship</a:t>
            </a:r>
          </a:p>
          <a:p>
            <a:pPr marL="274320" indent="0">
              <a:spcBef>
                <a:spcPts val="0"/>
              </a:spcBef>
              <a:buNone/>
            </a:pPr>
            <a:r>
              <a:rPr lang="en-US" sz="2000" dirty="0"/>
              <a:t>Purpose: To encourage </a:t>
            </a:r>
            <a:r>
              <a:rPr lang="en-US" sz="2000" u="sng" dirty="0"/>
              <a:t>graduate study </a:t>
            </a:r>
            <a:r>
              <a:rPr lang="en-US" sz="2000" dirty="0"/>
              <a:t>in the area of </a:t>
            </a:r>
            <a:r>
              <a:rPr lang="en-US" sz="2000" u="sng" dirty="0"/>
              <a:t>cyber-security</a:t>
            </a:r>
            <a:r>
              <a:rPr lang="en-US" sz="2000" dirty="0"/>
              <a:t> by well-qualified </a:t>
            </a:r>
            <a:r>
              <a:rPr lang="en-US" sz="2000" u="sng" dirty="0"/>
              <a:t>graduate students</a:t>
            </a:r>
            <a:r>
              <a:rPr lang="en-US" sz="2000" dirty="0"/>
              <a:t>, who are members of the IEEE, at universities and colleges in IEEE Region 3. Mentors for these graduate students should be faculty members and hold current membership in a Region 3 IEEE Section.</a:t>
            </a:r>
          </a:p>
          <a:p>
            <a:pPr marL="347218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42238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Nominations – Best Practices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666750" y="1553131"/>
            <a:ext cx="11287125" cy="48762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2400" dirty="0"/>
              <a:t>For a nomination to be complete, it must have endorsements (two for most awards)</a:t>
            </a:r>
          </a:p>
          <a:p>
            <a:pPr marL="457200" indent="-274320">
              <a:spcBef>
                <a:spcPts val="600"/>
              </a:spcBef>
            </a:pPr>
            <a:r>
              <a:rPr lang="en-US" sz="2000" dirty="0"/>
              <a:t>Responsibility lies with the nominator</a:t>
            </a:r>
          </a:p>
          <a:p>
            <a:pPr marL="457200" indent="-274320">
              <a:spcBef>
                <a:spcPts val="600"/>
              </a:spcBef>
            </a:pPr>
            <a:r>
              <a:rPr lang="en-US" sz="2000" dirty="0"/>
              <a:t>ARC can help if there are issues with an endorser (e.g., unable to access </a:t>
            </a:r>
            <a:r>
              <a:rPr lang="en-US" sz="2000" dirty="0" err="1"/>
              <a:t>OpenWater</a:t>
            </a:r>
            <a:r>
              <a:rPr lang="en-US" sz="2000" dirty="0"/>
              <a:t>) – reach out to us!</a:t>
            </a:r>
          </a:p>
          <a:p>
            <a:pPr marL="57150" indent="0">
              <a:spcBef>
                <a:spcPts val="2400"/>
              </a:spcBef>
              <a:buNone/>
            </a:pPr>
            <a:r>
              <a:rPr lang="en-US" sz="2400" dirty="0"/>
              <a:t>Self-nominations are allowed but are usually weaker than standard nominations</a:t>
            </a:r>
          </a:p>
          <a:p>
            <a:pPr marL="457200" indent="-274320">
              <a:spcBef>
                <a:spcPts val="600"/>
              </a:spcBef>
            </a:pPr>
            <a:r>
              <a:rPr lang="en-US" sz="2000" dirty="0"/>
              <a:t>Nominator essentially acts like a third endorsement</a:t>
            </a:r>
            <a:endParaRPr lang="en-US" sz="2400" dirty="0"/>
          </a:p>
          <a:p>
            <a:pPr marL="57150" indent="0">
              <a:spcBef>
                <a:spcPts val="2400"/>
              </a:spcBef>
              <a:buNone/>
            </a:pPr>
            <a:r>
              <a:rPr lang="en-US" sz="2400" dirty="0"/>
              <a:t>Focus on impact!!!</a:t>
            </a:r>
          </a:p>
          <a:p>
            <a:pPr marL="457200" indent="-274320">
              <a:spcBef>
                <a:spcPts val="600"/>
              </a:spcBef>
            </a:pPr>
            <a:r>
              <a:rPr lang="en-US" sz="2000" dirty="0"/>
              <a:t>Nominations aren’t “apples to apples” so ARC focuses on impact to distinguish great nominations </a:t>
            </a:r>
            <a:br>
              <a:rPr lang="en-US" sz="2000" dirty="0"/>
            </a:br>
            <a:r>
              <a:rPr lang="en-US" sz="2000" dirty="0"/>
              <a:t>from good nominations</a:t>
            </a:r>
            <a:endParaRPr lang="en-US" sz="2400" dirty="0"/>
          </a:p>
          <a:p>
            <a:pPr marL="57150" indent="0">
              <a:spcBef>
                <a:spcPts val="2400"/>
              </a:spcBef>
              <a:buNone/>
            </a:pPr>
            <a:r>
              <a:rPr lang="en-US" sz="2400" dirty="0"/>
              <a:t>In a way, ARC evaluates both nominee and nominator </a:t>
            </a:r>
            <a:endParaRPr lang="en-US" sz="2800" dirty="0"/>
          </a:p>
          <a:p>
            <a:pPr marL="457200" indent="-274320">
              <a:spcBef>
                <a:spcPts val="600"/>
              </a:spcBef>
            </a:pPr>
            <a:r>
              <a:rPr lang="en-US" sz="2000" dirty="0"/>
              <a:t>Don’t make it difficult for ARC to find information</a:t>
            </a:r>
          </a:p>
          <a:p>
            <a:pPr marL="57150" indent="0">
              <a:buNone/>
            </a:pPr>
            <a:endParaRPr lang="en-US" sz="2000" dirty="0"/>
          </a:p>
          <a:p>
            <a:pPr marL="27432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27432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dirty="0"/>
          </a:p>
          <a:p>
            <a:pPr marL="347218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760013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Wrap-up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707190" y="1543940"/>
            <a:ext cx="11484810" cy="349327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anose="020B0604020202020204" pitchFamily="34" charset="0"/>
              <a:buNone/>
            </a:pPr>
            <a:r>
              <a:rPr lang="en-US" sz="2200" dirty="0"/>
              <a:t>IEEE is a volunteer-driven organization</a:t>
            </a:r>
          </a:p>
          <a:p>
            <a:pPr marL="457200">
              <a:spcBef>
                <a:spcPts val="300"/>
              </a:spcBef>
              <a:buSzPct val="100000"/>
            </a:pPr>
            <a:r>
              <a:rPr lang="en-US" sz="1800" dirty="0"/>
              <a:t>Awards allow us to recognize the hard work being done by our members and volunteers</a:t>
            </a:r>
          </a:p>
          <a:p>
            <a:pPr marL="457200">
              <a:spcBef>
                <a:spcPts val="300"/>
              </a:spcBef>
              <a:buSzPct val="100000"/>
            </a:pPr>
            <a:r>
              <a:rPr lang="en-US" sz="1800" dirty="0"/>
              <a:t>IEEE sponsors many awards across various levels of the Institute</a:t>
            </a:r>
          </a:p>
          <a:p>
            <a:pPr marL="57150" indent="0">
              <a:spcBef>
                <a:spcPts val="2400"/>
              </a:spcBef>
              <a:buFont typeface="Arial" panose="020B0604020202020204" pitchFamily="34" charset="0"/>
              <a:buNone/>
            </a:pPr>
            <a:r>
              <a:rPr lang="en-US" sz="2200" dirty="0"/>
              <a:t>IEEE Awards Chairs are vital positions at the Section level</a:t>
            </a:r>
          </a:p>
          <a:p>
            <a:pPr marL="457200">
              <a:spcBef>
                <a:spcPts val="300"/>
              </a:spcBef>
              <a:buSzPct val="100000"/>
            </a:pPr>
            <a:r>
              <a:rPr lang="en-US" sz="1800" dirty="0"/>
              <a:t>Oversee Section Awards Program; lead or assist with nominations at the Chapter, Council, Region level (and beyond)</a:t>
            </a:r>
          </a:p>
          <a:p>
            <a:pPr marL="57150" indent="0">
              <a:spcBef>
                <a:spcPts val="2400"/>
              </a:spcBef>
              <a:buFont typeface="Arial" panose="020B0604020202020204" pitchFamily="34" charset="0"/>
              <a:buNone/>
            </a:pPr>
            <a:r>
              <a:rPr lang="en-US" sz="2200" dirty="0"/>
              <a:t>The Awards and Recognition Committee administers Region 3’s professional awards, but also helps identify potential candidates for other IEEE awards (IEEE-USA, MGA, etc.)</a:t>
            </a:r>
          </a:p>
          <a:p>
            <a:pPr marL="57150" indent="0">
              <a:spcBef>
                <a:spcPts val="2400"/>
              </a:spcBef>
              <a:buFont typeface="Arial" panose="020B0604020202020204" pitchFamily="34" charset="0"/>
              <a:buNone/>
            </a:pPr>
            <a:r>
              <a:rPr lang="en-US" sz="2200" dirty="0"/>
              <a:t>If you have any questions or need help, you are welcome to reach out to your local ARC representative (Area) or the ARC chair (Me!) </a:t>
            </a:r>
          </a:p>
          <a:p>
            <a:pPr marL="57150" indent="0">
              <a:spcBef>
                <a:spcPts val="2400"/>
              </a:spcBef>
              <a:buFont typeface="Arial" panose="020B0604020202020204" pitchFamily="34" charset="0"/>
              <a:buNone/>
            </a:pPr>
            <a:r>
              <a:rPr lang="en-US" sz="2200" dirty="0"/>
              <a:t>Make sure you start your award nominations early! </a:t>
            </a:r>
          </a:p>
          <a:p>
            <a:pPr marL="457200" indent="-182880">
              <a:spcBef>
                <a:spcPts val="300"/>
              </a:spcBef>
              <a:buSzPct val="100000"/>
            </a:pPr>
            <a:r>
              <a:rPr lang="en-US" sz="1800" dirty="0"/>
              <a:t>It is very easy to wait until the last minute and submit a sub-par nomination</a:t>
            </a:r>
          </a:p>
        </p:txBody>
      </p:sp>
    </p:spTree>
    <p:extLst>
      <p:ext uri="{BB962C8B-B14F-4D97-AF65-F5344CB8AC3E}">
        <p14:creationId xmlns:p14="http://schemas.microsoft.com/office/powerpoint/2010/main" val="3785589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A20537DC-833D-D49C-EC88-B8C300EDA39A}"/>
              </a:ext>
            </a:extLst>
          </p:cNvPr>
          <p:cNvSpPr txBox="1">
            <a:spLocks/>
          </p:cNvSpPr>
          <p:nvPr/>
        </p:nvSpPr>
        <p:spPr>
          <a:xfrm>
            <a:off x="1524000" y="299005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Nelson Lourenco</a:t>
            </a:r>
          </a:p>
          <a:p>
            <a:pPr marL="0" indent="0" algn="ctr">
              <a:buNone/>
            </a:pPr>
            <a:r>
              <a:rPr lang="en-US" sz="2400" dirty="0"/>
              <a:t>IEEE Region 3 Awards and Recognition Committee (ARC) Chair</a:t>
            </a:r>
          </a:p>
          <a:p>
            <a:pPr marL="0" indent="0" algn="ctr">
              <a:buNone/>
            </a:pPr>
            <a:r>
              <a:rPr lang="en-US" sz="2400" i="1" dirty="0"/>
              <a:t>R3-awards@ieee.org </a:t>
            </a:r>
          </a:p>
          <a:p>
            <a:pPr marL="0" indent="0" algn="ctr">
              <a:buNone/>
            </a:pPr>
            <a:r>
              <a:rPr lang="en-US" sz="2400" i="1" dirty="0"/>
              <a:t>nelson.lourenco@ieee.org</a:t>
            </a:r>
          </a:p>
        </p:txBody>
      </p:sp>
    </p:spTree>
    <p:extLst>
      <p:ext uri="{BB962C8B-B14F-4D97-AF65-F5344CB8AC3E}">
        <p14:creationId xmlns:p14="http://schemas.microsoft.com/office/powerpoint/2010/main" val="326720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Region 3 Awards and Recognition Committee</a:t>
            </a:r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894347" y="2018671"/>
            <a:ext cx="11087771" cy="38537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Chair: Nelson Lourenco </a:t>
            </a:r>
          </a:p>
          <a:p>
            <a:pPr marL="0" indent="0">
              <a:buNone/>
            </a:pPr>
            <a:r>
              <a:rPr lang="en-US" sz="2400" dirty="0"/>
              <a:t>Vice Chair: Devon Gale (non-voting)</a:t>
            </a:r>
          </a:p>
          <a:p>
            <a:pPr marL="0" indent="0">
              <a:buNone/>
            </a:pPr>
            <a:r>
              <a:rPr lang="en-US" sz="2400" dirty="0"/>
              <a:t>PAC Representative: David </a:t>
            </a:r>
            <a:r>
              <a:rPr lang="en-US" sz="2400" dirty="0" err="1"/>
              <a:t>Fillion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Region 3 Area Chairs</a:t>
            </a:r>
          </a:p>
          <a:p>
            <a:pPr marL="548640" lvl="1" indent="-274320"/>
            <a:r>
              <a:rPr lang="en-US" sz="2000" dirty="0"/>
              <a:t>Area 1 Chair (North Carolina and Virginia): James </a:t>
            </a:r>
            <a:r>
              <a:rPr lang="en-US" sz="2000" dirty="0" err="1"/>
              <a:t>Imanian</a:t>
            </a:r>
            <a:endParaRPr lang="en-US" sz="2000" dirty="0"/>
          </a:p>
          <a:p>
            <a:pPr marL="548640" lvl="1" indent="-274320"/>
            <a:r>
              <a:rPr lang="en-US" sz="2000" dirty="0"/>
              <a:t>Area 2 Chair (Georgia and South Carolina): Wyman Williams</a:t>
            </a:r>
          </a:p>
          <a:p>
            <a:pPr marL="548640" lvl="1" indent="-274320"/>
            <a:r>
              <a:rPr lang="en-US" sz="2000" dirty="0"/>
              <a:t>Area 3 Chair (Florida): Raul Ortega</a:t>
            </a:r>
          </a:p>
          <a:p>
            <a:pPr marL="548640" lvl="1" indent="-274320"/>
            <a:r>
              <a:rPr lang="en-US" sz="2000" dirty="0"/>
              <a:t>Area 4 Chair (Kentucky and Tennessee): Paul Kuban</a:t>
            </a:r>
          </a:p>
          <a:p>
            <a:pPr marL="548640" lvl="1" indent="-274320"/>
            <a:r>
              <a:rPr lang="en-US" sz="2000" dirty="0"/>
              <a:t>Area 5 Chair (Mississippi, Alabama, and Jamaica): Patrick Kung</a:t>
            </a:r>
          </a:p>
          <a:p>
            <a:pPr marL="0" indent="0">
              <a:buNone/>
            </a:pPr>
            <a:r>
              <a:rPr lang="en-US" sz="2400" dirty="0"/>
              <a:t>Past R3 Director/Delegate serves as mentor (Gregg Vaughn)</a:t>
            </a:r>
          </a:p>
          <a:p>
            <a:endParaRPr lang="en-US" sz="26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" y="1505346"/>
            <a:ext cx="1219200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dirty="0">
                <a:latin typeface="+mn-lt"/>
              </a:rPr>
              <a:t>2023 Region 3 Awards and Recognition Committee</a:t>
            </a:r>
            <a:endParaRPr lang="en-US" altLang="en-US" dirty="0">
              <a:latin typeface="+mn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</p:spTree>
    <p:extLst>
      <p:ext uri="{BB962C8B-B14F-4D97-AF65-F5344CB8AC3E}">
        <p14:creationId xmlns:p14="http://schemas.microsoft.com/office/powerpoint/2010/main" val="281342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Region 3 Awards and Recognition Committee</a:t>
            </a:r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894347" y="2018670"/>
            <a:ext cx="11087771" cy="46075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Chair: Nelson Lourenco          Devon Gale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Vice Chair: TBD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PAC Representative: Kristin Bing</a:t>
            </a:r>
          </a:p>
          <a:p>
            <a:pPr marL="0" indent="0">
              <a:buNone/>
            </a:pPr>
            <a:r>
              <a:rPr lang="en-US" sz="2400" dirty="0"/>
              <a:t>Region 3 Area Chairs</a:t>
            </a:r>
          </a:p>
          <a:p>
            <a:pPr marL="548640" lvl="1" indent="-274320"/>
            <a:r>
              <a:rPr lang="en-US" sz="2000" dirty="0"/>
              <a:t>Area 1 Chair (North Carolina and Virginia): James </a:t>
            </a:r>
            <a:r>
              <a:rPr lang="en-US" sz="2000" dirty="0" err="1"/>
              <a:t>Imanian</a:t>
            </a:r>
            <a:endParaRPr lang="en-US" sz="2000" dirty="0"/>
          </a:p>
          <a:p>
            <a:pPr marL="548640" lvl="1" indent="-274320"/>
            <a:r>
              <a:rPr lang="en-US" sz="2000" b="1" dirty="0">
                <a:solidFill>
                  <a:srgbClr val="C00000"/>
                </a:solidFill>
              </a:rPr>
              <a:t>Area 2 Chair (Georgia and South Carolina): Wyman Williams             </a:t>
            </a:r>
            <a:r>
              <a:rPr lang="en-US" sz="2000" b="1" dirty="0" err="1">
                <a:solidFill>
                  <a:srgbClr val="C00000"/>
                </a:solidFill>
              </a:rPr>
              <a:t>Alessio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Medda</a:t>
            </a:r>
            <a:endParaRPr lang="en-US" sz="2000" b="1" dirty="0">
              <a:solidFill>
                <a:srgbClr val="C00000"/>
              </a:solidFill>
            </a:endParaRPr>
          </a:p>
          <a:p>
            <a:pPr marL="548640" lvl="1" indent="-274320"/>
            <a:r>
              <a:rPr lang="en-US" sz="2000" dirty="0"/>
              <a:t>Area 3 Chair (Florida): Raul Ortega</a:t>
            </a:r>
          </a:p>
          <a:p>
            <a:pPr marL="548640" lvl="1" indent="-274320"/>
            <a:r>
              <a:rPr lang="en-US" sz="2000" dirty="0"/>
              <a:t>Area 4 Chair (Kentucky and Tennessee): Paul Kuban</a:t>
            </a:r>
          </a:p>
          <a:p>
            <a:pPr marL="548640" lvl="1" indent="-274320"/>
            <a:r>
              <a:rPr lang="en-US" sz="2000" b="1" dirty="0">
                <a:solidFill>
                  <a:srgbClr val="C00000"/>
                </a:solidFill>
              </a:rPr>
              <a:t>Area 5 Chair (Mississippi, Alabama, and Jamaica): Daniel Diaz</a:t>
            </a:r>
          </a:p>
          <a:p>
            <a:pPr marL="0" indent="0">
              <a:buNone/>
            </a:pPr>
            <a:r>
              <a:rPr lang="en-US" sz="2400" dirty="0"/>
              <a:t>Past R3 Director/Delegate serves as mentor (Gregg Vaughn)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Past ARC Chair: Nelson Lourenco </a:t>
            </a:r>
          </a:p>
          <a:p>
            <a:endParaRPr lang="en-US" sz="26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" y="1505346"/>
            <a:ext cx="1219200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dirty="0">
                <a:latin typeface="+mn-lt"/>
              </a:rPr>
              <a:t>2024 Region 3 Awards and Recognition Committee</a:t>
            </a:r>
            <a:endParaRPr lang="en-US" altLang="en-US" dirty="0">
              <a:latin typeface="+mn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972927" y="4218172"/>
            <a:ext cx="433137" cy="164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022558" y="2138207"/>
            <a:ext cx="433137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3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ARC Responsibilities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838201" y="1474786"/>
            <a:ext cx="10166968" cy="519054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600"/>
              </a:spcBef>
            </a:pPr>
            <a:r>
              <a:rPr lang="en-US" sz="1900" dirty="0"/>
              <a:t>Administer Region 3 awards program</a:t>
            </a:r>
          </a:p>
          <a:p>
            <a:pPr>
              <a:spcBef>
                <a:spcPts val="1600"/>
              </a:spcBef>
            </a:pPr>
            <a:r>
              <a:rPr lang="en-US" sz="1900" dirty="0"/>
              <a:t>Publicize Region 3 and other IEEE awards</a:t>
            </a:r>
          </a:p>
          <a:p>
            <a:pPr>
              <a:spcBef>
                <a:spcPts val="1600"/>
              </a:spcBef>
            </a:pPr>
            <a:r>
              <a:rPr lang="en-US" sz="1900" dirty="0"/>
              <a:t>Actively encourage Sections and Chapters to recognize the members</a:t>
            </a:r>
          </a:p>
          <a:p>
            <a:pPr>
              <a:spcBef>
                <a:spcPts val="1600"/>
              </a:spcBef>
            </a:pPr>
            <a:r>
              <a:rPr lang="en-US" sz="1900" dirty="0"/>
              <a:t>Manage awards budget and submit preliminary budget prior to fall Region 3 </a:t>
            </a:r>
            <a:r>
              <a:rPr lang="en-US" sz="1900" dirty="0" err="1"/>
              <a:t>ExCom</a:t>
            </a:r>
            <a:r>
              <a:rPr lang="en-US" sz="1900" dirty="0"/>
              <a:t> meeting</a:t>
            </a:r>
          </a:p>
          <a:p>
            <a:pPr>
              <a:spcBef>
                <a:spcPts val="1600"/>
              </a:spcBef>
            </a:pPr>
            <a:r>
              <a:rPr lang="en-US" sz="1900" dirty="0"/>
              <a:t>Present proposed award recipients to Region 3 </a:t>
            </a:r>
            <a:r>
              <a:rPr lang="en-US" sz="1900" dirty="0" err="1"/>
              <a:t>ExCom</a:t>
            </a:r>
            <a:r>
              <a:rPr lang="en-US" sz="1900" dirty="0"/>
              <a:t> for approval </a:t>
            </a:r>
          </a:p>
          <a:p>
            <a:pPr>
              <a:spcBef>
                <a:spcPts val="1600"/>
              </a:spcBef>
            </a:pPr>
            <a:r>
              <a:rPr lang="en-US" sz="1900" dirty="0"/>
              <a:t>Provide awardee information to Region Director</a:t>
            </a:r>
          </a:p>
          <a:p>
            <a:pPr>
              <a:spcBef>
                <a:spcPts val="1600"/>
              </a:spcBef>
            </a:pPr>
            <a:r>
              <a:rPr lang="en-US" sz="1900" dirty="0"/>
              <a:t>Support Region 3 Member Activities Committee in maximizing media exposure</a:t>
            </a:r>
          </a:p>
          <a:p>
            <a:pPr>
              <a:spcBef>
                <a:spcPts val="1600"/>
              </a:spcBef>
            </a:pPr>
            <a:r>
              <a:rPr lang="en-US" sz="1900" dirty="0"/>
              <a:t>Support </a:t>
            </a:r>
            <a:r>
              <a:rPr lang="en-US" sz="1900" dirty="0" err="1"/>
              <a:t>SoutheastCon</a:t>
            </a:r>
            <a:r>
              <a:rPr lang="en-US" sz="1900" dirty="0"/>
              <a:t> General Chair as needed</a:t>
            </a:r>
          </a:p>
          <a:p>
            <a:pPr>
              <a:spcBef>
                <a:spcPts val="1600"/>
              </a:spcBef>
            </a:pPr>
            <a:r>
              <a:rPr lang="en-US" sz="1900" dirty="0"/>
              <a:t>Ensure the </a:t>
            </a:r>
            <a:r>
              <a:rPr lang="en-US" sz="1900" dirty="0" err="1"/>
              <a:t>SoutheastCon</a:t>
            </a:r>
            <a:r>
              <a:rPr lang="en-US" sz="1900" dirty="0"/>
              <a:t> Awards Banquet runs smoothly</a:t>
            </a:r>
          </a:p>
          <a:p>
            <a:pPr>
              <a:spcBef>
                <a:spcPts val="1600"/>
              </a:spcBef>
            </a:pPr>
            <a:r>
              <a:rPr lang="en-US" sz="1900" dirty="0"/>
              <a:t>Keep current documentation and overall management of Region awards </a:t>
            </a:r>
          </a:p>
        </p:txBody>
      </p:sp>
    </p:spTree>
    <p:extLst>
      <p:ext uri="{BB962C8B-B14F-4D97-AF65-F5344CB8AC3E}">
        <p14:creationId xmlns:p14="http://schemas.microsoft.com/office/powerpoint/2010/main" val="35975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ARC Activities and Goals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786849" y="1428094"/>
            <a:ext cx="10618302" cy="49282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/>
              <a:t>Committee meetings</a:t>
            </a:r>
          </a:p>
          <a:p>
            <a:pPr marL="548640" lvl="1" indent="-274320"/>
            <a:r>
              <a:rPr lang="en-US" sz="1900" dirty="0"/>
              <a:t>Post-</a:t>
            </a:r>
            <a:r>
              <a:rPr lang="en-US" sz="1900" dirty="0" err="1"/>
              <a:t>SoutheastCon</a:t>
            </a:r>
            <a:r>
              <a:rPr lang="en-US" sz="1900" dirty="0"/>
              <a:t> debrief to capture lessons learned and next steps</a:t>
            </a:r>
          </a:p>
          <a:p>
            <a:pPr marL="548640" lvl="1" indent="-274320">
              <a:spcBef>
                <a:spcPts val="750"/>
              </a:spcBef>
            </a:pPr>
            <a:r>
              <a:rPr lang="en-US" sz="1900" dirty="0"/>
              <a:t>Committee re-assessment of professional award descriptions and judging criteria</a:t>
            </a:r>
          </a:p>
          <a:p>
            <a:pPr>
              <a:spcBef>
                <a:spcPts val="2400"/>
              </a:spcBef>
            </a:pPr>
            <a:r>
              <a:rPr lang="en-US" sz="2300" dirty="0"/>
              <a:t>Other activities</a:t>
            </a:r>
          </a:p>
          <a:p>
            <a:pPr marL="548640" lvl="1" indent="-274320"/>
            <a:r>
              <a:rPr lang="en-US" sz="1900" dirty="0"/>
              <a:t>Work with R3 webmaster to update awards information site</a:t>
            </a:r>
          </a:p>
          <a:p>
            <a:pPr marL="548640" lvl="1" indent="-274320">
              <a:spcBef>
                <a:spcPts val="750"/>
              </a:spcBef>
            </a:pPr>
            <a:r>
              <a:rPr lang="en-US" sz="1900" dirty="0"/>
              <a:t>Create award translation matrix to facilitate promotion of Region awards to higher levels</a:t>
            </a:r>
          </a:p>
          <a:p>
            <a:pPr marL="548640" lvl="1" indent="-274320">
              <a:spcBef>
                <a:spcPts val="750"/>
              </a:spcBef>
            </a:pPr>
            <a:r>
              <a:rPr lang="en-US" sz="1900" dirty="0"/>
              <a:t>Investigate new media to increase publicity of awards nominations </a:t>
            </a:r>
          </a:p>
          <a:p>
            <a:pPr marL="548640" lvl="1" indent="-274320">
              <a:spcBef>
                <a:spcPts val="750"/>
              </a:spcBef>
            </a:pPr>
            <a:r>
              <a:rPr lang="en-US" sz="1900" dirty="0"/>
              <a:t>Update ARC chair slides to encompass changes to website, new deadlines, lessons learned, etc.</a:t>
            </a:r>
          </a:p>
          <a:p>
            <a:pPr marL="548640" lvl="1" indent="-274320">
              <a:spcBef>
                <a:spcPts val="750"/>
              </a:spcBef>
            </a:pPr>
            <a:r>
              <a:rPr lang="en-US" sz="1900" dirty="0"/>
              <a:t>Update awards manual with expanded Section anniversary dates, EAC award, and scholarship</a:t>
            </a:r>
          </a:p>
          <a:p>
            <a:pPr marL="548640" lvl="1" indent="-274320">
              <a:spcBef>
                <a:spcPts val="750"/>
              </a:spcBef>
            </a:pPr>
            <a:r>
              <a:rPr lang="en-US" sz="1900" dirty="0"/>
              <a:t>Ensure smooth transfer of ARC to new Chair</a:t>
            </a:r>
          </a:p>
          <a:p>
            <a:pPr marL="548640" lvl="1" indent="-274320">
              <a:spcBef>
                <a:spcPts val="750"/>
              </a:spcBef>
            </a:pPr>
            <a:r>
              <a:rPr lang="en-US" sz="1900" dirty="0"/>
              <a:t>Ensure awards nominations site follows ARC manual</a:t>
            </a:r>
          </a:p>
          <a:p>
            <a:pPr marL="548640" lvl="1" indent="-274320">
              <a:spcBef>
                <a:spcPts val="750"/>
              </a:spcBef>
            </a:pPr>
            <a:r>
              <a:rPr lang="en-US" sz="1900" dirty="0"/>
              <a:t>Submit Summer article on award winners and Fall article on upcoming </a:t>
            </a:r>
            <a:br>
              <a:rPr lang="en-US" sz="1900" dirty="0"/>
            </a:br>
            <a:r>
              <a:rPr lang="en-US" sz="1900" dirty="0"/>
              <a:t>nomination period in R3 newsletter</a:t>
            </a:r>
          </a:p>
          <a:p>
            <a:endParaRPr lang="en-US" sz="1600" dirty="0"/>
          </a:p>
          <a:p>
            <a:pPr marL="548640" lvl="1" indent="-274320">
              <a:spcBef>
                <a:spcPts val="750"/>
              </a:spcBef>
            </a:pPr>
            <a:endParaRPr lang="en-US" sz="1600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6534720" y="1779009"/>
            <a:ext cx="5328416" cy="310789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02218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Region 3 Professional Awards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838200" y="1581706"/>
            <a:ext cx="10439400" cy="44952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anose="020B0604020202020204" pitchFamily="34" charset="0"/>
              <a:buNone/>
            </a:pPr>
            <a:r>
              <a:rPr lang="en-US" sz="2800" dirty="0"/>
              <a:t>Daniel W. Jackson Award</a:t>
            </a:r>
          </a:p>
          <a:p>
            <a:pPr marL="27432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Purpose: To recognize a </a:t>
            </a:r>
            <a:r>
              <a:rPr lang="en-US" sz="2000" u="sng" dirty="0"/>
              <a:t>Past Director</a:t>
            </a:r>
            <a:r>
              <a:rPr lang="en-US" sz="2000" dirty="0"/>
              <a:t> who, through continuing service to the Region and to the Institute, has made exemplary contributions to the </a:t>
            </a:r>
            <a:r>
              <a:rPr lang="en-US" sz="2000" dirty="0" err="1"/>
              <a:t>electrotechnology</a:t>
            </a:r>
            <a:r>
              <a:rPr lang="en-US" sz="2000" dirty="0"/>
              <a:t> profession.</a:t>
            </a:r>
          </a:p>
          <a:p>
            <a:pPr marL="57150" indent="0">
              <a:lnSpc>
                <a:spcPct val="100000"/>
              </a:lnSpc>
              <a:spcBef>
                <a:spcPts val="2400"/>
              </a:spcBef>
              <a:buFont typeface="Arial" panose="020B0604020202020204" pitchFamily="34" charset="0"/>
              <a:buNone/>
            </a:pPr>
            <a:r>
              <a:rPr lang="en-US" sz="2800" dirty="0"/>
              <a:t>Joseph M. </a:t>
            </a:r>
            <a:r>
              <a:rPr lang="en-US" sz="2800" dirty="0" err="1"/>
              <a:t>Biedenbach</a:t>
            </a:r>
            <a:r>
              <a:rPr lang="en-US" sz="2800" dirty="0"/>
              <a:t> Outstanding Engineering Educator Award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Purpose: To recognize a member of Region 3 who has shared technical and professional abilities through </a:t>
            </a:r>
            <a:r>
              <a:rPr lang="en-US" sz="2000" u="sng" dirty="0"/>
              <a:t>teaching</a:t>
            </a:r>
            <a:r>
              <a:rPr lang="en-US" sz="2000" dirty="0"/>
              <a:t> in industry, government, or in an institution of higher learning and in so doing has made an outstanding contribution to the </a:t>
            </a:r>
            <a:r>
              <a:rPr lang="en-US" sz="2000" dirty="0" err="1"/>
              <a:t>electrotechnology</a:t>
            </a:r>
            <a:r>
              <a:rPr lang="en-US" sz="2000" dirty="0"/>
              <a:t> profession.</a:t>
            </a:r>
          </a:p>
          <a:p>
            <a:pPr marL="57150" indent="0">
              <a:lnSpc>
                <a:spcPct val="100000"/>
              </a:lnSpc>
              <a:spcBef>
                <a:spcPts val="2400"/>
              </a:spcBef>
              <a:buFont typeface="Arial" panose="020B0604020202020204" pitchFamily="34" charset="0"/>
              <a:buNone/>
            </a:pPr>
            <a:r>
              <a:rPr lang="en-US" sz="2800" dirty="0"/>
              <a:t>Region 3 Outstanding Engineer Award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Purpose: To recognize a member of Region 3 who, through </a:t>
            </a:r>
            <a:r>
              <a:rPr lang="en-US" sz="2000" u="sng" dirty="0"/>
              <a:t>technical</a:t>
            </a:r>
            <a:r>
              <a:rPr lang="en-US" sz="2000" dirty="0"/>
              <a:t> and professional abilities, has made an outstanding contribution to the </a:t>
            </a:r>
            <a:r>
              <a:rPr lang="en-US" sz="2000" dirty="0" err="1"/>
              <a:t>electrotechnology</a:t>
            </a:r>
            <a:r>
              <a:rPr lang="en-US" sz="2000" dirty="0"/>
              <a:t> profession.</a:t>
            </a:r>
          </a:p>
          <a:p>
            <a:pPr marL="347218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97614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Region 3 Professional Awards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838200" y="1581706"/>
            <a:ext cx="10439400" cy="41523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2800" dirty="0"/>
              <a:t>Region 3 Outstanding Service Award</a:t>
            </a:r>
          </a:p>
          <a:p>
            <a:pPr marL="274320" indent="0">
              <a:spcBef>
                <a:spcPts val="0"/>
              </a:spcBef>
              <a:buNone/>
            </a:pPr>
            <a:r>
              <a:rPr lang="en-US" sz="2000" dirty="0"/>
              <a:t>Purpose: To recognize a member of Region 3 who, through </a:t>
            </a:r>
            <a:r>
              <a:rPr lang="en-US" sz="2000" u="sng" dirty="0"/>
              <a:t>service to the Region and the Institute</a:t>
            </a:r>
            <a:r>
              <a:rPr lang="en-US" sz="2000" dirty="0"/>
              <a:t>, has made an outstanding contribution to the </a:t>
            </a:r>
            <a:r>
              <a:rPr lang="en-US" sz="2000" dirty="0" err="1"/>
              <a:t>electrotechnology</a:t>
            </a:r>
            <a:r>
              <a:rPr lang="en-US" sz="2000" dirty="0"/>
              <a:t> profession.</a:t>
            </a:r>
          </a:p>
          <a:p>
            <a:pPr marL="5715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2800" dirty="0"/>
              <a:t>Professional Leadership Award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Purpose: To recognize a member of Region 3 for </a:t>
            </a:r>
            <a:r>
              <a:rPr lang="en-US" sz="2000" u="sng" dirty="0"/>
              <a:t>outstanding leadership efforts</a:t>
            </a:r>
            <a:r>
              <a:rPr lang="en-US" sz="2000" dirty="0"/>
              <a:t> in achieving the professional [economic, ethical, legislative, social] aims of IEEE in the United States.</a:t>
            </a:r>
          </a:p>
          <a:p>
            <a:pPr marL="5715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1600" b="1" dirty="0"/>
              <a:t> </a:t>
            </a:r>
            <a:r>
              <a:rPr lang="en-US" sz="2800" dirty="0"/>
              <a:t>Employer Professional Development Award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Purpose: To recognize an employer in Region 3 for outstanding contributions in advancing the </a:t>
            </a:r>
            <a:r>
              <a:rPr lang="en-US" sz="2000" u="sng" dirty="0"/>
              <a:t>professional development </a:t>
            </a:r>
            <a:r>
              <a:rPr lang="en-US" sz="2000" dirty="0"/>
              <a:t>of employees.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dirty="0"/>
          </a:p>
          <a:p>
            <a:pPr marL="347218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049381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Region 3 Professional Awards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838199" y="1581706"/>
            <a:ext cx="10715625" cy="50095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2800" dirty="0"/>
              <a:t>Young Professional Award</a:t>
            </a:r>
          </a:p>
          <a:p>
            <a:pPr marL="274320" indent="0">
              <a:spcBef>
                <a:spcPts val="0"/>
              </a:spcBef>
              <a:buNone/>
            </a:pPr>
            <a:r>
              <a:rPr lang="en-US" sz="2000" dirty="0"/>
              <a:t>Purpose: To promote, recognize and support contributions from </a:t>
            </a:r>
            <a:r>
              <a:rPr lang="en-US" sz="2000" u="sng" dirty="0"/>
              <a:t>young professional</a:t>
            </a:r>
            <a:r>
              <a:rPr lang="en-US" sz="2000" dirty="0"/>
              <a:t> members within IEEE Region 3. This award recognizes </a:t>
            </a:r>
            <a:r>
              <a:rPr lang="en-US" sz="2000" u="sng" dirty="0"/>
              <a:t>leadership</a:t>
            </a:r>
            <a:r>
              <a:rPr lang="en-US" sz="2000" dirty="0"/>
              <a:t> in service, education, innovation, entrepreneurship or in furthering the goals of the IEEE Young Professionals. </a:t>
            </a:r>
          </a:p>
          <a:p>
            <a:pPr marL="274320" indent="0">
              <a:spcBef>
                <a:spcPts val="600"/>
              </a:spcBef>
              <a:buNone/>
            </a:pPr>
            <a:r>
              <a:rPr lang="en-US" sz="2000" b="1" dirty="0"/>
              <a:t>The Region 3 Young Professional Award was introduced in 2020.</a:t>
            </a:r>
          </a:p>
          <a:p>
            <a:pPr marL="5715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2800" dirty="0"/>
              <a:t>Educational Activities Chair Award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Purpose:  To promote and recognize leadership in service, education, innovation, entrepreneurship or in furthering the goals of the </a:t>
            </a:r>
            <a:r>
              <a:rPr lang="en-US" sz="2000" u="sng" dirty="0"/>
              <a:t>IEEE Educational Activities</a:t>
            </a:r>
            <a:r>
              <a:rPr lang="en-US" sz="2000" dirty="0"/>
              <a:t> in Sections. Eligible candidates must be IEEE </a:t>
            </a:r>
            <a:r>
              <a:rPr lang="en-US" sz="2000" u="sng" dirty="0"/>
              <a:t>Sections' Education Activity Committee Chairs (or equivalent role) </a:t>
            </a:r>
            <a:r>
              <a:rPr lang="en-US" sz="2000" dirty="0"/>
              <a:t>in Region 3 at the time of the nomination deadline.</a:t>
            </a:r>
            <a:r>
              <a:rPr lang="en-US" sz="1600" b="1" dirty="0"/>
              <a:t> </a:t>
            </a:r>
            <a:br>
              <a:rPr lang="en-US" sz="2200" b="1" dirty="0"/>
            </a:br>
            <a:r>
              <a:rPr lang="en-US" sz="2000" b="1" dirty="0"/>
              <a:t>The Region 3 Educational Activities Award was introduced in 2022.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347218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733161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Region 3 Professional Awards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IEEE </a:t>
            </a:r>
            <a:r>
              <a:rPr lang="en-US" sz="1400" dirty="0" err="1"/>
              <a:t>SoutheastCon</a:t>
            </a:r>
            <a:r>
              <a:rPr lang="en-US" sz="1400" dirty="0"/>
              <a:t> 2024</a:t>
            </a:r>
            <a:br>
              <a:rPr lang="en-US" sz="1400" dirty="0"/>
            </a:br>
            <a:r>
              <a:rPr lang="en-US" sz="1400" dirty="0"/>
              <a:t>Atlanta, Georgia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838200" y="1581706"/>
            <a:ext cx="10439400" cy="48762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2800" dirty="0"/>
              <a:t>Exemplary Section Award</a:t>
            </a:r>
          </a:p>
          <a:p>
            <a:pPr marL="274320" indent="0">
              <a:spcBef>
                <a:spcPts val="0"/>
              </a:spcBef>
              <a:buNone/>
            </a:pPr>
            <a:r>
              <a:rPr lang="en-US" sz="2000" dirty="0"/>
              <a:t>Purpose: To </a:t>
            </a:r>
            <a:r>
              <a:rPr lang="en-US" sz="2000" u="sng" dirty="0"/>
              <a:t>recognize outstanding Section leadership</a:t>
            </a:r>
            <a:r>
              <a:rPr lang="en-US" sz="2000" dirty="0"/>
              <a:t>, </a:t>
            </a:r>
            <a:r>
              <a:rPr lang="en-US" sz="2000" u="sng" dirty="0"/>
              <a:t>management</a:t>
            </a:r>
            <a:r>
              <a:rPr lang="en-US" sz="2000" dirty="0"/>
              <a:t>, and </a:t>
            </a:r>
            <a:r>
              <a:rPr lang="en-US" sz="2000" u="sng" dirty="0"/>
              <a:t>administration</a:t>
            </a:r>
            <a:r>
              <a:rPr lang="en-US" sz="2000" dirty="0"/>
              <a:t> for the immediate </a:t>
            </a:r>
            <a:r>
              <a:rPr lang="en-US" sz="2000" u="sng" dirty="0"/>
              <a:t>past Section year</a:t>
            </a:r>
            <a:r>
              <a:rPr lang="en-US" sz="2000" dirty="0"/>
              <a:t>. To provide a mechanism that allows the Regional Director to visit, recognize the Section leadership and make the award presentation.</a:t>
            </a:r>
          </a:p>
          <a:p>
            <a:pPr marL="5715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2800" dirty="0"/>
              <a:t>Exemplary Student Branch Award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Purpose: To encourage, though public recognition, </a:t>
            </a:r>
            <a:r>
              <a:rPr lang="en-US" sz="2000" u="sng" dirty="0"/>
              <a:t>exemplary Student Branch</a:t>
            </a:r>
            <a:r>
              <a:rPr lang="en-US" sz="2000" dirty="0"/>
              <a:t> operation. </a:t>
            </a:r>
          </a:p>
          <a:p>
            <a:pPr marL="5715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1600" b="1" dirty="0"/>
              <a:t> </a:t>
            </a:r>
            <a:r>
              <a:rPr lang="en-US" sz="2800" dirty="0"/>
              <a:t>Student Professional Activities Service Award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Purpose: To recognize </a:t>
            </a:r>
            <a:r>
              <a:rPr lang="en-US" sz="2000" u="sng" dirty="0"/>
              <a:t>Student Branch</a:t>
            </a:r>
            <a:r>
              <a:rPr lang="en-US" sz="2000" dirty="0"/>
              <a:t> and/or </a:t>
            </a:r>
            <a:r>
              <a:rPr lang="en-US" sz="2000" u="sng" dirty="0"/>
              <a:t>student member</a:t>
            </a:r>
            <a:r>
              <a:rPr lang="en-US" sz="2000" dirty="0"/>
              <a:t> </a:t>
            </a:r>
            <a:r>
              <a:rPr lang="en-US" sz="2000" u="sng" dirty="0"/>
              <a:t>specific achievements and efforts </a:t>
            </a:r>
            <a:r>
              <a:rPr lang="en-US" sz="2000" dirty="0"/>
              <a:t>in advancing the professional aims of IEEE in Region 3.</a:t>
            </a:r>
          </a:p>
          <a:p>
            <a:pPr marL="27432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27432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dirty="0"/>
          </a:p>
          <a:p>
            <a:pPr marL="347218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572147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EEE Brigh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A0C2F"/>
      </a:accent1>
      <a:accent2>
        <a:srgbClr val="FFA300"/>
      </a:accent2>
      <a:accent3>
        <a:srgbClr val="00843D"/>
      </a:accent3>
      <a:accent4>
        <a:srgbClr val="981D97"/>
      </a:accent4>
      <a:accent5>
        <a:srgbClr val="009CA6"/>
      </a:accent5>
      <a:accent6>
        <a:srgbClr val="00629B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2024_presentation template" id="{8BCE901A-D5F4-7D4E-8543-1ADBF3A806AE}" vid="{1005ADA3-03A9-AC4D-A15A-FF945BCE6B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SEC2024_presentation template</Template>
  <TotalTime>444</TotalTime>
  <Words>1316</Words>
  <Application>Microsoft Office PowerPoint</Application>
  <PresentationFormat>Widescreen</PresentationFormat>
  <Paragraphs>123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 Awards and Recognition Committee</vt:lpstr>
      <vt:lpstr>Region 3 Awards and Recognition Committee</vt:lpstr>
      <vt:lpstr>Region 3 Awards and Recognition Committee</vt:lpstr>
      <vt:lpstr>ARC Responsibilities</vt:lpstr>
      <vt:lpstr>ARC Activities and Goals</vt:lpstr>
      <vt:lpstr>Region 3 Professional Awards</vt:lpstr>
      <vt:lpstr>Region 3 Professional Awards</vt:lpstr>
      <vt:lpstr>Region 3 Professional Awards</vt:lpstr>
      <vt:lpstr>Region 3 Professional Awards</vt:lpstr>
      <vt:lpstr>Region 3 Professional Awards</vt:lpstr>
      <vt:lpstr>Nominations – Best Practices</vt:lpstr>
      <vt:lpstr>Wrap-up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Grigorian, Eric</dc:creator>
  <cp:lastModifiedBy>Donohoe, Pat</cp:lastModifiedBy>
  <cp:revision>46</cp:revision>
  <dcterms:created xsi:type="dcterms:W3CDTF">2024-01-28T22:59:39Z</dcterms:created>
  <dcterms:modified xsi:type="dcterms:W3CDTF">2024-03-23T11:33:28Z</dcterms:modified>
</cp:coreProperties>
</file>