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276" r:id="rId3"/>
    <p:sldId id="283" r:id="rId4"/>
    <p:sldId id="288" r:id="rId5"/>
    <p:sldId id="275" r:id="rId6"/>
    <p:sldId id="284" r:id="rId7"/>
    <p:sldId id="285" r:id="rId8"/>
    <p:sldId id="286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D"/>
    <a:srgbClr val="E3E8EB"/>
    <a:srgbClr val="DFE3E7"/>
    <a:srgbClr val="E4E9ED"/>
    <a:srgbClr val="002A4E"/>
    <a:srgbClr val="F6BE07"/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2A193-08D5-4253-8C40-1E3553A60C7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779ADBB-AF0A-4046-AFF7-FD68E55A78F4}">
      <dgm:prSet/>
      <dgm:spPr/>
      <dgm:t>
        <a:bodyPr/>
        <a:lstStyle/>
        <a:p>
          <a:r>
            <a:rPr lang="en-US" b="0"/>
            <a:t>Signal to noise problem in our communications  </a:t>
          </a:r>
          <a:endParaRPr lang="en-US"/>
        </a:p>
      </dgm:t>
    </dgm:pt>
    <dgm:pt modelId="{C442AD12-BAB5-41FD-96C9-193A6DFF6CD4}" type="parTrans" cxnId="{22F66F7A-FD4E-4D95-A91D-85B699E15141}">
      <dgm:prSet/>
      <dgm:spPr/>
      <dgm:t>
        <a:bodyPr/>
        <a:lstStyle/>
        <a:p>
          <a:endParaRPr lang="en-US"/>
        </a:p>
      </dgm:t>
    </dgm:pt>
    <dgm:pt modelId="{C45D27B4-F835-4502-A30B-B54C8DEAF697}" type="sibTrans" cxnId="{22F66F7A-FD4E-4D95-A91D-85B699E15141}">
      <dgm:prSet/>
      <dgm:spPr/>
      <dgm:t>
        <a:bodyPr/>
        <a:lstStyle/>
        <a:p>
          <a:endParaRPr lang="en-US"/>
        </a:p>
      </dgm:t>
    </dgm:pt>
    <dgm:pt modelId="{C90FBA43-87D7-4377-9CAF-E8871F0414E9}">
      <dgm:prSet/>
      <dgm:spPr/>
      <dgm:t>
        <a:bodyPr/>
        <a:lstStyle/>
        <a:p>
          <a:r>
            <a:rPr lang="en-US" b="0" dirty="0"/>
            <a:t>Communications and work tools and preferences change faster than we do</a:t>
          </a:r>
          <a:endParaRPr lang="en-US" dirty="0"/>
        </a:p>
      </dgm:t>
    </dgm:pt>
    <dgm:pt modelId="{385746BF-2888-4CCC-B027-F1556CB472B3}" type="parTrans" cxnId="{ECEC5BF4-F9DE-47C3-B513-69F3658A8BD5}">
      <dgm:prSet/>
      <dgm:spPr/>
      <dgm:t>
        <a:bodyPr/>
        <a:lstStyle/>
        <a:p>
          <a:endParaRPr lang="en-US"/>
        </a:p>
      </dgm:t>
    </dgm:pt>
    <dgm:pt modelId="{C2B4FFD2-62CE-4A41-8956-2EB1758D339F}" type="sibTrans" cxnId="{ECEC5BF4-F9DE-47C3-B513-69F3658A8BD5}">
      <dgm:prSet/>
      <dgm:spPr/>
      <dgm:t>
        <a:bodyPr/>
        <a:lstStyle/>
        <a:p>
          <a:endParaRPr lang="en-US"/>
        </a:p>
      </dgm:t>
    </dgm:pt>
    <dgm:pt modelId="{72FC0353-067B-45ED-BB7B-40F12A604199}">
      <dgm:prSet/>
      <dgm:spPr/>
      <dgm:t>
        <a:bodyPr/>
        <a:lstStyle/>
        <a:p>
          <a:r>
            <a:rPr lang="en-US" b="0" dirty="0"/>
            <a:t>Measurements of effectiveness don’t exist</a:t>
          </a:r>
          <a:endParaRPr lang="en-US" dirty="0"/>
        </a:p>
      </dgm:t>
    </dgm:pt>
    <dgm:pt modelId="{5E4AB30F-A62D-4EF6-B8D0-7E9510DCB330}" type="parTrans" cxnId="{A09DB95D-0EEE-4127-BBC8-730387709C30}">
      <dgm:prSet/>
      <dgm:spPr/>
      <dgm:t>
        <a:bodyPr/>
        <a:lstStyle/>
        <a:p>
          <a:endParaRPr lang="en-US"/>
        </a:p>
      </dgm:t>
    </dgm:pt>
    <dgm:pt modelId="{18A697E1-0B71-455A-95E3-4F3A1CA0F373}" type="sibTrans" cxnId="{A09DB95D-0EEE-4127-BBC8-730387709C30}">
      <dgm:prSet/>
      <dgm:spPr/>
      <dgm:t>
        <a:bodyPr/>
        <a:lstStyle/>
        <a:p>
          <a:endParaRPr lang="en-US"/>
        </a:p>
      </dgm:t>
    </dgm:pt>
    <dgm:pt modelId="{B88FB562-15D4-4BA8-85A9-F6941EE46E33}">
      <dgm:prSet/>
      <dgm:spPr/>
      <dgm:t>
        <a:bodyPr/>
        <a:lstStyle/>
        <a:p>
          <a:r>
            <a:rPr lang="en-US" b="0" dirty="0"/>
            <a:t>“Build it and they will come” approach produces solutions searching for requirements</a:t>
          </a:r>
          <a:endParaRPr lang="en-US" dirty="0"/>
        </a:p>
      </dgm:t>
    </dgm:pt>
    <dgm:pt modelId="{19046019-237F-4D30-AFD6-19CB4179AAE3}" type="parTrans" cxnId="{9BAD1312-CDDC-46CA-842F-AAD8E9B7BF9E}">
      <dgm:prSet/>
      <dgm:spPr/>
      <dgm:t>
        <a:bodyPr/>
        <a:lstStyle/>
        <a:p>
          <a:endParaRPr lang="en-US"/>
        </a:p>
      </dgm:t>
    </dgm:pt>
    <dgm:pt modelId="{05703D95-DE1A-474F-B554-0EEB93BA74D4}" type="sibTrans" cxnId="{9BAD1312-CDDC-46CA-842F-AAD8E9B7BF9E}">
      <dgm:prSet/>
      <dgm:spPr/>
      <dgm:t>
        <a:bodyPr/>
        <a:lstStyle/>
        <a:p>
          <a:endParaRPr lang="en-US"/>
        </a:p>
      </dgm:t>
    </dgm:pt>
    <dgm:pt modelId="{B9C4F31B-9992-4B4E-BA3E-6404F452FCC8}">
      <dgm:prSet/>
      <dgm:spPr/>
      <dgm:t>
        <a:bodyPr/>
        <a:lstStyle/>
        <a:p>
          <a:r>
            <a:rPr lang="en-US" b="0" dirty="0"/>
            <a:t>Knowledge Management principles: Discovery and access of authoritative sources</a:t>
          </a:r>
          <a:endParaRPr lang="en-US" dirty="0"/>
        </a:p>
      </dgm:t>
    </dgm:pt>
    <dgm:pt modelId="{C8253297-2B51-4ACC-AE3D-B687A6FB314E}" type="parTrans" cxnId="{8EBF1950-4D29-46D4-971A-2F27A9000A99}">
      <dgm:prSet/>
      <dgm:spPr/>
      <dgm:t>
        <a:bodyPr/>
        <a:lstStyle/>
        <a:p>
          <a:endParaRPr lang="en-US"/>
        </a:p>
      </dgm:t>
    </dgm:pt>
    <dgm:pt modelId="{A98E1A68-05CC-4F55-96C1-20D25BECB258}" type="sibTrans" cxnId="{8EBF1950-4D29-46D4-971A-2F27A9000A99}">
      <dgm:prSet/>
      <dgm:spPr/>
      <dgm:t>
        <a:bodyPr/>
        <a:lstStyle/>
        <a:p>
          <a:endParaRPr lang="en-US"/>
        </a:p>
      </dgm:t>
    </dgm:pt>
    <dgm:pt modelId="{7B68DDD3-8448-48EA-9F4E-9AD0A1048BE9}" type="pres">
      <dgm:prSet presAssocID="{81E2A193-08D5-4253-8C40-1E3553A60C70}" presName="root" presStyleCnt="0">
        <dgm:presLayoutVars>
          <dgm:dir/>
          <dgm:resizeHandles val="exact"/>
        </dgm:presLayoutVars>
      </dgm:prSet>
      <dgm:spPr/>
    </dgm:pt>
    <dgm:pt modelId="{E01D2A07-EC26-4DE1-9633-4DC8089622C5}" type="pres">
      <dgm:prSet presAssocID="{4779ADBB-AF0A-4046-AFF7-FD68E55A78F4}" presName="compNode" presStyleCnt="0"/>
      <dgm:spPr/>
    </dgm:pt>
    <dgm:pt modelId="{FD577D3D-B275-4880-93FF-5F1A861FE5C8}" type="pres">
      <dgm:prSet presAssocID="{4779ADBB-AF0A-4046-AFF7-FD68E55A78F4}" presName="bgRect" presStyleLbl="bgShp" presStyleIdx="0" presStyleCnt="5"/>
      <dgm:spPr/>
    </dgm:pt>
    <dgm:pt modelId="{185DEB5D-7D03-4598-8B1C-FB040E56FF53}" type="pres">
      <dgm:prSet presAssocID="{4779ADBB-AF0A-4046-AFF7-FD68E55A78F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90DA2B53-2764-4B55-A3DD-5A8DFD4B786E}" type="pres">
      <dgm:prSet presAssocID="{4779ADBB-AF0A-4046-AFF7-FD68E55A78F4}" presName="spaceRect" presStyleCnt="0"/>
      <dgm:spPr/>
    </dgm:pt>
    <dgm:pt modelId="{83A83AA8-8E5D-4819-8D26-4136034F825E}" type="pres">
      <dgm:prSet presAssocID="{4779ADBB-AF0A-4046-AFF7-FD68E55A78F4}" presName="parTx" presStyleLbl="revTx" presStyleIdx="0" presStyleCnt="5">
        <dgm:presLayoutVars>
          <dgm:chMax val="0"/>
          <dgm:chPref val="0"/>
        </dgm:presLayoutVars>
      </dgm:prSet>
      <dgm:spPr/>
    </dgm:pt>
    <dgm:pt modelId="{C9BE27AA-981E-4DFC-A495-1C78D3F5DCD0}" type="pres">
      <dgm:prSet presAssocID="{C45D27B4-F835-4502-A30B-B54C8DEAF697}" presName="sibTrans" presStyleCnt="0"/>
      <dgm:spPr/>
    </dgm:pt>
    <dgm:pt modelId="{137A931C-AB12-4FE4-921D-911CBC24EBD3}" type="pres">
      <dgm:prSet presAssocID="{C90FBA43-87D7-4377-9CAF-E8871F0414E9}" presName="compNode" presStyleCnt="0"/>
      <dgm:spPr/>
    </dgm:pt>
    <dgm:pt modelId="{BA71B7D3-B8D9-4EA7-B615-B3B79E88702A}" type="pres">
      <dgm:prSet presAssocID="{C90FBA43-87D7-4377-9CAF-E8871F0414E9}" presName="bgRect" presStyleLbl="bgShp" presStyleIdx="1" presStyleCnt="5"/>
      <dgm:spPr/>
    </dgm:pt>
    <dgm:pt modelId="{851A1385-EEFE-4F57-A141-070D9DFAD653}" type="pres">
      <dgm:prSet presAssocID="{C90FBA43-87D7-4377-9CAF-E8871F0414E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5BD451B-E8A1-4E9B-A7B8-4E09E8782F38}" type="pres">
      <dgm:prSet presAssocID="{C90FBA43-87D7-4377-9CAF-E8871F0414E9}" presName="spaceRect" presStyleCnt="0"/>
      <dgm:spPr/>
    </dgm:pt>
    <dgm:pt modelId="{FF7F3D05-5F0C-452A-96C9-23D09D6F5997}" type="pres">
      <dgm:prSet presAssocID="{C90FBA43-87D7-4377-9CAF-E8871F0414E9}" presName="parTx" presStyleLbl="revTx" presStyleIdx="1" presStyleCnt="5">
        <dgm:presLayoutVars>
          <dgm:chMax val="0"/>
          <dgm:chPref val="0"/>
        </dgm:presLayoutVars>
      </dgm:prSet>
      <dgm:spPr/>
    </dgm:pt>
    <dgm:pt modelId="{9055BB0F-2080-4A60-9EA9-5A628A5D5EBD}" type="pres">
      <dgm:prSet presAssocID="{C2B4FFD2-62CE-4A41-8956-2EB1758D339F}" presName="sibTrans" presStyleCnt="0"/>
      <dgm:spPr/>
    </dgm:pt>
    <dgm:pt modelId="{91334EB6-B308-44F7-8E27-9473D8CEDC34}" type="pres">
      <dgm:prSet presAssocID="{72FC0353-067B-45ED-BB7B-40F12A604199}" presName="compNode" presStyleCnt="0"/>
      <dgm:spPr/>
    </dgm:pt>
    <dgm:pt modelId="{D977F3DD-5D35-4439-8091-1427565DD412}" type="pres">
      <dgm:prSet presAssocID="{72FC0353-067B-45ED-BB7B-40F12A604199}" presName="bgRect" presStyleLbl="bgShp" presStyleIdx="2" presStyleCnt="5"/>
      <dgm:spPr/>
    </dgm:pt>
    <dgm:pt modelId="{C701B264-B2BD-4944-947D-19F4EAC929BC}" type="pres">
      <dgm:prSet presAssocID="{72FC0353-067B-45ED-BB7B-40F12A60419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6CE5AA87-7A0E-42B0-8210-59442A82D68E}" type="pres">
      <dgm:prSet presAssocID="{72FC0353-067B-45ED-BB7B-40F12A604199}" presName="spaceRect" presStyleCnt="0"/>
      <dgm:spPr/>
    </dgm:pt>
    <dgm:pt modelId="{90FB3417-E372-4088-A13F-0A71D709D18E}" type="pres">
      <dgm:prSet presAssocID="{72FC0353-067B-45ED-BB7B-40F12A604199}" presName="parTx" presStyleLbl="revTx" presStyleIdx="2" presStyleCnt="5">
        <dgm:presLayoutVars>
          <dgm:chMax val="0"/>
          <dgm:chPref val="0"/>
        </dgm:presLayoutVars>
      </dgm:prSet>
      <dgm:spPr/>
    </dgm:pt>
    <dgm:pt modelId="{579C5820-2DA4-4239-9510-AB3448662400}" type="pres">
      <dgm:prSet presAssocID="{18A697E1-0B71-455A-95E3-4F3A1CA0F373}" presName="sibTrans" presStyleCnt="0"/>
      <dgm:spPr/>
    </dgm:pt>
    <dgm:pt modelId="{F9328BF1-A490-481E-B25B-5517037582B5}" type="pres">
      <dgm:prSet presAssocID="{B88FB562-15D4-4BA8-85A9-F6941EE46E33}" presName="compNode" presStyleCnt="0"/>
      <dgm:spPr/>
    </dgm:pt>
    <dgm:pt modelId="{49B5200A-024A-4F9D-9C4B-532A3A350B93}" type="pres">
      <dgm:prSet presAssocID="{B88FB562-15D4-4BA8-85A9-F6941EE46E33}" presName="bgRect" presStyleLbl="bgShp" presStyleIdx="3" presStyleCnt="5"/>
      <dgm:spPr/>
    </dgm:pt>
    <dgm:pt modelId="{DB646366-A47E-4F7F-85D2-BF3E38264CDE}" type="pres">
      <dgm:prSet presAssocID="{B88FB562-15D4-4BA8-85A9-F6941EE46E3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FCD2208C-868C-45A7-AB1B-8564A9DB8C0A}" type="pres">
      <dgm:prSet presAssocID="{B88FB562-15D4-4BA8-85A9-F6941EE46E33}" presName="spaceRect" presStyleCnt="0"/>
      <dgm:spPr/>
    </dgm:pt>
    <dgm:pt modelId="{0B8B0CF1-51B8-4124-A769-084087ABB4EB}" type="pres">
      <dgm:prSet presAssocID="{B88FB562-15D4-4BA8-85A9-F6941EE46E33}" presName="parTx" presStyleLbl="revTx" presStyleIdx="3" presStyleCnt="5">
        <dgm:presLayoutVars>
          <dgm:chMax val="0"/>
          <dgm:chPref val="0"/>
        </dgm:presLayoutVars>
      </dgm:prSet>
      <dgm:spPr/>
    </dgm:pt>
    <dgm:pt modelId="{9482F048-C549-435D-BD68-45CC12F19B3F}" type="pres">
      <dgm:prSet presAssocID="{05703D95-DE1A-474F-B554-0EEB93BA74D4}" presName="sibTrans" presStyleCnt="0"/>
      <dgm:spPr/>
    </dgm:pt>
    <dgm:pt modelId="{99B2DB34-22B5-4A7B-B86F-A82E52448CB9}" type="pres">
      <dgm:prSet presAssocID="{B9C4F31B-9992-4B4E-BA3E-6404F452FCC8}" presName="compNode" presStyleCnt="0"/>
      <dgm:spPr/>
    </dgm:pt>
    <dgm:pt modelId="{C4221D1D-E52D-4A98-8C09-63F80075050B}" type="pres">
      <dgm:prSet presAssocID="{B9C4F31B-9992-4B4E-BA3E-6404F452FCC8}" presName="bgRect" presStyleLbl="bgShp" presStyleIdx="4" presStyleCnt="5"/>
      <dgm:spPr/>
    </dgm:pt>
    <dgm:pt modelId="{0E591875-A890-4EF6-89EE-709381F10C67}" type="pres">
      <dgm:prSet presAssocID="{B9C4F31B-9992-4B4E-BA3E-6404F452FCC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tective"/>
        </a:ext>
      </dgm:extLst>
    </dgm:pt>
    <dgm:pt modelId="{9708A658-E099-4E3E-BFC2-1D8830901900}" type="pres">
      <dgm:prSet presAssocID="{B9C4F31B-9992-4B4E-BA3E-6404F452FCC8}" presName="spaceRect" presStyleCnt="0"/>
      <dgm:spPr/>
    </dgm:pt>
    <dgm:pt modelId="{F437068E-80AE-438D-B29C-13E18AA5A774}" type="pres">
      <dgm:prSet presAssocID="{B9C4F31B-9992-4B4E-BA3E-6404F452FCC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BAD1312-CDDC-46CA-842F-AAD8E9B7BF9E}" srcId="{81E2A193-08D5-4253-8C40-1E3553A60C70}" destId="{B88FB562-15D4-4BA8-85A9-F6941EE46E33}" srcOrd="3" destOrd="0" parTransId="{19046019-237F-4D30-AFD6-19CB4179AAE3}" sibTransId="{05703D95-DE1A-474F-B554-0EEB93BA74D4}"/>
    <dgm:cxn modelId="{A756393A-BA41-4F74-8E68-4430B38FB3EA}" type="presOf" srcId="{81E2A193-08D5-4253-8C40-1E3553A60C70}" destId="{7B68DDD3-8448-48EA-9F4E-9AD0A1048BE9}" srcOrd="0" destOrd="0" presId="urn:microsoft.com/office/officeart/2018/2/layout/IconVerticalSolidList"/>
    <dgm:cxn modelId="{A09DB95D-0EEE-4127-BBC8-730387709C30}" srcId="{81E2A193-08D5-4253-8C40-1E3553A60C70}" destId="{72FC0353-067B-45ED-BB7B-40F12A604199}" srcOrd="2" destOrd="0" parTransId="{5E4AB30F-A62D-4EF6-B8D0-7E9510DCB330}" sibTransId="{18A697E1-0B71-455A-95E3-4F3A1CA0F373}"/>
    <dgm:cxn modelId="{5C21BB4E-D1B4-4FC4-915B-0B02514CE75D}" type="presOf" srcId="{C90FBA43-87D7-4377-9CAF-E8871F0414E9}" destId="{FF7F3D05-5F0C-452A-96C9-23D09D6F5997}" srcOrd="0" destOrd="0" presId="urn:microsoft.com/office/officeart/2018/2/layout/IconVerticalSolidList"/>
    <dgm:cxn modelId="{8EBF1950-4D29-46D4-971A-2F27A9000A99}" srcId="{81E2A193-08D5-4253-8C40-1E3553A60C70}" destId="{B9C4F31B-9992-4B4E-BA3E-6404F452FCC8}" srcOrd="4" destOrd="0" parTransId="{C8253297-2B51-4ACC-AE3D-B687A6FB314E}" sibTransId="{A98E1A68-05CC-4F55-96C1-20D25BECB258}"/>
    <dgm:cxn modelId="{78A84156-0FEF-4F11-8ABA-E57A9011DBD8}" type="presOf" srcId="{B9C4F31B-9992-4B4E-BA3E-6404F452FCC8}" destId="{F437068E-80AE-438D-B29C-13E18AA5A774}" srcOrd="0" destOrd="0" presId="urn:microsoft.com/office/officeart/2018/2/layout/IconVerticalSolidList"/>
    <dgm:cxn modelId="{22F66F7A-FD4E-4D95-A91D-85B699E15141}" srcId="{81E2A193-08D5-4253-8C40-1E3553A60C70}" destId="{4779ADBB-AF0A-4046-AFF7-FD68E55A78F4}" srcOrd="0" destOrd="0" parTransId="{C442AD12-BAB5-41FD-96C9-193A6DFF6CD4}" sibTransId="{C45D27B4-F835-4502-A30B-B54C8DEAF697}"/>
    <dgm:cxn modelId="{D417BEAA-ACBC-433F-B575-A0B450EC2A7C}" type="presOf" srcId="{72FC0353-067B-45ED-BB7B-40F12A604199}" destId="{90FB3417-E372-4088-A13F-0A71D709D18E}" srcOrd="0" destOrd="0" presId="urn:microsoft.com/office/officeart/2018/2/layout/IconVerticalSolidList"/>
    <dgm:cxn modelId="{091EBAB5-4E9C-45D4-B21E-54EDF5913373}" type="presOf" srcId="{4779ADBB-AF0A-4046-AFF7-FD68E55A78F4}" destId="{83A83AA8-8E5D-4819-8D26-4136034F825E}" srcOrd="0" destOrd="0" presId="urn:microsoft.com/office/officeart/2018/2/layout/IconVerticalSolidList"/>
    <dgm:cxn modelId="{ECEC5BF4-F9DE-47C3-B513-69F3658A8BD5}" srcId="{81E2A193-08D5-4253-8C40-1E3553A60C70}" destId="{C90FBA43-87D7-4377-9CAF-E8871F0414E9}" srcOrd="1" destOrd="0" parTransId="{385746BF-2888-4CCC-B027-F1556CB472B3}" sibTransId="{C2B4FFD2-62CE-4A41-8956-2EB1758D339F}"/>
    <dgm:cxn modelId="{1AF698FC-9A52-4DD0-8B50-D4A456E86BA1}" type="presOf" srcId="{B88FB562-15D4-4BA8-85A9-F6941EE46E33}" destId="{0B8B0CF1-51B8-4124-A769-084087ABB4EB}" srcOrd="0" destOrd="0" presId="urn:microsoft.com/office/officeart/2018/2/layout/IconVerticalSolidList"/>
    <dgm:cxn modelId="{66A0DA67-A96F-4CD3-AC7F-6CDD981F21DF}" type="presParOf" srcId="{7B68DDD3-8448-48EA-9F4E-9AD0A1048BE9}" destId="{E01D2A07-EC26-4DE1-9633-4DC8089622C5}" srcOrd="0" destOrd="0" presId="urn:microsoft.com/office/officeart/2018/2/layout/IconVerticalSolidList"/>
    <dgm:cxn modelId="{326714E6-7D21-40CD-8592-C92CC35BDB39}" type="presParOf" srcId="{E01D2A07-EC26-4DE1-9633-4DC8089622C5}" destId="{FD577D3D-B275-4880-93FF-5F1A861FE5C8}" srcOrd="0" destOrd="0" presId="urn:microsoft.com/office/officeart/2018/2/layout/IconVerticalSolidList"/>
    <dgm:cxn modelId="{FD976A75-2BB0-41D6-88F3-4057C3125B2D}" type="presParOf" srcId="{E01D2A07-EC26-4DE1-9633-4DC8089622C5}" destId="{185DEB5D-7D03-4598-8B1C-FB040E56FF53}" srcOrd="1" destOrd="0" presId="urn:microsoft.com/office/officeart/2018/2/layout/IconVerticalSolidList"/>
    <dgm:cxn modelId="{2CF61088-A3FE-4C9E-8028-D5E23FC6D9CA}" type="presParOf" srcId="{E01D2A07-EC26-4DE1-9633-4DC8089622C5}" destId="{90DA2B53-2764-4B55-A3DD-5A8DFD4B786E}" srcOrd="2" destOrd="0" presId="urn:microsoft.com/office/officeart/2018/2/layout/IconVerticalSolidList"/>
    <dgm:cxn modelId="{CF237D5B-E666-4FCB-936E-B24C6229F7A7}" type="presParOf" srcId="{E01D2A07-EC26-4DE1-9633-4DC8089622C5}" destId="{83A83AA8-8E5D-4819-8D26-4136034F825E}" srcOrd="3" destOrd="0" presId="urn:microsoft.com/office/officeart/2018/2/layout/IconVerticalSolidList"/>
    <dgm:cxn modelId="{349D7A32-48F4-4A2A-AD99-4C2DFF63EBFD}" type="presParOf" srcId="{7B68DDD3-8448-48EA-9F4E-9AD0A1048BE9}" destId="{C9BE27AA-981E-4DFC-A495-1C78D3F5DCD0}" srcOrd="1" destOrd="0" presId="urn:microsoft.com/office/officeart/2018/2/layout/IconVerticalSolidList"/>
    <dgm:cxn modelId="{115DCB0F-7523-4634-9852-C06D13083921}" type="presParOf" srcId="{7B68DDD3-8448-48EA-9F4E-9AD0A1048BE9}" destId="{137A931C-AB12-4FE4-921D-911CBC24EBD3}" srcOrd="2" destOrd="0" presId="urn:microsoft.com/office/officeart/2018/2/layout/IconVerticalSolidList"/>
    <dgm:cxn modelId="{28AA247B-46B2-405A-898B-07412C5BF8BE}" type="presParOf" srcId="{137A931C-AB12-4FE4-921D-911CBC24EBD3}" destId="{BA71B7D3-B8D9-4EA7-B615-B3B79E88702A}" srcOrd="0" destOrd="0" presId="urn:microsoft.com/office/officeart/2018/2/layout/IconVerticalSolidList"/>
    <dgm:cxn modelId="{91FED9CE-56A0-4E98-AE50-CC2F20FEDB18}" type="presParOf" srcId="{137A931C-AB12-4FE4-921D-911CBC24EBD3}" destId="{851A1385-EEFE-4F57-A141-070D9DFAD653}" srcOrd="1" destOrd="0" presId="urn:microsoft.com/office/officeart/2018/2/layout/IconVerticalSolidList"/>
    <dgm:cxn modelId="{0E20BBD8-5777-45E3-81A9-5DD68798DD4A}" type="presParOf" srcId="{137A931C-AB12-4FE4-921D-911CBC24EBD3}" destId="{75BD451B-E8A1-4E9B-A7B8-4E09E8782F38}" srcOrd="2" destOrd="0" presId="urn:microsoft.com/office/officeart/2018/2/layout/IconVerticalSolidList"/>
    <dgm:cxn modelId="{EF323098-B800-4DA7-B1F4-D4C50C684A6D}" type="presParOf" srcId="{137A931C-AB12-4FE4-921D-911CBC24EBD3}" destId="{FF7F3D05-5F0C-452A-96C9-23D09D6F5997}" srcOrd="3" destOrd="0" presId="urn:microsoft.com/office/officeart/2018/2/layout/IconVerticalSolidList"/>
    <dgm:cxn modelId="{87EE7218-C0B7-4E25-8E86-4378FCFB0D56}" type="presParOf" srcId="{7B68DDD3-8448-48EA-9F4E-9AD0A1048BE9}" destId="{9055BB0F-2080-4A60-9EA9-5A628A5D5EBD}" srcOrd="3" destOrd="0" presId="urn:microsoft.com/office/officeart/2018/2/layout/IconVerticalSolidList"/>
    <dgm:cxn modelId="{AA7934AF-DDE0-4A45-9B19-868499EE731B}" type="presParOf" srcId="{7B68DDD3-8448-48EA-9F4E-9AD0A1048BE9}" destId="{91334EB6-B308-44F7-8E27-9473D8CEDC34}" srcOrd="4" destOrd="0" presId="urn:microsoft.com/office/officeart/2018/2/layout/IconVerticalSolidList"/>
    <dgm:cxn modelId="{092E20EF-4FD5-4B9A-AEE6-D2C00E9D174B}" type="presParOf" srcId="{91334EB6-B308-44F7-8E27-9473D8CEDC34}" destId="{D977F3DD-5D35-4439-8091-1427565DD412}" srcOrd="0" destOrd="0" presId="urn:microsoft.com/office/officeart/2018/2/layout/IconVerticalSolidList"/>
    <dgm:cxn modelId="{8C0BDEFC-836E-4245-B081-06C279B97056}" type="presParOf" srcId="{91334EB6-B308-44F7-8E27-9473D8CEDC34}" destId="{C701B264-B2BD-4944-947D-19F4EAC929BC}" srcOrd="1" destOrd="0" presId="urn:microsoft.com/office/officeart/2018/2/layout/IconVerticalSolidList"/>
    <dgm:cxn modelId="{67AF8298-A764-41CE-BE32-4E86476655B3}" type="presParOf" srcId="{91334EB6-B308-44F7-8E27-9473D8CEDC34}" destId="{6CE5AA87-7A0E-42B0-8210-59442A82D68E}" srcOrd="2" destOrd="0" presId="urn:microsoft.com/office/officeart/2018/2/layout/IconVerticalSolidList"/>
    <dgm:cxn modelId="{028D0F68-82EB-4BF6-9B27-E92F09B2B2BF}" type="presParOf" srcId="{91334EB6-B308-44F7-8E27-9473D8CEDC34}" destId="{90FB3417-E372-4088-A13F-0A71D709D18E}" srcOrd="3" destOrd="0" presId="urn:microsoft.com/office/officeart/2018/2/layout/IconVerticalSolidList"/>
    <dgm:cxn modelId="{61A17BD1-6A9D-4520-83C1-8F48386188A4}" type="presParOf" srcId="{7B68DDD3-8448-48EA-9F4E-9AD0A1048BE9}" destId="{579C5820-2DA4-4239-9510-AB3448662400}" srcOrd="5" destOrd="0" presId="urn:microsoft.com/office/officeart/2018/2/layout/IconVerticalSolidList"/>
    <dgm:cxn modelId="{E93EB9BC-C4C8-406D-A37C-D1B6818D4CA3}" type="presParOf" srcId="{7B68DDD3-8448-48EA-9F4E-9AD0A1048BE9}" destId="{F9328BF1-A490-481E-B25B-5517037582B5}" srcOrd="6" destOrd="0" presId="urn:microsoft.com/office/officeart/2018/2/layout/IconVerticalSolidList"/>
    <dgm:cxn modelId="{4FF00887-D973-45FD-B7CC-FC72D0CC0A5B}" type="presParOf" srcId="{F9328BF1-A490-481E-B25B-5517037582B5}" destId="{49B5200A-024A-4F9D-9C4B-532A3A350B93}" srcOrd="0" destOrd="0" presId="urn:microsoft.com/office/officeart/2018/2/layout/IconVerticalSolidList"/>
    <dgm:cxn modelId="{F13231F5-C738-4724-B55D-34C3B14924A6}" type="presParOf" srcId="{F9328BF1-A490-481E-B25B-5517037582B5}" destId="{DB646366-A47E-4F7F-85D2-BF3E38264CDE}" srcOrd="1" destOrd="0" presId="urn:microsoft.com/office/officeart/2018/2/layout/IconVerticalSolidList"/>
    <dgm:cxn modelId="{9C0CC05D-FC11-4831-927A-DED1B491F0AA}" type="presParOf" srcId="{F9328BF1-A490-481E-B25B-5517037582B5}" destId="{FCD2208C-868C-45A7-AB1B-8564A9DB8C0A}" srcOrd="2" destOrd="0" presId="urn:microsoft.com/office/officeart/2018/2/layout/IconVerticalSolidList"/>
    <dgm:cxn modelId="{9CE4E81D-BA6E-4714-945A-8A47373E865B}" type="presParOf" srcId="{F9328BF1-A490-481E-B25B-5517037582B5}" destId="{0B8B0CF1-51B8-4124-A769-084087ABB4EB}" srcOrd="3" destOrd="0" presId="urn:microsoft.com/office/officeart/2018/2/layout/IconVerticalSolidList"/>
    <dgm:cxn modelId="{40032FB9-3201-4AB9-945F-196B831D831E}" type="presParOf" srcId="{7B68DDD3-8448-48EA-9F4E-9AD0A1048BE9}" destId="{9482F048-C549-435D-BD68-45CC12F19B3F}" srcOrd="7" destOrd="0" presId="urn:microsoft.com/office/officeart/2018/2/layout/IconVerticalSolidList"/>
    <dgm:cxn modelId="{88B8F425-905D-40A1-8993-830C4A2C7ED5}" type="presParOf" srcId="{7B68DDD3-8448-48EA-9F4E-9AD0A1048BE9}" destId="{99B2DB34-22B5-4A7B-B86F-A82E52448CB9}" srcOrd="8" destOrd="0" presId="urn:microsoft.com/office/officeart/2018/2/layout/IconVerticalSolidList"/>
    <dgm:cxn modelId="{4FCDE838-DB89-44CF-8F4B-65556EDE0A4A}" type="presParOf" srcId="{99B2DB34-22B5-4A7B-B86F-A82E52448CB9}" destId="{C4221D1D-E52D-4A98-8C09-63F80075050B}" srcOrd="0" destOrd="0" presId="urn:microsoft.com/office/officeart/2018/2/layout/IconVerticalSolidList"/>
    <dgm:cxn modelId="{1B44081C-7F73-4BE7-A39E-B1F06A1E6CEA}" type="presParOf" srcId="{99B2DB34-22B5-4A7B-B86F-A82E52448CB9}" destId="{0E591875-A890-4EF6-89EE-709381F10C67}" srcOrd="1" destOrd="0" presId="urn:microsoft.com/office/officeart/2018/2/layout/IconVerticalSolidList"/>
    <dgm:cxn modelId="{0BDE0F2F-99DF-4A4C-A42F-4E2EB67C746A}" type="presParOf" srcId="{99B2DB34-22B5-4A7B-B86F-A82E52448CB9}" destId="{9708A658-E099-4E3E-BFC2-1D8830901900}" srcOrd="2" destOrd="0" presId="urn:microsoft.com/office/officeart/2018/2/layout/IconVerticalSolidList"/>
    <dgm:cxn modelId="{389EE0D9-01E3-4287-888A-88DEE54695F8}" type="presParOf" srcId="{99B2DB34-22B5-4A7B-B86F-A82E52448CB9}" destId="{F437068E-80AE-438D-B29C-13E18AA5A7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77D3D-B275-4880-93FF-5F1A861FE5C8}">
      <dsp:nvSpPr>
        <dsp:cNvPr id="0" name=""/>
        <dsp:cNvSpPr/>
      </dsp:nvSpPr>
      <dsp:spPr>
        <a:xfrm>
          <a:off x="0" y="3854"/>
          <a:ext cx="10515600" cy="82097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DEB5D-7D03-4598-8B1C-FB040E56FF53}">
      <dsp:nvSpPr>
        <dsp:cNvPr id="0" name=""/>
        <dsp:cNvSpPr/>
      </dsp:nvSpPr>
      <dsp:spPr>
        <a:xfrm>
          <a:off x="248344" y="188573"/>
          <a:ext cx="451535" cy="4515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83AA8-8E5D-4819-8D26-4136034F825E}">
      <dsp:nvSpPr>
        <dsp:cNvPr id="0" name=""/>
        <dsp:cNvSpPr/>
      </dsp:nvSpPr>
      <dsp:spPr>
        <a:xfrm>
          <a:off x="948225" y="3854"/>
          <a:ext cx="9567374" cy="82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86" tIns="86886" rIns="86886" bIns="8688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Signal to noise problem in our communications  </a:t>
          </a:r>
          <a:endParaRPr lang="en-US" sz="1900" kern="1200"/>
        </a:p>
      </dsp:txBody>
      <dsp:txXfrm>
        <a:off x="948225" y="3854"/>
        <a:ext cx="9567374" cy="820974"/>
      </dsp:txXfrm>
    </dsp:sp>
    <dsp:sp modelId="{BA71B7D3-B8D9-4EA7-B615-B3B79E88702A}">
      <dsp:nvSpPr>
        <dsp:cNvPr id="0" name=""/>
        <dsp:cNvSpPr/>
      </dsp:nvSpPr>
      <dsp:spPr>
        <a:xfrm>
          <a:off x="0" y="1030072"/>
          <a:ext cx="10515600" cy="82097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A1385-EEFE-4F57-A141-070D9DFAD653}">
      <dsp:nvSpPr>
        <dsp:cNvPr id="0" name=""/>
        <dsp:cNvSpPr/>
      </dsp:nvSpPr>
      <dsp:spPr>
        <a:xfrm>
          <a:off x="248344" y="1214791"/>
          <a:ext cx="451535" cy="4515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F3D05-5F0C-452A-96C9-23D09D6F5997}">
      <dsp:nvSpPr>
        <dsp:cNvPr id="0" name=""/>
        <dsp:cNvSpPr/>
      </dsp:nvSpPr>
      <dsp:spPr>
        <a:xfrm>
          <a:off x="948225" y="1030072"/>
          <a:ext cx="9567374" cy="82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86" tIns="86886" rIns="86886" bIns="8688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Communications and work tools and preferences change faster than we do</a:t>
          </a:r>
          <a:endParaRPr lang="en-US" sz="1900" kern="1200" dirty="0"/>
        </a:p>
      </dsp:txBody>
      <dsp:txXfrm>
        <a:off x="948225" y="1030072"/>
        <a:ext cx="9567374" cy="820974"/>
      </dsp:txXfrm>
    </dsp:sp>
    <dsp:sp modelId="{D977F3DD-5D35-4439-8091-1427565DD412}">
      <dsp:nvSpPr>
        <dsp:cNvPr id="0" name=""/>
        <dsp:cNvSpPr/>
      </dsp:nvSpPr>
      <dsp:spPr>
        <a:xfrm>
          <a:off x="0" y="2056290"/>
          <a:ext cx="10515600" cy="82097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1B264-B2BD-4944-947D-19F4EAC929BC}">
      <dsp:nvSpPr>
        <dsp:cNvPr id="0" name=""/>
        <dsp:cNvSpPr/>
      </dsp:nvSpPr>
      <dsp:spPr>
        <a:xfrm>
          <a:off x="248344" y="2241009"/>
          <a:ext cx="451535" cy="4515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B3417-E372-4088-A13F-0A71D709D18E}">
      <dsp:nvSpPr>
        <dsp:cNvPr id="0" name=""/>
        <dsp:cNvSpPr/>
      </dsp:nvSpPr>
      <dsp:spPr>
        <a:xfrm>
          <a:off x="948225" y="2056290"/>
          <a:ext cx="9567374" cy="82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86" tIns="86886" rIns="86886" bIns="8688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Measurements of effectiveness don’t exist</a:t>
          </a:r>
          <a:endParaRPr lang="en-US" sz="1900" kern="1200" dirty="0"/>
        </a:p>
      </dsp:txBody>
      <dsp:txXfrm>
        <a:off x="948225" y="2056290"/>
        <a:ext cx="9567374" cy="820974"/>
      </dsp:txXfrm>
    </dsp:sp>
    <dsp:sp modelId="{49B5200A-024A-4F9D-9C4B-532A3A350B93}">
      <dsp:nvSpPr>
        <dsp:cNvPr id="0" name=""/>
        <dsp:cNvSpPr/>
      </dsp:nvSpPr>
      <dsp:spPr>
        <a:xfrm>
          <a:off x="0" y="3082508"/>
          <a:ext cx="10515600" cy="82097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46366-A47E-4F7F-85D2-BF3E38264CDE}">
      <dsp:nvSpPr>
        <dsp:cNvPr id="0" name=""/>
        <dsp:cNvSpPr/>
      </dsp:nvSpPr>
      <dsp:spPr>
        <a:xfrm>
          <a:off x="248344" y="3267227"/>
          <a:ext cx="451535" cy="4515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B0CF1-51B8-4124-A769-084087ABB4EB}">
      <dsp:nvSpPr>
        <dsp:cNvPr id="0" name=""/>
        <dsp:cNvSpPr/>
      </dsp:nvSpPr>
      <dsp:spPr>
        <a:xfrm>
          <a:off x="948225" y="3082508"/>
          <a:ext cx="9567374" cy="82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86" tIns="86886" rIns="86886" bIns="8688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“Build it and they will come” approach produces solutions searching for requirements</a:t>
          </a:r>
          <a:endParaRPr lang="en-US" sz="1900" kern="1200" dirty="0"/>
        </a:p>
      </dsp:txBody>
      <dsp:txXfrm>
        <a:off x="948225" y="3082508"/>
        <a:ext cx="9567374" cy="820974"/>
      </dsp:txXfrm>
    </dsp:sp>
    <dsp:sp modelId="{C4221D1D-E52D-4A98-8C09-63F80075050B}">
      <dsp:nvSpPr>
        <dsp:cNvPr id="0" name=""/>
        <dsp:cNvSpPr/>
      </dsp:nvSpPr>
      <dsp:spPr>
        <a:xfrm>
          <a:off x="0" y="4108726"/>
          <a:ext cx="10515600" cy="82097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91875-A890-4EF6-89EE-709381F10C67}">
      <dsp:nvSpPr>
        <dsp:cNvPr id="0" name=""/>
        <dsp:cNvSpPr/>
      </dsp:nvSpPr>
      <dsp:spPr>
        <a:xfrm>
          <a:off x="248344" y="4293445"/>
          <a:ext cx="451535" cy="4515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7068E-80AE-438D-B29C-13E18AA5A774}">
      <dsp:nvSpPr>
        <dsp:cNvPr id="0" name=""/>
        <dsp:cNvSpPr/>
      </dsp:nvSpPr>
      <dsp:spPr>
        <a:xfrm>
          <a:off x="948225" y="4108726"/>
          <a:ext cx="9567374" cy="82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86" tIns="86886" rIns="86886" bIns="8688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Knowledge Management principles: Discovery and access of authoritative sources</a:t>
          </a:r>
          <a:endParaRPr lang="en-US" sz="1900" kern="1200" dirty="0"/>
        </a:p>
      </dsp:txBody>
      <dsp:txXfrm>
        <a:off x="948225" y="4108726"/>
        <a:ext cx="9567374" cy="820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75556-C536-4B27-B812-A02EA16935C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11C49-634C-40A4-B611-39B3208BD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5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6EF853-9CD6-4CF4-8F98-F2CF18133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92000" cy="6320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AB2746-9516-4131-A66B-13D41FE5D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2867A-808D-4B4C-8147-E20DE8F56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13B5D-7A28-4567-9D95-6D56D75E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F6E10-088A-474C-A2BB-26858750F9E5}" type="datetime1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A833A-68CD-471C-8A62-4A93E2B31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F18A2-42DA-4AF3-B769-DFD69460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7ADA8-FF1F-405B-A46B-17F73F8F2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25827"/>
            <a:ext cx="1371600" cy="401444"/>
          </a:xfrm>
          <a:prstGeom prst="rect">
            <a:avLst/>
          </a:prstGeom>
        </p:spPr>
      </p:pic>
      <p:pic>
        <p:nvPicPr>
          <p:cNvPr id="9" name="Picture 8" descr="A city skyline with tall buildings">
            <a:extLst>
              <a:ext uri="{FF2B5EF4-FFF2-40B4-BE49-F238E27FC236}">
                <a16:creationId xmlns:a16="http://schemas.microsoft.com/office/drawing/2014/main" id="{1A21701D-EEE3-400F-E375-9F516A7EA8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762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9DBF9-1070-4D1D-B24A-AC9D4C4B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0785C7-F30C-41C5-B470-AB1FB7114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00200"/>
            <a:ext cx="6172200" cy="47007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CA933-8B8C-488C-8599-84327CF0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00200"/>
            <a:ext cx="3932237" cy="4700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5A62C-4F9F-43DC-8E79-D0E7C60B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B0DC5-2C23-46EA-9207-C3334FEAA56E}" type="datetime1">
              <a:rPr lang="en-US" smtClean="0"/>
              <a:t>3/23/2024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4410C-2ADE-4198-AF7C-F1A2A46C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8555D3-BD86-4E00-AD48-5C6AE79BF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25827"/>
            <a:ext cx="1371600" cy="401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841175-2922-4FCF-AD9B-0A8748FFE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399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F8AA4-672F-4E6B-A8DF-43E43537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19B63-9B50-4AE3-8E69-59AF4CE8B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8"/>
            <a:ext cx="10515600" cy="4933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46CA-3223-49D8-8A04-78A4B0BA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C60F4D-D0EF-4583-839D-C29380E69C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25827"/>
            <a:ext cx="1371600" cy="4014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B48D5-747D-4432-BC9A-3C77664234B5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84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5EA7-C868-490E-B23A-318ECA48A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2C6D4-09FA-4CB4-BBE1-0C9A335D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62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4D455-26D7-488B-82F6-553A3A7A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BA23-1EE7-4FF7-81E1-1C903E520C5D}" type="datetime1">
              <a:rPr lang="en-US" smtClean="0"/>
              <a:t>3/23/2024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F5C34-085F-499C-8F57-D2607BD4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BC242B-F0F8-4E2B-A14B-5FD639E02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25827"/>
            <a:ext cx="1371600" cy="4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3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E7D5-A79C-4556-83E8-6B58CFF1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1758-89B2-45B0-8905-D8E64D78A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933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545AE-17DA-4C71-83F1-F155B735E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9335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DFCAE-B36C-4702-A2EF-1529D21F2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83CA-F91E-4889-B6AB-2E0D3BB037F7}" type="datetime1">
              <a:rPr lang="en-US" smtClean="0"/>
              <a:t>3/23/2024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2323D-EC91-44B4-8D19-93D7E790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3290E8-7F74-4A56-A810-45C7839EB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25827"/>
            <a:ext cx="1371600" cy="401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205882-9AA1-459F-A8A3-DD0894333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399" y="365125"/>
            <a:ext cx="914400" cy="914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099521-FBD7-45D2-92CB-9A69E9D0E48F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89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8815-F4F7-410A-B2E9-DC60AECE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78868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E8B4D-A7F8-4D7E-8944-717B7F947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71600"/>
            <a:ext cx="515778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4F3D9-108D-4DEB-AF00-C0FD453C3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57399"/>
            <a:ext cx="5157787" cy="4247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6C876-8A3A-4A74-92FE-1D89B100A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600"/>
            <a:ext cx="51831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81145-5C02-4A69-A774-4E2700B06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57401"/>
            <a:ext cx="5183188" cy="4247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54ACE-E1D0-4EEA-AF0A-122B4714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53F6-1C0C-417A-BC3A-636F67AE8E6A}" type="datetime1">
              <a:rPr lang="en-US" smtClean="0"/>
              <a:t>3/23/2024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189F4-B00A-47ED-B6B7-2B915226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9B40C9-E2DB-4F34-A0E0-8458ADFA5B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25827"/>
            <a:ext cx="1371600" cy="401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0558AA-FF3D-489D-A589-B2240DAC4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399" y="365125"/>
            <a:ext cx="914400" cy="914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D2F6C1-58C9-4282-9125-E7D07A790849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12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975E2-5FDD-49C2-817D-1582EE83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27A49-99F5-42F1-8613-6F7A554A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CA9-E3AA-4498-AC10-74A73C18C207}" type="datetime1">
              <a:rPr lang="en-US" smtClean="0"/>
              <a:t>3/23/2024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F6ADD-9DB3-4E49-AC87-A9AA8F0A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4FC2D7-E510-418B-A07C-0A7BA6FB2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25827"/>
            <a:ext cx="1371600" cy="4014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60EE1F-EA91-4806-AA4C-FE3A89BBD870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38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DC535-01AF-40DF-BCF9-1333BDA5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3D7C-EB68-4353-A5C8-0CD4D58E9116}" type="datetime1">
              <a:rPr lang="en-US" smtClean="0"/>
              <a:t>3/23/2024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A9725-E942-4015-9756-AB4AEA7B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22C61-14A5-49D3-8676-1555C587F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25827"/>
            <a:ext cx="1371600" cy="401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63630E-E77A-42A9-99E0-42557E81D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399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8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DC535-01AF-40DF-BCF9-1333BDA5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3D7C-EB68-4353-A5C8-0CD4D58E9116}" type="datetime1">
              <a:rPr lang="en-US" smtClean="0"/>
              <a:t>3/23/2024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A9725-E942-4015-9756-AB4AEA7B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DF11-B347-4596-B6C5-B0574BC4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75C10-DD34-4E31-95BD-ADA201089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00200"/>
            <a:ext cx="3932237" cy="4700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72760-94C0-4F07-9F7B-07C186A4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B2362-B003-4262-AB00-599FB7FA1887}" type="datetime1">
              <a:rPr lang="en-US" smtClean="0"/>
              <a:t>3/23/2024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B5755-8F0F-4329-B2EE-F1842085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C84F5-9645-4BC6-9A42-C4B53278EE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17" y="6325827"/>
            <a:ext cx="1371600" cy="401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78146C-6A27-44F8-8180-8A26562083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399" y="365125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CC31A-9B29-4A49-9312-701F95A75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00199"/>
            <a:ext cx="6172200" cy="47007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12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A66D23-FCC2-4FC3-9AE9-8E3E1A47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804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4CED0-24BC-47BC-A404-5DD31B44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41762-9D66-4C7A-9CA8-2639E87AE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E9083D1-6D31-4A34-9FB3-2BA837F6CB85}" type="datetime1">
              <a:rPr lang="en-US" smtClean="0"/>
              <a:t>3/23/2024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5F490-C0E0-4090-A63F-CC14194A3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E9165D2-D3B6-435C-A2E0-8337FBEE834F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6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629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9D7786-33EA-446E-9898-F5BDD2AA2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41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00A2EFE-387A-4A70-955F-289CC48B94CC}"/>
              </a:ext>
            </a:extLst>
          </p:cNvPr>
          <p:cNvSpPr/>
          <p:nvPr/>
        </p:nvSpPr>
        <p:spPr>
          <a:xfrm>
            <a:off x="323610" y="5273704"/>
            <a:ext cx="8996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Member Communications Committee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74A1D-7A95-4F1B-A5DE-C956800DF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92" y="5387452"/>
            <a:ext cx="1497557" cy="1311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4CAF58-178C-4982-BDEA-4C71D783C989}"/>
              </a:ext>
            </a:extLst>
          </p:cNvPr>
          <p:cNvSpPr/>
          <p:nvPr/>
        </p:nvSpPr>
        <p:spPr>
          <a:xfrm>
            <a:off x="323610" y="5912619"/>
            <a:ext cx="7204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Andy Seely, Chair, MCC - andrew.seely@ieee.org</a:t>
            </a:r>
          </a:p>
        </p:txBody>
      </p:sp>
    </p:spTree>
    <p:extLst>
      <p:ext uri="{BB962C8B-B14F-4D97-AF65-F5344CB8AC3E}">
        <p14:creationId xmlns:p14="http://schemas.microsoft.com/office/powerpoint/2010/main" val="316812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B6F96-3220-4096-90EC-77434F87B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of MCC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FAE99-B844-4953-A86E-F110D868F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68" y="261778"/>
            <a:ext cx="1162232" cy="1017747"/>
          </a:xfrm>
          <a:prstGeom prst="rect">
            <a:avLst/>
          </a:prstGeom>
        </p:spPr>
      </p:pic>
      <p:pic>
        <p:nvPicPr>
          <p:cNvPr id="5" name="Picture 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8ADB80A2-7A67-3F72-39AA-CAEF3AC8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3678" b="18277"/>
          <a:stretch/>
        </p:blipFill>
        <p:spPr>
          <a:xfrm>
            <a:off x="607839" y="1591447"/>
            <a:ext cx="1145422" cy="1466551"/>
          </a:xfrm>
          <a:prstGeom prst="rect">
            <a:avLst/>
          </a:prstGeom>
        </p:spPr>
      </p:pic>
      <p:pic>
        <p:nvPicPr>
          <p:cNvPr id="6" name="Picture 5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7872D7AD-8731-7E6A-D68F-672BFFC293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r="20606" b="38887"/>
          <a:stretch/>
        </p:blipFill>
        <p:spPr>
          <a:xfrm>
            <a:off x="4257683" y="3264261"/>
            <a:ext cx="1141857" cy="1510207"/>
          </a:xfrm>
          <a:prstGeom prst="rect">
            <a:avLst/>
          </a:prstGeom>
        </p:spPr>
      </p:pic>
      <p:pic>
        <p:nvPicPr>
          <p:cNvPr id="11" name="Picture 10" descr="A person with a mustache wearing glasses&#10;&#10;Description automatically generated">
            <a:extLst>
              <a:ext uri="{FF2B5EF4-FFF2-40B4-BE49-F238E27FC236}">
                <a16:creationId xmlns:a16="http://schemas.microsoft.com/office/drawing/2014/main" id="{0F7B7614-538F-C4F8-F402-06D9D1D0E6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4252" r="26347" b="26092"/>
          <a:stretch/>
        </p:blipFill>
        <p:spPr>
          <a:xfrm>
            <a:off x="7907582" y="1582532"/>
            <a:ext cx="1296490" cy="1545732"/>
          </a:xfrm>
          <a:prstGeom prst="rect">
            <a:avLst/>
          </a:prstGeom>
        </p:spPr>
      </p:pic>
      <p:pic>
        <p:nvPicPr>
          <p:cNvPr id="12" name="Picture 11" descr="A person in a suit and tie&#10;&#10;Description automatically generated">
            <a:extLst>
              <a:ext uri="{FF2B5EF4-FFF2-40B4-BE49-F238E27FC236}">
                <a16:creationId xmlns:a16="http://schemas.microsoft.com/office/drawing/2014/main" id="{4F31A72D-3C23-70CD-FF6A-04DF32206B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t="5324" r="12244" b="33564"/>
          <a:stretch/>
        </p:blipFill>
        <p:spPr>
          <a:xfrm>
            <a:off x="607838" y="5032080"/>
            <a:ext cx="1149337" cy="1460795"/>
          </a:xfrm>
          <a:prstGeom prst="rect">
            <a:avLst/>
          </a:prstGeom>
        </p:spPr>
      </p:pic>
      <p:pic>
        <p:nvPicPr>
          <p:cNvPr id="13" name="Picture 12" descr="A person wearing glasses and a suit jacket&#10;&#10;Description automatically generated">
            <a:extLst>
              <a:ext uri="{FF2B5EF4-FFF2-40B4-BE49-F238E27FC236}">
                <a16:creationId xmlns:a16="http://schemas.microsoft.com/office/drawing/2014/main" id="{6EBB1DC0-8BC2-74B0-50F7-523F4BFE9C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r="20728" b="45632"/>
          <a:stretch/>
        </p:blipFill>
        <p:spPr>
          <a:xfrm>
            <a:off x="7903962" y="5038384"/>
            <a:ext cx="1296490" cy="1269414"/>
          </a:xfrm>
          <a:prstGeom prst="rect">
            <a:avLst/>
          </a:prstGeom>
        </p:spPr>
      </p:pic>
      <p:pic>
        <p:nvPicPr>
          <p:cNvPr id="14" name="Picture 13" descr="A person in a blue suit&#10;&#10;Description automatically generated">
            <a:extLst>
              <a:ext uri="{FF2B5EF4-FFF2-40B4-BE49-F238E27FC236}">
                <a16:creationId xmlns:a16="http://schemas.microsoft.com/office/drawing/2014/main" id="{3AD34F2E-6FBA-2BA1-E2DE-345E6A24E1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9" t="21379" r="23361" b="31494"/>
          <a:stretch/>
        </p:blipFill>
        <p:spPr>
          <a:xfrm>
            <a:off x="7903962" y="3260419"/>
            <a:ext cx="1296490" cy="1605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24F1CC-C741-1340-DD1A-63730ED0ED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04" y="3264261"/>
            <a:ext cx="1141857" cy="156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712B8F3-4426-8F1C-A135-D952FAAA7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/>
          <a:stretch/>
        </p:blipFill>
        <p:spPr bwMode="auto">
          <a:xfrm>
            <a:off x="4257684" y="1582532"/>
            <a:ext cx="1145475" cy="146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99B320-35F6-1D2A-CFEA-60F5198AE358}"/>
              </a:ext>
            </a:extLst>
          </p:cNvPr>
          <p:cNvSpPr txBox="1"/>
          <p:nvPr/>
        </p:nvSpPr>
        <p:spPr>
          <a:xfrm>
            <a:off x="1858480" y="1622741"/>
            <a:ext cx="212804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Andy</a:t>
            </a:r>
            <a:r>
              <a:rPr lang="en-US" sz="1800" b="0" i="0" dirty="0">
                <a:effectLst/>
                <a:latin typeface="Calibri" panose="020F0502020204030204" pitchFamily="34" charset="0"/>
              </a:rPr>
              <a:t> Seely</a:t>
            </a:r>
          </a:p>
          <a:p>
            <a:r>
              <a:rPr lang="en-US" dirty="0">
                <a:latin typeface="Calibri" panose="020F0502020204030204" pitchFamily="34" charset="0"/>
              </a:rPr>
              <a:t>MCC Chair</a:t>
            </a:r>
          </a:p>
          <a:p>
            <a:r>
              <a:rPr lang="en-US" sz="1400" b="0" i="0" dirty="0">
                <a:effectLst/>
                <a:latin typeface="Calibri" panose="020F0502020204030204" pitchFamily="34" charset="0"/>
              </a:rPr>
              <a:t>andrew.seely@ieee.org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E9B249-68CA-45A4-5DCA-4CD2D0493E7E}"/>
              </a:ext>
            </a:extLst>
          </p:cNvPr>
          <p:cNvSpPr txBox="1"/>
          <p:nvPr/>
        </p:nvSpPr>
        <p:spPr>
          <a:xfrm>
            <a:off x="1753261" y="5032080"/>
            <a:ext cx="187612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  <a:latin typeface="Calibri" panose="020F0502020204030204" pitchFamily="34" charset="0"/>
              </a:rPr>
              <a:t>Patrick Kung</a:t>
            </a:r>
          </a:p>
          <a:p>
            <a:r>
              <a:rPr lang="en-US" sz="1800" b="0" i="0" dirty="0">
                <a:effectLst/>
                <a:latin typeface="Calibri" panose="020F0502020204030204" pitchFamily="34" charset="0"/>
              </a:rPr>
              <a:t>Member Recruitment and Retention Coordinator</a:t>
            </a:r>
          </a:p>
          <a:p>
            <a:r>
              <a:rPr lang="en-US" sz="1400" b="0" i="0" dirty="0">
                <a:effectLst/>
                <a:latin typeface="Calibri" panose="020F0502020204030204" pitchFamily="34" charset="0"/>
              </a:rPr>
              <a:t>p.kung.us@ieee.org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61FE36-B0BC-2646-740F-D83AAB1A189A}"/>
              </a:ext>
            </a:extLst>
          </p:cNvPr>
          <p:cNvSpPr txBox="1"/>
          <p:nvPr/>
        </p:nvSpPr>
        <p:spPr>
          <a:xfrm>
            <a:off x="5392523" y="5035519"/>
            <a:ext cx="22466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  <a:latin typeface="Calibri" panose="020F0502020204030204" pitchFamily="34" charset="0"/>
              </a:rPr>
              <a:t>Bill LaBelle</a:t>
            </a:r>
          </a:p>
          <a:p>
            <a:r>
              <a:rPr lang="en-US" sz="1800" b="0" i="0" dirty="0">
                <a:effectLst/>
                <a:latin typeface="Calibri" panose="020F0502020204030204" pitchFamily="34" charset="0"/>
              </a:rPr>
              <a:t>Newsletter Editor</a:t>
            </a:r>
          </a:p>
          <a:p>
            <a:r>
              <a:rPr lang="en-US" sz="1400" b="0" i="0" dirty="0">
                <a:effectLst/>
                <a:latin typeface="Calibri" panose="020F0502020204030204" pitchFamily="34" charset="0"/>
              </a:rPr>
              <a:t>w.labelle@ieee.org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F245B9-5B8F-0798-6FAA-5AFF3572C3EF}"/>
              </a:ext>
            </a:extLst>
          </p:cNvPr>
          <p:cNvSpPr txBox="1"/>
          <p:nvPr/>
        </p:nvSpPr>
        <p:spPr>
          <a:xfrm>
            <a:off x="5403159" y="1591447"/>
            <a:ext cx="210748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  <a:latin typeface="Calibri" panose="020F0502020204030204" pitchFamily="34" charset="0"/>
              </a:rPr>
              <a:t>Evelyn Licona</a:t>
            </a:r>
          </a:p>
          <a:p>
            <a:r>
              <a:rPr lang="en-US" sz="1800" b="0" i="0" dirty="0">
                <a:effectLst/>
                <a:latin typeface="Calibri" panose="020F0502020204030204" pitchFamily="34" charset="0"/>
              </a:rPr>
              <a:t>Assistant Newsletter Editor</a:t>
            </a:r>
          </a:p>
          <a:p>
            <a:r>
              <a:rPr lang="en-US" sz="1400" b="0" i="0" dirty="0">
                <a:effectLst/>
                <a:latin typeface="Calibri" panose="020F0502020204030204" pitchFamily="34" charset="0"/>
              </a:rPr>
              <a:t>ELicona@ieee.org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6E3EC-08C1-742A-CCA7-128070A453F3}"/>
              </a:ext>
            </a:extLst>
          </p:cNvPr>
          <p:cNvSpPr txBox="1"/>
          <p:nvPr/>
        </p:nvSpPr>
        <p:spPr>
          <a:xfrm>
            <a:off x="9242506" y="1582532"/>
            <a:ext cx="22492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  <a:latin typeface="Calibri" panose="020F0502020204030204" pitchFamily="34" charset="0"/>
              </a:rPr>
              <a:t>Lucas Sweet</a:t>
            </a:r>
          </a:p>
          <a:p>
            <a:r>
              <a:rPr lang="en-US" dirty="0">
                <a:latin typeface="Calibri" panose="020F0502020204030204" pitchFamily="34" charset="0"/>
              </a:rPr>
              <a:t>Webmaster</a:t>
            </a:r>
          </a:p>
          <a:p>
            <a:r>
              <a:rPr lang="en-US" sz="1400" b="0" i="0" dirty="0">
                <a:effectLst/>
                <a:latin typeface="Calibri" panose="020F0502020204030204" pitchFamily="34" charset="0"/>
              </a:rPr>
              <a:t>lucassweet20@gmail.com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748C55-B6A8-C112-B6C0-49DC7D018EE0}"/>
              </a:ext>
            </a:extLst>
          </p:cNvPr>
          <p:cNvSpPr txBox="1"/>
          <p:nvPr/>
        </p:nvSpPr>
        <p:spPr>
          <a:xfrm>
            <a:off x="5436701" y="3284606"/>
            <a:ext cx="24039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  <a:latin typeface="Calibri" panose="020F0502020204030204" pitchFamily="34" charset="0"/>
              </a:rPr>
              <a:t>Brian Page</a:t>
            </a:r>
          </a:p>
          <a:p>
            <a:r>
              <a:rPr lang="en-US" sz="1800" b="0" i="0" dirty="0">
                <a:effectLst/>
                <a:latin typeface="Calibri" panose="020F0502020204030204" pitchFamily="34" charset="0"/>
              </a:rPr>
              <a:t>Webmaster</a:t>
            </a:r>
          </a:p>
          <a:p>
            <a:r>
              <a:rPr lang="en-US" sz="1400" b="0" i="0" dirty="0">
                <a:effectLst/>
                <a:latin typeface="Calibri" panose="020F0502020204030204" pitchFamily="34" charset="0"/>
              </a:rPr>
              <a:t>bpage1@ieee.org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8DDC1-B1AB-54AB-23FD-8EE787F5AE73}"/>
              </a:ext>
            </a:extLst>
          </p:cNvPr>
          <p:cNvSpPr txBox="1"/>
          <p:nvPr/>
        </p:nvSpPr>
        <p:spPr>
          <a:xfrm>
            <a:off x="9176640" y="3272276"/>
            <a:ext cx="240395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  <a:latin typeface="Calibri" panose="020F0502020204030204" pitchFamily="34" charset="0"/>
              </a:rPr>
              <a:t>Vishwas Powar</a:t>
            </a:r>
          </a:p>
          <a:p>
            <a:r>
              <a:rPr lang="en-US" dirty="0">
                <a:latin typeface="Calibri" panose="020F0502020204030204" pitchFamily="34" charset="0"/>
              </a:rPr>
              <a:t>Information Coordinator</a:t>
            </a:r>
          </a:p>
          <a:p>
            <a:r>
              <a:rPr lang="en-US" sz="1400" b="0" i="0" dirty="0">
                <a:effectLst/>
                <a:latin typeface="Calibri" panose="020F0502020204030204" pitchFamily="34" charset="0"/>
              </a:rPr>
              <a:t>vpowar@ieee.org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1DB950-A5E3-1C58-DDD8-B31AA02E74A5}"/>
              </a:ext>
            </a:extLst>
          </p:cNvPr>
          <p:cNvSpPr txBox="1"/>
          <p:nvPr/>
        </p:nvSpPr>
        <p:spPr>
          <a:xfrm>
            <a:off x="1753261" y="3284606"/>
            <a:ext cx="187612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effectLst/>
                <a:latin typeface="Calibri" panose="020F0502020204030204" pitchFamily="34" charset="0"/>
              </a:rPr>
              <a:t>Hulya Kirkici</a:t>
            </a:r>
          </a:p>
          <a:p>
            <a:r>
              <a:rPr lang="en-US" dirty="0">
                <a:latin typeface="Calibri" panose="020F0502020204030204" pitchFamily="34" charset="0"/>
              </a:rPr>
              <a:t>Region 3 Fellows Coordinator</a:t>
            </a:r>
          </a:p>
          <a:p>
            <a:r>
              <a:rPr lang="en-US" sz="1100" b="0" i="0" dirty="0">
                <a:effectLst/>
                <a:latin typeface="Calibri" panose="020F0502020204030204" pitchFamily="34" charset="0"/>
              </a:rPr>
              <a:t>hkirkici@southalabama.edu</a:t>
            </a:r>
            <a:endParaRPr lang="en-US" sz="1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A4022A-FDC0-B22B-CBEB-E62AADA10AFC}"/>
              </a:ext>
            </a:extLst>
          </p:cNvPr>
          <p:cNvSpPr txBox="1"/>
          <p:nvPr/>
        </p:nvSpPr>
        <p:spPr>
          <a:xfrm>
            <a:off x="9200452" y="5174018"/>
            <a:ext cx="20491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dirty="0">
                <a:effectLst/>
                <a:latin typeface="Arial" panose="020B0604020202020204" pitchFamily="34" charset="0"/>
              </a:rPr>
              <a:t>Sonya Dillard</a:t>
            </a:r>
          </a:p>
          <a:p>
            <a:r>
              <a:rPr lang="en-US" dirty="0">
                <a:latin typeface="Arial" panose="020B0604020202020204" pitchFamily="34" charset="0"/>
              </a:rPr>
              <a:t>MCC Mentor</a:t>
            </a:r>
          </a:p>
          <a:p>
            <a:r>
              <a:rPr lang="en-US" sz="1400" i="0" dirty="0">
                <a:effectLst/>
                <a:latin typeface="Arial" panose="020B0604020202020204" pitchFamily="34" charset="0"/>
              </a:rPr>
              <a:t>sonya.dillard@ieee.org</a:t>
            </a:r>
            <a:endParaRPr lang="en-US" sz="1400" dirty="0"/>
          </a:p>
        </p:txBody>
      </p:sp>
      <p:pic>
        <p:nvPicPr>
          <p:cNvPr id="26" name="Picture 25" descr="A black outline of a person's head&#10;&#10;Description automatically generated">
            <a:extLst>
              <a:ext uri="{FF2B5EF4-FFF2-40B4-BE49-F238E27FC236}">
                <a16:creationId xmlns:a16="http://schemas.microsoft.com/office/drawing/2014/main" id="{11F1E0D2-4D57-F077-D5CF-0C50EFF21E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56" y="5032080"/>
            <a:ext cx="1131897" cy="11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0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EC12-1361-CCC4-BAF6-CA3084CB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MCC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10935A-0A1B-4351-BBC9-91D278D0D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68" y="261778"/>
            <a:ext cx="1162232" cy="1017747"/>
          </a:xfrm>
          <a:prstGeom prst="rect">
            <a:avLst/>
          </a:prstGeom>
        </p:spPr>
      </p:pic>
      <p:pic>
        <p:nvPicPr>
          <p:cNvPr id="3" name="Picture 2" descr="Net of connections">
            <a:extLst>
              <a:ext uri="{FF2B5EF4-FFF2-40B4-BE49-F238E27FC236}">
                <a16:creationId xmlns:a16="http://schemas.microsoft.com/office/drawing/2014/main" id="{F3A9C084-914D-505D-84AC-79EDDF1DB3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11561" b="-2"/>
          <a:stretch/>
        </p:blipFill>
        <p:spPr>
          <a:xfrm>
            <a:off x="838200" y="1371601"/>
            <a:ext cx="5181600" cy="4339086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8D0AB6-BB7D-47F3-4EE5-5ABFBC4DB7E6}"/>
              </a:ext>
            </a:extLst>
          </p:cNvPr>
          <p:cNvSpPr txBox="1">
            <a:spLocks/>
          </p:cNvSpPr>
          <p:nvPr/>
        </p:nvSpPr>
        <p:spPr>
          <a:xfrm>
            <a:off x="6172200" y="1371601"/>
            <a:ext cx="5181600" cy="433908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MCC supports the Region 3 mission, vision, and strategy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MCC is the primary communications tool for the Region 3 Director, Executive Committee, and region and section leadership to communicate with members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MCC establishes reliable, formal processes to inform Region 3 membership through multiple communications channels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33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EC12-1361-CCC4-BAF6-CA3084CB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MCC Channels and Functions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10935A-0A1B-4351-BBC9-91D278D0D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68" y="261778"/>
            <a:ext cx="1162232" cy="101774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8D0AB6-BB7D-47F3-4EE5-5ABFBC4DB7E6}"/>
              </a:ext>
            </a:extLst>
          </p:cNvPr>
          <p:cNvSpPr txBox="1">
            <a:spLocks/>
          </p:cNvSpPr>
          <p:nvPr/>
        </p:nvSpPr>
        <p:spPr>
          <a:xfrm>
            <a:off x="3741420" y="1729741"/>
            <a:ext cx="5181600" cy="43390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Region 3 Web Site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Region 3 Newsletter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Monthly member e-notice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Social media channels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Fellows Coordinator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Membership Retention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40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6DC519-1407-49FC-A92A-5A970FB7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MCC in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045FD-AB1A-49F9-AAF8-F85A832CF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68" y="261778"/>
            <a:ext cx="1162232" cy="101774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417120-BCAD-3050-0E59-7ED1699EB05B}"/>
              </a:ext>
            </a:extLst>
          </p:cNvPr>
          <p:cNvSpPr txBox="1">
            <a:spLocks/>
          </p:cNvSpPr>
          <p:nvPr/>
        </p:nvSpPr>
        <p:spPr>
          <a:xfrm>
            <a:off x="838200" y="1371601"/>
            <a:ext cx="5181600" cy="433908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Established monthly cadence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Worked on MCC strategy and goals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Established new Google collaboration site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Published first Region 3 Newsletter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Started monthly membership e-notice mailings</a:t>
            </a:r>
          </a:p>
        </p:txBody>
      </p:sp>
      <p:pic>
        <p:nvPicPr>
          <p:cNvPr id="7" name="Picture 6" descr="A wall covered with sticky notes.">
            <a:extLst>
              <a:ext uri="{FF2B5EF4-FFF2-40B4-BE49-F238E27FC236}">
                <a16:creationId xmlns:a16="http://schemas.microsoft.com/office/drawing/2014/main" id="{BD27BAA0-FCB6-FC78-85A3-941F0C3F4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13235" b="-2"/>
          <a:stretch/>
        </p:blipFill>
        <p:spPr>
          <a:xfrm>
            <a:off x="6172200" y="1371601"/>
            <a:ext cx="5181600" cy="4339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704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EC12-1361-CCC4-BAF6-CA3084CB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MCC 2024 goals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BFBB5-8919-420D-A792-1A014350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68" y="261778"/>
            <a:ext cx="1162232" cy="1017747"/>
          </a:xfrm>
          <a:prstGeom prst="rect">
            <a:avLst/>
          </a:prstGeom>
        </p:spPr>
      </p:pic>
      <p:pic>
        <p:nvPicPr>
          <p:cNvPr id="3" name="Picture 2" descr="Cartoon checklist and pencil">
            <a:extLst>
              <a:ext uri="{FF2B5EF4-FFF2-40B4-BE49-F238E27FC236}">
                <a16:creationId xmlns:a16="http://schemas.microsoft.com/office/drawing/2014/main" id="{01F4D095-9037-C2F1-284D-191C248B0E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2" r="18357"/>
          <a:stretch/>
        </p:blipFill>
        <p:spPr>
          <a:xfrm>
            <a:off x="583324" y="1598044"/>
            <a:ext cx="2632842" cy="3886200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C60B63-1FB2-F7A0-CE99-B144E55CF5A4}"/>
              </a:ext>
            </a:extLst>
          </p:cNvPr>
          <p:cNvSpPr txBox="1">
            <a:spLocks/>
          </p:cNvSpPr>
          <p:nvPr/>
        </p:nvSpPr>
        <p:spPr>
          <a:xfrm>
            <a:off x="3594538" y="1598043"/>
            <a:ext cx="7759262" cy="46317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Maintain current types and levels of member communication through 2024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By the end of the year: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Publish a communications calendar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Refine web site graphics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Update R3 form submissions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Establish metrics for all MCC channels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Survey current member preferences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Refine social media strategy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Embrace Collabratec (new volunteer role)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Document MCC processes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Prepare a 2025 MCC transformation plan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31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EC12-1361-CCC4-BAF6-CA3084CB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MCC Challenges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BFBB5-8919-420D-A792-1A014350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68" y="261778"/>
            <a:ext cx="1162232" cy="1017747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FBD36CE-850B-47A1-6137-49A82B6B33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705632"/>
              </p:ext>
            </p:extLst>
          </p:nvPr>
        </p:nvGraphicFramePr>
        <p:xfrm>
          <a:off x="838200" y="1371598"/>
          <a:ext cx="10515600" cy="4933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385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EC12-1361-CCC4-BAF6-CA3084CB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MCC Calls to 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BFBB5-8919-420D-A792-1A014350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68" y="261778"/>
            <a:ext cx="1162232" cy="101774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CC37D2-D57F-131E-B73A-F867112471FA}"/>
              </a:ext>
            </a:extLst>
          </p:cNvPr>
          <p:cNvSpPr txBox="1">
            <a:spLocks/>
          </p:cNvSpPr>
          <p:nvPr/>
        </p:nvSpPr>
        <p:spPr>
          <a:xfrm>
            <a:off x="838200" y="1371601"/>
            <a:ext cx="5181600" cy="433908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Do you need to communicate information to Region 3 membership?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Keep it short.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5W method.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Do you have ideas on how member communications can be more effective?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Transform from “messages sent” to “messages received” to “informed value”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 descr="Hotel bell">
            <a:extLst>
              <a:ext uri="{FF2B5EF4-FFF2-40B4-BE49-F238E27FC236}">
                <a16:creationId xmlns:a16="http://schemas.microsoft.com/office/drawing/2014/main" id="{977F6495-3992-9BDD-58D5-ED943D8C7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r="-2" b="-2"/>
          <a:stretch/>
        </p:blipFill>
        <p:spPr>
          <a:xfrm>
            <a:off x="6172200" y="1371601"/>
            <a:ext cx="5181600" cy="4339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81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9D7786-33EA-446E-9898-F5BDD2AA2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41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00A2EFE-387A-4A70-955F-289CC48B94CC}"/>
              </a:ext>
            </a:extLst>
          </p:cNvPr>
          <p:cNvSpPr/>
          <p:nvPr/>
        </p:nvSpPr>
        <p:spPr>
          <a:xfrm>
            <a:off x="323610" y="5273704"/>
            <a:ext cx="27658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Thank you.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74A1D-7A95-4F1B-A5DE-C956800DF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92" y="5387452"/>
            <a:ext cx="1497557" cy="13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13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EEE Br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A0C2F"/>
      </a:accent1>
      <a:accent2>
        <a:srgbClr val="FFA300"/>
      </a:accent2>
      <a:accent3>
        <a:srgbClr val="00843D"/>
      </a:accent3>
      <a:accent4>
        <a:srgbClr val="981D97"/>
      </a:accent4>
      <a:accent5>
        <a:srgbClr val="009CA6"/>
      </a:accent5>
      <a:accent6>
        <a:srgbClr val="00629B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E Southeastcon 2023 PowerPoint Template" id="{B93F8239-EFCA-4F29-945C-78F424C36308}" vid="{10E77412-E777-4A88-AF33-664BBD6986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 Southeastcon 2023 PowerPoint Template</Template>
  <TotalTime>2556</TotalTime>
  <Words>381</Words>
  <Application>Microsoft Office PowerPoint</Application>
  <PresentationFormat>Widescreen</PresentationFormat>
  <Paragraphs>74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Office Theme</vt:lpstr>
      <vt:lpstr>PowerPoint Presentation</vt:lpstr>
      <vt:lpstr>People of MCC</vt:lpstr>
      <vt:lpstr>Purpose of MCC</vt:lpstr>
      <vt:lpstr>MCC Channels and Functions</vt:lpstr>
      <vt:lpstr>MCC in 2024</vt:lpstr>
      <vt:lpstr>MCC 2024 goals</vt:lpstr>
      <vt:lpstr>MCC Challenges</vt:lpstr>
      <vt:lpstr>MCC Calls to Action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Lord</dc:creator>
  <cp:lastModifiedBy>Donohoe, Pat</cp:lastModifiedBy>
  <cp:revision>137</cp:revision>
  <dcterms:created xsi:type="dcterms:W3CDTF">2022-03-16T15:11:40Z</dcterms:created>
  <dcterms:modified xsi:type="dcterms:W3CDTF">2024-03-23T11:31:35Z</dcterms:modified>
</cp:coreProperties>
</file>