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7" r:id="rId2"/>
    <p:sldId id="271" r:id="rId3"/>
    <p:sldId id="272" r:id="rId4"/>
    <p:sldId id="277" r:id="rId5"/>
    <p:sldId id="273" r:id="rId6"/>
    <p:sldId id="276" r:id="rId7"/>
    <p:sldId id="27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29D"/>
    <a:srgbClr val="E3E8EB"/>
    <a:srgbClr val="DFE3E7"/>
    <a:srgbClr val="E4E9ED"/>
    <a:srgbClr val="002A4E"/>
    <a:srgbClr val="F6BE07"/>
    <a:srgbClr val="0062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55" autoAdjust="0"/>
    <p:restoredTop sz="94660"/>
  </p:normalViewPr>
  <p:slideViewPr>
    <p:cSldViewPr snapToGrid="0">
      <p:cViewPr varScale="1">
        <p:scale>
          <a:sx n="79" d="100"/>
          <a:sy n="79" d="100"/>
        </p:scale>
        <p:origin x="917" y="7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75556-C536-4B27-B812-A02EA16935C3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711C49-634C-40A4-B611-39B3208BD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753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alphaModFix amt="3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B2746-9516-4131-A66B-13D41FE5D1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82867A-808D-4B4C-8147-E20DE8F56D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613B5D-7A28-4567-9D95-6D56D75ED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F6E10-088A-474C-A2BB-26858750F9E5}" type="datetime1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5A833A-68CD-471C-8A62-4A93E2B31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0F18A2-42DA-4AF3-B769-DFD694605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65D2-D3B6-435C-A2E0-8337FBEE834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7A59788-7E7E-4BE1-807C-8B583101324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701" y="213459"/>
            <a:ext cx="1628452" cy="90890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3AE2D5C-9575-4FC5-9F95-1A92088EAEC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1366"/>
            <a:ext cx="1405888" cy="122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6762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9DBF9-1070-4D1D-B24A-AC9D4C4B3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43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0785C7-F30C-41C5-B470-AB1FB71145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600200"/>
            <a:ext cx="6172200" cy="470077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DCA933-8B8C-488C-8599-84327CF05B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600200"/>
            <a:ext cx="3932237" cy="470077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35A62C-4F9F-43DC-8E79-D0E7C60BE1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67938" y="6356350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7F9B0DC5-2C23-46EA-9207-C3334FEAA56E}" type="datetime1">
              <a:rPr lang="en-US" smtClean="0"/>
              <a:pPr/>
              <a:t>3/21/2024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D4410C-2ADE-4198-AF7C-F1A2A46C3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65D2-D3B6-435C-A2E0-8337FBEE834F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90D4B8B-7A01-8ECB-55A4-54C519A78DF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81481" y="332162"/>
            <a:ext cx="1095336" cy="95767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770E9F6-FA5E-4B26-A454-8D366B38AD2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481" y="5850701"/>
            <a:ext cx="1628452" cy="90890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47D0050-DDA1-47F5-B1B0-B43EA69BBE8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2330" y="5652167"/>
            <a:ext cx="1405888" cy="122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5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F8AA4-672F-4E6B-A8DF-43E43537C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19B63-9B50-4AE3-8E69-59AF4CE8B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598"/>
            <a:ext cx="10515600" cy="4933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E146CA-3223-49D8-8A04-78A4B0BAE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65D2-D3B6-435C-A2E0-8337FBEE834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A9B48D5-747D-4432-BC9A-3C77664234B5}"/>
              </a:ext>
            </a:extLst>
          </p:cNvPr>
          <p:cNvCxnSpPr/>
          <p:nvPr userDrawn="1"/>
        </p:nvCxnSpPr>
        <p:spPr>
          <a:xfrm>
            <a:off x="838200" y="1330716"/>
            <a:ext cx="10515599" cy="0"/>
          </a:xfrm>
          <a:prstGeom prst="line">
            <a:avLst/>
          </a:prstGeom>
          <a:ln>
            <a:solidFill>
              <a:srgbClr val="F6BE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72F50DCF-F4CB-4F07-B7CD-C0CCBFA742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81481" y="303586"/>
            <a:ext cx="1095336" cy="95767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0B5F19B-9159-48B6-8D3A-235A1EA0A1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481" y="5850701"/>
            <a:ext cx="1628452" cy="90890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AF6EE1E-E6DE-4167-A966-26C6F2CCBE4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2330" y="5652167"/>
            <a:ext cx="1405888" cy="122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846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F5EA7-C868-490E-B23A-318ECA48A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72C6D4-09FA-4CB4-BBE1-0C9A335D3E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6247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84D455-26D7-488B-82F6-553A3A7ADE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79580" y="6356350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3ADABA23-1EE7-4FF7-81E1-1C903E520C5D}" type="datetime1">
              <a:rPr lang="en-US" smtClean="0"/>
              <a:pPr/>
              <a:t>3/21/2024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2F5C34-085F-499C-8F57-D2607BD49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65D2-D3B6-435C-A2E0-8337FBEE834F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9352316-4A36-4DCD-8BEF-80FF909BC3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481" y="5850701"/>
            <a:ext cx="1628452" cy="90890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AA0505E-2EBD-4C8A-93AE-08DAA23EA1B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2330" y="5652167"/>
            <a:ext cx="1405888" cy="122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132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8E7D5-A79C-4556-83E8-6B58CFF10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A1758-89B2-45B0-8905-D8E64D78AF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71600"/>
            <a:ext cx="5181600" cy="4933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0545AE-17DA-4C71-83F1-F155B735E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71600"/>
            <a:ext cx="5181600" cy="49335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8DFCAE-B36C-4702-A2EF-1529D21F20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62623" y="6328116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EBFD83CA-F91E-4889-B6AB-2E0D3BB037F7}" type="datetime1">
              <a:rPr lang="en-US" smtClean="0"/>
              <a:pPr/>
              <a:t>3/21/2024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82323D-EC91-44B4-8D19-93D7E7908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65D2-D3B6-435C-A2E0-8337FBEE834F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4099521-FBD7-45D2-92CB-9A69E9D0E48F}"/>
              </a:ext>
            </a:extLst>
          </p:cNvPr>
          <p:cNvCxnSpPr/>
          <p:nvPr userDrawn="1"/>
        </p:nvCxnSpPr>
        <p:spPr>
          <a:xfrm>
            <a:off x="838200" y="1330716"/>
            <a:ext cx="10515599" cy="0"/>
          </a:xfrm>
          <a:prstGeom prst="line">
            <a:avLst/>
          </a:prstGeom>
          <a:ln>
            <a:solidFill>
              <a:srgbClr val="F6BE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85806D80-C007-2055-7074-13E2C560C0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81481" y="332162"/>
            <a:ext cx="1095336" cy="95767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AAE1901-43D2-4F3A-9275-4921C6B1F0A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481" y="5850701"/>
            <a:ext cx="1628452" cy="90890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28F877E-7CE9-418A-9691-BCA97252F97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2330" y="5652167"/>
            <a:ext cx="1405888" cy="122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897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48815-F4F7-410A-B2E9-DC60AECEA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9378868" cy="914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8E8B4D-A7F8-4D7E-8944-717B7F947D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371600"/>
            <a:ext cx="5157787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04F3D9-108D-4DEB-AF00-C0FD453C38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057399"/>
            <a:ext cx="5157787" cy="42477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66C876-8A3A-4A74-92FE-1D89B100A3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371600"/>
            <a:ext cx="5183188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481145-5C02-4A69-A774-4E2700B064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057401"/>
            <a:ext cx="5183188" cy="4247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054ACE-E1D0-4EEA-AF0A-122B4714A6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24399" y="6414829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52C753F6-1C0C-417A-BC3A-636F67AE8E6A}" type="datetime1">
              <a:rPr lang="en-US" smtClean="0"/>
              <a:pPr/>
              <a:t>3/21/2024</a:t>
            </a:fld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2189F4-B00A-47ED-B6B7-2B915226D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65D2-D3B6-435C-A2E0-8337FBEE834F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1D2F6C1-58C9-4282-9125-E7D07A790849}"/>
              </a:ext>
            </a:extLst>
          </p:cNvPr>
          <p:cNvCxnSpPr/>
          <p:nvPr userDrawn="1"/>
        </p:nvCxnSpPr>
        <p:spPr>
          <a:xfrm>
            <a:off x="838200" y="1330716"/>
            <a:ext cx="10515599" cy="0"/>
          </a:xfrm>
          <a:prstGeom prst="line">
            <a:avLst/>
          </a:prstGeom>
          <a:ln>
            <a:solidFill>
              <a:srgbClr val="F6BE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93E20D10-B618-AAFD-B71B-77214DD6116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81481" y="332162"/>
            <a:ext cx="1095336" cy="95767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34923EF-5F62-4EA8-B71C-CE03F5438DC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481" y="5850701"/>
            <a:ext cx="1628452" cy="90890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3DC849D-3365-42CF-A6C1-F474790E24F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2330" y="5652167"/>
            <a:ext cx="1405888" cy="122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123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975E2-5FDD-49C2-817D-1582EE837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B27A49-99F5-42F1-8613-6F7A554A6A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71236" y="6356350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F3641CA9-E3AA-4498-AC10-74A73C18C207}" type="datetime1">
              <a:rPr lang="en-US" smtClean="0"/>
              <a:pPr/>
              <a:t>3/21/2024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2F6ADD-9DB3-4E49-AC87-A9AA8F0AA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65D2-D3B6-435C-A2E0-8337FBEE834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B60EE1F-EA91-4806-AA4C-FE3A89BBD870}"/>
              </a:ext>
            </a:extLst>
          </p:cNvPr>
          <p:cNvCxnSpPr/>
          <p:nvPr userDrawn="1"/>
        </p:nvCxnSpPr>
        <p:spPr>
          <a:xfrm>
            <a:off x="838200" y="1330716"/>
            <a:ext cx="10515599" cy="0"/>
          </a:xfrm>
          <a:prstGeom prst="line">
            <a:avLst/>
          </a:prstGeom>
          <a:ln>
            <a:solidFill>
              <a:srgbClr val="F6BE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A490283F-240E-4AE1-9F80-A0B7FDF796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481" y="5850701"/>
            <a:ext cx="1628452" cy="90890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1696B16-E789-47B9-864F-DE761F6A73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2330" y="5652167"/>
            <a:ext cx="1405888" cy="122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386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DDC535-01AF-40DF-BCF9-1333BDA51A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23390" y="6356350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E9D43D7C-EB68-4353-A5C8-0CD4D58E9116}" type="datetime1">
              <a:rPr lang="en-US" smtClean="0"/>
              <a:pPr/>
              <a:t>3/21/2024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AA9725-E942-4015-9756-AB4AEA7B2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65D2-D3B6-435C-A2E0-8337FBEE834F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57FF365-1939-365F-6CEB-E11108DD69A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81481" y="332162"/>
            <a:ext cx="1095336" cy="95767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4439596-7566-4AE3-8DD6-6FE5ED8CCB0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481" y="5850701"/>
            <a:ext cx="1628452" cy="90890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99DBFD9-76DD-4159-B3B8-2B20399961C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2330" y="5652167"/>
            <a:ext cx="1405888" cy="122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081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- No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DDC535-01AF-40DF-BCF9-1333BDA51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3D7C-EB68-4353-A5C8-0CD4D58E9116}" type="datetime1">
              <a:rPr lang="en-US" smtClean="0"/>
              <a:t>3/21/2024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AA9725-E942-4015-9756-AB4AEA7B2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65D2-D3B6-435C-A2E0-8337FBEE8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52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3DF11-B347-4596-B6C5-B0574BC41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43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75C10-DD34-4E31-95BD-ADA2010895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600200"/>
            <a:ext cx="3932237" cy="470077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C72760-94C0-4F07-9F7B-07C186A409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91222" y="6358048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623B2362-B003-4262-AB00-599FB7FA1887}" type="datetime1">
              <a:rPr lang="en-US" smtClean="0"/>
              <a:pPr/>
              <a:t>3/21/2024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5B5755-8F0F-4329-B2EE-F1842085A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65D2-D3B6-435C-A2E0-8337FBEE834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CC31A-9B29-4A49-9312-701F95A75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600199"/>
            <a:ext cx="6172200" cy="470077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7A2075A-FC4F-C35C-5C6E-0FBC8F67FE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81481" y="332162"/>
            <a:ext cx="1095336" cy="95767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6E958DD-90D0-4B62-A086-FFF4CAA220F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481" y="5850701"/>
            <a:ext cx="1628452" cy="90890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56BFC98-96CD-4075-A1A6-6B136719567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2330" y="5652167"/>
            <a:ext cx="1405888" cy="122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122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A66D23-FCC2-4FC3-9AE9-8E3E1A47E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380456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24CED0-24BC-47BC-A404-5DD31B44DE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71600"/>
            <a:ext cx="10515600" cy="4937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141762-9D66-4C7A-9CA8-2639E87AE9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599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E9083D1-6D31-4A34-9FB3-2BA837F6CB85}" type="datetime1">
              <a:rPr lang="en-US" smtClean="0"/>
              <a:t>3/21/2024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85F490-C0E0-4090-A63F-CC14194A33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FE9165D2-D3B6-435C-A2E0-8337FBEE834F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267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6" r:id="rId9"/>
    <p:sldLayoutId id="2147483657" r:id="rId10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>
          <a:solidFill>
            <a:srgbClr val="00629B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Stephen.Hopkins@ieee.org" TargetMode="External"/><Relationship Id="rId2" Type="http://schemas.openxmlformats.org/officeDocument/2006/relationships/hyperlink" Target="mailto:Joe.Juisai@ieee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24E6EDB-0477-2ADB-78BE-CF139FC129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0835" y="1158757"/>
            <a:ext cx="10072048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Region 3 Conference Committee </a:t>
            </a:r>
            <a:br>
              <a:rPr lang="en-US" dirty="0"/>
            </a:br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20537DC-833D-D49C-EC88-B8C300EDA3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March 23, 2024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817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76B88-F243-0967-CFD0-2F53A1CAD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Responsibilities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8F4F2-9D58-2CB0-CA76-7E6CD9A9A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Encourage Region 3 organizational units to develop conferences to meet the specialized interests of their members.</a:t>
            </a:r>
          </a:p>
          <a:p>
            <a:r>
              <a:rPr lang="en-US" dirty="0"/>
              <a:t>Solicit invitations from Sections in Region 3 to host </a:t>
            </a:r>
            <a:r>
              <a:rPr lang="en-US" dirty="0" err="1"/>
              <a:t>SoutheastCon</a:t>
            </a:r>
            <a:r>
              <a:rPr lang="en-US" dirty="0"/>
              <a:t> in accordance with the Region 3 </a:t>
            </a:r>
            <a:r>
              <a:rPr lang="en-US" dirty="0" err="1"/>
              <a:t>SoutheastCon</a:t>
            </a:r>
            <a:r>
              <a:rPr lang="en-US" dirty="0"/>
              <a:t> Operations Manual.</a:t>
            </a:r>
          </a:p>
          <a:p>
            <a:r>
              <a:rPr lang="en-US" dirty="0"/>
              <a:t>Maintain a library of accumulated experience of the Region related to conferences to help ensure the success of future conferences.</a:t>
            </a:r>
          </a:p>
          <a:p>
            <a:r>
              <a:rPr lang="en-US" dirty="0"/>
              <a:t>Periodically review the effectiveness of the conferences sponsored by Region 3 organizational units and make recommendations for improvements.</a:t>
            </a:r>
          </a:p>
          <a:p>
            <a:r>
              <a:rPr lang="en-US" dirty="0"/>
              <a:t>Give assistance in the negotiation of contracts for service. Review, and approve all such contracts where Region 3 might have financial liability over $5000.00.</a:t>
            </a:r>
          </a:p>
          <a:p>
            <a:r>
              <a:rPr lang="en-US" dirty="0"/>
              <a:t>Provide support for Region 3 conferences including sub-OUs with a focus on </a:t>
            </a:r>
            <a:r>
              <a:rPr lang="en-US" dirty="0" err="1"/>
              <a:t>SoutheastCon</a:t>
            </a:r>
            <a:r>
              <a:rPr lang="en-US" dirty="0"/>
              <a:t>.</a:t>
            </a:r>
          </a:p>
          <a:p>
            <a:r>
              <a:rPr lang="en-US" dirty="0"/>
              <a:t>Maintain the IEEE Region 3 </a:t>
            </a:r>
            <a:r>
              <a:rPr lang="en-US" dirty="0" err="1"/>
              <a:t>SoutheastCon</a:t>
            </a:r>
            <a:r>
              <a:rPr lang="en-US" dirty="0"/>
              <a:t> Operations Manual.</a:t>
            </a:r>
          </a:p>
        </p:txBody>
      </p:sp>
    </p:spTree>
    <p:extLst>
      <p:ext uri="{BB962C8B-B14F-4D97-AF65-F5344CB8AC3E}">
        <p14:creationId xmlns:p14="http://schemas.microsoft.com/office/powerpoint/2010/main" val="3596638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76B88-F243-0967-CFD0-2F53A1CAD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Committee Members</a:t>
            </a:r>
          </a:p>
        </p:txBody>
      </p:sp>
      <p:graphicFrame>
        <p:nvGraphicFramePr>
          <p:cNvPr id="4" name="Content Placeholder 6">
            <a:extLst>
              <a:ext uri="{FF2B5EF4-FFF2-40B4-BE49-F238E27FC236}">
                <a16:creationId xmlns:a16="http://schemas.microsoft.com/office/drawing/2014/main" id="{D7E4C269-C779-6319-E2FB-69921A16EE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7428181"/>
              </p:ext>
            </p:extLst>
          </p:nvPr>
        </p:nvGraphicFramePr>
        <p:xfrm>
          <a:off x="2060446" y="1420813"/>
          <a:ext cx="6828795" cy="4879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6265">
                  <a:extLst>
                    <a:ext uri="{9D8B030D-6E8A-4147-A177-3AD203B41FA5}">
                      <a16:colId xmlns:a16="http://schemas.microsoft.com/office/drawing/2014/main" val="1785393683"/>
                    </a:ext>
                  </a:extLst>
                </a:gridCol>
                <a:gridCol w="2276265">
                  <a:extLst>
                    <a:ext uri="{9D8B030D-6E8A-4147-A177-3AD203B41FA5}">
                      <a16:colId xmlns:a16="http://schemas.microsoft.com/office/drawing/2014/main" val="4039929261"/>
                    </a:ext>
                  </a:extLst>
                </a:gridCol>
                <a:gridCol w="2276265">
                  <a:extLst>
                    <a:ext uri="{9D8B030D-6E8A-4147-A177-3AD203B41FA5}">
                      <a16:colId xmlns:a16="http://schemas.microsoft.com/office/drawing/2014/main" val="1617158127"/>
                    </a:ext>
                  </a:extLst>
                </a:gridCol>
              </a:tblGrid>
              <a:tr h="38346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E-mail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9065388"/>
                  </a:ext>
                </a:extLst>
              </a:tr>
              <a:tr h="320228"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Joe Juisai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Committee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joe.juisai@ieee.org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0087185"/>
                  </a:ext>
                </a:extLst>
              </a:tr>
              <a:tr h="298246"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Stephen Hopkins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stephen.hopkins@ieee.org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8854510"/>
                  </a:ext>
                </a:extLst>
              </a:tr>
              <a:tr h="298246"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Sonya Dillard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Director-Elect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sonya.dillard@ieee.org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856595"/>
                  </a:ext>
                </a:extLst>
              </a:tr>
              <a:tr h="298246"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Eric Ackerman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Past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e.ackerman@ieee.org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006785"/>
                  </a:ext>
                </a:extLst>
              </a:tr>
              <a:tr h="298246"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Bailey Heyman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Student Activities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bailey.u.heyman@gmail.com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229426"/>
                  </a:ext>
                </a:extLst>
              </a:tr>
              <a:tr h="298246"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Tamseel Syed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Conference Operations Specialist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syed.tamseel@ieee.org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596704"/>
                  </a:ext>
                </a:extLst>
              </a:tr>
              <a:tr h="298246"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Wyman Williams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Conference Operations Specialist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wyman.williams.us@ieee.org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009503"/>
                  </a:ext>
                </a:extLst>
              </a:tr>
              <a:tr h="298246"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Chan Wong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Industry Engagement Coordinator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chanwong@ieee.org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553026"/>
                  </a:ext>
                </a:extLst>
              </a:tr>
              <a:tr h="298246"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John McDonald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Industry Engagement Coordinator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johndougmcd@gmail.com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8513463"/>
                  </a:ext>
                </a:extLst>
              </a:tr>
              <a:tr h="298246"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Joe Pennisi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Region 3 Treasurer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joe.pennisi@ieee.org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88611"/>
                  </a:ext>
                </a:extLst>
              </a:tr>
              <a:tr h="298246"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Jim Conrad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Former Region Director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j.conrad@ieee.org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4735034"/>
                  </a:ext>
                </a:extLst>
              </a:tr>
              <a:tr h="298246"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Joe Juisai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SoutheastCon 2023 - Orlando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joe.juisai@ieee.org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5065392"/>
                  </a:ext>
                </a:extLst>
              </a:tr>
              <a:tr h="298246"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Alessio Medda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SoutheastCon 2024 - Atlanta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alessiomedda@ieee.org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1302085"/>
                  </a:ext>
                </a:extLst>
              </a:tr>
              <a:tr h="298246"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Charles Lord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SoutheastCon 2025 - Charlotte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c.j.lord@ieee.org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5469873"/>
                  </a:ext>
                </a:extLst>
              </a:tr>
              <a:tr h="298246"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Will Goins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SoutheastCon 2026 - Huntsville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goins@ieee.org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73015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1027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76B88-F243-0967-CFD0-2F53A1CAD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SoutheastCon</a:t>
            </a:r>
            <a:r>
              <a:rPr lang="en-US" dirty="0"/>
              <a:t> Atlanta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8F4F2-9D58-2CB0-CA76-7E6CD9A9A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week is a culmination of over 3 years of work</a:t>
            </a:r>
          </a:p>
          <a:p>
            <a:pPr lvl="1"/>
            <a:r>
              <a:rPr lang="en-US" dirty="0"/>
              <a:t>Technical Papers</a:t>
            </a:r>
          </a:p>
          <a:p>
            <a:pPr lvl="1"/>
            <a:r>
              <a:rPr lang="en-US" dirty="0"/>
              <a:t>Student Competitions</a:t>
            </a:r>
          </a:p>
          <a:p>
            <a:pPr lvl="1"/>
            <a:r>
              <a:rPr lang="en-US" dirty="0"/>
              <a:t>Region Meetings</a:t>
            </a:r>
          </a:p>
          <a:p>
            <a:pPr lvl="1"/>
            <a:r>
              <a:rPr lang="en-US" dirty="0"/>
              <a:t>Training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sz="6600" dirty="0"/>
              <a:t>Thank you, Atlanta!</a:t>
            </a:r>
          </a:p>
        </p:txBody>
      </p:sp>
    </p:spTree>
    <p:extLst>
      <p:ext uri="{BB962C8B-B14F-4D97-AF65-F5344CB8AC3E}">
        <p14:creationId xmlns:p14="http://schemas.microsoft.com/office/powerpoint/2010/main" val="1558889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76B88-F243-0967-CFD0-2F53A1CAD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SoutheastCon</a:t>
            </a:r>
            <a:r>
              <a:rPr lang="en-US" dirty="0"/>
              <a:t> 2025 Charlotte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8F4F2-9D58-2CB0-CA76-7E6CD9A9A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Budget review and approval in process</a:t>
            </a:r>
          </a:p>
          <a:p>
            <a:r>
              <a:rPr lang="en-US" dirty="0"/>
              <a:t>Hardware Rules Release (Sunday)</a:t>
            </a:r>
          </a:p>
        </p:txBody>
      </p:sp>
    </p:spTree>
    <p:extLst>
      <p:ext uri="{BB962C8B-B14F-4D97-AF65-F5344CB8AC3E}">
        <p14:creationId xmlns:p14="http://schemas.microsoft.com/office/powerpoint/2010/main" val="3398816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76B88-F243-0967-CFD0-2F53A1CAD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SoutheastCon</a:t>
            </a:r>
            <a:r>
              <a:rPr lang="en-US" dirty="0"/>
              <a:t> 2026 Huntsville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8F4F2-9D58-2CB0-CA76-7E6CD9A9A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MOU and IEEE MCE engagement in process</a:t>
            </a:r>
          </a:p>
          <a:p>
            <a:r>
              <a:rPr lang="en-US" dirty="0"/>
              <a:t>Budget development in process</a:t>
            </a:r>
          </a:p>
        </p:txBody>
      </p:sp>
    </p:spTree>
    <p:extLst>
      <p:ext uri="{BB962C8B-B14F-4D97-AF65-F5344CB8AC3E}">
        <p14:creationId xmlns:p14="http://schemas.microsoft.com/office/powerpoint/2010/main" val="3884532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76B88-F243-0967-CFD0-2F53A1CAD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8F4F2-9D58-2CB0-CA76-7E6CD9A9A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Chair - Joe Juisai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Joe.Juisai@ieee.org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Vice-Chair - Stephen Hopkins, CISSP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Stephen.Hopkins@ieee.org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25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EEE Brigh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BA0C2F"/>
      </a:accent1>
      <a:accent2>
        <a:srgbClr val="FFA300"/>
      </a:accent2>
      <a:accent3>
        <a:srgbClr val="00843D"/>
      </a:accent3>
      <a:accent4>
        <a:srgbClr val="981D97"/>
      </a:accent4>
      <a:accent5>
        <a:srgbClr val="009CA6"/>
      </a:accent5>
      <a:accent6>
        <a:srgbClr val="00629B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EC2024_presentation template" id="{8BCE901A-D5F4-7D4E-8543-1ADBF3A806AE}" vid="{1005ADA3-03A9-AC4D-A15A-FF945BCE6B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SEC2024_presentation template</Template>
  <TotalTime>21</TotalTime>
  <Words>400</Words>
  <Application>Microsoft Office PowerPoint</Application>
  <PresentationFormat>Widescreen</PresentationFormat>
  <Paragraphs>80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Region 3 Conference Committee  </vt:lpstr>
      <vt:lpstr>Responsibilities</vt:lpstr>
      <vt:lpstr>Committee Members</vt:lpstr>
      <vt:lpstr>SoutheastCon Atlanta 2024</vt:lpstr>
      <vt:lpstr>SoutheastCon 2025 Charlotte </vt:lpstr>
      <vt:lpstr>SoutheastCon 2026 Huntsville</vt:lpstr>
      <vt:lpstr>Contacts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Grigorian, Eric</dc:creator>
  <cp:lastModifiedBy>Donohoe, Pat</cp:lastModifiedBy>
  <cp:revision>3</cp:revision>
  <dcterms:created xsi:type="dcterms:W3CDTF">2024-01-28T22:59:39Z</dcterms:created>
  <dcterms:modified xsi:type="dcterms:W3CDTF">2024-03-22T03:04:43Z</dcterms:modified>
</cp:coreProperties>
</file>