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1" r:id="rId1"/>
  </p:sldMasterIdLst>
  <p:notesMasterIdLst>
    <p:notesMasterId r:id="rId12"/>
  </p:notesMasterIdLst>
  <p:handoutMasterIdLst>
    <p:handoutMasterId r:id="rId13"/>
  </p:handoutMasterIdLst>
  <p:sldIdLst>
    <p:sldId id="259" r:id="rId2"/>
    <p:sldId id="260" r:id="rId3"/>
    <p:sldId id="261" r:id="rId4"/>
    <p:sldId id="257" r:id="rId5"/>
    <p:sldId id="273" r:id="rId6"/>
    <p:sldId id="274" r:id="rId7"/>
    <p:sldId id="276" r:id="rId8"/>
    <p:sldId id="279" r:id="rId9"/>
    <p:sldId id="277" r:id="rId10"/>
    <p:sldId id="278" r:id="rId1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0" autoAdjust="0"/>
    <p:restoredTop sz="94638" autoAdjust="0"/>
  </p:normalViewPr>
  <p:slideViewPr>
    <p:cSldViewPr snapToGrid="0" snapToObjects="1">
      <p:cViewPr varScale="1">
        <p:scale>
          <a:sx n="111" d="100"/>
          <a:sy n="111"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D2F53E-EFEB-B34D-BC95-854A908D6382}" type="slidenum">
              <a:rPr lang="en-US" smtClean="0"/>
              <a:pPr>
                <a:defRPr/>
              </a:pPr>
              <a:t>4</a:t>
            </a:fld>
            <a:endParaRPr lang="en-US"/>
          </a:p>
        </p:txBody>
      </p:sp>
    </p:spTree>
    <p:extLst>
      <p:ext uri="{BB962C8B-B14F-4D97-AF65-F5344CB8AC3E}">
        <p14:creationId xmlns:p14="http://schemas.microsoft.com/office/powerpoint/2010/main" val="11162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A9B5EE2-F4DD-50EA-7514-2DC697B03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92901B-4A7E-9041-9689-6865C084E702}" type="slidenum">
              <a:rPr lang="en-US" altLang="en-US" smtClean="0"/>
              <a:pPr>
                <a:spcBef>
                  <a:spcPct val="0"/>
                </a:spcBef>
              </a:pPr>
              <a:t>5</a:t>
            </a:fld>
            <a:endParaRPr lang="en-US" altLang="en-US"/>
          </a:p>
        </p:txBody>
      </p:sp>
      <p:sp>
        <p:nvSpPr>
          <p:cNvPr id="14339" name="Rectangle 2">
            <a:extLst>
              <a:ext uri="{FF2B5EF4-FFF2-40B4-BE49-F238E27FC236}">
                <a16:creationId xmlns:a16="http://schemas.microsoft.com/office/drawing/2014/main" id="{AC794CAE-3562-A24C-8E8F-4CA9332DB782}"/>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C863A778-2EC6-F4FE-D111-70E481A764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39" tIns="45969" rIns="91939" bIns="45969" numCol="1" anchor="t" anchorCtr="0" compatLnSpc="1">
            <a:prstTxWarp prst="textNoShape">
              <a:avLst/>
            </a:prstTxWarp>
          </a:bodyPr>
          <a:lstStyle/>
          <a:p>
            <a:pPr eaLnBrk="1" hangingPunct="1">
              <a:spcBef>
                <a:spcPct val="0"/>
              </a:spcBef>
              <a:buFontTx/>
              <a:buChar char="-"/>
            </a:pPr>
            <a:endParaRPr lang="en-US" altLang="en-US"/>
          </a:p>
        </p:txBody>
      </p:sp>
    </p:spTree>
    <p:extLst>
      <p:ext uri="{BB962C8B-B14F-4D97-AF65-F5344CB8AC3E}">
        <p14:creationId xmlns:p14="http://schemas.microsoft.com/office/powerpoint/2010/main" val="61778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A9B5EE2-F4DD-50EA-7514-2DC697B03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92901B-4A7E-9041-9689-6865C084E702}" type="slidenum">
              <a:rPr lang="en-US" altLang="en-US" smtClean="0"/>
              <a:pPr>
                <a:spcBef>
                  <a:spcPct val="0"/>
                </a:spcBef>
              </a:pPr>
              <a:t>6</a:t>
            </a:fld>
            <a:endParaRPr lang="en-US" altLang="en-US"/>
          </a:p>
        </p:txBody>
      </p:sp>
      <p:sp>
        <p:nvSpPr>
          <p:cNvPr id="14339" name="Rectangle 2">
            <a:extLst>
              <a:ext uri="{FF2B5EF4-FFF2-40B4-BE49-F238E27FC236}">
                <a16:creationId xmlns:a16="http://schemas.microsoft.com/office/drawing/2014/main" id="{AC794CAE-3562-A24C-8E8F-4CA9332DB782}"/>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C863A778-2EC6-F4FE-D111-70E481A764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39" tIns="45969" rIns="91939" bIns="45969" numCol="1" anchor="t" anchorCtr="0" compatLnSpc="1">
            <a:prstTxWarp prst="textNoShape">
              <a:avLst/>
            </a:prstTxWarp>
          </a:bodyPr>
          <a:lstStyle/>
          <a:p>
            <a:pPr eaLnBrk="1" hangingPunct="1">
              <a:spcBef>
                <a:spcPct val="0"/>
              </a:spcBef>
              <a:buFontTx/>
              <a:buChar char="-"/>
            </a:pPr>
            <a:endParaRPr lang="en-US" altLang="en-US"/>
          </a:p>
        </p:txBody>
      </p:sp>
    </p:spTree>
    <p:extLst>
      <p:ext uri="{BB962C8B-B14F-4D97-AF65-F5344CB8AC3E}">
        <p14:creationId xmlns:p14="http://schemas.microsoft.com/office/powerpoint/2010/main" val="334940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A9B5EE2-F4DD-50EA-7514-2DC697B03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92901B-4A7E-9041-9689-6865C084E702}" type="slidenum">
              <a:rPr lang="en-US" altLang="en-US" smtClean="0"/>
              <a:pPr>
                <a:spcBef>
                  <a:spcPct val="0"/>
                </a:spcBef>
              </a:pPr>
              <a:t>7</a:t>
            </a:fld>
            <a:endParaRPr lang="en-US" altLang="en-US"/>
          </a:p>
        </p:txBody>
      </p:sp>
      <p:sp>
        <p:nvSpPr>
          <p:cNvPr id="14339" name="Rectangle 2">
            <a:extLst>
              <a:ext uri="{FF2B5EF4-FFF2-40B4-BE49-F238E27FC236}">
                <a16:creationId xmlns:a16="http://schemas.microsoft.com/office/drawing/2014/main" id="{AC794CAE-3562-A24C-8E8F-4CA9332DB782}"/>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C863A778-2EC6-F4FE-D111-70E481A764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39" tIns="45969" rIns="91939" bIns="45969" numCol="1" anchor="t" anchorCtr="0" compatLnSpc="1">
            <a:prstTxWarp prst="textNoShape">
              <a:avLst/>
            </a:prstTxWarp>
          </a:bodyPr>
          <a:lstStyle/>
          <a:p>
            <a:pPr eaLnBrk="1" hangingPunct="1">
              <a:spcBef>
                <a:spcPct val="0"/>
              </a:spcBef>
              <a:buFontTx/>
              <a:buChar char="-"/>
            </a:pPr>
            <a:endParaRPr lang="en-US" altLang="en-US"/>
          </a:p>
        </p:txBody>
      </p:sp>
    </p:spTree>
    <p:extLst>
      <p:ext uri="{BB962C8B-B14F-4D97-AF65-F5344CB8AC3E}">
        <p14:creationId xmlns:p14="http://schemas.microsoft.com/office/powerpoint/2010/main" val="2522343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3/20/2024</a:t>
            </a:fld>
            <a:endParaRPr lang="en-US"/>
          </a:p>
        </p:txBody>
      </p:sp>
      <p:sp>
        <p:nvSpPr>
          <p:cNvPr id="5" name="Footer Placeholder 4">
            <a:extLst>
              <a:ext uri="{FF2B5EF4-FFF2-40B4-BE49-F238E27FC236}">
                <a16:creationId xmlns:a16="http://schemas.microsoft.com/office/drawing/2014/main" id="{925A833A-68CD-471C-8A62-4A93E2B31FD1}"/>
              </a:ext>
            </a:extLst>
          </p:cNvPr>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526" y="160094"/>
            <a:ext cx="1221339" cy="681678"/>
          </a:xfrm>
          <a:prstGeom prst="rect">
            <a:avLst/>
          </a:prstGeom>
        </p:spPr>
      </p:pic>
      <p:pic>
        <p:nvPicPr>
          <p:cNvPr id="10" name="Picture 9">
            <a:extLst>
              <a:ext uri="{FF2B5EF4-FFF2-40B4-BE49-F238E27FC236}">
                <a16:creationId xmlns:a16="http://schemas.microsoft.com/office/drawing/2014/main" id="{E3AE2D5C-9575-4FC5-9F95-1A92088EAE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57350" y="1025"/>
            <a:ext cx="1054416" cy="918397"/>
          </a:xfrm>
          <a:prstGeom prst="rect">
            <a:avLst/>
          </a:prstGeom>
        </p:spPr>
      </p:pic>
    </p:spTree>
    <p:extLst>
      <p:ext uri="{BB962C8B-B14F-4D97-AF65-F5344CB8AC3E}">
        <p14:creationId xmlns:p14="http://schemas.microsoft.com/office/powerpoint/2010/main" val="26608016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629841" y="342900"/>
            <a:ext cx="2949178" cy="8572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3887391" y="1200150"/>
            <a:ext cx="4629150" cy="352558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629841" y="1200150"/>
            <a:ext cx="2949178" cy="3525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3650954" y="4767263"/>
            <a:ext cx="2057400" cy="273844"/>
          </a:xfrm>
        </p:spPr>
        <p:txBody>
          <a:bodyPr/>
          <a:lstStyle>
            <a:lvl1pPr algn="ctr">
              <a:defRPr/>
            </a:lvl1pPr>
          </a:lstStyle>
          <a:p>
            <a:fld id="{7F9B0DC5-2C23-46EA-9207-C3334FEAA56E}" type="datetime1">
              <a:rPr lang="en-US" smtClean="0"/>
              <a:pPr/>
              <a:t>3/20/2024</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6" name="Picture 5">
            <a:extLst>
              <a:ext uri="{FF2B5EF4-FFF2-40B4-BE49-F238E27FC236}">
                <a16:creationId xmlns:a16="http://schemas.microsoft.com/office/drawing/2014/main" id="{F90D4B8B-7A01-8ECB-55A4-54C519A78DF3}"/>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B47D0050-DDA1-47F5-B1B0-B43EA69BBE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28725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628650" y="1028699"/>
            <a:ext cx="7886700" cy="3700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F50DCF-F4CB-4F07-B7CD-C0CCBFA74266}"/>
              </a:ext>
            </a:extLst>
          </p:cNvPr>
          <p:cNvPicPr>
            <a:picLocks noChangeAspect="1"/>
          </p:cNvPicPr>
          <p:nvPr userDrawn="1"/>
        </p:nvPicPr>
        <p:blipFill>
          <a:blip r:embed="rId2"/>
          <a:stretch>
            <a:fillRect/>
          </a:stretch>
        </p:blipFill>
        <p:spPr>
          <a:xfrm>
            <a:off x="7711111" y="227690"/>
            <a:ext cx="821502" cy="718253"/>
          </a:xfrm>
          <a:prstGeom prst="rect">
            <a:avLst/>
          </a:prstGeom>
        </p:spPr>
      </p:pic>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FAF6EE1E-E6DE-4167-A966-26C6F2CCBE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115539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623888" y="3421857"/>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3734685" y="4767263"/>
            <a:ext cx="2057400" cy="273844"/>
          </a:xfrm>
        </p:spPr>
        <p:txBody>
          <a:bodyPr/>
          <a:lstStyle>
            <a:lvl1pPr algn="ctr">
              <a:defRPr/>
            </a:lvl1pPr>
          </a:lstStyle>
          <a:p>
            <a:fld id="{3ADABA23-1EE7-4FF7-81E1-1C903E520C5D}" type="datetime1">
              <a:rPr lang="en-US" smtClean="0"/>
              <a:pPr/>
              <a:t>3/20/2024</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0AA0505E-2EBD-4C8A-93AE-08DAA23EA1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220154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628650" y="1028701"/>
            <a:ext cx="3886200" cy="3700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4629150" y="1028700"/>
            <a:ext cx="3886200" cy="370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3646967" y="4746087"/>
            <a:ext cx="2057400" cy="273844"/>
          </a:xfrm>
        </p:spPr>
        <p:txBody>
          <a:bodyPr/>
          <a:lstStyle>
            <a:lvl1pPr algn="ctr">
              <a:defRPr/>
            </a:lvl1pPr>
          </a:lstStyle>
          <a:p>
            <a:fld id="{EBFD83CA-F91E-4889-B6AB-2E0D3BB037F7}" type="datetime1">
              <a:rPr lang="en-US" smtClean="0"/>
              <a:pPr/>
              <a:t>3/20/2024</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806D80-C007-2055-7074-13E2C560C0B3}"/>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A28F877E-7CE9-418A-9691-BCA97252F9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260034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629841" y="273844"/>
            <a:ext cx="7034151"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629842" y="1028700"/>
            <a:ext cx="3868340" cy="514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629842" y="1543050"/>
            <a:ext cx="3868340" cy="3185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4629150" y="1028700"/>
            <a:ext cx="3887391" cy="514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4629150" y="1543051"/>
            <a:ext cx="3887391" cy="318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3543299" y="4811122"/>
            <a:ext cx="2057400" cy="273844"/>
          </a:xfrm>
        </p:spPr>
        <p:txBody>
          <a:bodyPr/>
          <a:lstStyle>
            <a:lvl1pPr algn="ctr">
              <a:defRPr/>
            </a:lvl1pPr>
          </a:lstStyle>
          <a:p>
            <a:fld id="{52C753F6-1C0C-417A-BC3A-636F67AE8E6A}" type="datetime1">
              <a:rPr lang="en-US" smtClean="0"/>
              <a:pPr/>
              <a:t>3/20/2024</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E20D10-B618-AAFD-B71B-77214DD6116C}"/>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4" name="Picture 13">
            <a:extLst>
              <a:ext uri="{FF2B5EF4-FFF2-40B4-BE49-F238E27FC236}">
                <a16:creationId xmlns:a16="http://schemas.microsoft.com/office/drawing/2014/main" id="{B3DC849D-3365-42CF-A6C1-F474790E24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109866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3503427" y="4767263"/>
            <a:ext cx="2057400" cy="273844"/>
          </a:xfrm>
        </p:spPr>
        <p:txBody>
          <a:bodyPr/>
          <a:lstStyle>
            <a:lvl1pPr algn="ctr">
              <a:defRPr/>
            </a:lvl1pPr>
          </a:lstStyle>
          <a:p>
            <a:fld id="{F3641CA9-E3AA-4498-AC10-74A73C18C207}" type="datetime1">
              <a:rPr lang="en-US" smtClean="0"/>
              <a:pPr/>
              <a:t>3/20/2024</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9" name="Picture 8">
            <a:extLst>
              <a:ext uri="{FF2B5EF4-FFF2-40B4-BE49-F238E27FC236}">
                <a16:creationId xmlns:a16="http://schemas.microsoft.com/office/drawing/2014/main" id="{51696B16-E789-47B9-864F-DE761F6A7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130012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3467543" y="4767263"/>
            <a:ext cx="2057400" cy="273844"/>
          </a:xfrm>
        </p:spPr>
        <p:txBody>
          <a:bodyPr/>
          <a:lstStyle>
            <a:lvl1pPr algn="ctr">
              <a:defRPr/>
            </a:lvl1pPr>
          </a:lstStyle>
          <a:p>
            <a:fld id="{E9D43D7C-EB68-4353-A5C8-0CD4D58E9116}" type="datetime1">
              <a:rPr lang="en-US" smtClean="0"/>
              <a:pPr/>
              <a:t>3/20/2024</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657FF365-1939-365F-6CEB-E11108DD69A3}"/>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8" name="Picture 7">
            <a:extLst>
              <a:ext uri="{FF2B5EF4-FFF2-40B4-BE49-F238E27FC236}">
                <a16:creationId xmlns:a16="http://schemas.microsoft.com/office/drawing/2014/main" id="{499DBFD9-76DD-4159-B3B8-2B20399961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117672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3/20/2024</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spTree>
    <p:extLst>
      <p:ext uri="{BB962C8B-B14F-4D97-AF65-F5344CB8AC3E}">
        <p14:creationId xmlns:p14="http://schemas.microsoft.com/office/powerpoint/2010/main" val="355437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629841" y="342900"/>
            <a:ext cx="2949178" cy="857250"/>
          </a:xfrm>
        </p:spPr>
        <p:txBody>
          <a:bodyPr anchor="b"/>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629841" y="1200150"/>
            <a:ext cx="2949178" cy="3525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3818417" y="4768536"/>
            <a:ext cx="2057400" cy="273844"/>
          </a:xfrm>
        </p:spPr>
        <p:txBody>
          <a:bodyPr/>
          <a:lstStyle>
            <a:lvl1pPr algn="ctr">
              <a:defRPr/>
            </a:lvl1pPr>
          </a:lstStyle>
          <a:p>
            <a:fld id="{623B2362-B003-4262-AB00-599FB7FA1887}" type="datetime1">
              <a:rPr lang="en-US" smtClean="0"/>
              <a:pPr/>
              <a:t>3/20/2024</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3887391" y="1200150"/>
            <a:ext cx="4629150" cy="35255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7A2075A-FC4F-C35C-5C6E-0FBC8F67FE1A}"/>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3" name="Picture 12">
            <a:extLst>
              <a:ext uri="{FF2B5EF4-FFF2-40B4-BE49-F238E27FC236}">
                <a16:creationId xmlns:a16="http://schemas.microsoft.com/office/drawing/2014/main" id="{956BFC98-96CD-4075-A1A6-6B1367195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3474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628650" y="273844"/>
            <a:ext cx="7035342"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628650" y="1028700"/>
            <a:ext cx="7886700" cy="3703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6457949"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9E9083D1-6D31-4A34-9FB3-2BA837F6CB85}" type="datetime1">
              <a:rPr lang="en-US" smtClean="0"/>
              <a:t>3/20/2024</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628650" y="4767263"/>
            <a:ext cx="2057400" cy="273844"/>
          </a:xfrm>
          <a:prstGeom prst="rect">
            <a:avLst/>
          </a:prstGeom>
        </p:spPr>
        <p:txBody>
          <a:bodyPr vert="horz" lIns="91440" tIns="45720" rIns="91440" bIns="45720" rtlCol="0" anchor="ctr"/>
          <a:lstStyle>
            <a:lvl1pPr algn="ctr">
              <a:defRPr sz="900">
                <a:solidFill>
                  <a:schemeClr val="tx1"/>
                </a:solidFill>
              </a:defRPr>
            </a:lvl1pPr>
          </a:lstStyle>
          <a:p>
            <a:pPr algn="l"/>
            <a:fld id="{FE9165D2-D3B6-435C-A2E0-8337FBEE834F}" type="slidenum">
              <a:rPr lang="en-US" smtClean="0"/>
              <a:pPr algn="l"/>
              <a:t>‹#›</a:t>
            </a:fld>
            <a:endParaRPr lang="en-US" dirty="0"/>
          </a:p>
        </p:txBody>
      </p:sp>
    </p:spTree>
    <p:extLst>
      <p:ext uri="{BB962C8B-B14F-4D97-AF65-F5344CB8AC3E}">
        <p14:creationId xmlns:p14="http://schemas.microsoft.com/office/powerpoint/2010/main" val="397608104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sldNum="0" hdr="0" dt="0"/>
  <p:txStyles>
    <p:titleStyle>
      <a:lvl1pPr algn="l" defTabSz="685800" rtl="0" eaLnBrk="1" latinLnBrk="0" hangingPunct="1">
        <a:lnSpc>
          <a:spcPct val="90000"/>
        </a:lnSpc>
        <a:spcBef>
          <a:spcPct val="0"/>
        </a:spcBef>
        <a:buNone/>
        <a:defRPr sz="3600" b="1" kern="1200">
          <a:solidFill>
            <a:srgbClr val="00629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3-ssc@ieee.org" TargetMode="External"/><Relationship Id="rId2" Type="http://schemas.openxmlformats.org/officeDocument/2006/relationships/hyperlink" Target="https://kb.ieee.org/r3/"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Section Support Committee</a:t>
            </a:r>
          </a:p>
        </p:txBody>
      </p:sp>
      <p:sp>
        <p:nvSpPr>
          <p:cNvPr id="7" name="Subtitle 6"/>
          <p:cNvSpPr>
            <a:spLocks noGrp="1"/>
          </p:cNvSpPr>
          <p:nvPr>
            <p:ph type="subTitle" idx="1"/>
          </p:nvPr>
        </p:nvSpPr>
        <p:spPr/>
        <p:txBody>
          <a:bodyPr/>
          <a:lstStyle/>
          <a:p>
            <a:r>
              <a:rPr lang="en-US" dirty="0"/>
              <a:t>Kristin Bing</a:t>
            </a:r>
          </a:p>
          <a:p>
            <a:r>
              <a:rPr lang="en-US" dirty="0"/>
              <a:t>March 22, 2024</a:t>
            </a:r>
          </a:p>
        </p:txBody>
      </p:sp>
      <p:sp>
        <p:nvSpPr>
          <p:cNvPr id="5" name="Slide Number Placeholder 4"/>
          <p:cNvSpPr>
            <a:spLocks noGrp="1"/>
          </p:cNvSpPr>
          <p:nvPr>
            <p:ph type="sldNum" sz="quarter" idx="4294967295"/>
          </p:nvPr>
        </p:nvSpPr>
        <p:spPr>
          <a:xfrm>
            <a:off x="8658225" y="4724400"/>
            <a:ext cx="485775" cy="274638"/>
          </a:xfrm>
        </p:spPr>
        <p:txBody>
          <a:bodyPr/>
          <a:lstStyle/>
          <a:p>
            <a:pPr>
              <a:defRPr/>
            </a:pPr>
            <a:fld id="{A29E6A85-E58A-B74F-BF6B-8BF4953AF1CE}" type="slidenum">
              <a:rPr lang="en-US" smtClean="0"/>
              <a:pPr>
                <a:defRPr/>
              </a:pPr>
              <a:t>1</a:t>
            </a:fld>
            <a:endParaRPr lang="en-US" dirty="0"/>
          </a:p>
        </p:txBody>
      </p:sp>
    </p:spTree>
    <p:extLst>
      <p:ext uri="{BB962C8B-B14F-4D97-AF65-F5344CB8AC3E}">
        <p14:creationId xmlns:p14="http://schemas.microsoft.com/office/powerpoint/2010/main" val="14732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a:xfrm>
            <a:off x="294085" y="141685"/>
            <a:ext cx="8221265" cy="665559"/>
          </a:xfrm>
        </p:spPr>
        <p:txBody>
          <a:bodyPr/>
          <a:lstStyle/>
          <a:p>
            <a:pPr>
              <a:spcBef>
                <a:spcPct val="0"/>
              </a:spcBef>
              <a:spcAft>
                <a:spcPct val="0"/>
              </a:spcAft>
              <a:buFont typeface="Open Sans" charset="0"/>
              <a:buNone/>
            </a:pPr>
            <a:r>
              <a:rPr lang="en-US" altLang="en-US">
                <a:latin typeface="Open Sans" charset="0"/>
                <a:cs typeface="Open Sans" charset="0"/>
                <a:sym typeface="Open Sans" charset="0"/>
              </a:rPr>
              <a:t>Example Content</a:t>
            </a:r>
          </a:p>
        </p:txBody>
      </p:sp>
      <p:sp>
        <p:nvSpPr>
          <p:cNvPr id="24579" name="Text Placeholder 2"/>
          <p:cNvSpPr txBox="1">
            <a:spLocks noGrp="1"/>
          </p:cNvSpPr>
          <p:nvPr>
            <p:ph type="body" idx="1"/>
          </p:nvPr>
        </p:nvSpPr>
        <p:spPr>
          <a:xfrm>
            <a:off x="294085" y="1109662"/>
            <a:ext cx="8555831" cy="3082529"/>
          </a:xfrm>
        </p:spPr>
        <p:txBody>
          <a:bodyPr/>
          <a:lstStyle/>
          <a:p>
            <a:pPr>
              <a:spcAft>
                <a:spcPct val="0"/>
              </a:spcAft>
            </a:pPr>
            <a:endParaRPr lang="en-US" altLang="en-US">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5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a:defRPr sz="105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defRPr sz="105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defRPr sz="105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defRPr sz="105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8859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2288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717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146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03D682EE-81D0-4E1D-B7ED-187F320B29F1}" type="slidenum">
              <a:rPr lang="en-US" altLang="en-US" sz="750">
                <a:solidFill>
                  <a:srgbClr val="00629B"/>
                </a:solidFill>
                <a:latin typeface="Calibri" panose="020F0502020204030204" pitchFamily="34" charset="0"/>
                <a:cs typeface="Calibri" panose="020F0502020204030204" pitchFamily="34" charset="0"/>
                <a:sym typeface="Calibri" panose="020F0502020204030204" pitchFamily="34" charset="0"/>
              </a:rPr>
              <a:pPr/>
              <a:t>10</a:t>
            </a:fld>
            <a:endParaRPr lang="en-US" altLang="en-US" sz="75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801" y="981456"/>
            <a:ext cx="2777968" cy="3322320"/>
          </a:xfrm>
          <a:prstGeom prst="rect">
            <a:avLst/>
          </a:prstGeom>
          <a:ln w="31750">
            <a:solidFill>
              <a:schemeClr val="accent1">
                <a:shade val="95000"/>
                <a:satMod val="10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375048" y="1042988"/>
            <a:ext cx="4092178" cy="3400425"/>
          </a:xfrm>
          <a:prstGeom prst="rect">
            <a:avLst/>
          </a:prstGeom>
          <a:ln w="31750">
            <a:solidFill>
              <a:schemeClr val="accent1">
                <a:shade val="95000"/>
                <a:satMod val="10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575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 Sections</a:t>
            </a:r>
          </a:p>
        </p:txBody>
      </p:sp>
      <p:sp>
        <p:nvSpPr>
          <p:cNvPr id="6" name="Content Placeholder 5"/>
          <p:cNvSpPr>
            <a:spLocks noGrp="1"/>
          </p:cNvSpPr>
          <p:nvPr>
            <p:ph idx="1"/>
          </p:nvPr>
        </p:nvSpPr>
        <p:spPr/>
        <p:txBody>
          <a:bodyPr/>
          <a:lstStyle/>
          <a:p>
            <a:r>
              <a:rPr lang="en-US" dirty="0"/>
              <a:t>Stimulating interest of IEEE members</a:t>
            </a:r>
          </a:p>
          <a:p>
            <a:r>
              <a:rPr lang="en-US" dirty="0"/>
              <a:t>Motivating members to volunteer</a:t>
            </a:r>
          </a:p>
          <a:p>
            <a:r>
              <a:rPr lang="en-US" dirty="0"/>
              <a:t>Encouraging professional and technical growth of all members</a:t>
            </a:r>
          </a:p>
          <a:p>
            <a:r>
              <a:rPr lang="en-US" dirty="0"/>
              <a:t>Sharing best practices with other Sections</a:t>
            </a:r>
          </a:p>
          <a:p>
            <a:r>
              <a:rPr lang="en-US" dirty="0"/>
              <a:t>Forming Engineering Affinity Groups</a:t>
            </a:r>
          </a:p>
          <a:p>
            <a:endParaRPr lang="en-US" dirty="0"/>
          </a:p>
          <a:p>
            <a:endParaRPr lang="en-US" dirty="0"/>
          </a:p>
        </p:txBody>
      </p:sp>
      <p:sp>
        <p:nvSpPr>
          <p:cNvPr id="5" name="Slide Number Placeholder 4"/>
          <p:cNvSpPr>
            <a:spLocks noGrp="1"/>
          </p:cNvSpPr>
          <p:nvPr>
            <p:ph type="sldNum" sz="quarter" idx="4294967295"/>
          </p:nvPr>
        </p:nvSpPr>
        <p:spPr>
          <a:xfrm>
            <a:off x="0" y="4741863"/>
            <a:ext cx="485775" cy="274637"/>
          </a:xfrm>
        </p:spPr>
        <p:txBody>
          <a:bodyPr/>
          <a:lstStyle/>
          <a:p>
            <a:pPr>
              <a:defRPr/>
            </a:pPr>
            <a:fld id="{A29E6A85-E58A-B74F-BF6B-8BF4953AF1CE}" type="slidenum">
              <a:rPr lang="en-US" smtClean="0"/>
              <a:pPr>
                <a:defRPr/>
              </a:pPr>
              <a:t>2</a:t>
            </a:fld>
            <a:endParaRPr lang="en-US" dirty="0"/>
          </a:p>
        </p:txBody>
      </p:sp>
    </p:spTree>
    <p:extLst>
      <p:ext uri="{BB962C8B-B14F-4D97-AF65-F5344CB8AC3E}">
        <p14:creationId xmlns:p14="http://schemas.microsoft.com/office/powerpoint/2010/main" val="358373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a:t>
            </a:r>
          </a:p>
        </p:txBody>
      </p:sp>
      <p:sp>
        <p:nvSpPr>
          <p:cNvPr id="6" name="Content Placeholder 5"/>
          <p:cNvSpPr>
            <a:spLocks noGrp="1"/>
          </p:cNvSpPr>
          <p:nvPr>
            <p:ph idx="1"/>
          </p:nvPr>
        </p:nvSpPr>
        <p:spPr/>
        <p:txBody>
          <a:bodyPr>
            <a:normAutofit fontScale="62500" lnSpcReduction="20000"/>
          </a:bodyPr>
          <a:lstStyle/>
          <a:p>
            <a:r>
              <a:rPr lang="en-US" sz="2800" dirty="0"/>
              <a:t>Assist in training section volunteers</a:t>
            </a:r>
          </a:p>
          <a:p>
            <a:r>
              <a:rPr lang="en-US" sz="2800" dirty="0"/>
              <a:t>Provide assistance and support to those Sections and Chapters that are having problems in meeting the requirements to remain active and viable</a:t>
            </a:r>
          </a:p>
          <a:p>
            <a:r>
              <a:rPr lang="en-US" sz="2800" dirty="0"/>
              <a:t>Assist Sections in the use of collaborative tools and other technologies that support Section and Region activities</a:t>
            </a:r>
          </a:p>
          <a:p>
            <a:r>
              <a:rPr lang="en-US" sz="2800" dirty="0"/>
              <a:t>Encourage Sections to sponsor member grade elevation programs</a:t>
            </a:r>
          </a:p>
          <a:p>
            <a:r>
              <a:rPr lang="en-US" sz="2800" dirty="0"/>
              <a:t>Encourage Sections to sponsor programs that support the interest and continued activity of Life Members</a:t>
            </a:r>
          </a:p>
          <a:p>
            <a:r>
              <a:rPr lang="en-US" sz="2800" dirty="0"/>
              <a:t>Encourage Sections to sponsor projects to facilitate the active involvement of members in IEEE activities</a:t>
            </a:r>
          </a:p>
          <a:p>
            <a:r>
              <a:rPr lang="en-US" sz="2800" dirty="0"/>
              <a:t>Initiate project experiments with one or more sections to encourage member engagement</a:t>
            </a:r>
          </a:p>
          <a:p>
            <a:r>
              <a:rPr lang="en-US" sz="2800" dirty="0"/>
              <a:t>Assist sections in developing technical programs for their members and accessing other technical activities in the Institute</a:t>
            </a:r>
          </a:p>
          <a:p>
            <a:endParaRPr lang="en-US" dirty="0"/>
          </a:p>
        </p:txBody>
      </p:sp>
      <p:sp>
        <p:nvSpPr>
          <p:cNvPr id="5" name="Slide Number Placeholder 4"/>
          <p:cNvSpPr>
            <a:spLocks noGrp="1"/>
          </p:cNvSpPr>
          <p:nvPr>
            <p:ph type="sldNum" sz="quarter" idx="4294967295"/>
          </p:nvPr>
        </p:nvSpPr>
        <p:spPr>
          <a:xfrm>
            <a:off x="0" y="4741863"/>
            <a:ext cx="485775" cy="274637"/>
          </a:xfrm>
        </p:spPr>
        <p:txBody>
          <a:bodyPr/>
          <a:lstStyle/>
          <a:p>
            <a:pPr>
              <a:defRPr/>
            </a:pPr>
            <a:fld id="{A29E6A85-E58A-B74F-BF6B-8BF4953AF1CE}" type="slidenum">
              <a:rPr lang="en-US" smtClean="0"/>
              <a:pPr>
                <a:defRPr/>
              </a:pPr>
              <a:t>3</a:t>
            </a:fld>
            <a:endParaRPr lang="en-US" dirty="0"/>
          </a:p>
        </p:txBody>
      </p:sp>
    </p:spTree>
    <p:extLst>
      <p:ext uri="{BB962C8B-B14F-4D97-AF65-F5344CB8AC3E}">
        <p14:creationId xmlns:p14="http://schemas.microsoft.com/office/powerpoint/2010/main" val="304253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a:t>
            </a:r>
          </a:p>
        </p:txBody>
      </p:sp>
      <p:sp>
        <p:nvSpPr>
          <p:cNvPr id="4" name="Content Placeholder 3"/>
          <p:cNvSpPr>
            <a:spLocks noGrp="1"/>
          </p:cNvSpPr>
          <p:nvPr>
            <p:ph idx="1"/>
          </p:nvPr>
        </p:nvSpPr>
        <p:spPr/>
        <p:txBody>
          <a:bodyPr>
            <a:normAutofit fontScale="77500" lnSpcReduction="20000"/>
          </a:bodyPr>
          <a:lstStyle/>
          <a:p>
            <a:r>
              <a:rPr lang="en-US" sz="2800" dirty="0"/>
              <a:t>Chair – Kristin Bing</a:t>
            </a:r>
          </a:p>
          <a:p>
            <a:r>
              <a:rPr lang="en-US" sz="2800" dirty="0"/>
              <a:t>Life Member Coordinator – Jacob </a:t>
            </a:r>
            <a:r>
              <a:rPr lang="en-US" sz="2800" dirty="0" err="1"/>
              <a:t>Kulangara</a:t>
            </a:r>
            <a:endParaRPr lang="en-US" sz="2800" dirty="0"/>
          </a:p>
          <a:p>
            <a:r>
              <a:rPr lang="en-US" sz="2800" dirty="0"/>
              <a:t>Young Professional Coordinator – </a:t>
            </a:r>
            <a:r>
              <a:rPr lang="en-US" sz="2800" dirty="0" err="1"/>
              <a:t>Binesh</a:t>
            </a:r>
            <a:r>
              <a:rPr lang="en-US" sz="2800" dirty="0"/>
              <a:t> Kumar</a:t>
            </a:r>
          </a:p>
          <a:p>
            <a:r>
              <a:rPr lang="en-US" sz="2800" dirty="0"/>
              <a:t>Women in Engineering Coordinator – </a:t>
            </a:r>
            <a:r>
              <a:rPr lang="en-US" sz="2800" dirty="0" err="1"/>
              <a:t>Ebonee</a:t>
            </a:r>
            <a:r>
              <a:rPr lang="en-US" sz="2800" dirty="0"/>
              <a:t> Walker</a:t>
            </a:r>
          </a:p>
          <a:p>
            <a:r>
              <a:rPr lang="en-US" sz="2800" dirty="0"/>
              <a:t>Senior Member Elevation Coordinator – Hermann Amaya</a:t>
            </a:r>
          </a:p>
          <a:p>
            <a:r>
              <a:rPr lang="en-US" sz="2800" dirty="0"/>
              <a:t>Section Operations Specialists – Charles Lord and Mark Torres</a:t>
            </a:r>
          </a:p>
          <a:p>
            <a:r>
              <a:rPr lang="en-US" sz="2800" dirty="0"/>
              <a:t>Project Coordinator – Allen Jones</a:t>
            </a:r>
          </a:p>
          <a:p>
            <a:r>
              <a:rPr lang="en-US" sz="2800" dirty="0"/>
              <a:t>Technical Activities Coordinator – Arup Ghosh</a:t>
            </a:r>
          </a:p>
          <a:p>
            <a:r>
              <a:rPr lang="en-US" sz="2800" dirty="0"/>
              <a:t>Membership Recruitment &amp; Retention Coordinator – Patrick Kung</a:t>
            </a:r>
          </a:p>
          <a:p>
            <a:r>
              <a:rPr lang="en-US" sz="2800" dirty="0"/>
              <a:t>Educational Activities Coordinator – </a:t>
            </a:r>
            <a:r>
              <a:rPr lang="en-US" sz="2800" dirty="0" err="1"/>
              <a:t>Damith</a:t>
            </a:r>
            <a:r>
              <a:rPr lang="en-US" sz="2800" dirty="0"/>
              <a:t> </a:t>
            </a:r>
            <a:r>
              <a:rPr lang="en-US" sz="2800" dirty="0" err="1"/>
              <a:t>Wickramamayake</a:t>
            </a:r>
            <a:endParaRPr lang="en-US" sz="2800" dirty="0"/>
          </a:p>
          <a:p>
            <a:endParaRPr lang="en-US" sz="2800" dirty="0"/>
          </a:p>
          <a:p>
            <a:endParaRPr lang="en-US" dirty="0"/>
          </a:p>
        </p:txBody>
      </p:sp>
      <p:sp>
        <p:nvSpPr>
          <p:cNvPr id="5" name="Slide Number Placeholder 4"/>
          <p:cNvSpPr>
            <a:spLocks noGrp="1"/>
          </p:cNvSpPr>
          <p:nvPr>
            <p:ph type="sldNum" sz="quarter" idx="4294967295"/>
          </p:nvPr>
        </p:nvSpPr>
        <p:spPr>
          <a:xfrm>
            <a:off x="0" y="4741863"/>
            <a:ext cx="485775" cy="274637"/>
          </a:xfrm>
        </p:spPr>
        <p:txBody>
          <a:bodyPr/>
          <a:lstStyle/>
          <a:p>
            <a:pPr>
              <a:defRPr/>
            </a:pPr>
            <a:fld id="{A29E6A85-E58A-B74F-BF6B-8BF4953AF1CE}" type="slidenum">
              <a:rPr lang="en-US" smtClean="0"/>
              <a:pPr>
                <a:defRPr/>
              </a:pPr>
              <a:t>4</a:t>
            </a:fld>
            <a:endParaRPr lang="en-US"/>
          </a:p>
        </p:txBody>
      </p:sp>
    </p:spTree>
    <p:extLst>
      <p:ext uri="{BB962C8B-B14F-4D97-AF65-F5344CB8AC3E}">
        <p14:creationId xmlns:p14="http://schemas.microsoft.com/office/powerpoint/2010/main" val="405169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a:extLst>
              <a:ext uri="{FF2B5EF4-FFF2-40B4-BE49-F238E27FC236}">
                <a16:creationId xmlns:a16="http://schemas.microsoft.com/office/drawing/2014/main" id="{25EC2D42-C6DF-1640-2015-060ED28140EE}"/>
              </a:ext>
            </a:extLst>
          </p:cNvPr>
          <p:cNvSpPr>
            <a:spLocks noChangeArrowheads="1"/>
          </p:cNvSpPr>
          <p:nvPr/>
        </p:nvSpPr>
        <p:spPr bwMode="auto">
          <a:xfrm>
            <a:off x="3426714" y="845835"/>
            <a:ext cx="3200400" cy="285750"/>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Progress</a:t>
            </a:r>
            <a:endParaRPr lang="en-US" sz="1275" dirty="0">
              <a:latin typeface="+mn-lt"/>
            </a:endParaRPr>
          </a:p>
        </p:txBody>
      </p:sp>
      <p:sp>
        <p:nvSpPr>
          <p:cNvPr id="25604" name="Rectangle 6">
            <a:extLst>
              <a:ext uri="{FF2B5EF4-FFF2-40B4-BE49-F238E27FC236}">
                <a16:creationId xmlns:a16="http://schemas.microsoft.com/office/drawing/2014/main" id="{68EC725F-DE1C-EBD6-A61D-9AAD7502B283}"/>
              </a:ext>
            </a:extLst>
          </p:cNvPr>
          <p:cNvSpPr>
            <a:spLocks noChangeArrowheads="1"/>
          </p:cNvSpPr>
          <p:nvPr/>
        </p:nvSpPr>
        <p:spPr bwMode="auto">
          <a:xfrm>
            <a:off x="72724" y="3941461"/>
            <a:ext cx="3240881" cy="288131"/>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Project Success - Metrics</a:t>
            </a:r>
            <a:endParaRPr lang="en-US" sz="1275" dirty="0">
              <a:latin typeface="+mn-lt"/>
            </a:endParaRPr>
          </a:p>
        </p:txBody>
      </p:sp>
      <p:sp>
        <p:nvSpPr>
          <p:cNvPr id="25605" name="Rectangle 7">
            <a:extLst>
              <a:ext uri="{FF2B5EF4-FFF2-40B4-BE49-F238E27FC236}">
                <a16:creationId xmlns:a16="http://schemas.microsoft.com/office/drawing/2014/main" id="{FC5B0AEC-3B3A-C290-726F-8C5CA66685DD}"/>
              </a:ext>
            </a:extLst>
          </p:cNvPr>
          <p:cNvSpPr>
            <a:spLocks noChangeArrowheads="1"/>
          </p:cNvSpPr>
          <p:nvPr/>
        </p:nvSpPr>
        <p:spPr bwMode="auto">
          <a:xfrm>
            <a:off x="109185" y="1264339"/>
            <a:ext cx="3240881" cy="157163"/>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Detail </a:t>
            </a:r>
            <a:endParaRPr lang="en-US" sz="1275" dirty="0">
              <a:solidFill>
                <a:schemeClr val="tx2">
                  <a:lumMod val="75000"/>
                </a:schemeClr>
              </a:solidFill>
              <a:latin typeface="+mn-lt"/>
              <a:ea typeface="ＭＳ Ｐゴシック" pitchFamily="-112" charset="-128"/>
            </a:endParaRPr>
          </a:p>
        </p:txBody>
      </p:sp>
      <p:sp>
        <p:nvSpPr>
          <p:cNvPr id="13317" name="Text Box 17">
            <a:extLst>
              <a:ext uri="{FF2B5EF4-FFF2-40B4-BE49-F238E27FC236}">
                <a16:creationId xmlns:a16="http://schemas.microsoft.com/office/drawing/2014/main" id="{CEC8F2D7-D41D-BEFF-5D88-606F4E706966}"/>
              </a:ext>
            </a:extLst>
          </p:cNvPr>
          <p:cNvSpPr txBox="1">
            <a:spLocks noChangeArrowheads="1"/>
          </p:cNvSpPr>
          <p:nvPr/>
        </p:nvSpPr>
        <p:spPr bwMode="auto">
          <a:xfrm>
            <a:off x="109185" y="194168"/>
            <a:ext cx="66865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50000"/>
              </a:spcBef>
              <a:buClrTx/>
              <a:buSzTx/>
              <a:buNone/>
            </a:pPr>
            <a:r>
              <a:rPr lang="en-US" altLang="en-US" sz="1500" b="1" dirty="0"/>
              <a:t>Region Goal 2: Provide all sections the training and support they need.</a:t>
            </a:r>
            <a:endParaRPr lang="en-US" sz="1500" dirty="0">
              <a:solidFill>
                <a:srgbClr val="000000"/>
              </a:solidFill>
              <a:latin typeface="Helvetica Neue" panose="02000503000000020004" pitchFamily="2" charset="0"/>
            </a:endParaRPr>
          </a:p>
        </p:txBody>
      </p:sp>
      <p:sp>
        <p:nvSpPr>
          <p:cNvPr id="13318" name="Rectangle 1">
            <a:extLst>
              <a:ext uri="{FF2B5EF4-FFF2-40B4-BE49-F238E27FC236}">
                <a16:creationId xmlns:a16="http://schemas.microsoft.com/office/drawing/2014/main" id="{103A5AD2-9F1D-060B-400B-F82390C3FF5B}"/>
              </a:ext>
            </a:extLst>
          </p:cNvPr>
          <p:cNvSpPr>
            <a:spLocks noChangeArrowheads="1"/>
          </p:cNvSpPr>
          <p:nvPr/>
        </p:nvSpPr>
        <p:spPr bwMode="auto">
          <a:xfrm>
            <a:off x="54864" y="502932"/>
            <a:ext cx="330279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lgn="just" eaLnBrk="1" hangingPunct="1">
              <a:spcBef>
                <a:spcPct val="0"/>
              </a:spcBef>
              <a:buClrTx/>
              <a:buSzTx/>
              <a:buFontTx/>
              <a:buNone/>
            </a:pPr>
            <a:r>
              <a:rPr lang="en-US" altLang="en-US" sz="825">
                <a:cs typeface="Arial" panose="020B0604020202020204" pitchFamily="34" charset="0"/>
              </a:rPr>
              <a:t>   </a:t>
            </a:r>
            <a:endParaRPr lang="en-US" altLang="en-US" sz="675">
              <a:cs typeface="Arial" panose="020B0604020202020204" pitchFamily="34" charset="0"/>
            </a:endParaRPr>
          </a:p>
        </p:txBody>
      </p:sp>
      <p:sp>
        <p:nvSpPr>
          <p:cNvPr id="13320" name="Slide Number Placeholder 15">
            <a:extLst>
              <a:ext uri="{FF2B5EF4-FFF2-40B4-BE49-F238E27FC236}">
                <a16:creationId xmlns:a16="http://schemas.microsoft.com/office/drawing/2014/main" id="{6616738A-327A-B05B-6BA9-C8644D937C05}"/>
              </a:ext>
            </a:extLst>
          </p:cNvPr>
          <p:cNvSpPr>
            <a:spLocks noGrp="1"/>
          </p:cNvSpPr>
          <p:nvPr>
            <p:ph type="sldNum" sz="quarter" idx="4294967295"/>
          </p:nvPr>
        </p:nvSpPr>
        <p:spPr bwMode="auto">
          <a:xfrm>
            <a:off x="1600200" y="4926807"/>
            <a:ext cx="5143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3"/>
              </a:buBlip>
              <a:defRPr sz="21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557213" indent="-214313">
              <a:spcBef>
                <a:spcPct val="20000"/>
              </a:spcBef>
              <a:buClr>
                <a:srgbClr val="595959"/>
              </a:buClr>
              <a:buChar char="–"/>
              <a:defRPr sz="195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857250" indent="-171450">
              <a:spcBef>
                <a:spcPct val="20000"/>
              </a:spcBef>
              <a:buClr>
                <a:srgbClr val="595959"/>
              </a:buClr>
              <a:buFont typeface="Wingdings" pitchFamily="2" charset="2"/>
              <a:buChar char="§"/>
              <a:defRPr sz="1650">
                <a:solidFill>
                  <a:schemeClr val="tx1"/>
                </a:solidFill>
                <a:latin typeface="Verdana" panose="020B0604030504040204" pitchFamily="34" charset="0"/>
                <a:ea typeface="ヒラギノ角ゴ Pro W3" pitchFamily="-84" charset="-128"/>
                <a:cs typeface="ヒラギノ角ゴ Pro W3" pitchFamily="-84" charset="-128"/>
              </a:defRPr>
            </a:lvl3pPr>
            <a:lvl4pPr marL="1200150" indent="-171450">
              <a:spcBef>
                <a:spcPct val="20000"/>
              </a:spcBef>
              <a:buClr>
                <a:srgbClr val="595959"/>
              </a:buClr>
              <a:buChar char="–"/>
              <a:defRPr sz="1500">
                <a:solidFill>
                  <a:schemeClr val="tx1"/>
                </a:solidFill>
                <a:latin typeface="Verdana" panose="020B0604030504040204" pitchFamily="34" charset="0"/>
                <a:ea typeface="ヒラギノ角ゴ Pro W3" pitchFamily="-84" charset="-128"/>
                <a:cs typeface="ヒラギノ角ゴ Pro W3" pitchFamily="-84" charset="-128"/>
              </a:defRPr>
            </a:lvl4pPr>
            <a:lvl5pPr marL="1543050" indent="-17145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18859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2288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25717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29146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spcBef>
                <a:spcPct val="0"/>
              </a:spcBef>
              <a:buClrTx/>
              <a:buSzTx/>
              <a:buFontTx/>
              <a:buNone/>
            </a:pPr>
            <a:fld id="{4F26266B-2B4C-BC43-B5EB-5AD22D6F5B47}" type="slidenum">
              <a:rPr lang="en-US" altLang="en-US" sz="750">
                <a:solidFill>
                  <a:srgbClr val="898989"/>
                </a:solidFill>
                <a:latin typeface="Arial" panose="020B0604020202020204" pitchFamily="34" charset="0"/>
              </a:rPr>
              <a:pPr>
                <a:spcBef>
                  <a:spcPct val="0"/>
                </a:spcBef>
                <a:buClrTx/>
                <a:buSzTx/>
                <a:buFontTx/>
                <a:buNone/>
              </a:pPr>
              <a:t>5</a:t>
            </a:fld>
            <a:endParaRPr lang="en-US" altLang="en-US" sz="750">
              <a:solidFill>
                <a:srgbClr val="898989"/>
              </a:solidFill>
              <a:latin typeface="Arial" panose="020B0604020202020204" pitchFamily="34" charset="0"/>
            </a:endParaRPr>
          </a:p>
        </p:txBody>
      </p:sp>
      <p:graphicFrame>
        <p:nvGraphicFramePr>
          <p:cNvPr id="17" name="Table 16">
            <a:extLst>
              <a:ext uri="{FF2B5EF4-FFF2-40B4-BE49-F238E27FC236}">
                <a16:creationId xmlns:a16="http://schemas.microsoft.com/office/drawing/2014/main" id="{9CF00A1F-EF2F-23CA-A8B1-A974006E6790}"/>
              </a:ext>
            </a:extLst>
          </p:cNvPr>
          <p:cNvGraphicFramePr>
            <a:graphicFrameLocks noGrp="1"/>
          </p:cNvGraphicFramePr>
          <p:nvPr>
            <p:extLst>
              <p:ext uri="{D42A27DB-BD31-4B8C-83A1-F6EECF244321}">
                <p14:modId xmlns:p14="http://schemas.microsoft.com/office/powerpoint/2010/main" val="4252806014"/>
              </p:ext>
            </p:extLst>
          </p:nvPr>
        </p:nvGraphicFramePr>
        <p:xfrm>
          <a:off x="3561255" y="1150635"/>
          <a:ext cx="3065859" cy="2224999"/>
        </p:xfrm>
        <a:graphic>
          <a:graphicData uri="http://schemas.openxmlformats.org/drawingml/2006/table">
            <a:tbl>
              <a:tblPr firstRow="1" bandRow="1">
                <a:tableStyleId>{D7AC3CCA-C797-4891-BE02-D94E43425B78}</a:tableStyleId>
              </a:tblPr>
              <a:tblGrid>
                <a:gridCol w="1532930">
                  <a:extLst>
                    <a:ext uri="{9D8B030D-6E8A-4147-A177-3AD203B41FA5}">
                      <a16:colId xmlns:a16="http://schemas.microsoft.com/office/drawing/2014/main" val="20000"/>
                    </a:ext>
                  </a:extLst>
                </a:gridCol>
                <a:gridCol w="817562">
                  <a:extLst>
                    <a:ext uri="{9D8B030D-6E8A-4147-A177-3AD203B41FA5}">
                      <a16:colId xmlns:a16="http://schemas.microsoft.com/office/drawing/2014/main" val="20001"/>
                    </a:ext>
                  </a:extLst>
                </a:gridCol>
                <a:gridCol w="715367">
                  <a:extLst>
                    <a:ext uri="{9D8B030D-6E8A-4147-A177-3AD203B41FA5}">
                      <a16:colId xmlns:a16="http://schemas.microsoft.com/office/drawing/2014/main" val="20002"/>
                    </a:ext>
                  </a:extLst>
                </a:gridCol>
              </a:tblGrid>
              <a:tr h="320100">
                <a:tc>
                  <a:txBody>
                    <a:bodyPr/>
                    <a:lstStyle/>
                    <a:p>
                      <a:pPr algn="ctr"/>
                      <a:r>
                        <a:rPr lang="en-US" sz="800" dirty="0">
                          <a:solidFill>
                            <a:schemeClr val="tx2">
                              <a:lumMod val="75000"/>
                            </a:schemeClr>
                          </a:solidFill>
                        </a:rPr>
                        <a:t>Milestone</a:t>
                      </a:r>
                      <a:r>
                        <a:rPr lang="en-US" sz="800" baseline="0" dirty="0">
                          <a:solidFill>
                            <a:schemeClr val="tx2">
                              <a:lumMod val="75000"/>
                            </a:schemeClr>
                          </a:solidFill>
                        </a:rPr>
                        <a:t> </a:t>
                      </a:r>
                      <a:endParaRPr lang="en-US" sz="1100" dirty="0">
                        <a:solidFill>
                          <a:schemeClr val="tx2">
                            <a:lumMod val="75000"/>
                          </a:schemeClr>
                        </a:solidFill>
                      </a:endParaRPr>
                    </a:p>
                  </a:txBody>
                  <a:tcPr marL="68580" marR="68580" marT="34303" marB="34303"/>
                </a:tc>
                <a:tc>
                  <a:txBody>
                    <a:bodyPr/>
                    <a:lstStyle/>
                    <a:p>
                      <a:pPr algn="ctr"/>
                      <a:r>
                        <a:rPr lang="en-US" sz="800" dirty="0">
                          <a:solidFill>
                            <a:schemeClr val="tx2">
                              <a:lumMod val="75000"/>
                            </a:schemeClr>
                          </a:solidFill>
                        </a:rPr>
                        <a:t>Target</a:t>
                      </a:r>
                      <a:r>
                        <a:rPr lang="en-US" sz="800" baseline="0" dirty="0">
                          <a:solidFill>
                            <a:schemeClr val="tx2">
                              <a:lumMod val="75000"/>
                            </a:schemeClr>
                          </a:solidFill>
                        </a:rPr>
                        <a:t> </a:t>
                      </a:r>
                    </a:p>
                    <a:p>
                      <a:pPr algn="ctr"/>
                      <a:r>
                        <a:rPr lang="en-US" sz="800" baseline="0" dirty="0">
                          <a:solidFill>
                            <a:schemeClr val="tx2">
                              <a:lumMod val="75000"/>
                            </a:schemeClr>
                          </a:solidFill>
                        </a:rPr>
                        <a:t>Completion </a:t>
                      </a:r>
                      <a:endParaRPr lang="en-US" sz="800" dirty="0">
                        <a:solidFill>
                          <a:schemeClr val="tx2">
                            <a:lumMod val="75000"/>
                          </a:schemeClr>
                        </a:solidFill>
                      </a:endParaRPr>
                    </a:p>
                  </a:txBody>
                  <a:tcPr marL="68580" marR="68580" marT="34303" marB="34303"/>
                </a:tc>
                <a:tc>
                  <a:txBody>
                    <a:bodyPr/>
                    <a:lstStyle/>
                    <a:p>
                      <a:pPr algn="ctr"/>
                      <a:r>
                        <a:rPr lang="en-US" sz="800" dirty="0">
                          <a:solidFill>
                            <a:schemeClr val="tx2">
                              <a:lumMod val="75000"/>
                            </a:schemeClr>
                          </a:solidFill>
                        </a:rPr>
                        <a:t>% Complete</a:t>
                      </a:r>
                      <a:r>
                        <a:rPr lang="en-US" sz="800" baseline="0" dirty="0">
                          <a:solidFill>
                            <a:schemeClr val="tx2">
                              <a:lumMod val="75000"/>
                            </a:schemeClr>
                          </a:solidFill>
                        </a:rPr>
                        <a:t> </a:t>
                      </a:r>
                      <a:endParaRPr lang="en-US" sz="800" dirty="0">
                        <a:solidFill>
                          <a:schemeClr val="tx2">
                            <a:lumMod val="75000"/>
                          </a:schemeClr>
                        </a:solidFill>
                      </a:endParaRPr>
                    </a:p>
                  </a:txBody>
                  <a:tcPr marL="68580" marR="68580" marT="34303" marB="34303"/>
                </a:tc>
                <a:extLst>
                  <a:ext uri="{0D108BD9-81ED-4DB2-BD59-A6C34878D82A}">
                    <a16:rowId xmlns:a16="http://schemas.microsoft.com/office/drawing/2014/main" val="10000"/>
                  </a:ext>
                </a:extLst>
              </a:tr>
              <a:tr h="464744">
                <a:tc>
                  <a:txBody>
                    <a:bodyPr/>
                    <a:lstStyle/>
                    <a:p>
                      <a:pPr marL="0" indent="0">
                        <a:buFont typeface="Arial" panose="020B0604020202020204" pitchFamily="34" charset="0"/>
                        <a:buNone/>
                      </a:pPr>
                      <a:r>
                        <a:rPr lang="en-US" altLang="en-US" sz="1100" kern="1200" baseline="0" dirty="0">
                          <a:solidFill>
                            <a:schemeClr val="tx1"/>
                          </a:solidFill>
                          <a:latin typeface="Arial" pitchFamily="34" charset="0"/>
                          <a:ea typeface="+mn-ea"/>
                          <a:cs typeface="Arial" pitchFamily="34" charset="0"/>
                        </a:rPr>
                        <a:t>9 Virtual Event Ideas and </a:t>
                      </a:r>
                      <a:r>
                        <a:rPr lang="en-US" altLang="en-US" sz="1100" kern="1200" baseline="0">
                          <a:solidFill>
                            <a:schemeClr val="tx1"/>
                          </a:solidFill>
                          <a:latin typeface="Arial" pitchFamily="34" charset="0"/>
                          <a:ea typeface="+mn-ea"/>
                          <a:cs typeface="Arial" pitchFamily="34" charset="0"/>
                        </a:rPr>
                        <a:t>initial planning</a:t>
                      </a:r>
                      <a:endParaRPr lang="en-US" altLang="en-US" sz="1100" kern="1200" dirty="0">
                        <a:solidFill>
                          <a:schemeClr val="tx1"/>
                        </a:solidFill>
                        <a:latin typeface="Arial" pitchFamily="34" charset="0"/>
                        <a:ea typeface="+mn-ea"/>
                        <a:cs typeface="Arial" pitchFamily="34" charset="0"/>
                      </a:endParaRP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1Q2024</a:t>
                      </a:r>
                    </a:p>
                  </a:txBody>
                  <a:tcPr marL="68580" marR="68580" marT="34303" marB="34303" anchor="ctr"/>
                </a:tc>
                <a:tc>
                  <a:txBody>
                    <a:bodyPr/>
                    <a:lstStyle/>
                    <a:p>
                      <a:pPr marL="0" algn="ctr" defTabSz="457200" rtl="0" eaLnBrk="1" latinLnBrk="0" hangingPunct="1"/>
                      <a:endParaRPr lang="en-US" sz="800" kern="1200" dirty="0">
                        <a:solidFill>
                          <a:schemeClr val="tx1"/>
                        </a:solidFill>
                        <a:latin typeface="Arial" pitchFamily="34" charset="0"/>
                        <a:ea typeface="+mn-ea"/>
                        <a:cs typeface="Arial" pitchFamily="34" charset="0"/>
                      </a:endParaRPr>
                    </a:p>
                    <a:p>
                      <a:pPr marL="0" algn="ctr" defTabSz="457200" rtl="0" eaLnBrk="1" latinLnBrk="0" hangingPunct="1"/>
                      <a:r>
                        <a:rPr lang="en-US" sz="1100" kern="1200" dirty="0">
                          <a:solidFill>
                            <a:schemeClr val="tx1"/>
                          </a:solidFill>
                          <a:latin typeface="Arial" pitchFamily="34" charset="0"/>
                          <a:ea typeface="+mn-ea"/>
                          <a:cs typeface="Arial" pitchFamily="34" charset="0"/>
                        </a:rPr>
                        <a:t> </a:t>
                      </a:r>
                    </a:p>
                  </a:txBody>
                  <a:tcPr marL="68580" marR="68580" marT="34303" marB="34303"/>
                </a:tc>
                <a:extLst>
                  <a:ext uri="{0D108BD9-81ED-4DB2-BD59-A6C34878D82A}">
                    <a16:rowId xmlns:a16="http://schemas.microsoft.com/office/drawing/2014/main" val="10001"/>
                  </a:ext>
                </a:extLst>
              </a:tr>
              <a:tr h="502910">
                <a:tc>
                  <a:txBody>
                    <a:bodyPr/>
                    <a:lstStyle/>
                    <a:p>
                      <a:r>
                        <a:rPr lang="en-US" sz="1100" dirty="0">
                          <a:solidFill>
                            <a:schemeClr val="tx1"/>
                          </a:solidFill>
                          <a:latin typeface="Arial" pitchFamily="34" charset="0"/>
                          <a:cs typeface="Arial" pitchFamily="34" charset="0"/>
                        </a:rPr>
                        <a:t>3 Virtual Events</a:t>
                      </a:r>
                    </a:p>
                  </a:txBody>
                  <a:tcPr marL="68580" marR="68580" marT="34303" marB="34303"/>
                </a:tc>
                <a:tc>
                  <a:txBody>
                    <a:bodyPr/>
                    <a:lstStyle/>
                    <a:p>
                      <a:pPr algn="ctr"/>
                      <a:r>
                        <a:rPr lang="en-US" sz="1100" dirty="0">
                          <a:solidFill>
                            <a:schemeClr val="tx1"/>
                          </a:solidFill>
                          <a:latin typeface="Arial" pitchFamily="34" charset="0"/>
                          <a:cs typeface="Arial" pitchFamily="34" charset="0"/>
                        </a:rPr>
                        <a:t>2Q2024</a:t>
                      </a:r>
                    </a:p>
                  </a:txBody>
                  <a:tcPr marL="68580" marR="68580" marT="34303" marB="34303" anchor="ctr"/>
                </a:tc>
                <a:tc>
                  <a:txBody>
                    <a:bodyPr/>
                    <a:lstStyle/>
                    <a:p>
                      <a:pPr algn="ctr"/>
                      <a:br>
                        <a:rPr lang="en-US" sz="800" dirty="0">
                          <a:solidFill>
                            <a:schemeClr val="tx1"/>
                          </a:solidFill>
                          <a:latin typeface="Arial" pitchFamily="34" charset="0"/>
                          <a:cs typeface="Arial" pitchFamily="34" charset="0"/>
                        </a:rPr>
                      </a:br>
                      <a:r>
                        <a:rPr lang="en-US" sz="1100" dirty="0">
                          <a:solidFill>
                            <a:schemeClr val="tx1"/>
                          </a:solidFill>
                          <a:latin typeface="Arial" pitchFamily="34" charset="0"/>
                          <a:cs typeface="Arial" pitchFamily="34" charset="0"/>
                        </a:rPr>
                        <a:t> </a:t>
                      </a:r>
                    </a:p>
                    <a:p>
                      <a:pPr algn="ct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2"/>
                  </a:ext>
                </a:extLst>
              </a:tr>
              <a:tr h="548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itchFamily="34" charset="0"/>
                          <a:ea typeface="+mn-ea"/>
                          <a:cs typeface="Arial" pitchFamily="34" charset="0"/>
                        </a:rPr>
                        <a:t>3</a:t>
                      </a:r>
                      <a:r>
                        <a:rPr lang="en-US" sz="1100" kern="1200" baseline="0" dirty="0">
                          <a:solidFill>
                            <a:schemeClr val="tx1"/>
                          </a:solidFill>
                          <a:latin typeface="Arial" pitchFamily="34" charset="0"/>
                          <a:ea typeface="+mn-ea"/>
                          <a:cs typeface="Arial" pitchFamily="34" charset="0"/>
                        </a:rPr>
                        <a:t> Virtual Events</a:t>
                      </a:r>
                      <a:endParaRPr lang="en-US" sz="1100" kern="1200" dirty="0">
                        <a:solidFill>
                          <a:schemeClr val="tx1"/>
                        </a:solidFill>
                        <a:latin typeface="Arial" pitchFamily="34" charset="0"/>
                        <a:ea typeface="+mn-ea"/>
                        <a:cs typeface="Arial" pitchFamily="34" charset="0"/>
                      </a:endParaRP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3Q2024</a:t>
                      </a:r>
                    </a:p>
                  </a:txBody>
                  <a:tcPr marL="68580" marR="68580" marT="34303" marB="34303" anchor="ctr"/>
                </a:tc>
                <a:tc>
                  <a:txBody>
                    <a:bodyPr/>
                    <a:lstStyle/>
                    <a:p>
                      <a:pPr algn="ctr"/>
                      <a:br>
                        <a:rPr lang="en-US" sz="800" dirty="0">
                          <a:solidFill>
                            <a:schemeClr val="tx1"/>
                          </a:solidFill>
                          <a:latin typeface="Arial" pitchFamily="34" charset="0"/>
                          <a:cs typeface="Arial" pitchFamily="34" charset="0"/>
                        </a:rPr>
                      </a:b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3"/>
                  </a:ext>
                </a:extLst>
              </a:tr>
              <a:tr h="3886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itchFamily="34" charset="0"/>
                          <a:ea typeface="+mn-ea"/>
                          <a:cs typeface="Arial" pitchFamily="34" charset="0"/>
                        </a:rPr>
                        <a:t>3</a:t>
                      </a:r>
                      <a:r>
                        <a:rPr lang="en-US" sz="1100" kern="1200" baseline="0" dirty="0">
                          <a:solidFill>
                            <a:schemeClr val="tx1"/>
                          </a:solidFill>
                          <a:latin typeface="Arial" pitchFamily="34" charset="0"/>
                          <a:ea typeface="+mn-ea"/>
                          <a:cs typeface="Arial" pitchFamily="34" charset="0"/>
                        </a:rPr>
                        <a:t> Virtual Events</a:t>
                      </a:r>
                      <a:endParaRPr lang="en-US" sz="1100" kern="1200" dirty="0">
                        <a:solidFill>
                          <a:schemeClr val="tx1"/>
                        </a:solidFill>
                        <a:latin typeface="Arial" pitchFamily="34" charset="0"/>
                        <a:ea typeface="+mn-ea"/>
                        <a:cs typeface="Arial" pitchFamily="34" charset="0"/>
                      </a:endParaRP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4Q2024</a:t>
                      </a:r>
                    </a:p>
                  </a:txBody>
                  <a:tcPr marL="68580" marR="68580" marT="34303" marB="34303" anchor="ctr"/>
                </a:tc>
                <a:tc>
                  <a:txBody>
                    <a:bodyPr/>
                    <a:lstStyle/>
                    <a:p>
                      <a:pPr algn="ct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4"/>
                  </a:ext>
                </a:extLst>
              </a:tr>
            </a:tbl>
          </a:graphicData>
        </a:graphic>
      </p:graphicFrame>
      <p:sp>
        <p:nvSpPr>
          <p:cNvPr id="18" name="Rectangle 7">
            <a:extLst>
              <a:ext uri="{FF2B5EF4-FFF2-40B4-BE49-F238E27FC236}">
                <a16:creationId xmlns:a16="http://schemas.microsoft.com/office/drawing/2014/main" id="{D12983FB-C89A-72FA-9090-969D7685F70A}"/>
              </a:ext>
            </a:extLst>
          </p:cNvPr>
          <p:cNvSpPr>
            <a:spLocks noChangeArrowheads="1"/>
          </p:cNvSpPr>
          <p:nvPr/>
        </p:nvSpPr>
        <p:spPr bwMode="auto">
          <a:xfrm>
            <a:off x="100108" y="2559145"/>
            <a:ext cx="3240881" cy="288131"/>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Next quarter tasks to achieve goals</a:t>
            </a:r>
            <a:endParaRPr lang="en-US" sz="1275" dirty="0">
              <a:solidFill>
                <a:schemeClr val="tx2">
                  <a:lumMod val="75000"/>
                </a:schemeClr>
              </a:solidFill>
              <a:latin typeface="+mn-lt"/>
              <a:ea typeface="ＭＳ Ｐゴシック" pitchFamily="-112" charset="-128"/>
            </a:endParaRPr>
          </a:p>
        </p:txBody>
      </p:sp>
      <p:sp>
        <p:nvSpPr>
          <p:cNvPr id="13352" name="Text Box 13">
            <a:extLst>
              <a:ext uri="{FF2B5EF4-FFF2-40B4-BE49-F238E27FC236}">
                <a16:creationId xmlns:a16="http://schemas.microsoft.com/office/drawing/2014/main" id="{1843743D-A66B-20AF-1729-8B3BABB7C614}"/>
              </a:ext>
            </a:extLst>
          </p:cNvPr>
          <p:cNvSpPr txBox="1">
            <a:spLocks noChangeArrowheads="1"/>
          </p:cNvSpPr>
          <p:nvPr/>
        </p:nvSpPr>
        <p:spPr bwMode="auto">
          <a:xfrm>
            <a:off x="173927" y="2829416"/>
            <a:ext cx="315515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spcBef>
                <a:spcPct val="0"/>
              </a:spcBef>
              <a:buClrTx/>
              <a:buSzTx/>
              <a:buFontTx/>
              <a:buChar char="•"/>
            </a:pPr>
            <a:r>
              <a:rPr lang="en-US" altLang="en-US" sz="1050" dirty="0"/>
              <a:t>Create ideas for at least 9 virtual training event ideas</a:t>
            </a:r>
          </a:p>
          <a:p>
            <a:pPr>
              <a:spcBef>
                <a:spcPct val="0"/>
              </a:spcBef>
              <a:buClrTx/>
              <a:buSzTx/>
              <a:buFontTx/>
              <a:buChar char="•"/>
            </a:pPr>
            <a:r>
              <a:rPr lang="en-US" altLang="en-US" sz="1050"/>
              <a:t>Plan for 3 </a:t>
            </a:r>
            <a:r>
              <a:rPr lang="en-US" altLang="en-US" sz="1050" dirty="0"/>
              <a:t>virtual events per quarter for quarters 2 through 4</a:t>
            </a:r>
          </a:p>
          <a:p>
            <a:pPr lvl="1">
              <a:spcBef>
                <a:spcPct val="0"/>
              </a:spcBef>
              <a:buClrTx/>
              <a:buFontTx/>
              <a:buChar char="•"/>
            </a:pPr>
            <a:r>
              <a:rPr lang="en-US" altLang="en-US" sz="900" dirty="0"/>
              <a:t>It may be best to pick a certain day and time that is repeated each month so folks know training is available </a:t>
            </a:r>
          </a:p>
        </p:txBody>
      </p:sp>
      <p:sp>
        <p:nvSpPr>
          <p:cNvPr id="16" name="Rectangle 5">
            <a:extLst>
              <a:ext uri="{FF2B5EF4-FFF2-40B4-BE49-F238E27FC236}">
                <a16:creationId xmlns:a16="http://schemas.microsoft.com/office/drawing/2014/main" id="{C473DD31-664E-23D0-198A-874D0AA8D8D9}"/>
              </a:ext>
            </a:extLst>
          </p:cNvPr>
          <p:cNvSpPr>
            <a:spLocks noChangeArrowheads="1"/>
          </p:cNvSpPr>
          <p:nvPr/>
        </p:nvSpPr>
        <p:spPr bwMode="auto">
          <a:xfrm>
            <a:off x="3426715" y="3589035"/>
            <a:ext cx="3200400" cy="285750"/>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Risks and Recommendations</a:t>
            </a:r>
            <a:endParaRPr lang="en-US" sz="1275" dirty="0">
              <a:latin typeface="+mn-lt"/>
            </a:endParaRPr>
          </a:p>
        </p:txBody>
      </p:sp>
      <p:sp>
        <p:nvSpPr>
          <p:cNvPr id="13354" name="Rectangle 2">
            <a:extLst>
              <a:ext uri="{FF2B5EF4-FFF2-40B4-BE49-F238E27FC236}">
                <a16:creationId xmlns:a16="http://schemas.microsoft.com/office/drawing/2014/main" id="{FEFB349F-D8CF-A886-A476-4196A60762D3}"/>
              </a:ext>
            </a:extLst>
          </p:cNvPr>
          <p:cNvSpPr>
            <a:spLocks noChangeArrowheads="1"/>
          </p:cNvSpPr>
          <p:nvPr/>
        </p:nvSpPr>
        <p:spPr bwMode="auto">
          <a:xfrm>
            <a:off x="41767" y="4179585"/>
            <a:ext cx="34290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Char char="•"/>
            </a:pPr>
            <a:r>
              <a:rPr lang="en-US" altLang="en-US" sz="1050" dirty="0"/>
              <a:t>Complete milestones</a:t>
            </a:r>
          </a:p>
          <a:p>
            <a:pPr eaLnBrk="1" hangingPunct="1">
              <a:spcBef>
                <a:spcPct val="0"/>
              </a:spcBef>
              <a:buClrTx/>
              <a:buSzTx/>
              <a:buFontTx/>
              <a:buChar char="•"/>
            </a:pPr>
            <a:r>
              <a:rPr lang="en-US" altLang="en-US" sz="1050" dirty="0"/>
              <a:t>Get at least the number of people who indicated a need for the type of training in </a:t>
            </a:r>
            <a:r>
              <a:rPr lang="en-US" altLang="en-US" sz="1050"/>
              <a:t>the survey </a:t>
            </a:r>
            <a:r>
              <a:rPr lang="en-US" altLang="en-US" sz="1050" dirty="0"/>
              <a:t>to attend each event</a:t>
            </a:r>
          </a:p>
        </p:txBody>
      </p:sp>
      <p:sp>
        <p:nvSpPr>
          <p:cNvPr id="13355" name="Rectangle 3">
            <a:extLst>
              <a:ext uri="{FF2B5EF4-FFF2-40B4-BE49-F238E27FC236}">
                <a16:creationId xmlns:a16="http://schemas.microsoft.com/office/drawing/2014/main" id="{0A5A0BB2-3D01-68D9-FBB4-7DF790E6631A}"/>
              </a:ext>
            </a:extLst>
          </p:cNvPr>
          <p:cNvSpPr>
            <a:spLocks noChangeArrowheads="1"/>
          </p:cNvSpPr>
          <p:nvPr/>
        </p:nvSpPr>
        <p:spPr bwMode="auto">
          <a:xfrm>
            <a:off x="-83248" y="1426517"/>
            <a:ext cx="34897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lvl="1">
              <a:spcBef>
                <a:spcPct val="0"/>
              </a:spcBef>
              <a:buClrTx/>
              <a:buFontTx/>
              <a:buNone/>
            </a:pPr>
            <a:r>
              <a:rPr lang="en-US" altLang="en-US" sz="1050" dirty="0"/>
              <a:t>Leverage 2023 SSC survey to determine 9 virtual training events to hold</a:t>
            </a:r>
          </a:p>
        </p:txBody>
      </p:sp>
      <p:sp>
        <p:nvSpPr>
          <p:cNvPr id="13356" name="TextBox 1">
            <a:extLst>
              <a:ext uri="{FF2B5EF4-FFF2-40B4-BE49-F238E27FC236}">
                <a16:creationId xmlns:a16="http://schemas.microsoft.com/office/drawing/2014/main" id="{6A089158-E405-CC76-E37F-324643B29C35}"/>
              </a:ext>
            </a:extLst>
          </p:cNvPr>
          <p:cNvSpPr txBox="1">
            <a:spLocks noChangeArrowheads="1"/>
          </p:cNvSpPr>
          <p:nvPr/>
        </p:nvSpPr>
        <p:spPr bwMode="auto">
          <a:xfrm>
            <a:off x="3561256" y="417244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None/>
            </a:pPr>
            <a:endParaRPr lang="en-US" altLang="en-US" sz="1350"/>
          </a:p>
        </p:txBody>
      </p:sp>
      <p:sp>
        <p:nvSpPr>
          <p:cNvPr id="13357" name="Rectangle 2">
            <a:extLst>
              <a:ext uri="{FF2B5EF4-FFF2-40B4-BE49-F238E27FC236}">
                <a16:creationId xmlns:a16="http://schemas.microsoft.com/office/drawing/2014/main" id="{764C5FAC-442E-E1F1-D2FE-BC9B55295C2D}"/>
              </a:ext>
            </a:extLst>
          </p:cNvPr>
          <p:cNvSpPr>
            <a:spLocks noChangeArrowheads="1"/>
          </p:cNvSpPr>
          <p:nvPr/>
        </p:nvSpPr>
        <p:spPr bwMode="auto">
          <a:xfrm>
            <a:off x="3533870" y="3886200"/>
            <a:ext cx="31813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Char char="•"/>
            </a:pPr>
            <a:r>
              <a:rPr lang="en-US" altLang="en-US" sz="1050" dirty="0"/>
              <a:t>Communication of the event details must get to everyone who may be interested.  Due to how people configure their IEEE preferences, time should be allotted for the communications committee to promote each event on multiple platforms</a:t>
            </a:r>
          </a:p>
          <a:p>
            <a:pPr eaLnBrk="1" hangingPunct="1">
              <a:spcBef>
                <a:spcPct val="0"/>
              </a:spcBef>
              <a:buClrTx/>
              <a:buSzTx/>
              <a:buFontTx/>
              <a:buChar char="•"/>
            </a:pPr>
            <a:endParaRPr lang="en-US" altLang="en-US" sz="1050" dirty="0"/>
          </a:p>
        </p:txBody>
      </p:sp>
      <p:sp>
        <p:nvSpPr>
          <p:cNvPr id="2" name="Rectangle 7">
            <a:extLst>
              <a:ext uri="{FF2B5EF4-FFF2-40B4-BE49-F238E27FC236}">
                <a16:creationId xmlns:a16="http://schemas.microsoft.com/office/drawing/2014/main" id="{A48BF554-E066-6A07-D5D1-0F14266FC1E7}"/>
              </a:ext>
            </a:extLst>
          </p:cNvPr>
          <p:cNvSpPr>
            <a:spLocks noChangeArrowheads="1"/>
          </p:cNvSpPr>
          <p:nvPr/>
        </p:nvSpPr>
        <p:spPr bwMode="auto">
          <a:xfrm>
            <a:off x="157258" y="829732"/>
            <a:ext cx="3240881" cy="157163"/>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Lead</a:t>
            </a:r>
            <a:r>
              <a:rPr lang="en-US" dirty="0">
                <a:solidFill>
                  <a:schemeClr val="tx2">
                    <a:lumMod val="75000"/>
                  </a:schemeClr>
                </a:solidFill>
                <a:latin typeface="Arial Black" pitchFamily="34" charset="0"/>
                <a:ea typeface="ＭＳ Ｐゴシック" pitchFamily="-112" charset="-128"/>
              </a:rPr>
              <a:t> </a:t>
            </a:r>
            <a:endParaRPr lang="en-US" dirty="0">
              <a:solidFill>
                <a:schemeClr val="tx2">
                  <a:lumMod val="75000"/>
                </a:schemeClr>
              </a:solidFill>
              <a:latin typeface="+mn-lt"/>
              <a:ea typeface="ＭＳ Ｐゴシック" pitchFamily="-112" charset="-128"/>
            </a:endParaRPr>
          </a:p>
        </p:txBody>
      </p:sp>
      <p:sp>
        <p:nvSpPr>
          <p:cNvPr id="3" name="Rectangle 3">
            <a:extLst>
              <a:ext uri="{FF2B5EF4-FFF2-40B4-BE49-F238E27FC236}">
                <a16:creationId xmlns:a16="http://schemas.microsoft.com/office/drawing/2014/main" id="{53E850A3-3C78-BAC5-FDC2-FD3A32F52AB7}"/>
              </a:ext>
            </a:extLst>
          </p:cNvPr>
          <p:cNvSpPr>
            <a:spLocks noChangeArrowheads="1"/>
          </p:cNvSpPr>
          <p:nvPr/>
        </p:nvSpPr>
        <p:spPr bwMode="auto">
          <a:xfrm>
            <a:off x="-83248" y="982384"/>
            <a:ext cx="34897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lvl="1">
              <a:spcBef>
                <a:spcPct val="0"/>
              </a:spcBef>
              <a:buClrTx/>
              <a:buFontTx/>
              <a:buNone/>
            </a:pPr>
            <a:r>
              <a:rPr lang="en-US" altLang="en-US" sz="1050" dirty="0"/>
              <a:t>SSC</a:t>
            </a:r>
          </a:p>
        </p:txBody>
      </p:sp>
    </p:spTree>
    <p:extLst>
      <p:ext uri="{BB962C8B-B14F-4D97-AF65-F5344CB8AC3E}">
        <p14:creationId xmlns:p14="http://schemas.microsoft.com/office/powerpoint/2010/main" val="45467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a:extLst>
              <a:ext uri="{FF2B5EF4-FFF2-40B4-BE49-F238E27FC236}">
                <a16:creationId xmlns:a16="http://schemas.microsoft.com/office/drawing/2014/main" id="{25EC2D42-C6DF-1640-2015-060ED28140EE}"/>
              </a:ext>
            </a:extLst>
          </p:cNvPr>
          <p:cNvSpPr>
            <a:spLocks noChangeArrowheads="1"/>
          </p:cNvSpPr>
          <p:nvPr/>
        </p:nvSpPr>
        <p:spPr bwMode="auto">
          <a:xfrm>
            <a:off x="3472434" y="845835"/>
            <a:ext cx="3200400" cy="285750"/>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Progress</a:t>
            </a:r>
            <a:endParaRPr lang="en-US" sz="1275" dirty="0">
              <a:latin typeface="+mn-lt"/>
            </a:endParaRPr>
          </a:p>
        </p:txBody>
      </p:sp>
      <p:sp>
        <p:nvSpPr>
          <p:cNvPr id="25604" name="Rectangle 6">
            <a:extLst>
              <a:ext uri="{FF2B5EF4-FFF2-40B4-BE49-F238E27FC236}">
                <a16:creationId xmlns:a16="http://schemas.microsoft.com/office/drawing/2014/main" id="{68EC725F-DE1C-EBD6-A61D-9AAD7502B283}"/>
              </a:ext>
            </a:extLst>
          </p:cNvPr>
          <p:cNvSpPr>
            <a:spLocks noChangeArrowheads="1"/>
          </p:cNvSpPr>
          <p:nvPr/>
        </p:nvSpPr>
        <p:spPr bwMode="auto">
          <a:xfrm>
            <a:off x="118444" y="3941461"/>
            <a:ext cx="3240881" cy="288131"/>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Project Success - Metrics</a:t>
            </a:r>
            <a:endParaRPr lang="en-US" sz="1275" dirty="0">
              <a:latin typeface="+mn-lt"/>
            </a:endParaRPr>
          </a:p>
        </p:txBody>
      </p:sp>
      <p:sp>
        <p:nvSpPr>
          <p:cNvPr id="25605" name="Rectangle 7">
            <a:extLst>
              <a:ext uri="{FF2B5EF4-FFF2-40B4-BE49-F238E27FC236}">
                <a16:creationId xmlns:a16="http://schemas.microsoft.com/office/drawing/2014/main" id="{FC5B0AEC-3B3A-C290-726F-8C5CA66685DD}"/>
              </a:ext>
            </a:extLst>
          </p:cNvPr>
          <p:cNvSpPr>
            <a:spLocks noChangeArrowheads="1"/>
          </p:cNvSpPr>
          <p:nvPr/>
        </p:nvSpPr>
        <p:spPr bwMode="auto">
          <a:xfrm>
            <a:off x="154905" y="1264339"/>
            <a:ext cx="3240881" cy="157163"/>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Detail </a:t>
            </a:r>
            <a:endParaRPr lang="en-US" sz="1275" dirty="0">
              <a:solidFill>
                <a:schemeClr val="tx2">
                  <a:lumMod val="75000"/>
                </a:schemeClr>
              </a:solidFill>
              <a:latin typeface="+mn-lt"/>
              <a:ea typeface="ＭＳ Ｐゴシック" pitchFamily="-112" charset="-128"/>
            </a:endParaRPr>
          </a:p>
        </p:txBody>
      </p:sp>
      <p:sp>
        <p:nvSpPr>
          <p:cNvPr id="13317" name="Text Box 17">
            <a:extLst>
              <a:ext uri="{FF2B5EF4-FFF2-40B4-BE49-F238E27FC236}">
                <a16:creationId xmlns:a16="http://schemas.microsoft.com/office/drawing/2014/main" id="{CEC8F2D7-D41D-BEFF-5D88-606F4E706966}"/>
              </a:ext>
            </a:extLst>
          </p:cNvPr>
          <p:cNvSpPr txBox="1">
            <a:spLocks noChangeArrowheads="1"/>
          </p:cNvSpPr>
          <p:nvPr/>
        </p:nvSpPr>
        <p:spPr bwMode="auto">
          <a:xfrm>
            <a:off x="100584" y="228600"/>
            <a:ext cx="66865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50000"/>
              </a:spcBef>
              <a:buClrTx/>
              <a:buSzTx/>
              <a:buNone/>
            </a:pPr>
            <a:r>
              <a:rPr lang="en-US" altLang="en-US" sz="1500" b="1" dirty="0"/>
              <a:t>5 Ensure Sections engage with their Student Branches and Branch Counselors at least quarterly.</a:t>
            </a:r>
            <a:endParaRPr lang="en-US" sz="1500" dirty="0">
              <a:solidFill>
                <a:srgbClr val="000000"/>
              </a:solidFill>
              <a:latin typeface="Helvetica Neue" panose="02000503000000020004" pitchFamily="2" charset="0"/>
            </a:endParaRPr>
          </a:p>
        </p:txBody>
      </p:sp>
      <p:sp>
        <p:nvSpPr>
          <p:cNvPr id="13318" name="Rectangle 1">
            <a:extLst>
              <a:ext uri="{FF2B5EF4-FFF2-40B4-BE49-F238E27FC236}">
                <a16:creationId xmlns:a16="http://schemas.microsoft.com/office/drawing/2014/main" id="{103A5AD2-9F1D-060B-400B-F82390C3FF5B}"/>
              </a:ext>
            </a:extLst>
          </p:cNvPr>
          <p:cNvSpPr>
            <a:spLocks noChangeArrowheads="1"/>
          </p:cNvSpPr>
          <p:nvPr/>
        </p:nvSpPr>
        <p:spPr bwMode="auto">
          <a:xfrm>
            <a:off x="100584" y="502932"/>
            <a:ext cx="330279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lgn="just" eaLnBrk="1" hangingPunct="1">
              <a:spcBef>
                <a:spcPct val="0"/>
              </a:spcBef>
              <a:buClrTx/>
              <a:buSzTx/>
              <a:buFontTx/>
              <a:buNone/>
            </a:pPr>
            <a:r>
              <a:rPr lang="en-US" altLang="en-US" sz="825">
                <a:cs typeface="Arial" panose="020B0604020202020204" pitchFamily="34" charset="0"/>
              </a:rPr>
              <a:t>   </a:t>
            </a:r>
            <a:endParaRPr lang="en-US" altLang="en-US" sz="675">
              <a:cs typeface="Arial" panose="020B0604020202020204" pitchFamily="34" charset="0"/>
            </a:endParaRPr>
          </a:p>
        </p:txBody>
      </p:sp>
      <p:sp>
        <p:nvSpPr>
          <p:cNvPr id="13320" name="Slide Number Placeholder 15">
            <a:extLst>
              <a:ext uri="{FF2B5EF4-FFF2-40B4-BE49-F238E27FC236}">
                <a16:creationId xmlns:a16="http://schemas.microsoft.com/office/drawing/2014/main" id="{6616738A-327A-B05B-6BA9-C8644D937C05}"/>
              </a:ext>
            </a:extLst>
          </p:cNvPr>
          <p:cNvSpPr>
            <a:spLocks noGrp="1"/>
          </p:cNvSpPr>
          <p:nvPr>
            <p:ph type="sldNum" sz="quarter" idx="4294967295"/>
          </p:nvPr>
        </p:nvSpPr>
        <p:spPr bwMode="auto">
          <a:xfrm>
            <a:off x="1600200" y="4926807"/>
            <a:ext cx="5143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3"/>
              </a:buBlip>
              <a:defRPr sz="21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557213" indent="-214313">
              <a:spcBef>
                <a:spcPct val="20000"/>
              </a:spcBef>
              <a:buClr>
                <a:srgbClr val="595959"/>
              </a:buClr>
              <a:buChar char="–"/>
              <a:defRPr sz="195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857250" indent="-171450">
              <a:spcBef>
                <a:spcPct val="20000"/>
              </a:spcBef>
              <a:buClr>
                <a:srgbClr val="595959"/>
              </a:buClr>
              <a:buFont typeface="Wingdings" pitchFamily="2" charset="2"/>
              <a:buChar char="§"/>
              <a:defRPr sz="1650">
                <a:solidFill>
                  <a:schemeClr val="tx1"/>
                </a:solidFill>
                <a:latin typeface="Verdana" panose="020B0604030504040204" pitchFamily="34" charset="0"/>
                <a:ea typeface="ヒラギノ角ゴ Pro W3" pitchFamily="-84" charset="-128"/>
                <a:cs typeface="ヒラギノ角ゴ Pro W3" pitchFamily="-84" charset="-128"/>
              </a:defRPr>
            </a:lvl3pPr>
            <a:lvl4pPr marL="1200150" indent="-171450">
              <a:spcBef>
                <a:spcPct val="20000"/>
              </a:spcBef>
              <a:buClr>
                <a:srgbClr val="595959"/>
              </a:buClr>
              <a:buChar char="–"/>
              <a:defRPr sz="1500">
                <a:solidFill>
                  <a:schemeClr val="tx1"/>
                </a:solidFill>
                <a:latin typeface="Verdana" panose="020B0604030504040204" pitchFamily="34" charset="0"/>
                <a:ea typeface="ヒラギノ角ゴ Pro W3" pitchFamily="-84" charset="-128"/>
                <a:cs typeface="ヒラギノ角ゴ Pro W3" pitchFamily="-84" charset="-128"/>
              </a:defRPr>
            </a:lvl4pPr>
            <a:lvl5pPr marL="1543050" indent="-17145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18859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2288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25717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29146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spcBef>
                <a:spcPct val="0"/>
              </a:spcBef>
              <a:buClrTx/>
              <a:buSzTx/>
              <a:buFontTx/>
              <a:buNone/>
            </a:pPr>
            <a:fld id="{4F26266B-2B4C-BC43-B5EB-5AD22D6F5B47}" type="slidenum">
              <a:rPr lang="en-US" altLang="en-US" sz="750">
                <a:solidFill>
                  <a:srgbClr val="898989"/>
                </a:solidFill>
                <a:latin typeface="Arial" panose="020B0604020202020204" pitchFamily="34" charset="0"/>
              </a:rPr>
              <a:pPr>
                <a:spcBef>
                  <a:spcPct val="0"/>
                </a:spcBef>
                <a:buClrTx/>
                <a:buSzTx/>
                <a:buFontTx/>
                <a:buNone/>
              </a:pPr>
              <a:t>6</a:t>
            </a:fld>
            <a:endParaRPr lang="en-US" altLang="en-US" sz="750">
              <a:solidFill>
                <a:srgbClr val="898989"/>
              </a:solidFill>
              <a:latin typeface="Arial" panose="020B0604020202020204" pitchFamily="34" charset="0"/>
            </a:endParaRPr>
          </a:p>
        </p:txBody>
      </p:sp>
      <p:graphicFrame>
        <p:nvGraphicFramePr>
          <p:cNvPr id="17" name="Table 16">
            <a:extLst>
              <a:ext uri="{FF2B5EF4-FFF2-40B4-BE49-F238E27FC236}">
                <a16:creationId xmlns:a16="http://schemas.microsoft.com/office/drawing/2014/main" id="{9CF00A1F-EF2F-23CA-A8B1-A974006E6790}"/>
              </a:ext>
            </a:extLst>
          </p:cNvPr>
          <p:cNvGraphicFramePr>
            <a:graphicFrameLocks noGrp="1"/>
          </p:cNvGraphicFramePr>
          <p:nvPr>
            <p:extLst>
              <p:ext uri="{D42A27DB-BD31-4B8C-83A1-F6EECF244321}">
                <p14:modId xmlns:p14="http://schemas.microsoft.com/office/powerpoint/2010/main" val="1719974691"/>
              </p:ext>
            </p:extLst>
          </p:nvPr>
        </p:nvGraphicFramePr>
        <p:xfrm>
          <a:off x="3606975" y="1150635"/>
          <a:ext cx="3065859" cy="2537588"/>
        </p:xfrm>
        <a:graphic>
          <a:graphicData uri="http://schemas.openxmlformats.org/drawingml/2006/table">
            <a:tbl>
              <a:tblPr firstRow="1" bandRow="1">
                <a:tableStyleId>{D7AC3CCA-C797-4891-BE02-D94E43425B78}</a:tableStyleId>
              </a:tblPr>
              <a:tblGrid>
                <a:gridCol w="1532930">
                  <a:extLst>
                    <a:ext uri="{9D8B030D-6E8A-4147-A177-3AD203B41FA5}">
                      <a16:colId xmlns:a16="http://schemas.microsoft.com/office/drawing/2014/main" val="20000"/>
                    </a:ext>
                  </a:extLst>
                </a:gridCol>
                <a:gridCol w="817562">
                  <a:extLst>
                    <a:ext uri="{9D8B030D-6E8A-4147-A177-3AD203B41FA5}">
                      <a16:colId xmlns:a16="http://schemas.microsoft.com/office/drawing/2014/main" val="20001"/>
                    </a:ext>
                  </a:extLst>
                </a:gridCol>
                <a:gridCol w="715367">
                  <a:extLst>
                    <a:ext uri="{9D8B030D-6E8A-4147-A177-3AD203B41FA5}">
                      <a16:colId xmlns:a16="http://schemas.microsoft.com/office/drawing/2014/main" val="20002"/>
                    </a:ext>
                  </a:extLst>
                </a:gridCol>
              </a:tblGrid>
              <a:tr h="320100">
                <a:tc>
                  <a:txBody>
                    <a:bodyPr/>
                    <a:lstStyle/>
                    <a:p>
                      <a:pPr algn="ctr"/>
                      <a:r>
                        <a:rPr lang="en-US" sz="800" dirty="0">
                          <a:solidFill>
                            <a:schemeClr val="tx2">
                              <a:lumMod val="75000"/>
                            </a:schemeClr>
                          </a:solidFill>
                        </a:rPr>
                        <a:t>Milestone</a:t>
                      </a:r>
                      <a:r>
                        <a:rPr lang="en-US" sz="800" baseline="0" dirty="0">
                          <a:solidFill>
                            <a:schemeClr val="tx2">
                              <a:lumMod val="75000"/>
                            </a:schemeClr>
                          </a:solidFill>
                        </a:rPr>
                        <a:t> </a:t>
                      </a:r>
                      <a:endParaRPr lang="en-US" sz="1100" dirty="0">
                        <a:solidFill>
                          <a:schemeClr val="tx2">
                            <a:lumMod val="75000"/>
                          </a:schemeClr>
                        </a:solidFill>
                      </a:endParaRPr>
                    </a:p>
                  </a:txBody>
                  <a:tcPr marL="68580" marR="68580" marT="34303" marB="34303"/>
                </a:tc>
                <a:tc>
                  <a:txBody>
                    <a:bodyPr/>
                    <a:lstStyle/>
                    <a:p>
                      <a:pPr algn="ctr"/>
                      <a:r>
                        <a:rPr lang="en-US" sz="800" dirty="0">
                          <a:solidFill>
                            <a:schemeClr val="tx2">
                              <a:lumMod val="75000"/>
                            </a:schemeClr>
                          </a:solidFill>
                        </a:rPr>
                        <a:t>Target</a:t>
                      </a:r>
                      <a:r>
                        <a:rPr lang="en-US" sz="800" baseline="0" dirty="0">
                          <a:solidFill>
                            <a:schemeClr val="tx2">
                              <a:lumMod val="75000"/>
                            </a:schemeClr>
                          </a:solidFill>
                        </a:rPr>
                        <a:t> </a:t>
                      </a:r>
                    </a:p>
                    <a:p>
                      <a:pPr algn="ctr"/>
                      <a:r>
                        <a:rPr lang="en-US" sz="800" baseline="0" dirty="0">
                          <a:solidFill>
                            <a:schemeClr val="tx2">
                              <a:lumMod val="75000"/>
                            </a:schemeClr>
                          </a:solidFill>
                        </a:rPr>
                        <a:t>Completion </a:t>
                      </a:r>
                      <a:endParaRPr lang="en-US" sz="800" dirty="0">
                        <a:solidFill>
                          <a:schemeClr val="tx2">
                            <a:lumMod val="75000"/>
                          </a:schemeClr>
                        </a:solidFill>
                      </a:endParaRPr>
                    </a:p>
                  </a:txBody>
                  <a:tcPr marL="68580" marR="68580" marT="34303" marB="34303"/>
                </a:tc>
                <a:tc>
                  <a:txBody>
                    <a:bodyPr/>
                    <a:lstStyle/>
                    <a:p>
                      <a:pPr algn="ctr"/>
                      <a:r>
                        <a:rPr lang="en-US" sz="800" dirty="0">
                          <a:solidFill>
                            <a:schemeClr val="tx2">
                              <a:lumMod val="75000"/>
                            </a:schemeClr>
                          </a:solidFill>
                        </a:rPr>
                        <a:t>% Complete</a:t>
                      </a:r>
                      <a:r>
                        <a:rPr lang="en-US" sz="800" baseline="0" dirty="0">
                          <a:solidFill>
                            <a:schemeClr val="tx2">
                              <a:lumMod val="75000"/>
                            </a:schemeClr>
                          </a:solidFill>
                        </a:rPr>
                        <a:t> </a:t>
                      </a:r>
                      <a:endParaRPr lang="en-US" sz="800" dirty="0">
                        <a:solidFill>
                          <a:schemeClr val="tx2">
                            <a:lumMod val="75000"/>
                          </a:schemeClr>
                        </a:solidFill>
                      </a:endParaRPr>
                    </a:p>
                  </a:txBody>
                  <a:tcPr marL="68580" marR="68580" marT="34303" marB="34303"/>
                </a:tc>
                <a:extLst>
                  <a:ext uri="{0D108BD9-81ED-4DB2-BD59-A6C34878D82A}">
                    <a16:rowId xmlns:a16="http://schemas.microsoft.com/office/drawing/2014/main" val="10000"/>
                  </a:ext>
                </a:extLst>
              </a:tr>
              <a:tr h="464744">
                <a:tc>
                  <a:txBody>
                    <a:bodyPr/>
                    <a:lstStyle/>
                    <a:p>
                      <a:pPr marL="0" indent="0">
                        <a:buFont typeface="Arial" panose="020B0604020202020204" pitchFamily="34" charset="0"/>
                        <a:buNone/>
                      </a:pPr>
                      <a:r>
                        <a:rPr lang="en-US" altLang="en-US" sz="1100" kern="1200" dirty="0">
                          <a:solidFill>
                            <a:schemeClr val="tx1"/>
                          </a:solidFill>
                          <a:latin typeface="Arial" pitchFamily="34" charset="0"/>
                          <a:ea typeface="+mn-ea"/>
                          <a:cs typeface="Arial" pitchFamily="34" charset="0"/>
                        </a:rPr>
                        <a:t>Have a list of all active sections and branches</a:t>
                      </a: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1Q2024</a:t>
                      </a:r>
                    </a:p>
                  </a:txBody>
                  <a:tcPr marL="68580" marR="68580" marT="34303" marB="34303" anchor="ctr"/>
                </a:tc>
                <a:tc>
                  <a:txBody>
                    <a:bodyPr/>
                    <a:lstStyle/>
                    <a:p>
                      <a:pPr marL="0" algn="ctr" defTabSz="457200" rtl="0" eaLnBrk="1" latinLnBrk="0" hangingPunct="1"/>
                      <a:endParaRPr lang="en-US" sz="800" kern="1200" dirty="0">
                        <a:solidFill>
                          <a:schemeClr val="tx1"/>
                        </a:solidFill>
                        <a:latin typeface="Arial" pitchFamily="34" charset="0"/>
                        <a:ea typeface="+mn-ea"/>
                        <a:cs typeface="Arial" pitchFamily="34" charset="0"/>
                      </a:endParaRPr>
                    </a:p>
                    <a:p>
                      <a:pPr marL="0" algn="ctr" defTabSz="457200" rtl="0" eaLnBrk="1" latinLnBrk="0" hangingPunct="1"/>
                      <a:r>
                        <a:rPr lang="en-US" sz="1100" kern="1200" dirty="0">
                          <a:solidFill>
                            <a:schemeClr val="tx1"/>
                          </a:solidFill>
                          <a:latin typeface="Arial" pitchFamily="34" charset="0"/>
                          <a:ea typeface="+mn-ea"/>
                          <a:cs typeface="Arial" pitchFamily="34" charset="0"/>
                        </a:rPr>
                        <a:t> </a:t>
                      </a:r>
                    </a:p>
                  </a:txBody>
                  <a:tcPr marL="68580" marR="68580" marT="34303" marB="34303"/>
                </a:tc>
                <a:extLst>
                  <a:ext uri="{0D108BD9-81ED-4DB2-BD59-A6C34878D82A}">
                    <a16:rowId xmlns:a16="http://schemas.microsoft.com/office/drawing/2014/main" val="10001"/>
                  </a:ext>
                </a:extLst>
              </a:tr>
              <a:tr h="502910">
                <a:tc>
                  <a:txBody>
                    <a:bodyPr/>
                    <a:lstStyle/>
                    <a:p>
                      <a:r>
                        <a:rPr lang="en-US" sz="1100" dirty="0">
                          <a:solidFill>
                            <a:schemeClr val="tx1"/>
                          </a:solidFill>
                          <a:latin typeface="Arial" pitchFamily="34" charset="0"/>
                          <a:cs typeface="Arial" pitchFamily="34" charset="0"/>
                        </a:rPr>
                        <a:t>Have a place to post the final list</a:t>
                      </a:r>
                    </a:p>
                  </a:txBody>
                  <a:tcPr marL="68580" marR="68580" marT="34303" marB="34303"/>
                </a:tc>
                <a:tc>
                  <a:txBody>
                    <a:bodyPr/>
                    <a:lstStyle/>
                    <a:p>
                      <a:pPr algn="ctr"/>
                      <a:r>
                        <a:rPr lang="en-US" sz="1100" dirty="0">
                          <a:solidFill>
                            <a:schemeClr val="tx1"/>
                          </a:solidFill>
                          <a:latin typeface="Arial" pitchFamily="34" charset="0"/>
                          <a:cs typeface="Arial" pitchFamily="34" charset="0"/>
                        </a:rPr>
                        <a:t>1Q2024</a:t>
                      </a:r>
                    </a:p>
                  </a:txBody>
                  <a:tcPr marL="68580" marR="68580" marT="34303" marB="34303" anchor="ctr"/>
                </a:tc>
                <a:tc>
                  <a:txBody>
                    <a:bodyPr/>
                    <a:lstStyle/>
                    <a:p>
                      <a:pPr algn="ctr"/>
                      <a:br>
                        <a:rPr lang="en-US" sz="800" dirty="0">
                          <a:solidFill>
                            <a:schemeClr val="tx1"/>
                          </a:solidFill>
                          <a:latin typeface="Arial" pitchFamily="34" charset="0"/>
                          <a:cs typeface="Arial" pitchFamily="34" charset="0"/>
                        </a:rPr>
                      </a:br>
                      <a:r>
                        <a:rPr lang="en-US" sz="1100" dirty="0">
                          <a:solidFill>
                            <a:schemeClr val="tx1"/>
                          </a:solidFill>
                          <a:latin typeface="Arial" pitchFamily="34" charset="0"/>
                          <a:cs typeface="Arial" pitchFamily="34" charset="0"/>
                        </a:rPr>
                        <a:t> </a:t>
                      </a:r>
                    </a:p>
                    <a:p>
                      <a:pPr algn="ct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2"/>
                  </a:ext>
                </a:extLst>
              </a:tr>
              <a:tr h="548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itchFamily="34" charset="0"/>
                          <a:ea typeface="+mn-ea"/>
                          <a:cs typeface="Arial" pitchFamily="34" charset="0"/>
                        </a:rPr>
                        <a:t>Have a list of all active section and branches POCs</a:t>
                      </a: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2Q2024</a:t>
                      </a:r>
                    </a:p>
                  </a:txBody>
                  <a:tcPr marL="68580" marR="68580" marT="34303" marB="34303" anchor="ctr"/>
                </a:tc>
                <a:tc>
                  <a:txBody>
                    <a:bodyPr/>
                    <a:lstStyle/>
                    <a:p>
                      <a:pPr algn="ctr"/>
                      <a:br>
                        <a:rPr lang="en-US" sz="800" dirty="0">
                          <a:solidFill>
                            <a:schemeClr val="tx1"/>
                          </a:solidFill>
                          <a:latin typeface="Arial" pitchFamily="34" charset="0"/>
                          <a:cs typeface="Arial" pitchFamily="34" charset="0"/>
                        </a:rPr>
                      </a:b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3"/>
                  </a:ext>
                </a:extLst>
              </a:tr>
              <a:tr h="3886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itchFamily="34" charset="0"/>
                          <a:ea typeface="+mn-ea"/>
                          <a:cs typeface="Arial" pitchFamily="34" charset="0"/>
                        </a:rPr>
                        <a:t>Release the list to all sections and branches</a:t>
                      </a: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3Q2024</a:t>
                      </a:r>
                    </a:p>
                  </a:txBody>
                  <a:tcPr marL="68580" marR="68580" marT="34303" marB="34303" anchor="ctr"/>
                </a:tc>
                <a:tc>
                  <a:txBody>
                    <a:bodyPr/>
                    <a:lstStyle/>
                    <a:p>
                      <a:pPr algn="ct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4"/>
                  </a:ext>
                </a:extLst>
              </a:tr>
            </a:tbl>
          </a:graphicData>
        </a:graphic>
      </p:graphicFrame>
      <p:sp>
        <p:nvSpPr>
          <p:cNvPr id="18" name="Rectangle 7">
            <a:extLst>
              <a:ext uri="{FF2B5EF4-FFF2-40B4-BE49-F238E27FC236}">
                <a16:creationId xmlns:a16="http://schemas.microsoft.com/office/drawing/2014/main" id="{D12983FB-C89A-72FA-9090-969D7685F70A}"/>
              </a:ext>
            </a:extLst>
          </p:cNvPr>
          <p:cNvSpPr>
            <a:spLocks noChangeArrowheads="1"/>
          </p:cNvSpPr>
          <p:nvPr/>
        </p:nvSpPr>
        <p:spPr bwMode="auto">
          <a:xfrm>
            <a:off x="145828" y="2559145"/>
            <a:ext cx="3240881" cy="288131"/>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Next quarter tasks to achieve goals</a:t>
            </a:r>
            <a:endParaRPr lang="en-US" sz="1275" dirty="0">
              <a:solidFill>
                <a:schemeClr val="tx2">
                  <a:lumMod val="75000"/>
                </a:schemeClr>
              </a:solidFill>
              <a:latin typeface="+mn-lt"/>
              <a:ea typeface="ＭＳ Ｐゴシック" pitchFamily="-112" charset="-128"/>
            </a:endParaRPr>
          </a:p>
        </p:txBody>
      </p:sp>
      <p:sp>
        <p:nvSpPr>
          <p:cNvPr id="13352" name="Text Box 13">
            <a:extLst>
              <a:ext uri="{FF2B5EF4-FFF2-40B4-BE49-F238E27FC236}">
                <a16:creationId xmlns:a16="http://schemas.microsoft.com/office/drawing/2014/main" id="{1843743D-A66B-20AF-1729-8B3BABB7C614}"/>
              </a:ext>
            </a:extLst>
          </p:cNvPr>
          <p:cNvSpPr txBox="1">
            <a:spLocks noChangeArrowheads="1"/>
          </p:cNvSpPr>
          <p:nvPr/>
        </p:nvSpPr>
        <p:spPr bwMode="auto">
          <a:xfrm>
            <a:off x="219647" y="2829416"/>
            <a:ext cx="31551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spcBef>
                <a:spcPct val="0"/>
              </a:spcBef>
              <a:buClrTx/>
              <a:buSzTx/>
              <a:buFontTx/>
              <a:buChar char="•"/>
            </a:pPr>
            <a:r>
              <a:rPr lang="en-US" altLang="en-US" sz="900" dirty="0"/>
              <a:t>Decide on a set space for students to be able to go to and find who to contact from their section with only one click.</a:t>
            </a:r>
          </a:p>
          <a:p>
            <a:pPr>
              <a:spcBef>
                <a:spcPct val="0"/>
              </a:spcBef>
              <a:buClrTx/>
              <a:buSzTx/>
              <a:buFontTx/>
              <a:buChar char="•"/>
            </a:pPr>
            <a:r>
              <a:rPr lang="en-US" altLang="en-US" sz="900" dirty="0"/>
              <a:t>Create a list that is easy to navigate and shows all sections, the student branches under that section, and the POCs for the section.</a:t>
            </a:r>
          </a:p>
          <a:p>
            <a:pPr>
              <a:spcBef>
                <a:spcPct val="0"/>
              </a:spcBef>
              <a:buClrTx/>
              <a:buSzTx/>
              <a:buFontTx/>
              <a:buChar char="•"/>
            </a:pPr>
            <a:r>
              <a:rPr lang="en-US" altLang="en-US" sz="900" dirty="0"/>
              <a:t>Release the list to the students.</a:t>
            </a:r>
          </a:p>
        </p:txBody>
      </p:sp>
      <p:sp>
        <p:nvSpPr>
          <p:cNvPr id="16" name="Rectangle 5">
            <a:extLst>
              <a:ext uri="{FF2B5EF4-FFF2-40B4-BE49-F238E27FC236}">
                <a16:creationId xmlns:a16="http://schemas.microsoft.com/office/drawing/2014/main" id="{C473DD31-664E-23D0-198A-874D0AA8D8D9}"/>
              </a:ext>
            </a:extLst>
          </p:cNvPr>
          <p:cNvSpPr>
            <a:spLocks noChangeArrowheads="1"/>
          </p:cNvSpPr>
          <p:nvPr/>
        </p:nvSpPr>
        <p:spPr bwMode="auto">
          <a:xfrm>
            <a:off x="3472435" y="3744483"/>
            <a:ext cx="3200400" cy="285750"/>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Risks and Recommendations</a:t>
            </a:r>
            <a:endParaRPr lang="en-US" sz="1275" dirty="0">
              <a:latin typeface="+mn-lt"/>
            </a:endParaRPr>
          </a:p>
        </p:txBody>
      </p:sp>
      <p:sp>
        <p:nvSpPr>
          <p:cNvPr id="13354" name="Rectangle 2">
            <a:extLst>
              <a:ext uri="{FF2B5EF4-FFF2-40B4-BE49-F238E27FC236}">
                <a16:creationId xmlns:a16="http://schemas.microsoft.com/office/drawing/2014/main" id="{FEFB349F-D8CF-A886-A476-4196A60762D3}"/>
              </a:ext>
            </a:extLst>
          </p:cNvPr>
          <p:cNvSpPr>
            <a:spLocks noChangeArrowheads="1"/>
          </p:cNvSpPr>
          <p:nvPr/>
        </p:nvSpPr>
        <p:spPr bwMode="auto">
          <a:xfrm>
            <a:off x="87487" y="4179585"/>
            <a:ext cx="34290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Char char="•"/>
            </a:pPr>
            <a:r>
              <a:rPr lang="en-US" altLang="en-US" sz="1050" dirty="0"/>
              <a:t>Metric #1 – Amount of time it takes a branch to find a POC from their section with the new list/platform.</a:t>
            </a:r>
          </a:p>
        </p:txBody>
      </p:sp>
      <p:sp>
        <p:nvSpPr>
          <p:cNvPr id="13355" name="Rectangle 3">
            <a:extLst>
              <a:ext uri="{FF2B5EF4-FFF2-40B4-BE49-F238E27FC236}">
                <a16:creationId xmlns:a16="http://schemas.microsoft.com/office/drawing/2014/main" id="{0A5A0BB2-3D01-68D9-FBB4-7DF790E6631A}"/>
              </a:ext>
            </a:extLst>
          </p:cNvPr>
          <p:cNvSpPr>
            <a:spLocks noChangeArrowheads="1"/>
          </p:cNvSpPr>
          <p:nvPr/>
        </p:nvSpPr>
        <p:spPr bwMode="auto">
          <a:xfrm>
            <a:off x="-37529" y="1426517"/>
            <a:ext cx="35671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lvl="1">
              <a:spcBef>
                <a:spcPct val="0"/>
              </a:spcBef>
              <a:buClrTx/>
              <a:buFontTx/>
              <a:buNone/>
            </a:pPr>
            <a:r>
              <a:rPr lang="en-US" altLang="en-US" sz="825" dirty="0"/>
              <a:t>Most students are unaware of what an IEEE Professional Section is or how to contact their local IEEE Professional Section. Students are passionate about IEEE but if information is not quick and easy for them to find, then they stop trying to find it. To best address this issue there needs to be a single place where students can look and easily find their section.</a:t>
            </a:r>
          </a:p>
        </p:txBody>
      </p:sp>
      <p:sp>
        <p:nvSpPr>
          <p:cNvPr id="13356" name="TextBox 1">
            <a:extLst>
              <a:ext uri="{FF2B5EF4-FFF2-40B4-BE49-F238E27FC236}">
                <a16:creationId xmlns:a16="http://schemas.microsoft.com/office/drawing/2014/main" id="{6A089158-E405-CC76-E37F-324643B29C35}"/>
              </a:ext>
            </a:extLst>
          </p:cNvPr>
          <p:cNvSpPr txBox="1">
            <a:spLocks noChangeArrowheads="1"/>
          </p:cNvSpPr>
          <p:nvPr/>
        </p:nvSpPr>
        <p:spPr bwMode="auto">
          <a:xfrm>
            <a:off x="3606976" y="417244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None/>
            </a:pPr>
            <a:endParaRPr lang="en-US" altLang="en-US" sz="1350"/>
          </a:p>
        </p:txBody>
      </p:sp>
      <p:sp>
        <p:nvSpPr>
          <p:cNvPr id="13357" name="Rectangle 2">
            <a:extLst>
              <a:ext uri="{FF2B5EF4-FFF2-40B4-BE49-F238E27FC236}">
                <a16:creationId xmlns:a16="http://schemas.microsoft.com/office/drawing/2014/main" id="{764C5FAC-442E-E1F1-D2FE-BC9B55295C2D}"/>
              </a:ext>
            </a:extLst>
          </p:cNvPr>
          <p:cNvSpPr>
            <a:spLocks noChangeArrowheads="1"/>
          </p:cNvSpPr>
          <p:nvPr/>
        </p:nvSpPr>
        <p:spPr bwMode="auto">
          <a:xfrm>
            <a:off x="3579590" y="4041648"/>
            <a:ext cx="3181350"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marL="0" indent="0" eaLnBrk="1" hangingPunct="1">
              <a:spcBef>
                <a:spcPct val="0"/>
              </a:spcBef>
              <a:buClrTx/>
              <a:buSzTx/>
              <a:buNone/>
            </a:pPr>
            <a:r>
              <a:rPr lang="en-US" altLang="en-US" sz="900" dirty="0"/>
              <a:t>There is a risk in setting up something that is well maintained and updated. If students have a single experience where the information was out of date then it will deter them in the future. </a:t>
            </a:r>
          </a:p>
          <a:p>
            <a:pPr marL="0" indent="0" eaLnBrk="1" hangingPunct="1">
              <a:spcBef>
                <a:spcPct val="0"/>
              </a:spcBef>
              <a:buClrTx/>
              <a:buSzTx/>
              <a:buNone/>
            </a:pPr>
            <a:r>
              <a:rPr lang="en-US" altLang="en-US" sz="900" dirty="0"/>
              <a:t>To mitigate this risk, set up a feedback/issue collector on the list</a:t>
            </a:r>
            <a:r>
              <a:rPr lang="en-US" altLang="en-US" sz="900"/>
              <a:t>/platform</a:t>
            </a:r>
            <a:endParaRPr lang="en-US" altLang="en-US" sz="900" dirty="0"/>
          </a:p>
          <a:p>
            <a:pPr eaLnBrk="1" hangingPunct="1">
              <a:spcBef>
                <a:spcPct val="0"/>
              </a:spcBef>
              <a:buClrTx/>
              <a:buSzTx/>
              <a:buFontTx/>
              <a:buChar char="•"/>
            </a:pPr>
            <a:endParaRPr lang="en-US" altLang="en-US" sz="1050" dirty="0"/>
          </a:p>
        </p:txBody>
      </p:sp>
      <p:sp>
        <p:nvSpPr>
          <p:cNvPr id="2" name="Rectangle 7">
            <a:extLst>
              <a:ext uri="{FF2B5EF4-FFF2-40B4-BE49-F238E27FC236}">
                <a16:creationId xmlns:a16="http://schemas.microsoft.com/office/drawing/2014/main" id="{A48BF554-E066-6A07-D5D1-0F14266FC1E7}"/>
              </a:ext>
            </a:extLst>
          </p:cNvPr>
          <p:cNvSpPr>
            <a:spLocks noChangeArrowheads="1"/>
          </p:cNvSpPr>
          <p:nvPr/>
        </p:nvSpPr>
        <p:spPr bwMode="auto">
          <a:xfrm>
            <a:off x="202978" y="829732"/>
            <a:ext cx="3240881" cy="157163"/>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Lead</a:t>
            </a:r>
            <a:r>
              <a:rPr lang="en-US" dirty="0">
                <a:solidFill>
                  <a:schemeClr val="tx2">
                    <a:lumMod val="75000"/>
                  </a:schemeClr>
                </a:solidFill>
                <a:latin typeface="Arial Black" pitchFamily="34" charset="0"/>
                <a:ea typeface="ＭＳ Ｐゴシック" pitchFamily="-112" charset="-128"/>
              </a:rPr>
              <a:t> </a:t>
            </a:r>
            <a:endParaRPr lang="en-US" dirty="0">
              <a:solidFill>
                <a:schemeClr val="tx2">
                  <a:lumMod val="75000"/>
                </a:schemeClr>
              </a:solidFill>
              <a:latin typeface="+mn-lt"/>
              <a:ea typeface="ＭＳ Ｐゴシック" pitchFamily="-112" charset="-128"/>
            </a:endParaRPr>
          </a:p>
        </p:txBody>
      </p:sp>
      <p:sp>
        <p:nvSpPr>
          <p:cNvPr id="3" name="Rectangle 3">
            <a:extLst>
              <a:ext uri="{FF2B5EF4-FFF2-40B4-BE49-F238E27FC236}">
                <a16:creationId xmlns:a16="http://schemas.microsoft.com/office/drawing/2014/main" id="{53E850A3-3C78-BAC5-FDC2-FD3A32F52AB7}"/>
              </a:ext>
            </a:extLst>
          </p:cNvPr>
          <p:cNvSpPr>
            <a:spLocks noChangeArrowheads="1"/>
          </p:cNvSpPr>
          <p:nvPr/>
        </p:nvSpPr>
        <p:spPr bwMode="auto">
          <a:xfrm>
            <a:off x="-337971" y="1015603"/>
            <a:ext cx="4010806"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lvl="1">
              <a:spcBef>
                <a:spcPct val="0"/>
              </a:spcBef>
              <a:buClrTx/>
              <a:buFontTx/>
              <a:buNone/>
            </a:pPr>
            <a:r>
              <a:rPr lang="en-US" altLang="en-US" sz="975" dirty="0"/>
              <a:t>SSC and SAC</a:t>
            </a:r>
          </a:p>
        </p:txBody>
      </p:sp>
    </p:spTree>
    <p:extLst>
      <p:ext uri="{BB962C8B-B14F-4D97-AF65-F5344CB8AC3E}">
        <p14:creationId xmlns:p14="http://schemas.microsoft.com/office/powerpoint/2010/main" val="262145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a:extLst>
              <a:ext uri="{FF2B5EF4-FFF2-40B4-BE49-F238E27FC236}">
                <a16:creationId xmlns:a16="http://schemas.microsoft.com/office/drawing/2014/main" id="{25EC2D42-C6DF-1640-2015-060ED28140EE}"/>
              </a:ext>
            </a:extLst>
          </p:cNvPr>
          <p:cNvSpPr>
            <a:spLocks noChangeArrowheads="1"/>
          </p:cNvSpPr>
          <p:nvPr/>
        </p:nvSpPr>
        <p:spPr bwMode="auto">
          <a:xfrm>
            <a:off x="3509962" y="845835"/>
            <a:ext cx="3200400" cy="285750"/>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Progress</a:t>
            </a:r>
            <a:endParaRPr lang="en-US" sz="1275" dirty="0">
              <a:latin typeface="+mn-lt"/>
            </a:endParaRPr>
          </a:p>
        </p:txBody>
      </p:sp>
      <p:sp>
        <p:nvSpPr>
          <p:cNvPr id="25604" name="Rectangle 6">
            <a:extLst>
              <a:ext uri="{FF2B5EF4-FFF2-40B4-BE49-F238E27FC236}">
                <a16:creationId xmlns:a16="http://schemas.microsoft.com/office/drawing/2014/main" id="{68EC725F-DE1C-EBD6-A61D-9AAD7502B283}"/>
              </a:ext>
            </a:extLst>
          </p:cNvPr>
          <p:cNvSpPr>
            <a:spLocks noChangeArrowheads="1"/>
          </p:cNvSpPr>
          <p:nvPr/>
        </p:nvSpPr>
        <p:spPr bwMode="auto">
          <a:xfrm>
            <a:off x="155972" y="3941461"/>
            <a:ext cx="3240881" cy="288131"/>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Project Success - Metrics</a:t>
            </a:r>
            <a:endParaRPr lang="en-US" sz="1275" dirty="0">
              <a:latin typeface="+mn-lt"/>
            </a:endParaRPr>
          </a:p>
        </p:txBody>
      </p:sp>
      <p:sp>
        <p:nvSpPr>
          <p:cNvPr id="25605" name="Rectangle 7">
            <a:extLst>
              <a:ext uri="{FF2B5EF4-FFF2-40B4-BE49-F238E27FC236}">
                <a16:creationId xmlns:a16="http://schemas.microsoft.com/office/drawing/2014/main" id="{FC5B0AEC-3B3A-C290-726F-8C5CA66685DD}"/>
              </a:ext>
            </a:extLst>
          </p:cNvPr>
          <p:cNvSpPr>
            <a:spLocks noChangeArrowheads="1"/>
          </p:cNvSpPr>
          <p:nvPr/>
        </p:nvSpPr>
        <p:spPr bwMode="auto">
          <a:xfrm>
            <a:off x="192433" y="1264339"/>
            <a:ext cx="3240881" cy="157163"/>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Detail </a:t>
            </a:r>
            <a:endParaRPr lang="en-US" sz="1275" dirty="0">
              <a:solidFill>
                <a:schemeClr val="tx2">
                  <a:lumMod val="75000"/>
                </a:schemeClr>
              </a:solidFill>
              <a:latin typeface="+mn-lt"/>
              <a:ea typeface="ＭＳ Ｐゴシック" pitchFamily="-112" charset="-128"/>
            </a:endParaRPr>
          </a:p>
        </p:txBody>
      </p:sp>
      <p:sp>
        <p:nvSpPr>
          <p:cNvPr id="13317" name="Text Box 17">
            <a:extLst>
              <a:ext uri="{FF2B5EF4-FFF2-40B4-BE49-F238E27FC236}">
                <a16:creationId xmlns:a16="http://schemas.microsoft.com/office/drawing/2014/main" id="{CEC8F2D7-D41D-BEFF-5D88-606F4E706966}"/>
              </a:ext>
            </a:extLst>
          </p:cNvPr>
          <p:cNvSpPr txBox="1">
            <a:spLocks noChangeArrowheads="1"/>
          </p:cNvSpPr>
          <p:nvPr/>
        </p:nvSpPr>
        <p:spPr bwMode="auto">
          <a:xfrm>
            <a:off x="138112" y="228600"/>
            <a:ext cx="66865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50000"/>
              </a:spcBef>
              <a:buClrTx/>
              <a:buSzTx/>
              <a:buNone/>
            </a:pPr>
            <a:r>
              <a:rPr lang="en-US" altLang="en-US" sz="1500" b="1" dirty="0"/>
              <a:t>Goal 8 Engage members through new events and (micro-) volunteering opportunities.</a:t>
            </a:r>
            <a:endParaRPr lang="en-US" sz="1500" dirty="0">
              <a:solidFill>
                <a:srgbClr val="000000"/>
              </a:solidFill>
              <a:latin typeface="Helvetica Neue" panose="02000503000000020004" pitchFamily="2" charset="0"/>
            </a:endParaRPr>
          </a:p>
        </p:txBody>
      </p:sp>
      <p:sp>
        <p:nvSpPr>
          <p:cNvPr id="13318" name="Rectangle 1">
            <a:extLst>
              <a:ext uri="{FF2B5EF4-FFF2-40B4-BE49-F238E27FC236}">
                <a16:creationId xmlns:a16="http://schemas.microsoft.com/office/drawing/2014/main" id="{103A5AD2-9F1D-060B-400B-F82390C3FF5B}"/>
              </a:ext>
            </a:extLst>
          </p:cNvPr>
          <p:cNvSpPr>
            <a:spLocks noChangeArrowheads="1"/>
          </p:cNvSpPr>
          <p:nvPr/>
        </p:nvSpPr>
        <p:spPr bwMode="auto">
          <a:xfrm>
            <a:off x="138112" y="502932"/>
            <a:ext cx="330279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lgn="just" eaLnBrk="1" hangingPunct="1">
              <a:spcBef>
                <a:spcPct val="0"/>
              </a:spcBef>
              <a:buClrTx/>
              <a:buSzTx/>
              <a:buFontTx/>
              <a:buNone/>
            </a:pPr>
            <a:r>
              <a:rPr lang="en-US" altLang="en-US" sz="825">
                <a:cs typeface="Arial" panose="020B0604020202020204" pitchFamily="34" charset="0"/>
              </a:rPr>
              <a:t>   </a:t>
            </a:r>
            <a:endParaRPr lang="en-US" altLang="en-US" sz="675">
              <a:cs typeface="Arial" panose="020B0604020202020204" pitchFamily="34" charset="0"/>
            </a:endParaRPr>
          </a:p>
        </p:txBody>
      </p:sp>
      <p:sp>
        <p:nvSpPr>
          <p:cNvPr id="13320" name="Slide Number Placeholder 15">
            <a:extLst>
              <a:ext uri="{FF2B5EF4-FFF2-40B4-BE49-F238E27FC236}">
                <a16:creationId xmlns:a16="http://schemas.microsoft.com/office/drawing/2014/main" id="{6616738A-327A-B05B-6BA9-C8644D937C05}"/>
              </a:ext>
            </a:extLst>
          </p:cNvPr>
          <p:cNvSpPr>
            <a:spLocks noGrp="1"/>
          </p:cNvSpPr>
          <p:nvPr>
            <p:ph type="sldNum" sz="quarter" idx="4294967295"/>
          </p:nvPr>
        </p:nvSpPr>
        <p:spPr bwMode="auto">
          <a:xfrm>
            <a:off x="1600200" y="4926807"/>
            <a:ext cx="5143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3"/>
              </a:buBlip>
              <a:defRPr sz="21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557213" indent="-214313">
              <a:spcBef>
                <a:spcPct val="20000"/>
              </a:spcBef>
              <a:buClr>
                <a:srgbClr val="595959"/>
              </a:buClr>
              <a:buChar char="–"/>
              <a:defRPr sz="195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857250" indent="-171450">
              <a:spcBef>
                <a:spcPct val="20000"/>
              </a:spcBef>
              <a:buClr>
                <a:srgbClr val="595959"/>
              </a:buClr>
              <a:buFont typeface="Wingdings" pitchFamily="2" charset="2"/>
              <a:buChar char="§"/>
              <a:defRPr sz="1650">
                <a:solidFill>
                  <a:schemeClr val="tx1"/>
                </a:solidFill>
                <a:latin typeface="Verdana" panose="020B0604030504040204" pitchFamily="34" charset="0"/>
                <a:ea typeface="ヒラギノ角ゴ Pro W3" pitchFamily="-84" charset="-128"/>
                <a:cs typeface="ヒラギノ角ゴ Pro W3" pitchFamily="-84" charset="-128"/>
              </a:defRPr>
            </a:lvl3pPr>
            <a:lvl4pPr marL="1200150" indent="-171450">
              <a:spcBef>
                <a:spcPct val="20000"/>
              </a:spcBef>
              <a:buClr>
                <a:srgbClr val="595959"/>
              </a:buClr>
              <a:buChar char="–"/>
              <a:defRPr sz="1500">
                <a:solidFill>
                  <a:schemeClr val="tx1"/>
                </a:solidFill>
                <a:latin typeface="Verdana" panose="020B0604030504040204" pitchFamily="34" charset="0"/>
                <a:ea typeface="ヒラギノ角ゴ Pro W3" pitchFamily="-84" charset="-128"/>
                <a:cs typeface="ヒラギノ角ゴ Pro W3" pitchFamily="-84" charset="-128"/>
              </a:defRPr>
            </a:lvl4pPr>
            <a:lvl5pPr marL="1543050" indent="-17145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18859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2288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25717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2914650" indent="-17145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spcBef>
                <a:spcPct val="0"/>
              </a:spcBef>
              <a:buClrTx/>
              <a:buSzTx/>
              <a:buFontTx/>
              <a:buNone/>
            </a:pPr>
            <a:fld id="{4F26266B-2B4C-BC43-B5EB-5AD22D6F5B47}" type="slidenum">
              <a:rPr lang="en-US" altLang="en-US" sz="750">
                <a:solidFill>
                  <a:srgbClr val="898989"/>
                </a:solidFill>
                <a:latin typeface="Arial" panose="020B0604020202020204" pitchFamily="34" charset="0"/>
              </a:rPr>
              <a:pPr>
                <a:spcBef>
                  <a:spcPct val="0"/>
                </a:spcBef>
                <a:buClrTx/>
                <a:buSzTx/>
                <a:buFontTx/>
                <a:buNone/>
              </a:pPr>
              <a:t>7</a:t>
            </a:fld>
            <a:endParaRPr lang="en-US" altLang="en-US" sz="750">
              <a:solidFill>
                <a:srgbClr val="898989"/>
              </a:solidFill>
              <a:latin typeface="Arial" panose="020B0604020202020204" pitchFamily="34" charset="0"/>
            </a:endParaRPr>
          </a:p>
        </p:txBody>
      </p:sp>
      <p:graphicFrame>
        <p:nvGraphicFramePr>
          <p:cNvPr id="17" name="Table 16">
            <a:extLst>
              <a:ext uri="{FF2B5EF4-FFF2-40B4-BE49-F238E27FC236}">
                <a16:creationId xmlns:a16="http://schemas.microsoft.com/office/drawing/2014/main" id="{9CF00A1F-EF2F-23CA-A8B1-A974006E6790}"/>
              </a:ext>
            </a:extLst>
          </p:cNvPr>
          <p:cNvGraphicFramePr>
            <a:graphicFrameLocks noGrp="1"/>
          </p:cNvGraphicFramePr>
          <p:nvPr>
            <p:extLst>
              <p:ext uri="{D42A27DB-BD31-4B8C-83A1-F6EECF244321}">
                <p14:modId xmlns:p14="http://schemas.microsoft.com/office/powerpoint/2010/main" val="4279601902"/>
              </p:ext>
            </p:extLst>
          </p:nvPr>
        </p:nvGraphicFramePr>
        <p:xfrm>
          <a:off x="3644503" y="1150636"/>
          <a:ext cx="3065859" cy="2347048"/>
        </p:xfrm>
        <a:graphic>
          <a:graphicData uri="http://schemas.openxmlformats.org/drawingml/2006/table">
            <a:tbl>
              <a:tblPr firstRow="1" bandRow="1">
                <a:tableStyleId>{D7AC3CCA-C797-4891-BE02-D94E43425B78}</a:tableStyleId>
              </a:tblPr>
              <a:tblGrid>
                <a:gridCol w="1532930">
                  <a:extLst>
                    <a:ext uri="{9D8B030D-6E8A-4147-A177-3AD203B41FA5}">
                      <a16:colId xmlns:a16="http://schemas.microsoft.com/office/drawing/2014/main" val="20000"/>
                    </a:ext>
                  </a:extLst>
                </a:gridCol>
                <a:gridCol w="817562">
                  <a:extLst>
                    <a:ext uri="{9D8B030D-6E8A-4147-A177-3AD203B41FA5}">
                      <a16:colId xmlns:a16="http://schemas.microsoft.com/office/drawing/2014/main" val="20001"/>
                    </a:ext>
                  </a:extLst>
                </a:gridCol>
                <a:gridCol w="715367">
                  <a:extLst>
                    <a:ext uri="{9D8B030D-6E8A-4147-A177-3AD203B41FA5}">
                      <a16:colId xmlns:a16="http://schemas.microsoft.com/office/drawing/2014/main" val="20002"/>
                    </a:ext>
                  </a:extLst>
                </a:gridCol>
              </a:tblGrid>
              <a:tr h="320100">
                <a:tc>
                  <a:txBody>
                    <a:bodyPr/>
                    <a:lstStyle/>
                    <a:p>
                      <a:pPr algn="ctr"/>
                      <a:r>
                        <a:rPr lang="en-US" sz="800" dirty="0">
                          <a:solidFill>
                            <a:schemeClr val="tx2">
                              <a:lumMod val="75000"/>
                            </a:schemeClr>
                          </a:solidFill>
                        </a:rPr>
                        <a:t>Milestone</a:t>
                      </a:r>
                      <a:r>
                        <a:rPr lang="en-US" sz="800" baseline="0" dirty="0">
                          <a:solidFill>
                            <a:schemeClr val="tx2">
                              <a:lumMod val="75000"/>
                            </a:schemeClr>
                          </a:solidFill>
                        </a:rPr>
                        <a:t> </a:t>
                      </a:r>
                      <a:endParaRPr lang="en-US" sz="1100" dirty="0">
                        <a:solidFill>
                          <a:schemeClr val="tx2">
                            <a:lumMod val="75000"/>
                          </a:schemeClr>
                        </a:solidFill>
                      </a:endParaRPr>
                    </a:p>
                  </a:txBody>
                  <a:tcPr marL="68580" marR="68580" marT="34303" marB="34303"/>
                </a:tc>
                <a:tc>
                  <a:txBody>
                    <a:bodyPr/>
                    <a:lstStyle/>
                    <a:p>
                      <a:pPr algn="ctr"/>
                      <a:r>
                        <a:rPr lang="en-US" sz="800" dirty="0">
                          <a:solidFill>
                            <a:schemeClr val="tx2">
                              <a:lumMod val="75000"/>
                            </a:schemeClr>
                          </a:solidFill>
                        </a:rPr>
                        <a:t>Target</a:t>
                      </a:r>
                      <a:r>
                        <a:rPr lang="en-US" sz="800" baseline="0" dirty="0">
                          <a:solidFill>
                            <a:schemeClr val="tx2">
                              <a:lumMod val="75000"/>
                            </a:schemeClr>
                          </a:solidFill>
                        </a:rPr>
                        <a:t> </a:t>
                      </a:r>
                    </a:p>
                    <a:p>
                      <a:pPr algn="ctr"/>
                      <a:r>
                        <a:rPr lang="en-US" sz="800" baseline="0" dirty="0">
                          <a:solidFill>
                            <a:schemeClr val="tx2">
                              <a:lumMod val="75000"/>
                            </a:schemeClr>
                          </a:solidFill>
                        </a:rPr>
                        <a:t>Completion </a:t>
                      </a:r>
                      <a:endParaRPr lang="en-US" sz="800" dirty="0">
                        <a:solidFill>
                          <a:schemeClr val="tx2">
                            <a:lumMod val="75000"/>
                          </a:schemeClr>
                        </a:solidFill>
                      </a:endParaRPr>
                    </a:p>
                  </a:txBody>
                  <a:tcPr marL="68580" marR="68580" marT="34303" marB="34303"/>
                </a:tc>
                <a:tc>
                  <a:txBody>
                    <a:bodyPr/>
                    <a:lstStyle/>
                    <a:p>
                      <a:pPr algn="ctr"/>
                      <a:r>
                        <a:rPr lang="en-US" sz="800" dirty="0">
                          <a:solidFill>
                            <a:schemeClr val="tx2">
                              <a:lumMod val="75000"/>
                            </a:schemeClr>
                          </a:solidFill>
                        </a:rPr>
                        <a:t>% Complete</a:t>
                      </a:r>
                      <a:r>
                        <a:rPr lang="en-US" sz="800" baseline="0" dirty="0">
                          <a:solidFill>
                            <a:schemeClr val="tx2">
                              <a:lumMod val="75000"/>
                            </a:schemeClr>
                          </a:solidFill>
                        </a:rPr>
                        <a:t> </a:t>
                      </a:r>
                      <a:endParaRPr lang="en-US" sz="800" dirty="0">
                        <a:solidFill>
                          <a:schemeClr val="tx2">
                            <a:lumMod val="75000"/>
                          </a:schemeClr>
                        </a:solidFill>
                      </a:endParaRPr>
                    </a:p>
                  </a:txBody>
                  <a:tcPr marL="68580" marR="68580" marT="34303" marB="34303"/>
                </a:tc>
                <a:extLst>
                  <a:ext uri="{0D108BD9-81ED-4DB2-BD59-A6C34878D82A}">
                    <a16:rowId xmlns:a16="http://schemas.microsoft.com/office/drawing/2014/main" val="10000"/>
                  </a:ext>
                </a:extLst>
              </a:tr>
              <a:tr h="464744">
                <a:tc>
                  <a:txBody>
                    <a:bodyPr/>
                    <a:lstStyle/>
                    <a:p>
                      <a:pPr marL="0" indent="0">
                        <a:buFont typeface="Arial" panose="020B0604020202020204" pitchFamily="34" charset="0"/>
                        <a:buNone/>
                      </a:pPr>
                      <a:r>
                        <a:rPr lang="en-US" altLang="en-US" sz="1100" kern="1200" dirty="0">
                          <a:solidFill>
                            <a:schemeClr val="tx1"/>
                          </a:solidFill>
                          <a:latin typeface="Arial" pitchFamily="34" charset="0"/>
                          <a:ea typeface="+mn-ea"/>
                          <a:cs typeface="Arial" pitchFamily="34" charset="0"/>
                        </a:rPr>
                        <a:t>Develop event themes and invite first panelists</a:t>
                      </a: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1Q2024</a:t>
                      </a:r>
                    </a:p>
                  </a:txBody>
                  <a:tcPr marL="68580" marR="68580" marT="34303" marB="34303" anchor="ctr"/>
                </a:tc>
                <a:tc>
                  <a:txBody>
                    <a:bodyPr/>
                    <a:lstStyle/>
                    <a:p>
                      <a:pPr marL="0" algn="ctr" defTabSz="457200" rtl="0" eaLnBrk="1" latinLnBrk="0" hangingPunct="1"/>
                      <a:endParaRPr lang="en-US" sz="800" kern="1200" dirty="0">
                        <a:solidFill>
                          <a:schemeClr val="tx1"/>
                        </a:solidFill>
                        <a:latin typeface="Arial" pitchFamily="34" charset="0"/>
                        <a:ea typeface="+mn-ea"/>
                        <a:cs typeface="Arial" pitchFamily="34" charset="0"/>
                      </a:endParaRPr>
                    </a:p>
                    <a:p>
                      <a:pPr marL="0" algn="ctr" defTabSz="457200" rtl="0" eaLnBrk="1" latinLnBrk="0" hangingPunct="1"/>
                      <a:r>
                        <a:rPr lang="en-US" sz="1100" kern="1200" dirty="0">
                          <a:solidFill>
                            <a:schemeClr val="tx1"/>
                          </a:solidFill>
                          <a:latin typeface="Arial" pitchFamily="34" charset="0"/>
                          <a:ea typeface="+mn-ea"/>
                          <a:cs typeface="Arial" pitchFamily="34" charset="0"/>
                        </a:rPr>
                        <a:t> </a:t>
                      </a:r>
                    </a:p>
                  </a:txBody>
                  <a:tcPr marL="68580" marR="68580" marT="34303" marB="34303"/>
                </a:tc>
                <a:extLst>
                  <a:ext uri="{0D108BD9-81ED-4DB2-BD59-A6C34878D82A}">
                    <a16:rowId xmlns:a16="http://schemas.microsoft.com/office/drawing/2014/main" val="10001"/>
                  </a:ext>
                </a:extLst>
              </a:tr>
              <a:tr h="502910">
                <a:tc>
                  <a:txBody>
                    <a:bodyPr/>
                    <a:lstStyle/>
                    <a:p>
                      <a:r>
                        <a:rPr lang="en-US" sz="1100" dirty="0">
                          <a:solidFill>
                            <a:schemeClr val="tx1"/>
                          </a:solidFill>
                          <a:latin typeface="Arial" pitchFamily="34" charset="0"/>
                          <a:cs typeface="Arial" pitchFamily="34" charset="0"/>
                        </a:rPr>
                        <a:t>Hold at least one themed</a:t>
                      </a:r>
                      <a:r>
                        <a:rPr lang="en-US" sz="1100" baseline="0" dirty="0">
                          <a:solidFill>
                            <a:schemeClr val="tx1"/>
                          </a:solidFill>
                          <a:latin typeface="Arial" pitchFamily="34" charset="0"/>
                          <a:cs typeface="Arial" pitchFamily="34" charset="0"/>
                        </a:rPr>
                        <a:t> event</a:t>
                      </a:r>
                      <a:endParaRPr lang="en-US" sz="1100" dirty="0">
                        <a:solidFill>
                          <a:schemeClr val="tx1"/>
                        </a:solidFill>
                        <a:latin typeface="Arial" pitchFamily="34" charset="0"/>
                        <a:cs typeface="Arial" pitchFamily="34" charset="0"/>
                      </a:endParaRPr>
                    </a:p>
                  </a:txBody>
                  <a:tcPr marL="68580" marR="68580" marT="34303" marB="34303"/>
                </a:tc>
                <a:tc>
                  <a:txBody>
                    <a:bodyPr/>
                    <a:lstStyle/>
                    <a:p>
                      <a:pPr algn="ctr"/>
                      <a:r>
                        <a:rPr lang="en-US" sz="1100" dirty="0">
                          <a:solidFill>
                            <a:schemeClr val="tx1"/>
                          </a:solidFill>
                          <a:latin typeface="Arial" pitchFamily="34" charset="0"/>
                          <a:cs typeface="Arial" pitchFamily="34" charset="0"/>
                        </a:rPr>
                        <a:t>2Q2024</a:t>
                      </a:r>
                    </a:p>
                  </a:txBody>
                  <a:tcPr marL="68580" marR="68580" marT="34303" marB="34303" anchor="ctr"/>
                </a:tc>
                <a:tc>
                  <a:txBody>
                    <a:bodyPr/>
                    <a:lstStyle/>
                    <a:p>
                      <a:pPr algn="ctr"/>
                      <a:br>
                        <a:rPr lang="en-US" sz="800" dirty="0">
                          <a:solidFill>
                            <a:schemeClr val="tx1"/>
                          </a:solidFill>
                          <a:latin typeface="Arial" pitchFamily="34" charset="0"/>
                          <a:cs typeface="Arial" pitchFamily="34" charset="0"/>
                        </a:rPr>
                      </a:br>
                      <a:r>
                        <a:rPr lang="en-US" sz="1100" dirty="0">
                          <a:solidFill>
                            <a:schemeClr val="tx1"/>
                          </a:solidFill>
                          <a:latin typeface="Arial" pitchFamily="34" charset="0"/>
                          <a:cs typeface="Arial" pitchFamily="34" charset="0"/>
                        </a:rPr>
                        <a:t> </a:t>
                      </a:r>
                    </a:p>
                    <a:p>
                      <a:pPr algn="ct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2"/>
                  </a:ext>
                </a:extLst>
              </a:tr>
              <a:tr h="548626">
                <a:tc>
                  <a:txBody>
                    <a:bodyPr/>
                    <a:lstStyle/>
                    <a:p>
                      <a:r>
                        <a:rPr lang="en-US" sz="1100" dirty="0">
                          <a:solidFill>
                            <a:schemeClr val="tx1"/>
                          </a:solidFill>
                          <a:latin typeface="Arial" pitchFamily="34" charset="0"/>
                          <a:cs typeface="Arial" pitchFamily="34" charset="0"/>
                        </a:rPr>
                        <a:t>Hold at least one themed</a:t>
                      </a:r>
                      <a:r>
                        <a:rPr lang="en-US" sz="1100" baseline="0" dirty="0">
                          <a:solidFill>
                            <a:schemeClr val="tx1"/>
                          </a:solidFill>
                          <a:latin typeface="Arial" pitchFamily="34" charset="0"/>
                          <a:cs typeface="Arial" pitchFamily="34" charset="0"/>
                        </a:rPr>
                        <a:t> event</a:t>
                      </a:r>
                      <a:endParaRPr lang="en-US" sz="1100" dirty="0">
                        <a:solidFill>
                          <a:schemeClr val="tx1"/>
                        </a:solidFill>
                        <a:latin typeface="Arial" pitchFamily="34" charset="0"/>
                        <a:cs typeface="Arial" pitchFamily="34" charset="0"/>
                      </a:endParaRP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3Q2024</a:t>
                      </a:r>
                    </a:p>
                  </a:txBody>
                  <a:tcPr marL="68580" marR="68580" marT="34303" marB="34303" anchor="ctr"/>
                </a:tc>
                <a:tc>
                  <a:txBody>
                    <a:bodyPr/>
                    <a:lstStyle/>
                    <a:p>
                      <a:pPr algn="ctr"/>
                      <a:br>
                        <a:rPr lang="en-US" sz="800" dirty="0">
                          <a:solidFill>
                            <a:schemeClr val="tx1"/>
                          </a:solidFill>
                          <a:latin typeface="Arial" pitchFamily="34" charset="0"/>
                          <a:cs typeface="Arial" pitchFamily="34" charset="0"/>
                        </a:rPr>
                      </a:b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3"/>
                  </a:ext>
                </a:extLst>
              </a:tr>
              <a:tr h="388646">
                <a:tc>
                  <a:txBody>
                    <a:bodyPr/>
                    <a:lstStyle/>
                    <a:p>
                      <a:r>
                        <a:rPr lang="en-US" sz="1100" dirty="0">
                          <a:solidFill>
                            <a:schemeClr val="tx1"/>
                          </a:solidFill>
                          <a:latin typeface="Arial" pitchFamily="34" charset="0"/>
                          <a:cs typeface="Arial" pitchFamily="34" charset="0"/>
                        </a:rPr>
                        <a:t>Hold at least one themed</a:t>
                      </a:r>
                      <a:r>
                        <a:rPr lang="en-US" sz="1100" baseline="0" dirty="0">
                          <a:solidFill>
                            <a:schemeClr val="tx1"/>
                          </a:solidFill>
                          <a:latin typeface="Arial" pitchFamily="34" charset="0"/>
                          <a:cs typeface="Arial" pitchFamily="34" charset="0"/>
                        </a:rPr>
                        <a:t> event</a:t>
                      </a:r>
                      <a:endParaRPr lang="en-US" sz="1100" dirty="0">
                        <a:solidFill>
                          <a:schemeClr val="tx1"/>
                        </a:solidFill>
                        <a:latin typeface="Arial" pitchFamily="34" charset="0"/>
                        <a:cs typeface="Arial" pitchFamily="34" charset="0"/>
                      </a:endParaRPr>
                    </a:p>
                  </a:txBody>
                  <a:tcPr marL="68580" marR="68580" marT="34303" marB="34303"/>
                </a:tc>
                <a:tc>
                  <a:txBody>
                    <a:bodyPr/>
                    <a:lstStyle/>
                    <a:p>
                      <a:pPr marL="0" algn="ctr" defTabSz="457200" rtl="0" eaLnBrk="1" latinLnBrk="0" hangingPunct="1"/>
                      <a:r>
                        <a:rPr lang="en-US" sz="1100" kern="1200" dirty="0">
                          <a:solidFill>
                            <a:schemeClr val="tx1"/>
                          </a:solidFill>
                          <a:latin typeface="Arial" pitchFamily="34" charset="0"/>
                          <a:ea typeface="+mn-ea"/>
                          <a:cs typeface="Arial" pitchFamily="34" charset="0"/>
                        </a:rPr>
                        <a:t>4Q2024</a:t>
                      </a:r>
                    </a:p>
                  </a:txBody>
                  <a:tcPr marL="68580" marR="68580" marT="34303" marB="34303" anchor="ctr"/>
                </a:tc>
                <a:tc>
                  <a:txBody>
                    <a:bodyPr/>
                    <a:lstStyle/>
                    <a:p>
                      <a:pPr algn="ctr"/>
                      <a:endParaRPr lang="en-US" sz="800" dirty="0">
                        <a:solidFill>
                          <a:schemeClr val="tx1"/>
                        </a:solidFill>
                        <a:latin typeface="Arial" pitchFamily="34" charset="0"/>
                        <a:cs typeface="Arial" pitchFamily="34" charset="0"/>
                      </a:endParaRPr>
                    </a:p>
                  </a:txBody>
                  <a:tcPr marL="68580" marR="68580" marT="34303" marB="34303"/>
                </a:tc>
                <a:extLst>
                  <a:ext uri="{0D108BD9-81ED-4DB2-BD59-A6C34878D82A}">
                    <a16:rowId xmlns:a16="http://schemas.microsoft.com/office/drawing/2014/main" val="10004"/>
                  </a:ext>
                </a:extLst>
              </a:tr>
            </a:tbl>
          </a:graphicData>
        </a:graphic>
      </p:graphicFrame>
      <p:sp>
        <p:nvSpPr>
          <p:cNvPr id="18" name="Rectangle 7">
            <a:extLst>
              <a:ext uri="{FF2B5EF4-FFF2-40B4-BE49-F238E27FC236}">
                <a16:creationId xmlns:a16="http://schemas.microsoft.com/office/drawing/2014/main" id="{D12983FB-C89A-72FA-9090-969D7685F70A}"/>
              </a:ext>
            </a:extLst>
          </p:cNvPr>
          <p:cNvSpPr>
            <a:spLocks noChangeArrowheads="1"/>
          </p:cNvSpPr>
          <p:nvPr/>
        </p:nvSpPr>
        <p:spPr bwMode="auto">
          <a:xfrm>
            <a:off x="183356" y="2559145"/>
            <a:ext cx="3240881" cy="288131"/>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Next quarter tasks to achieve goals</a:t>
            </a:r>
            <a:endParaRPr lang="en-US" sz="1275" dirty="0">
              <a:solidFill>
                <a:schemeClr val="tx2">
                  <a:lumMod val="75000"/>
                </a:schemeClr>
              </a:solidFill>
              <a:latin typeface="+mn-lt"/>
              <a:ea typeface="ＭＳ Ｐゴシック" pitchFamily="-112" charset="-128"/>
            </a:endParaRPr>
          </a:p>
        </p:txBody>
      </p:sp>
      <p:sp>
        <p:nvSpPr>
          <p:cNvPr id="13352" name="Text Box 13">
            <a:extLst>
              <a:ext uri="{FF2B5EF4-FFF2-40B4-BE49-F238E27FC236}">
                <a16:creationId xmlns:a16="http://schemas.microsoft.com/office/drawing/2014/main" id="{1843743D-A66B-20AF-1729-8B3BABB7C614}"/>
              </a:ext>
            </a:extLst>
          </p:cNvPr>
          <p:cNvSpPr txBox="1">
            <a:spLocks noChangeArrowheads="1"/>
          </p:cNvSpPr>
          <p:nvPr/>
        </p:nvSpPr>
        <p:spPr bwMode="auto">
          <a:xfrm>
            <a:off x="257175" y="2829416"/>
            <a:ext cx="315515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a:spcBef>
                <a:spcPct val="0"/>
              </a:spcBef>
              <a:buClrTx/>
              <a:buSzTx/>
              <a:buFontTx/>
              <a:buChar char="•"/>
            </a:pPr>
            <a:r>
              <a:rPr lang="en-US" altLang="en-US" sz="1050" dirty="0"/>
              <a:t>Use 2023 senior member spreadsheet to develop ideas for event themes</a:t>
            </a:r>
          </a:p>
          <a:p>
            <a:pPr>
              <a:spcBef>
                <a:spcPct val="0"/>
              </a:spcBef>
              <a:buClrTx/>
              <a:buSzTx/>
              <a:buFontTx/>
              <a:buChar char="•"/>
            </a:pPr>
            <a:r>
              <a:rPr lang="en-US" altLang="en-US" sz="1050" dirty="0"/>
              <a:t>Invite appropriate senior member panelists to participate in the first themed event</a:t>
            </a:r>
          </a:p>
        </p:txBody>
      </p:sp>
      <p:sp>
        <p:nvSpPr>
          <p:cNvPr id="16" name="Rectangle 5">
            <a:extLst>
              <a:ext uri="{FF2B5EF4-FFF2-40B4-BE49-F238E27FC236}">
                <a16:creationId xmlns:a16="http://schemas.microsoft.com/office/drawing/2014/main" id="{C473DD31-664E-23D0-198A-874D0AA8D8D9}"/>
              </a:ext>
            </a:extLst>
          </p:cNvPr>
          <p:cNvSpPr>
            <a:spLocks noChangeArrowheads="1"/>
          </p:cNvSpPr>
          <p:nvPr/>
        </p:nvSpPr>
        <p:spPr bwMode="auto">
          <a:xfrm>
            <a:off x="3509963" y="3589035"/>
            <a:ext cx="3200400" cy="285750"/>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Risks and Recommendations</a:t>
            </a:r>
            <a:endParaRPr lang="en-US" sz="1275" dirty="0">
              <a:latin typeface="+mn-lt"/>
            </a:endParaRPr>
          </a:p>
        </p:txBody>
      </p:sp>
      <p:sp>
        <p:nvSpPr>
          <p:cNvPr id="13354" name="Rectangle 2">
            <a:extLst>
              <a:ext uri="{FF2B5EF4-FFF2-40B4-BE49-F238E27FC236}">
                <a16:creationId xmlns:a16="http://schemas.microsoft.com/office/drawing/2014/main" id="{FEFB349F-D8CF-A886-A476-4196A60762D3}"/>
              </a:ext>
            </a:extLst>
          </p:cNvPr>
          <p:cNvSpPr>
            <a:spLocks noChangeArrowheads="1"/>
          </p:cNvSpPr>
          <p:nvPr/>
        </p:nvSpPr>
        <p:spPr bwMode="auto">
          <a:xfrm>
            <a:off x="125015" y="4179585"/>
            <a:ext cx="34290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Char char="•"/>
            </a:pPr>
            <a:r>
              <a:rPr lang="en-US" altLang="en-US" sz="1050" dirty="0"/>
              <a:t>Meeting milestones</a:t>
            </a:r>
          </a:p>
          <a:p>
            <a:pPr eaLnBrk="1" hangingPunct="1">
              <a:spcBef>
                <a:spcPct val="0"/>
              </a:spcBef>
              <a:buClrTx/>
              <a:buSzTx/>
              <a:buFontTx/>
              <a:buChar char="•"/>
            </a:pPr>
            <a:r>
              <a:rPr lang="en-US" altLang="en-US" sz="1050" dirty="0"/>
              <a:t>Having at least 20 participants per event</a:t>
            </a:r>
          </a:p>
        </p:txBody>
      </p:sp>
      <p:sp>
        <p:nvSpPr>
          <p:cNvPr id="13355" name="Rectangle 3">
            <a:extLst>
              <a:ext uri="{FF2B5EF4-FFF2-40B4-BE49-F238E27FC236}">
                <a16:creationId xmlns:a16="http://schemas.microsoft.com/office/drawing/2014/main" id="{0A5A0BB2-3D01-68D9-FBB4-7DF790E6631A}"/>
              </a:ext>
            </a:extLst>
          </p:cNvPr>
          <p:cNvSpPr>
            <a:spLocks noChangeArrowheads="1"/>
          </p:cNvSpPr>
          <p:nvPr/>
        </p:nvSpPr>
        <p:spPr bwMode="auto">
          <a:xfrm>
            <a:off x="0" y="1426517"/>
            <a:ext cx="3489722"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lvl="1">
              <a:spcBef>
                <a:spcPct val="0"/>
              </a:spcBef>
              <a:buClrTx/>
              <a:buFontTx/>
              <a:buNone/>
            </a:pPr>
            <a:r>
              <a:rPr lang="en-US" altLang="en-US" sz="1050"/>
              <a:t>Who members </a:t>
            </a:r>
            <a:r>
              <a:rPr lang="en-US" altLang="en-US" sz="1050" dirty="0"/>
              <a:t>are influences what they will enjoy.  By creating events based on newly elevated senior member panelists’ expertise, we will engage those members and organically hit upon areas practiced by members in our region</a:t>
            </a:r>
          </a:p>
        </p:txBody>
      </p:sp>
      <p:sp>
        <p:nvSpPr>
          <p:cNvPr id="13356" name="TextBox 1">
            <a:extLst>
              <a:ext uri="{FF2B5EF4-FFF2-40B4-BE49-F238E27FC236}">
                <a16:creationId xmlns:a16="http://schemas.microsoft.com/office/drawing/2014/main" id="{6A089158-E405-CC76-E37F-324643B29C35}"/>
              </a:ext>
            </a:extLst>
          </p:cNvPr>
          <p:cNvSpPr txBox="1">
            <a:spLocks noChangeArrowheads="1"/>
          </p:cNvSpPr>
          <p:nvPr/>
        </p:nvSpPr>
        <p:spPr bwMode="auto">
          <a:xfrm>
            <a:off x="3644504" y="417244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None/>
            </a:pPr>
            <a:endParaRPr lang="en-US" altLang="en-US" sz="1350"/>
          </a:p>
        </p:txBody>
      </p:sp>
      <p:sp>
        <p:nvSpPr>
          <p:cNvPr id="13357" name="Rectangle 2">
            <a:extLst>
              <a:ext uri="{FF2B5EF4-FFF2-40B4-BE49-F238E27FC236}">
                <a16:creationId xmlns:a16="http://schemas.microsoft.com/office/drawing/2014/main" id="{764C5FAC-442E-E1F1-D2FE-BC9B55295C2D}"/>
              </a:ext>
            </a:extLst>
          </p:cNvPr>
          <p:cNvSpPr>
            <a:spLocks noChangeArrowheads="1"/>
          </p:cNvSpPr>
          <p:nvPr/>
        </p:nvSpPr>
        <p:spPr bwMode="auto">
          <a:xfrm>
            <a:off x="3617118" y="3886200"/>
            <a:ext cx="3181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eaLnBrk="1" hangingPunct="1">
              <a:spcBef>
                <a:spcPct val="0"/>
              </a:spcBef>
              <a:buClrTx/>
              <a:buSzTx/>
              <a:buFontTx/>
              <a:buChar char="•"/>
            </a:pPr>
            <a:r>
              <a:rPr lang="en-US" altLang="en-US" sz="1050" dirty="0"/>
              <a:t>Risk that this will stop at the Region-level.  Recommend sharing section-specific lists of newly elevated senior member grouped by technical </a:t>
            </a:r>
            <a:r>
              <a:rPr lang="en-US" altLang="en-US" sz="1050"/>
              <a:t>specialties with </a:t>
            </a:r>
            <a:r>
              <a:rPr lang="en-US" altLang="en-US" sz="1050" dirty="0"/>
              <a:t>section chairs</a:t>
            </a:r>
          </a:p>
          <a:p>
            <a:pPr eaLnBrk="1" hangingPunct="1">
              <a:spcBef>
                <a:spcPct val="0"/>
              </a:spcBef>
              <a:buClrTx/>
              <a:buSzTx/>
              <a:buFontTx/>
              <a:buChar char="•"/>
            </a:pPr>
            <a:endParaRPr lang="en-US" altLang="en-US" sz="1050" dirty="0"/>
          </a:p>
        </p:txBody>
      </p:sp>
      <p:sp>
        <p:nvSpPr>
          <p:cNvPr id="2" name="Rectangle 7">
            <a:extLst>
              <a:ext uri="{FF2B5EF4-FFF2-40B4-BE49-F238E27FC236}">
                <a16:creationId xmlns:a16="http://schemas.microsoft.com/office/drawing/2014/main" id="{A48BF554-E066-6A07-D5D1-0F14266FC1E7}"/>
              </a:ext>
            </a:extLst>
          </p:cNvPr>
          <p:cNvSpPr>
            <a:spLocks noChangeArrowheads="1"/>
          </p:cNvSpPr>
          <p:nvPr/>
        </p:nvSpPr>
        <p:spPr bwMode="auto">
          <a:xfrm>
            <a:off x="240506" y="829732"/>
            <a:ext cx="3240881" cy="157163"/>
          </a:xfrm>
          <a:prstGeom prst="rect">
            <a:avLst/>
          </a:prstGeom>
          <a:solidFill>
            <a:srgbClr val="EAEAEA"/>
          </a:solidFill>
          <a:ln w="9525">
            <a:noFill/>
            <a:miter lim="800000"/>
            <a:headEnd/>
            <a:tailEnd/>
          </a:ln>
        </p:spPr>
        <p:txBody>
          <a:bodyPr wrap="none" anchor="ctr"/>
          <a:lstStyle/>
          <a:p>
            <a:pPr eaLnBrk="1" fontAlgn="auto" hangingPunct="1">
              <a:spcBef>
                <a:spcPts val="0"/>
              </a:spcBef>
              <a:spcAft>
                <a:spcPts val="0"/>
              </a:spcAft>
              <a:defRPr/>
            </a:pPr>
            <a:r>
              <a:rPr lang="en-US" sz="1275" dirty="0">
                <a:solidFill>
                  <a:schemeClr val="tx2">
                    <a:lumMod val="75000"/>
                  </a:schemeClr>
                </a:solidFill>
                <a:latin typeface="Arial Black" pitchFamily="34" charset="0"/>
                <a:ea typeface="ＭＳ Ｐゴシック" pitchFamily="-112" charset="-128"/>
              </a:rPr>
              <a:t>Lead</a:t>
            </a:r>
            <a:r>
              <a:rPr lang="en-US" dirty="0">
                <a:solidFill>
                  <a:schemeClr val="tx2">
                    <a:lumMod val="75000"/>
                  </a:schemeClr>
                </a:solidFill>
                <a:latin typeface="Arial Black" pitchFamily="34" charset="0"/>
                <a:ea typeface="ＭＳ Ｐゴシック" pitchFamily="-112" charset="-128"/>
              </a:rPr>
              <a:t> </a:t>
            </a:r>
            <a:endParaRPr lang="en-US" dirty="0">
              <a:solidFill>
                <a:schemeClr val="tx2">
                  <a:lumMod val="75000"/>
                </a:schemeClr>
              </a:solidFill>
              <a:latin typeface="+mn-lt"/>
              <a:ea typeface="ＭＳ Ｐゴシック" pitchFamily="-112" charset="-128"/>
            </a:endParaRPr>
          </a:p>
        </p:txBody>
      </p:sp>
      <p:sp>
        <p:nvSpPr>
          <p:cNvPr id="3" name="Rectangle 3">
            <a:extLst>
              <a:ext uri="{FF2B5EF4-FFF2-40B4-BE49-F238E27FC236}">
                <a16:creationId xmlns:a16="http://schemas.microsoft.com/office/drawing/2014/main" id="{53E850A3-3C78-BAC5-FDC2-FD3A32F52AB7}"/>
              </a:ext>
            </a:extLst>
          </p:cNvPr>
          <p:cNvSpPr>
            <a:spLocks noChangeArrowheads="1"/>
          </p:cNvSpPr>
          <p:nvPr/>
        </p:nvSpPr>
        <p:spPr bwMode="auto">
          <a:xfrm>
            <a:off x="-278320" y="1005408"/>
            <a:ext cx="34897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80000"/>
              <a:buBlip>
                <a:blip r:embed="rId3"/>
              </a:buBlip>
              <a:defRPr sz="28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595959"/>
              </a:buClr>
              <a:buFont typeface="Wingdings" pitchFamily="2" charset="2"/>
              <a:buChar char="§"/>
              <a:defRPr sz="2200">
                <a:solidFill>
                  <a:schemeClr val="tx1"/>
                </a:solidFill>
                <a:latin typeface="Verdana" panose="020B0604030504040204" pitchFamily="34" charset="0"/>
                <a:ea typeface="ヒラギノ角ゴ Pro W3" pitchFamily="-84" charset="-128"/>
                <a:cs typeface="ヒラギノ角ゴ Pro W3" pitchFamily="-8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ヒラギノ角ゴ Pro W3" pitchFamily="-84" charset="-128"/>
                <a:cs typeface="ヒラギノ角ゴ Pro W3" pitchFamily="-84" charset="-128"/>
              </a:defRPr>
            </a:lvl4pPr>
            <a:lvl5pPr marL="2057400" indent="-228600">
              <a:spcBef>
                <a:spcPct val="20000"/>
              </a:spcBef>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5pPr>
            <a:lvl6pPr marL="25146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6pPr>
            <a:lvl7pPr marL="29718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7pPr>
            <a:lvl8pPr marL="34290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8pPr>
            <a:lvl9pPr marL="3886200" indent="-228600" eaLnBrk="0" fontAlgn="base" hangingPunct="0">
              <a:spcBef>
                <a:spcPct val="20000"/>
              </a:spcBef>
              <a:spcAft>
                <a:spcPct val="0"/>
              </a:spcAft>
              <a:buClr>
                <a:srgbClr val="595959"/>
              </a:buClr>
              <a:buFont typeface="Wingdings" pitchFamily="2" charset="2"/>
              <a:buChar char="§"/>
              <a:defRPr>
                <a:solidFill>
                  <a:schemeClr val="tx1"/>
                </a:solidFill>
                <a:latin typeface="Verdana" panose="020B0604030504040204" pitchFamily="34" charset="0"/>
                <a:ea typeface="MS PGothic" panose="020B0600070205080204" pitchFamily="34" charset="-128"/>
                <a:cs typeface="ヒラギノ角ゴ Pro W3" pitchFamily="-84" charset="-128"/>
              </a:defRPr>
            </a:lvl9pPr>
          </a:lstStyle>
          <a:p>
            <a:pPr lvl="1">
              <a:spcBef>
                <a:spcPct val="0"/>
              </a:spcBef>
              <a:buClrTx/>
              <a:buFontTx/>
              <a:buNone/>
            </a:pPr>
            <a:r>
              <a:rPr lang="en-US" altLang="en-US" sz="1050" dirty="0"/>
              <a:t>SSC</a:t>
            </a:r>
          </a:p>
        </p:txBody>
      </p:sp>
    </p:spTree>
    <p:extLst>
      <p:ext uri="{BB962C8B-B14F-4D97-AF65-F5344CB8AC3E}">
        <p14:creationId xmlns:p14="http://schemas.microsoft.com/office/powerpoint/2010/main" val="216497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273844"/>
            <a:ext cx="7620000" cy="685800"/>
          </a:xfrm>
        </p:spPr>
        <p:txBody>
          <a:bodyPr>
            <a:normAutofit fontScale="90000"/>
          </a:bodyPr>
          <a:lstStyle/>
          <a:p>
            <a:r>
              <a:rPr lang="en-US" dirty="0"/>
              <a:t>Bonus Goal:  </a:t>
            </a:r>
            <a:r>
              <a:rPr lang="en-US"/>
              <a:t>LM Engagement </a:t>
            </a:r>
            <a:r>
              <a:rPr lang="en-US" dirty="0"/>
              <a:t>with Students and YPs</a:t>
            </a:r>
          </a:p>
        </p:txBody>
      </p:sp>
      <p:sp>
        <p:nvSpPr>
          <p:cNvPr id="3" name="Content Placeholder 2"/>
          <p:cNvSpPr>
            <a:spLocks noGrp="1"/>
          </p:cNvSpPr>
          <p:nvPr>
            <p:ph idx="1"/>
          </p:nvPr>
        </p:nvSpPr>
        <p:spPr>
          <a:xfrm>
            <a:off x="88669" y="1028699"/>
            <a:ext cx="8950035" cy="3498966"/>
          </a:xfrm>
        </p:spPr>
        <p:txBody>
          <a:bodyPr numCol="2" spcCol="182880">
            <a:noAutofit/>
          </a:bodyPr>
          <a:lstStyle/>
          <a:p>
            <a:r>
              <a:rPr lang="en-US" sz="1600" dirty="0"/>
              <a:t>LMF (life member fund) is generated from the donations received from the IEEE life members (LF, LS &amp; LM) for programs and activities of interest to LMs and LMC (life member committee) that foster innovative technology for human benefit.</a:t>
            </a:r>
          </a:p>
          <a:p>
            <a:r>
              <a:rPr lang="en-US" sz="1600" dirty="0"/>
              <a:t>Life members uses LMF to engage in supporting various programs, activities and projects including next generation innovators, students, HKN - Honor Society, young professional.</a:t>
            </a:r>
          </a:p>
          <a:p>
            <a:r>
              <a:rPr lang="en-US" sz="1600" dirty="0"/>
              <a:t>LMC provides project funding for Regional Student Competitions</a:t>
            </a:r>
          </a:p>
          <a:p>
            <a:pPr lvl="1"/>
            <a:r>
              <a:rPr lang="en-US" sz="1400" dirty="0"/>
              <a:t>HKN and Student Branch activities</a:t>
            </a:r>
          </a:p>
          <a:p>
            <a:pPr lvl="1"/>
            <a:r>
              <a:rPr lang="en-US" sz="1400" dirty="0"/>
              <a:t>WISE (Washington Intern for students in Engineering) for US students.</a:t>
            </a:r>
          </a:p>
          <a:p>
            <a:pPr lvl="1"/>
            <a:r>
              <a:rPr lang="en-US" sz="1400" dirty="0"/>
              <a:t>Education STEM Outreach / Excite Students / Empower young</a:t>
            </a:r>
          </a:p>
          <a:p>
            <a:pPr lvl="1"/>
            <a:r>
              <a:rPr lang="en-US" sz="1400" dirty="0"/>
              <a:t>Rising Star Conferences (Students / YP)</a:t>
            </a:r>
          </a:p>
          <a:p>
            <a:pPr lvl="1"/>
            <a:r>
              <a:rPr lang="en-US" sz="1400" dirty="0"/>
              <a:t>LMAG Activities</a:t>
            </a:r>
          </a:p>
          <a:p>
            <a:pPr lvl="1"/>
            <a:r>
              <a:rPr lang="en-US" sz="1400" dirty="0"/>
              <a:t>Grant Proposals - Student Activities</a:t>
            </a:r>
          </a:p>
          <a:p>
            <a:r>
              <a:rPr lang="en-US" sz="1600" dirty="0"/>
              <a:t>LMAG participate in local STEM activities for K-12 or with local college student branches and Mentor next generation technologists. </a:t>
            </a:r>
          </a:p>
          <a:p>
            <a:r>
              <a:rPr lang="en-US" sz="1600" dirty="0"/>
              <a:t>Other Ideas:</a:t>
            </a:r>
          </a:p>
          <a:p>
            <a:pPr lvl="1"/>
            <a:r>
              <a:rPr lang="en-US" sz="1400" dirty="0"/>
              <a:t>Start a mentorship program in R3 between LMs (mentors) and YPs (mentees) by pairing LMs in the region with YPs/Students</a:t>
            </a:r>
          </a:p>
        </p:txBody>
      </p:sp>
    </p:spTree>
    <p:extLst>
      <p:ext uri="{BB962C8B-B14F-4D97-AF65-F5344CB8AC3E}">
        <p14:creationId xmlns:p14="http://schemas.microsoft.com/office/powerpoint/2010/main" val="413998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294085" y="141685"/>
            <a:ext cx="8221265" cy="665559"/>
          </a:xfrm>
        </p:spPr>
        <p:txBody>
          <a:bodyPr>
            <a:normAutofit/>
          </a:bodyPr>
          <a:lstStyle/>
          <a:p>
            <a:pPr>
              <a:spcBef>
                <a:spcPct val="0"/>
              </a:spcBef>
              <a:spcAft>
                <a:spcPct val="0"/>
              </a:spcAft>
              <a:buFont typeface="Open Sans" charset="0"/>
              <a:buNone/>
            </a:pPr>
            <a:r>
              <a:rPr lang="en-US" altLang="en-US" dirty="0">
                <a:latin typeface="Open Sans" charset="0"/>
                <a:cs typeface="Open Sans" charset="0"/>
                <a:sym typeface="Open Sans" charset="0"/>
              </a:rPr>
              <a:t>R3 Wiki Knowledgebase</a:t>
            </a:r>
          </a:p>
        </p:txBody>
      </p:sp>
      <p:sp>
        <p:nvSpPr>
          <p:cNvPr id="23555" name="Text Placeholder 2"/>
          <p:cNvSpPr txBox="1">
            <a:spLocks noGrp="1"/>
          </p:cNvSpPr>
          <p:nvPr>
            <p:ph type="body" idx="1"/>
          </p:nvPr>
        </p:nvSpPr>
        <p:spPr>
          <a:xfrm>
            <a:off x="3856435" y="971550"/>
            <a:ext cx="5212556" cy="3167063"/>
          </a:xfrm>
        </p:spPr>
        <p:txBody>
          <a:bodyPr>
            <a:normAutofit/>
          </a:bodyPr>
          <a:lstStyle/>
          <a:p>
            <a:pPr>
              <a:spcAft>
                <a:spcPct val="0"/>
              </a:spcAft>
            </a:pPr>
            <a:r>
              <a:rPr lang="en-US" altLang="en-US" sz="1600" b="1" i="1" dirty="0">
                <a:latin typeface="Arial" panose="020B0604020202020204" pitchFamily="34" charset="0"/>
                <a:cs typeface="Arial" panose="020B0604020202020204" pitchFamily="34" charset="0"/>
                <a:hlinkClick r:id="rId2"/>
              </a:rPr>
              <a:t>https://kb.ieee.org/r3/</a:t>
            </a:r>
            <a:r>
              <a:rPr lang="en-US" altLang="en-US" sz="1600" b="1" i="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or navigate from the Region 3 website under Resources</a:t>
            </a:r>
            <a:endParaRPr lang="en-US" altLang="en-US" sz="1600" b="1" i="1" dirty="0">
              <a:latin typeface="Arial" panose="020B0604020202020204" pitchFamily="34" charset="0"/>
              <a:cs typeface="Arial" panose="020B0604020202020204" pitchFamily="34" charset="0"/>
            </a:endParaRPr>
          </a:p>
          <a:p>
            <a:pPr>
              <a:spcAft>
                <a:spcPct val="0"/>
              </a:spcAft>
            </a:pPr>
            <a:r>
              <a:rPr lang="en-US" altLang="en-US" sz="1600" dirty="0">
                <a:latin typeface="Arial" panose="020B0604020202020204" pitchFamily="34" charset="0"/>
                <a:cs typeface="Arial" panose="020B0604020202020204" pitchFamily="34" charset="0"/>
              </a:rPr>
              <a:t>Created and updated by the R3 Section Support Committee</a:t>
            </a:r>
          </a:p>
          <a:p>
            <a:pPr>
              <a:spcAft>
                <a:spcPct val="0"/>
              </a:spcAft>
            </a:pPr>
            <a:r>
              <a:rPr lang="en-US" altLang="en-US" sz="1600" dirty="0">
                <a:latin typeface="Arial" panose="020B0604020202020204" pitchFamily="34" charset="0"/>
                <a:cs typeface="Arial" panose="020B0604020202020204" pitchFamily="34" charset="0"/>
              </a:rPr>
              <a:t>Feedback welcome: </a:t>
            </a:r>
            <a:r>
              <a:rPr lang="en-US" altLang="en-US" sz="1600" dirty="0">
                <a:latin typeface="Arial" panose="020B0604020202020204" pitchFamily="34" charset="0"/>
                <a:cs typeface="Arial" panose="020B0604020202020204" pitchFamily="34" charset="0"/>
                <a:hlinkClick r:id="rId3"/>
              </a:rPr>
              <a:t>r3-ssc@ieee.org</a:t>
            </a:r>
            <a:r>
              <a:rPr lang="en-US" altLang="en-US" sz="1600" dirty="0">
                <a:latin typeface="Arial" panose="020B0604020202020204" pitchFamily="34" charset="0"/>
                <a:cs typeface="Arial" panose="020B0604020202020204" pitchFamily="34" charset="0"/>
              </a:rPr>
              <a:t> or on wiki itself</a:t>
            </a:r>
          </a:p>
          <a:p>
            <a:pPr>
              <a:spcAft>
                <a:spcPct val="0"/>
              </a:spcAft>
            </a:pPr>
            <a:endParaRPr lang="en-US" altLang="en-US" sz="16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5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a:defRPr sz="105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defRPr sz="105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defRPr sz="105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defRPr sz="105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8859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2288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717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14650" indent="-17145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290C59D-6DAB-4660-9378-9E0D4F71D257}" type="slidenum">
              <a:rPr lang="en-US" altLang="en-US" sz="750">
                <a:solidFill>
                  <a:srgbClr val="00629B"/>
                </a:solidFill>
                <a:latin typeface="Calibri" panose="020F0502020204030204" pitchFamily="34" charset="0"/>
                <a:cs typeface="Calibri" panose="020F0502020204030204" pitchFamily="34" charset="0"/>
                <a:sym typeface="Calibri" panose="020F0502020204030204" pitchFamily="34" charset="0"/>
              </a:rPr>
              <a:pPr/>
              <a:t>9</a:t>
            </a:fld>
            <a:endParaRPr lang="en-US" altLang="en-US" sz="75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Picture 4"/>
          <p:cNvPicPr>
            <a:picLocks noChangeAspect="1"/>
          </p:cNvPicPr>
          <p:nvPr/>
        </p:nvPicPr>
        <p:blipFill>
          <a:blip r:embed="rId4"/>
          <a:stretch>
            <a:fillRect/>
          </a:stretch>
        </p:blipFill>
        <p:spPr>
          <a:xfrm>
            <a:off x="146447" y="1010841"/>
            <a:ext cx="3671888" cy="4081463"/>
          </a:xfrm>
          <a:prstGeom prst="rect">
            <a:avLst/>
          </a:prstGeom>
          <a:ln w="31750">
            <a:solidFill>
              <a:schemeClr val="accent1">
                <a:shade val="95000"/>
                <a:satMod val="10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5582841" y="2384822"/>
            <a:ext cx="1771650" cy="1757363"/>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607677886"/>
      </p:ext>
    </p:extLst>
  </p:cSld>
  <p:clrMapOvr>
    <a:masterClrMapping/>
  </p:clrMapOvr>
</p:sld>
</file>

<file path=ppt/theme/theme1.xml><?xml version="1.0" encoding="utf-8"?>
<a:theme xmlns:a="http://schemas.openxmlformats.org/drawingml/2006/main" name="1_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0</TotalTime>
  <Words>1096</Words>
  <Application>Microsoft Office PowerPoint</Application>
  <PresentationFormat>On-screen Show (16:9)</PresentationFormat>
  <Paragraphs>155</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Helvetica Neue</vt:lpstr>
      <vt:lpstr>Open Sans</vt:lpstr>
      <vt:lpstr>1_Office Theme</vt:lpstr>
      <vt:lpstr>Section Support Committee</vt:lpstr>
      <vt:lpstr>Assist Sections</vt:lpstr>
      <vt:lpstr>Responsibilities</vt:lpstr>
      <vt:lpstr>Who Are We?</vt:lpstr>
      <vt:lpstr>PowerPoint Presentation</vt:lpstr>
      <vt:lpstr>PowerPoint Presentation</vt:lpstr>
      <vt:lpstr>PowerPoint Presentation</vt:lpstr>
      <vt:lpstr>Bonus Goal:  LM Engagement with Students and YPs</vt:lpstr>
      <vt:lpstr>R3 Wiki Knowledgebase</vt:lpstr>
      <vt:lpstr>Example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2022-03-30T22:51:58Z</dcterms:created>
  <dcterms:modified xsi:type="dcterms:W3CDTF">2024-03-20T15:43:15Z</dcterms:modified>
</cp:coreProperties>
</file>