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004578"/>
    <a:srgbClr val="F3F1E5"/>
    <a:srgbClr val="B2D5D7"/>
    <a:srgbClr val="5B9BD5"/>
    <a:srgbClr val="2CB6C0"/>
    <a:srgbClr val="01B4E3"/>
    <a:srgbClr val="EE7422"/>
    <a:srgbClr val="0066A1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CE06B-297B-470A-9705-5B96B92B04D1}" v="6" dt="2024-03-11T09:02:31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23" autoAdjust="0"/>
  </p:normalViewPr>
  <p:slideViewPr>
    <p:cSldViewPr snapToGrid="0" snapToObjects="1">
      <p:cViewPr varScale="1">
        <p:scale>
          <a:sx n="105" d="100"/>
          <a:sy n="105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D3C88-FA71-294E-8FBB-2671B50ECF7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0">
                <a:schemeClr val="bg1">
                  <a:alpha val="73000"/>
                </a:schemeClr>
              </a:gs>
              <a:gs pos="0">
                <a:srgbClr val="00457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10CA0BE2-BE13-4A40-9413-1B760703C131}"/>
              </a:ext>
            </a:extLst>
          </p:cNvPr>
          <p:cNvSpPr/>
          <p:nvPr userDrawn="1"/>
        </p:nvSpPr>
        <p:spPr>
          <a:xfrm flipV="1">
            <a:off x="0" y="-1"/>
            <a:ext cx="9144000" cy="1479117"/>
          </a:xfrm>
          <a:prstGeom prst="snip1Rect">
            <a:avLst>
              <a:gd name="adj" fmla="val 3830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249937"/>
            <a:ext cx="6790266" cy="1007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4279AE8-1064-C845-9402-BFE03443A3CD}"/>
              </a:ext>
            </a:extLst>
          </p:cNvPr>
          <p:cNvSpPr txBox="1">
            <a:spLocks/>
          </p:cNvSpPr>
          <p:nvPr userDrawn="1"/>
        </p:nvSpPr>
        <p:spPr>
          <a:xfrm>
            <a:off x="626806" y="4792808"/>
            <a:ext cx="2349362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rgbClr val="0073AE"/>
                </a:solidFill>
              </a:rPr>
              <a:t>www.ieee.org</a:t>
            </a:r>
            <a:br>
              <a:rPr lang="en-US" sz="1000" i="0" dirty="0">
                <a:solidFill>
                  <a:srgbClr val="0073AE"/>
                </a:solidFill>
              </a:rPr>
            </a:br>
            <a:r>
              <a:rPr lang="en-US" sz="1000" i="0" dirty="0">
                <a:solidFill>
                  <a:srgbClr val="0073AE"/>
                </a:solidFill>
              </a:rPr>
              <a:t>r3.ieee.org/committees/conference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2211133F-2A59-F644-BB08-CC010CDC7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298D5-4706-6746-9EBB-BD6766B6F917}"/>
              </a:ext>
            </a:extLst>
          </p:cNvPr>
          <p:cNvGrpSpPr/>
          <p:nvPr userDrawn="1"/>
        </p:nvGrpSpPr>
        <p:grpSpPr>
          <a:xfrm>
            <a:off x="5373859" y="194940"/>
            <a:ext cx="3376246" cy="3376246"/>
            <a:chOff x="5373859" y="194940"/>
            <a:chExt cx="3376246" cy="33762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D4843A-38B6-6642-B9AC-9F9329911558}"/>
                </a:ext>
              </a:extLst>
            </p:cNvPr>
            <p:cNvSpPr/>
            <p:nvPr userDrawn="1"/>
          </p:nvSpPr>
          <p:spPr>
            <a:xfrm>
              <a:off x="5373859" y="194940"/>
              <a:ext cx="3376246" cy="3376246"/>
            </a:xfrm>
            <a:prstGeom prst="ellipse">
              <a:avLst/>
            </a:prstGeom>
            <a:noFill/>
            <a:ln w="152400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786258-5F38-ED49-836E-96926D5BF0B3}"/>
                </a:ext>
              </a:extLst>
            </p:cNvPr>
            <p:cNvSpPr/>
            <p:nvPr userDrawn="1"/>
          </p:nvSpPr>
          <p:spPr>
            <a:xfrm>
              <a:off x="5780650" y="601731"/>
              <a:ext cx="2562664" cy="2562664"/>
            </a:xfrm>
            <a:prstGeom prst="ellipse">
              <a:avLst/>
            </a:prstGeom>
            <a:noFill/>
            <a:ln w="228600"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FF24B-24DF-2343-B3AB-9C3FF9208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941"/>
          <a:stretch/>
        </p:blipFill>
        <p:spPr>
          <a:xfrm>
            <a:off x="3120942" y="2271326"/>
            <a:ext cx="5452063" cy="82296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A5B7B470-CA8F-4C46-A188-458A744C90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30611" y="2269671"/>
            <a:ext cx="5176575" cy="803533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YOUR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B3373-4AE8-4B07-72FE-A67DBCA727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411" y="249937"/>
            <a:ext cx="1023346" cy="4512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25BD6327-A655-CB4C-9022-C902AFCF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CE2A48-918A-4F4D-9C25-F80AC645B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E4EB3E-D01C-3140-842B-725326F30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E439709E-2CD8-F240-9371-BF7AB7E2C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787C65-1F4B-0E4E-95A7-F43EC6863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356E89-0D61-8843-8BC4-C3F9889576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DE3A4D52-FFAD-CE41-B808-E1C2F2FE6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F8E802-A667-E749-9B4E-04D9F9B73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1653C3E-F5ED-A44E-B894-622FE0EE70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D857CCF-BD8C-4A42-B6E9-F844BBE45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B91916-D78A-6E4F-B9CC-220D83C763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B2D88C-F373-B14F-92E7-559A0E5085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51B6BB5F-FC10-644D-A707-A0AEDE367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AA0B72-DDF2-954A-91C8-600C1850E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E61B1E-F8B9-E84B-9C5A-8541B0A381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5DA80970-DF66-6342-80AE-7059F4EE8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8F6173-B7D3-184A-A0C5-8DC4F0E0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6C3B1E-6799-E849-ADD8-37EE24515A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8A79AB-439B-EE4B-9862-D6E35D88B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1469"/>
            <a:ext cx="7886700" cy="314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F9C7E8D2-BD30-8147-BE09-FE62AA6CB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B781DE-6B70-B24C-9305-028A968D4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8DFF7A3-EB08-8043-9EE0-4100B49F9D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0863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4F21D9-EE7D-064E-BD93-781120889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8506CD5-19B5-6B4C-80C4-5B00E10DFC65}"/>
              </a:ext>
            </a:extLst>
          </p:cNvPr>
          <p:cNvSpPr/>
          <p:nvPr userDrawn="1"/>
        </p:nvSpPr>
        <p:spPr>
          <a:xfrm>
            <a:off x="7089" y="0"/>
            <a:ext cx="9144000" cy="5143500"/>
          </a:xfrm>
          <a:prstGeom prst="rect">
            <a:avLst/>
          </a:prstGeom>
          <a:gradFill>
            <a:gsLst>
              <a:gs pos="100000">
                <a:schemeClr val="bg1">
                  <a:alpha val="73000"/>
                </a:schemeClr>
              </a:gs>
              <a:gs pos="0">
                <a:srgbClr val="00457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0BA4C621-8E5F-3D4E-93FE-72FB1CA1A547}"/>
              </a:ext>
            </a:extLst>
          </p:cNvPr>
          <p:cNvSpPr txBox="1">
            <a:spLocks/>
          </p:cNvSpPr>
          <p:nvPr userDrawn="1"/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rgbClr val="0073A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68048C7-B2F7-B445-975E-A597EEC7C7B8}"/>
              </a:ext>
            </a:extLst>
          </p:cNvPr>
          <p:cNvSpPr txBox="1">
            <a:spLocks/>
          </p:cNvSpPr>
          <p:nvPr userDrawn="1"/>
        </p:nvSpPr>
        <p:spPr>
          <a:xfrm>
            <a:off x="626806" y="4792808"/>
            <a:ext cx="2343538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rgbClr val="0073AE"/>
                </a:solidFill>
              </a:rPr>
              <a:t>www.ieee.org</a:t>
            </a:r>
            <a:br>
              <a:rPr lang="en-US" sz="1000" i="0" dirty="0">
                <a:solidFill>
                  <a:srgbClr val="0073AE"/>
                </a:solidFill>
              </a:rPr>
            </a:br>
            <a:r>
              <a:rPr lang="en-US" sz="1000" i="0" dirty="0">
                <a:solidFill>
                  <a:srgbClr val="0073AE"/>
                </a:solidFill>
              </a:rPr>
              <a:t>r3.ieee.org/committees/conference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DE1B14-477C-964F-B03B-C2976C1D2717}"/>
              </a:ext>
            </a:extLst>
          </p:cNvPr>
          <p:cNvGrpSpPr/>
          <p:nvPr userDrawn="1"/>
        </p:nvGrpSpPr>
        <p:grpSpPr>
          <a:xfrm>
            <a:off x="5373859" y="194940"/>
            <a:ext cx="3376246" cy="3376246"/>
            <a:chOff x="5373859" y="194940"/>
            <a:chExt cx="3376246" cy="337624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476AB2-477D-4246-9243-484EFB5DFA3C}"/>
                </a:ext>
              </a:extLst>
            </p:cNvPr>
            <p:cNvSpPr/>
            <p:nvPr userDrawn="1"/>
          </p:nvSpPr>
          <p:spPr>
            <a:xfrm>
              <a:off x="5373859" y="194940"/>
              <a:ext cx="3376246" cy="3376246"/>
            </a:xfrm>
            <a:prstGeom prst="ellipse">
              <a:avLst/>
            </a:prstGeom>
            <a:noFill/>
            <a:ln w="152400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6C8183-9A6D-9145-A15E-DF322A9BB478}"/>
                </a:ext>
              </a:extLst>
            </p:cNvPr>
            <p:cNvSpPr/>
            <p:nvPr userDrawn="1"/>
          </p:nvSpPr>
          <p:spPr>
            <a:xfrm>
              <a:off x="5780650" y="601731"/>
              <a:ext cx="2562664" cy="2562664"/>
            </a:xfrm>
            <a:prstGeom prst="ellipse">
              <a:avLst/>
            </a:prstGeom>
            <a:noFill/>
            <a:ln w="228600"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1FDDA1E-3168-EE4D-AC4F-96655B8BF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-5827" y="-5824"/>
            <a:ext cx="9148729" cy="3628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948" y="890020"/>
            <a:ext cx="7285882" cy="9449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948" y="1903994"/>
            <a:ext cx="7285881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1656AADF-8ABA-8640-B07A-94C3F717D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4951F-509D-E471-D3AF-F46AA54A2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986" y="221613"/>
            <a:ext cx="828675" cy="3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F850326-1ADC-E145-B375-BFED9CA55828}"/>
              </a:ext>
            </a:extLst>
          </p:cNvPr>
          <p:cNvSpPr txBox="1">
            <a:spLocks/>
          </p:cNvSpPr>
          <p:nvPr userDrawn="1"/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rgbClr val="0073A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9F4D61-5399-AD4D-BF97-F28F2089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9599059A-0436-2F4C-BC45-DEA6EAFC1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D80226-29F1-3D4C-855B-39E02DC95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F301200-74FA-7845-8CEC-682ADAD3B4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1DCEC2A-79A6-4F4A-8EE5-FA02EC2BF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C98586-B451-2D40-BA1D-EC98E0A0E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5E209A-2CF2-2847-9B7C-647D94508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99F67E0A-FF49-D54E-9086-FF2B32D6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9B90CA-4A72-3046-B8D4-48E01693A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70A3C-B7D9-3041-8821-067EE08ECC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03AD6F9E-3A00-5A4C-8277-ABA3AC89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FDF4DD-1AA4-CE4B-A69A-18B7CA055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3BF2B8-8C9B-9E49-B624-1B1D00359D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FAA6631-A702-FF4A-82CB-AA391A9B4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9828A8-FB8B-0945-8CD9-7744B4F6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A146E4-2EE5-5C4F-8D4A-79C15E72FD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E42F960-5C96-DD47-A0F5-5CCC5D363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A2D18E-2DE7-864C-87B9-AAE744F76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940"/>
            <a:ext cx="7886700" cy="602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6FFB62-59DB-B44E-86D6-6C6FF5003E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376" y="849018"/>
            <a:ext cx="7285881" cy="297712"/>
          </a:xfr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rgbClr val="0073AE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91016-107E-4840-85B3-79359F2CBEF4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F0C3D-3848-2B42-BED4-D6E05D402D27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17000">
                  <a:srgbClr val="B2D5D7">
                    <a:alpha val="53000"/>
                  </a:srgbClr>
                </a:gs>
                <a:gs pos="63000">
                  <a:srgbClr val="F3F1E5">
                    <a:alpha val="26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43D6F8-68DE-EE45-9F84-221F4B021466}"/>
                </a:ext>
              </a:extLst>
            </p:cNvPr>
            <p:cNvSpPr/>
            <p:nvPr userDrawn="1"/>
          </p:nvSpPr>
          <p:spPr>
            <a:xfrm>
              <a:off x="5373859" y="194940"/>
              <a:ext cx="3376246" cy="3376246"/>
            </a:xfrm>
            <a:prstGeom prst="ellipse">
              <a:avLst/>
            </a:prstGeom>
            <a:noFill/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DEAAED-C6FF-644A-A10E-850B708C2E26}"/>
                </a:ext>
              </a:extLst>
            </p:cNvPr>
            <p:cNvSpPr/>
            <p:nvPr userDrawn="1"/>
          </p:nvSpPr>
          <p:spPr>
            <a:xfrm>
              <a:off x="5780650" y="601731"/>
              <a:ext cx="2562664" cy="2562664"/>
            </a:xfrm>
            <a:prstGeom prst="ellipse">
              <a:avLst/>
            </a:prstGeom>
            <a:noFill/>
            <a:ln w="228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2998B75-E62E-664D-A96A-74CF2F2AF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28"/>
          <a:stretch/>
        </p:blipFill>
        <p:spPr>
          <a:xfrm rot="10800000">
            <a:off x="0" y="0"/>
            <a:ext cx="9144000" cy="12265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23081"/>
            <a:ext cx="7886700" cy="68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1469"/>
            <a:ext cx="7886700" cy="314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9E388FA-EF1C-C347-9A45-7315A4E36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92807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rgbClr val="0073AE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AB74E7-5D31-AA40-91B2-8F3BA6DC0E26}"/>
              </a:ext>
            </a:extLst>
          </p:cNvPr>
          <p:cNvSpPr txBox="1">
            <a:spLocks/>
          </p:cNvSpPr>
          <p:nvPr userDrawn="1"/>
        </p:nvSpPr>
        <p:spPr>
          <a:xfrm>
            <a:off x="626806" y="4792808"/>
            <a:ext cx="2349362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rgbClr val="0073AE"/>
                </a:solidFill>
              </a:rPr>
              <a:t>www.ieee.org</a:t>
            </a:r>
            <a:br>
              <a:rPr lang="en-US" sz="1000" i="0" dirty="0">
                <a:solidFill>
                  <a:srgbClr val="0073AE"/>
                </a:solidFill>
              </a:rPr>
            </a:br>
            <a:r>
              <a:rPr lang="en-US" sz="1000" i="0" dirty="0">
                <a:solidFill>
                  <a:srgbClr val="0073AE"/>
                </a:solidFill>
              </a:rPr>
              <a:t>r3.ieee.org/committees/conference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528062-6820-E147-F327-BD2B0DC00EF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061" y="4668987"/>
            <a:ext cx="794906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62" r:id="rId3"/>
    <p:sldLayoutId id="2147483675" r:id="rId4"/>
    <p:sldLayoutId id="2147483664" r:id="rId5"/>
    <p:sldLayoutId id="2147483674" r:id="rId6"/>
    <p:sldLayoutId id="2147483665" r:id="rId7"/>
    <p:sldLayoutId id="2147483676" r:id="rId8"/>
    <p:sldLayoutId id="2147483677" r:id="rId9"/>
    <p:sldLayoutId id="2147483678" r:id="rId10"/>
    <p:sldLayoutId id="2147483679" r:id="rId11"/>
    <p:sldLayoutId id="2147483667" r:id="rId12"/>
    <p:sldLayoutId id="2147483680" r:id="rId13"/>
    <p:sldLayoutId id="2147483682" r:id="rId14"/>
    <p:sldLayoutId id="2147483681" r:id="rId15"/>
    <p:sldLayoutId id="2147483705" r:id="rId16"/>
  </p:sldLayoutIdLst>
  <p:hf hdr="0" ftr="0" dt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500" b="1" i="0" kern="1200">
          <a:solidFill>
            <a:srgbClr val="004578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ADF6-A12F-A3D0-4F1C-8E89FE5C6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Hold A Conference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6FF3CC-12EB-6DFF-41BC-3AF6865C5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2713BD7-B314-1BE2-A039-4BC32CDC1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SoutheastCon 2024</a:t>
            </a:r>
          </a:p>
          <a:p>
            <a:r>
              <a:rPr lang="en-US" dirty="0"/>
              <a:t>March 23, 2024</a:t>
            </a:r>
          </a:p>
        </p:txBody>
      </p:sp>
    </p:spTree>
    <p:extLst>
      <p:ext uri="{BB962C8B-B14F-4D97-AF65-F5344CB8AC3E}">
        <p14:creationId xmlns:p14="http://schemas.microsoft.com/office/powerpoint/2010/main" val="13749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AC32-BA3F-FBDC-A462-2BC14241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IEEE Region 3 SoutheastCon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D9C36-60A7-0B95-9E23-28F1FC244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Seed Funding</a:t>
            </a:r>
          </a:p>
          <a:p>
            <a:pPr lvl="1"/>
            <a:r>
              <a:rPr lang="en-US" dirty="0"/>
              <a:t>Section is expected to provide $5,000 in seed funding to the conference</a:t>
            </a:r>
          </a:p>
          <a:p>
            <a:pPr lvl="1"/>
            <a:r>
              <a:rPr lang="en-US" dirty="0"/>
              <a:t>Region 3 will match $5,000 in seed funding</a:t>
            </a:r>
          </a:p>
          <a:p>
            <a:r>
              <a:rPr lang="en-US" dirty="0"/>
              <a:t>Expect to spend $215,000 to $275,000</a:t>
            </a:r>
          </a:p>
          <a:p>
            <a:pPr lvl="1"/>
            <a:r>
              <a:rPr lang="en-US" dirty="0"/>
              <a:t>Major cost is food and beverage at the hotel</a:t>
            </a:r>
          </a:p>
          <a:p>
            <a:r>
              <a:rPr lang="en-US" dirty="0"/>
              <a:t>Income at $250,000+</a:t>
            </a:r>
          </a:p>
          <a:p>
            <a:r>
              <a:rPr lang="en-US" dirty="0"/>
              <a:t>Surplus and Deficit</a:t>
            </a:r>
          </a:p>
          <a:p>
            <a:pPr lvl="1"/>
            <a:r>
              <a:rPr lang="en-US" dirty="0"/>
              <a:t>Surplus split 50:50 with region</a:t>
            </a:r>
          </a:p>
          <a:p>
            <a:pPr lvl="2"/>
            <a:r>
              <a:rPr lang="en-US" dirty="0"/>
              <a:t>2023 surplus was almost $75,000</a:t>
            </a:r>
          </a:p>
          <a:p>
            <a:pPr lvl="2"/>
            <a:r>
              <a:rPr lang="en-US" dirty="0"/>
              <a:t>Per Region 3 policy and the memorandum of understanding with the section, Region 3 covers losses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A72A6EE-BB7E-8161-0072-3816A9F1B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</p:spTree>
    <p:extLst>
      <p:ext uri="{BB962C8B-B14F-4D97-AF65-F5344CB8AC3E}">
        <p14:creationId xmlns:p14="http://schemas.microsoft.com/office/powerpoint/2010/main" val="326459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8ADF-FA4D-231A-7531-2BB9D7B4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0BDC7-243B-FB4D-C9A8-9A7F14C99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Interested in hosting IEEE Region 3 SoutheastCon</a:t>
            </a:r>
          </a:p>
          <a:p>
            <a:pPr lvl="1"/>
            <a:r>
              <a:rPr lang="en-US" dirty="0"/>
              <a:t>Region 3 plans on awarding the next 3 </a:t>
            </a:r>
            <a:r>
              <a:rPr lang="en-US" dirty="0" err="1"/>
              <a:t>SoutheastCons</a:t>
            </a:r>
            <a:r>
              <a:rPr lang="en-US" dirty="0"/>
              <a:t> in 2024</a:t>
            </a:r>
          </a:p>
          <a:p>
            <a:pPr lvl="1"/>
            <a:r>
              <a:rPr lang="en-US" dirty="0"/>
              <a:t>2027 is still up for grabs – endorsement by July 2024</a:t>
            </a:r>
          </a:p>
          <a:p>
            <a:pPr lvl="1"/>
            <a:r>
              <a:rPr lang="en-US" dirty="0"/>
              <a:t>Region 3 plans on awarding 2028 and 2029 – endorsement by December 2024</a:t>
            </a:r>
          </a:p>
          <a:p>
            <a:pPr lvl="1"/>
            <a:r>
              <a:rPr lang="en-US" dirty="0"/>
              <a:t>Formally award 2027, 2028, and 2029 at IEEE SoutheastCon 2025 in Charlotte</a:t>
            </a:r>
          </a:p>
          <a:p>
            <a:r>
              <a:rPr lang="en-US"/>
              <a:t>Contact </a:t>
            </a:r>
            <a:r>
              <a:rPr lang="en-US" dirty="0"/>
              <a:t>Information</a:t>
            </a:r>
          </a:p>
          <a:p>
            <a:pPr lvl="1"/>
            <a:r>
              <a:rPr lang="en-US" dirty="0"/>
              <a:t>Joe Juisai</a:t>
            </a:r>
          </a:p>
          <a:p>
            <a:pPr lvl="1"/>
            <a:r>
              <a:rPr lang="en-US" dirty="0"/>
              <a:t>Joe.Juisai@IEEE.org</a:t>
            </a:r>
          </a:p>
          <a:p>
            <a:pPr lvl="1"/>
            <a:r>
              <a:rPr lang="en-US" dirty="0"/>
              <a:t>+1 (415) 260-1980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746B9A2-B7D6-F271-2628-DDC0FC38A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5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603096-3CE4-ED52-8DE8-E191A017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0DEA1-DDEB-BE3E-60AA-C168AC0F4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host conferences?</a:t>
            </a:r>
          </a:p>
          <a:p>
            <a:r>
              <a:rPr lang="en-US" dirty="0"/>
              <a:t>Running a local conference</a:t>
            </a:r>
          </a:p>
          <a:p>
            <a:r>
              <a:rPr lang="en-US" dirty="0"/>
              <a:t>Sponsoring a society conference</a:t>
            </a:r>
          </a:p>
          <a:p>
            <a:r>
              <a:rPr lang="en-US" dirty="0"/>
              <a:t>Hosting IEEE Region 3 SoutheastCon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320FD6-5062-8171-76AB-C332E0D2E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4799C17-BEDE-29FC-A176-E7E45C5C1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496219"/>
            <a:ext cx="3886200" cy="25908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68823D-F1F5-30D7-B1D8-AE8D566A2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Engage your membership base</a:t>
            </a:r>
          </a:p>
          <a:p>
            <a:r>
              <a:rPr lang="en-US" dirty="0"/>
              <a:t>Network with others in the field</a:t>
            </a:r>
          </a:p>
          <a:p>
            <a:r>
              <a:rPr lang="en-US" dirty="0"/>
              <a:t>Experience in planning events</a:t>
            </a:r>
          </a:p>
          <a:p>
            <a:r>
              <a:rPr lang="en-US" dirty="0"/>
              <a:t>Reap benefits of conference surpluses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8FEBD-D254-7EDD-6882-2858707F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host conferences?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37BC7B-2DEF-B82B-CB37-B3842530A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D60A42-D29E-E3D4-017E-E57866086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4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DB013B-9285-163E-24C5-BA47FAC7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local conference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A5C98-2F4B-CC6B-8DA9-91EDDFAFB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running a conference in your Section to engage members</a:t>
            </a:r>
          </a:p>
          <a:p>
            <a:r>
              <a:rPr lang="en-US" dirty="0"/>
              <a:t>Orlando Section Example</a:t>
            </a:r>
          </a:p>
          <a:p>
            <a:pPr lvl="1"/>
            <a:r>
              <a:rPr lang="en-US" dirty="0"/>
              <a:t>Hold a Section Conference at local colleges in the fall in conjunction with the 10 Orlando Society Chapters and 3 Affinity Groups</a:t>
            </a:r>
          </a:p>
          <a:p>
            <a:pPr lvl="2"/>
            <a:r>
              <a:rPr lang="en-US" dirty="0"/>
              <a:t>2019 – UCF</a:t>
            </a:r>
          </a:p>
          <a:p>
            <a:pPr lvl="2"/>
            <a:r>
              <a:rPr lang="en-US" dirty="0"/>
              <a:t>2023 – Valencia</a:t>
            </a:r>
          </a:p>
          <a:p>
            <a:pPr lvl="1"/>
            <a:r>
              <a:rPr lang="en-US" dirty="0"/>
              <a:t>The Section handles the logistics (location, food, registration, etc.)</a:t>
            </a:r>
          </a:p>
          <a:p>
            <a:pPr lvl="1"/>
            <a:r>
              <a:rPr lang="en-US" dirty="0"/>
              <a:t>The Society Chapters and Affinity Groups bring a speaker</a:t>
            </a:r>
          </a:p>
          <a:p>
            <a:pPr lvl="1"/>
            <a:r>
              <a:rPr lang="en-US" dirty="0"/>
              <a:t>Student Branch members help at the registration table and guiding attendees to the right rooms</a:t>
            </a:r>
          </a:p>
          <a:p>
            <a:pPr lvl="1"/>
            <a:r>
              <a:rPr lang="en-US" dirty="0"/>
              <a:t>Society Chapters and Affinity Groups get one technical meeting credit towards their annual activity requirement</a:t>
            </a:r>
          </a:p>
          <a:p>
            <a:pPr lvl="1"/>
            <a:r>
              <a:rPr lang="en-US" dirty="0"/>
              <a:t>Collect a fee to cover food or subsidize students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BE23F2-6BD6-E1AC-BC88-E6E66059C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8CCF1-DA5F-D207-6CF2-53351080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Local Conference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1966F40-18EA-16CF-83AD-0D1C1A444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Sample Agenda and Logistics Needs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B7EAD3-87AF-D136-0467-41B97469A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837381"/>
              </p:ext>
            </p:extLst>
          </p:nvPr>
        </p:nvGraphicFramePr>
        <p:xfrm>
          <a:off x="1660522" y="1320800"/>
          <a:ext cx="2802049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70" imgH="6438834" progId="Excel.Sheet.12">
                  <p:embed/>
                </p:oleObj>
              </mc:Choice>
              <mc:Fallback>
                <p:oleObj name="Worksheet" r:id="rId2" imgW="5495870" imgH="643883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FB7EAD3-87AF-D136-0467-41B97469A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0522" y="1320800"/>
                        <a:ext cx="2802049" cy="328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2C798EC-D56E-F9C6-A57E-ADC38BDFE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467" y="2618114"/>
            <a:ext cx="2491530" cy="68832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A5FB5A-54AD-8655-52CD-FEA1B44BD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0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CAB6-24B1-F939-3C21-DF8D311F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local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3717E-B9FD-71F1-2224-3D00B9C5C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These cannot be planned in two weeks and be successful</a:t>
            </a:r>
          </a:p>
          <a:p>
            <a:r>
              <a:rPr lang="en-US" dirty="0"/>
              <a:t>Minimum 6 months of lead time</a:t>
            </a:r>
          </a:p>
          <a:p>
            <a:pPr lvl="1"/>
            <a:r>
              <a:rPr lang="en-US" dirty="0"/>
              <a:t>Find a venue – Universities are great</a:t>
            </a:r>
          </a:p>
          <a:p>
            <a:pPr lvl="1"/>
            <a:r>
              <a:rPr lang="en-US" dirty="0"/>
              <a:t>Commitment from Society Chapters to participate</a:t>
            </a:r>
          </a:p>
          <a:p>
            <a:pPr lvl="1"/>
            <a:r>
              <a:rPr lang="en-US" dirty="0"/>
              <a:t>Society Chapters identifying speakers</a:t>
            </a:r>
          </a:p>
          <a:p>
            <a:pPr lvl="1"/>
            <a:r>
              <a:rPr lang="en-US" dirty="0"/>
              <a:t>Finding a keynote speaker (if required)</a:t>
            </a:r>
          </a:p>
          <a:p>
            <a:pPr lvl="1"/>
            <a:r>
              <a:rPr lang="en-US" dirty="0"/>
              <a:t>Collecting fees</a:t>
            </a:r>
          </a:p>
          <a:p>
            <a:pPr lvl="1"/>
            <a:r>
              <a:rPr lang="en-US" dirty="0"/>
              <a:t>Ordering food</a:t>
            </a:r>
          </a:p>
          <a:p>
            <a:pPr lvl="1"/>
            <a:r>
              <a:rPr lang="en-US" dirty="0"/>
              <a:t>And more ….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5106DE6-52F4-F71C-09B5-98DA8AB0E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for it</a:t>
            </a:r>
          </a:p>
        </p:txBody>
      </p:sp>
    </p:spTree>
    <p:extLst>
      <p:ext uri="{BB962C8B-B14F-4D97-AF65-F5344CB8AC3E}">
        <p14:creationId xmlns:p14="http://schemas.microsoft.com/office/powerpoint/2010/main" val="8271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EF89-1401-7726-77EC-90967313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Sponsoring a Society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EFBE0-7244-01C0-3A94-AE335FD01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Societies may want financial assistance to bring a conference to a Section</a:t>
            </a:r>
          </a:p>
          <a:p>
            <a:pPr lvl="1"/>
            <a:r>
              <a:rPr lang="en-US" dirty="0"/>
              <a:t>In return, the Section receives a portion of the conference surplus</a:t>
            </a:r>
          </a:p>
          <a:p>
            <a:r>
              <a:rPr lang="en-US" dirty="0"/>
              <a:t>Example:  IEEE International Workshop on Antenna Technology</a:t>
            </a:r>
          </a:p>
          <a:p>
            <a:pPr lvl="1"/>
            <a:r>
              <a:rPr lang="en-US" dirty="0"/>
              <a:t>March 2025</a:t>
            </a:r>
          </a:p>
          <a:p>
            <a:pPr lvl="1"/>
            <a:r>
              <a:rPr lang="en-US" dirty="0"/>
              <a:t>Held at Hilton Cocoa Beach Oceanfront (Canaveral Section)</a:t>
            </a:r>
          </a:p>
          <a:p>
            <a:pPr lvl="1"/>
            <a:r>
              <a:rPr lang="en-US" dirty="0"/>
              <a:t>Financially sponsored by Orlando Section</a:t>
            </a:r>
          </a:p>
          <a:p>
            <a:pPr lvl="1"/>
            <a:r>
              <a:rPr lang="en-US" dirty="0"/>
              <a:t>Orlando Section members sit on the IWAT conference committee to ensure that the conference finances are in order</a:t>
            </a:r>
          </a:p>
          <a:p>
            <a:r>
              <a:rPr lang="en-US" dirty="0"/>
              <a:t>Build experience on the behind the scenes work of hosting conferences</a:t>
            </a: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1D2F35-0CED-7119-4330-EA95C1772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1F47-F141-885D-900C-CEDB8782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IEEE Region 3 SoutheastCon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253B6-01AD-9E45-CC58-FD2940D31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tracks</a:t>
            </a:r>
          </a:p>
          <a:p>
            <a:pPr lvl="1"/>
            <a:r>
              <a:rPr lang="en-US" dirty="0"/>
              <a:t>IEEE Region 3 business meetings (80 participants)</a:t>
            </a:r>
          </a:p>
          <a:p>
            <a:pPr lvl="1"/>
            <a:r>
              <a:rPr lang="en-US" dirty="0"/>
              <a:t>Technical paper presentations (240 papers in 2024)</a:t>
            </a:r>
          </a:p>
          <a:p>
            <a:pPr lvl="1"/>
            <a:r>
              <a:rPr lang="en-US" dirty="0"/>
              <a:t>Student Competitions (430 students registered)</a:t>
            </a:r>
          </a:p>
          <a:p>
            <a:r>
              <a:rPr lang="en-US" dirty="0"/>
              <a:t>3-4 days in spring</a:t>
            </a:r>
          </a:p>
          <a:p>
            <a:pPr lvl="1"/>
            <a:r>
              <a:rPr lang="en-US" dirty="0"/>
              <a:t>We are here in wonderful Atlanta, GA at the Westin Peachtree Plaza</a:t>
            </a:r>
          </a:p>
          <a:p>
            <a:r>
              <a:rPr lang="en-US" dirty="0"/>
              <a:t>4-year planning cycle from proposal to conference closure</a:t>
            </a:r>
          </a:p>
          <a:p>
            <a:pPr lvl="1"/>
            <a:r>
              <a:rPr lang="en-US" dirty="0"/>
              <a:t>Proposal and budget to IEEE Region 3 Conference Committee</a:t>
            </a:r>
          </a:p>
          <a:p>
            <a:pPr lvl="1"/>
            <a:r>
              <a:rPr lang="en-US" dirty="0"/>
              <a:t>Approval by Region 3 Committee (at SoutheastCon)</a:t>
            </a:r>
          </a:p>
          <a:p>
            <a:pPr lvl="1"/>
            <a:r>
              <a:rPr lang="en-US" dirty="0"/>
              <a:t>Hardware rules and announcement at SoutheastCon N-1</a:t>
            </a:r>
          </a:p>
          <a:p>
            <a:pPr lvl="1"/>
            <a:r>
              <a:rPr lang="en-US" dirty="0"/>
              <a:t>Planning leading up to the event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C7DAA-DD0E-FEB2-95AD-7E992BBBB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9769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AA2E-5353-5714-131B-7252E123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IEEE Region 3 SoutheastCon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CC874-2DBC-668B-2433-208253AD6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775+ room nights (peak at 250 rooms per night)</a:t>
            </a:r>
          </a:p>
          <a:p>
            <a:r>
              <a:rPr lang="en-US" dirty="0"/>
              <a:t>15,000 square foot hardware competition room</a:t>
            </a:r>
          </a:p>
          <a:p>
            <a:r>
              <a:rPr lang="en-US" dirty="0"/>
              <a:t>Banquet ballroom for 700+ guests</a:t>
            </a:r>
          </a:p>
          <a:p>
            <a:r>
              <a:rPr lang="en-US" dirty="0"/>
              <a:t>15-20 meeting rooms (papers, student programs, Region 3 meeting)</a:t>
            </a:r>
          </a:p>
          <a:p>
            <a:pPr lvl="1"/>
            <a:r>
              <a:rPr lang="en-US" dirty="0"/>
              <a:t>1 – 100-person meeting room for Region 3 main sessions</a:t>
            </a:r>
          </a:p>
          <a:p>
            <a:pPr lvl="1"/>
            <a:r>
              <a:rPr lang="en-US" dirty="0"/>
              <a:t>Up to 4 – 40-person meeting rooms for Region 3 breakouts</a:t>
            </a:r>
          </a:p>
          <a:p>
            <a:pPr lvl="1"/>
            <a:r>
              <a:rPr lang="en-US" dirty="0"/>
              <a:t>Student Program</a:t>
            </a:r>
          </a:p>
          <a:p>
            <a:pPr lvl="2"/>
            <a:r>
              <a:rPr lang="en-US" dirty="0"/>
              <a:t>3 – 30-person meeting rooms</a:t>
            </a:r>
          </a:p>
          <a:p>
            <a:pPr lvl="2"/>
            <a:r>
              <a:rPr lang="en-US" dirty="0"/>
              <a:t>Up to 2 – 60-person meeting rooms</a:t>
            </a:r>
          </a:p>
          <a:p>
            <a:pPr lvl="1"/>
            <a:r>
              <a:rPr lang="en-US" dirty="0"/>
              <a:t>Technical Programs</a:t>
            </a:r>
          </a:p>
          <a:p>
            <a:pPr lvl="2"/>
            <a:r>
              <a:rPr lang="en-US" dirty="0"/>
              <a:t>Up to 6 30-person meeting rooms for paper presentations</a:t>
            </a:r>
          </a:p>
          <a:p>
            <a:pPr lvl="2"/>
            <a:r>
              <a:rPr lang="en-US" dirty="0"/>
              <a:t>Additional meeting rooms for tutorials, workshop and demonstrations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78541D-F1CB-38A0-B4E9-EC08D3068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Logistics Requirements</a:t>
            </a:r>
          </a:p>
        </p:txBody>
      </p:sp>
    </p:spTree>
    <p:extLst>
      <p:ext uri="{BB962C8B-B14F-4D97-AF65-F5344CB8AC3E}">
        <p14:creationId xmlns:p14="http://schemas.microsoft.com/office/powerpoint/2010/main" val="4940704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3 Conference Committee PowerPoint Template" id="{A2DE95F9-7431-4C67-87DF-322F135E5149}" vid="{B25108C3-D620-4A57-9204-E52F46541B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3 Conference Committee PowerPoint Template</Template>
  <TotalTime>1755</TotalTime>
  <Words>655</Words>
  <Application>Microsoft Office PowerPoint</Application>
  <PresentationFormat>On-screen Show (16:9)</PresentationFormat>
  <Paragraphs>98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LucidaGrande</vt:lpstr>
      <vt:lpstr>Wingdings</vt:lpstr>
      <vt:lpstr>Theme 1</vt:lpstr>
      <vt:lpstr>Worksheet</vt:lpstr>
      <vt:lpstr>How To Hold A Conference</vt:lpstr>
      <vt:lpstr>Agenda</vt:lpstr>
      <vt:lpstr>Why host conferences?</vt:lpstr>
      <vt:lpstr>Running a local conference</vt:lpstr>
      <vt:lpstr>Running a Local Conference</vt:lpstr>
      <vt:lpstr>Running a local conference</vt:lpstr>
      <vt:lpstr>Sponsoring a Society conference</vt:lpstr>
      <vt:lpstr>Hosting IEEE Region 3 SoutheastCon</vt:lpstr>
      <vt:lpstr>Hosting IEEE Region 3 SoutheastCon</vt:lpstr>
      <vt:lpstr>Hosting IEEE Region 3 SoutheastCon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3 Conferences</dc:title>
  <dc:creator>Juisai, Joe N.</dc:creator>
  <cp:lastModifiedBy>Donohoe, Pat</cp:lastModifiedBy>
  <cp:revision>3</cp:revision>
  <dcterms:created xsi:type="dcterms:W3CDTF">2024-02-22T20:22:49Z</dcterms:created>
  <dcterms:modified xsi:type="dcterms:W3CDTF">2024-03-21T22:56:18Z</dcterms:modified>
</cp:coreProperties>
</file>