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29"/>
  </p:notesMasterIdLst>
  <p:sldIdLst>
    <p:sldId id="264" r:id="rId3"/>
    <p:sldId id="310" r:id="rId4"/>
    <p:sldId id="335" r:id="rId5"/>
    <p:sldId id="320" r:id="rId6"/>
    <p:sldId id="322" r:id="rId7"/>
    <p:sldId id="363" r:id="rId8"/>
    <p:sldId id="319" r:id="rId9"/>
    <p:sldId id="365" r:id="rId10"/>
    <p:sldId id="337" r:id="rId11"/>
    <p:sldId id="295" r:id="rId12"/>
    <p:sldId id="384" r:id="rId13"/>
    <p:sldId id="366" r:id="rId14"/>
    <p:sldId id="327" r:id="rId15"/>
    <p:sldId id="336" r:id="rId16"/>
    <p:sldId id="369" r:id="rId17"/>
    <p:sldId id="370" r:id="rId18"/>
    <p:sldId id="371" r:id="rId19"/>
    <p:sldId id="380" r:id="rId20"/>
    <p:sldId id="385" r:id="rId21"/>
    <p:sldId id="383" r:id="rId22"/>
    <p:sldId id="328" r:id="rId23"/>
    <p:sldId id="364" r:id="rId24"/>
    <p:sldId id="382" r:id="rId25"/>
    <p:sldId id="340" r:id="rId26"/>
    <p:sldId id="342" r:id="rId27"/>
    <p:sldId id="381"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3"/>
    <a:srgbClr val="0066A1"/>
    <a:srgbClr val="0066FF"/>
    <a:srgbClr val="CC0033"/>
    <a:srgbClr val="75BD1C"/>
    <a:srgbClr val="2CB6C0"/>
    <a:srgbClr val="843380"/>
    <a:srgbClr val="00833C"/>
    <a:srgbClr val="004578"/>
    <a:srgbClr val="017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098" autoAdjust="0"/>
    <p:restoredTop sz="93945" autoAdjust="0"/>
  </p:normalViewPr>
  <p:slideViewPr>
    <p:cSldViewPr snapToGrid="0" snapToObjects="1">
      <p:cViewPr varScale="1">
        <p:scale>
          <a:sx n="105" d="100"/>
          <a:sy n="105" d="100"/>
        </p:scale>
        <p:origin x="149" y="62"/>
      </p:cViewPr>
      <p:guideLst>
        <p:guide orient="horz" pos="1620"/>
        <p:guide pos="2880"/>
      </p:guideLst>
    </p:cSldViewPr>
  </p:slideViewPr>
  <p:outlineViewPr>
    <p:cViewPr>
      <p:scale>
        <a:sx n="33" d="100"/>
        <a:sy n="33" d="100"/>
      </p:scale>
      <p:origin x="0" y="-20214"/>
    </p:cViewPr>
  </p:outlineViewPr>
  <p:notesTextViewPr>
    <p:cViewPr>
      <p:scale>
        <a:sx n="3" d="2"/>
        <a:sy n="3" d="2"/>
      </p:scale>
      <p:origin x="0" y="0"/>
    </p:cViewPr>
  </p:notesTextViewPr>
  <p:sorterViewPr>
    <p:cViewPr>
      <p:scale>
        <a:sx n="100" d="100"/>
        <a:sy n="100" d="100"/>
      </p:scale>
      <p:origin x="0" y="-2256"/>
    </p:cViewPr>
  </p:sorterViewPr>
  <p:notesViewPr>
    <p:cSldViewPr snapToGrid="0" snapToObjects="1" showGuides="1">
      <p:cViewPr varScale="1">
        <p:scale>
          <a:sx n="59" d="100"/>
          <a:sy n="59" d="100"/>
        </p:scale>
        <p:origin x="191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230922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13</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09631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74" name="Google Shape;174;p6: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14</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34339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60" name="Google Shape;160;p4: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15</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00660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60" name="Google Shape;160;p4: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16</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011687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60" name="Google Shape;160;p4: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17</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739970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60" name="Google Shape;160;p4: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18</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221264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4" name="Google Shape;174;p6: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20</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449709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21</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45528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4" name="Google Shape;174;p6: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22</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578246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4" name="Google Shape;174;p6: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23</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10388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2196462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4" name="Google Shape;174;p6: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24</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73238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4" name="Google Shape;174;p6: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25</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701610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26</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83937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170702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259705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243226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780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9</a:t>
            </a:fld>
            <a:endParaRPr lang="en-US"/>
          </a:p>
        </p:txBody>
      </p:sp>
    </p:spTree>
    <p:extLst>
      <p:ext uri="{BB962C8B-B14F-4D97-AF65-F5344CB8AC3E}">
        <p14:creationId xmlns:p14="http://schemas.microsoft.com/office/powerpoint/2010/main" val="231753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383289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702943" y="4480881"/>
            <a:ext cx="5620390" cy="3667755"/>
          </a:xfrm>
          <a:prstGeom prst="rect">
            <a:avLst/>
          </a:prstGeom>
          <a:noFill/>
          <a:ln>
            <a:noFill/>
          </a:ln>
        </p:spPr>
        <p:txBody>
          <a:bodyPr spcFirstLastPara="1" wrap="square" lIns="90850" tIns="45425" rIns="90850" bIns="45425" anchor="t" anchorCtr="0">
            <a:noAutofit/>
          </a:bodyPr>
          <a:lstStyle/>
          <a:p>
            <a:pPr marL="317500" lvl="0" indent="0" algn="l" rtl="0">
              <a:lnSpc>
                <a:spcPct val="100000"/>
              </a:lnSpc>
              <a:spcBef>
                <a:spcPts val="0"/>
              </a:spcBef>
              <a:spcAft>
                <a:spcPts val="0"/>
              </a:spcAft>
              <a:buSzPts val="1400"/>
              <a:buFont typeface="Arial"/>
              <a:buNone/>
            </a:pPr>
            <a:endParaRPr dirty="0"/>
          </a:p>
        </p:txBody>
      </p:sp>
      <p:sp>
        <p:nvSpPr>
          <p:cNvPr id="160" name="Google Shape;160;p4:notes"/>
          <p:cNvSpPr txBox="1">
            <a:spLocks noGrp="1"/>
          </p:cNvSpPr>
          <p:nvPr>
            <p:ph type="sldNum" idx="12"/>
          </p:nvPr>
        </p:nvSpPr>
        <p:spPr>
          <a:xfrm>
            <a:off x="3979665" y="8844924"/>
            <a:ext cx="3045034" cy="467351"/>
          </a:xfrm>
          <a:prstGeom prst="rect">
            <a:avLst/>
          </a:prstGeom>
          <a:noFill/>
          <a:ln>
            <a:noFill/>
          </a:ln>
        </p:spPr>
        <p:txBody>
          <a:bodyPr spcFirstLastPara="1" wrap="square" lIns="90850" tIns="45425" rIns="90850" bIns="454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12</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0841225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gif"/><Relationship Id="rId7"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gif"/><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99C26815-9CE1-844B-8E85-0B6571ED0A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pic>
        <p:nvPicPr>
          <p:cNvPr id="57" name="Picture 56">
            <a:extLst>
              <a:ext uri="{FF2B5EF4-FFF2-40B4-BE49-F238E27FC236}">
                <a16:creationId xmlns:a16="http://schemas.microsoft.com/office/drawing/2014/main" id="{6C9818EA-C7C5-B340-BA13-888C90168C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3986" cy="511678"/>
          </a:xfrm>
          <a:prstGeom prst="rect">
            <a:avLst/>
          </a:prstGeom>
        </p:spPr>
      </p:pic>
      <p:pic>
        <p:nvPicPr>
          <p:cNvPr id="58" name="Picture 57">
            <a:extLst>
              <a:ext uri="{FF2B5EF4-FFF2-40B4-BE49-F238E27FC236}">
                <a16:creationId xmlns:a16="http://schemas.microsoft.com/office/drawing/2014/main" id="{C05105E2-8BF4-7740-B0BA-4A97B351A9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flipV="1">
            <a:off x="7" y="4638352"/>
            <a:ext cx="9143986" cy="511678"/>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1B4E3"/>
                </a:solidFill>
              </a:defRPr>
            </a:lvl1pPr>
          </a:lstStyle>
          <a:p>
            <a:r>
              <a:rPr lang="en-US" dirty="0"/>
              <a:t>Title Here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marR="0" indent="0" algn="l" defTabSz="685800" rtl="0" eaLnBrk="1" fontAlgn="auto" latinLnBrk="0" hangingPunct="1">
              <a:lnSpc>
                <a:spcPct val="90000"/>
              </a:lnSpc>
              <a:spcBef>
                <a:spcPts val="750"/>
              </a:spcBef>
              <a:spcAft>
                <a:spcPts val="0"/>
              </a:spcAft>
              <a:buClr>
                <a:srgbClr val="0066A1"/>
              </a:buClr>
              <a:buSzTx/>
              <a:buFont typeface="LucidaGrande" charset="0"/>
              <a:buNone/>
              <a:tabLst/>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90000"/>
              </a:lnSpc>
              <a:spcBef>
                <a:spcPts val="750"/>
              </a:spcBef>
              <a:spcAft>
                <a:spcPts val="0"/>
              </a:spcAft>
              <a:buClr>
                <a:srgbClr val="0066A1"/>
              </a:buClr>
              <a:buSzTx/>
              <a:buFont typeface="LucidaGrande" charset="0"/>
              <a:buNone/>
              <a:tabLst/>
              <a:defRPr/>
            </a:pPr>
            <a:r>
              <a:rPr lang="en-US" dirty="0">
                <a:effectLst/>
              </a:rPr>
              <a:t>Subtitle here — Delete this slide and use the next slide shown if you would like to edit the cover slide imagery.</a:t>
            </a: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22500" y="4298205"/>
            <a:ext cx="912799" cy="509469"/>
          </a:xfrm>
          <a:prstGeom prst="rect">
            <a:avLst/>
          </a:prstGeom>
        </p:spPr>
      </p:pic>
      <p:pic>
        <p:nvPicPr>
          <p:cNvPr id="3" name="Picture 2">
            <a:extLst>
              <a:ext uri="{FF2B5EF4-FFF2-40B4-BE49-F238E27FC236}">
                <a16:creationId xmlns:a16="http://schemas.microsoft.com/office/drawing/2014/main" id="{08E6F537-CB6D-4946-B2D3-5EC07A1AE5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52462"/>
            <a:ext cx="1828800" cy="1828801"/>
          </a:xfrm>
          <a:prstGeom prst="rect">
            <a:avLst/>
          </a:prstGeom>
        </p:spPr>
      </p:pic>
      <p:pic>
        <p:nvPicPr>
          <p:cNvPr id="6" name="Picture 5">
            <a:extLst>
              <a:ext uri="{FF2B5EF4-FFF2-40B4-BE49-F238E27FC236}">
                <a16:creationId xmlns:a16="http://schemas.microsoft.com/office/drawing/2014/main" id="{D690931C-D1F2-C24E-8908-FED3A26EA5B2}"/>
              </a:ext>
            </a:extLst>
          </p:cNvPr>
          <p:cNvPicPr>
            <a:picLocks noChangeAspect="1"/>
          </p:cNvPicPr>
          <p:nvPr userDrawn="1"/>
        </p:nvPicPr>
        <p:blipFill>
          <a:blip r:embed="rId6"/>
          <a:stretch>
            <a:fillRect/>
          </a:stretch>
        </p:blipFill>
        <p:spPr>
          <a:xfrm>
            <a:off x="1828800" y="652463"/>
            <a:ext cx="1828800" cy="1828800"/>
          </a:xfrm>
          <a:prstGeom prst="rect">
            <a:avLst/>
          </a:prstGeom>
        </p:spPr>
      </p:pic>
      <p:pic>
        <p:nvPicPr>
          <p:cNvPr id="8" name="Picture 7">
            <a:extLst>
              <a:ext uri="{FF2B5EF4-FFF2-40B4-BE49-F238E27FC236}">
                <a16:creationId xmlns:a16="http://schemas.microsoft.com/office/drawing/2014/main" id="{5CBF4B2C-B9CE-E842-BD70-628CD0187AAD}"/>
              </a:ext>
            </a:extLst>
          </p:cNvPr>
          <p:cNvPicPr>
            <a:picLocks noChangeAspect="1"/>
          </p:cNvPicPr>
          <p:nvPr userDrawn="1"/>
        </p:nvPicPr>
        <p:blipFill>
          <a:blip r:embed="rId7"/>
          <a:stretch>
            <a:fillRect/>
          </a:stretch>
        </p:blipFill>
        <p:spPr>
          <a:xfrm>
            <a:off x="3657600" y="652463"/>
            <a:ext cx="1828800" cy="1828800"/>
          </a:xfrm>
          <a:prstGeom prst="rect">
            <a:avLst/>
          </a:prstGeom>
        </p:spPr>
      </p:pic>
      <p:pic>
        <p:nvPicPr>
          <p:cNvPr id="11" name="Picture 10">
            <a:extLst>
              <a:ext uri="{FF2B5EF4-FFF2-40B4-BE49-F238E27FC236}">
                <a16:creationId xmlns:a16="http://schemas.microsoft.com/office/drawing/2014/main" id="{850CF4F8-6A02-4541-B687-D4AAC8F7B3CF}"/>
              </a:ext>
            </a:extLst>
          </p:cNvPr>
          <p:cNvPicPr>
            <a:picLocks noChangeAspect="1"/>
          </p:cNvPicPr>
          <p:nvPr userDrawn="1"/>
        </p:nvPicPr>
        <p:blipFill>
          <a:blip r:embed="rId8"/>
          <a:stretch>
            <a:fillRect/>
          </a:stretch>
        </p:blipFill>
        <p:spPr>
          <a:xfrm>
            <a:off x="5486400" y="652463"/>
            <a:ext cx="1828800" cy="1828800"/>
          </a:xfrm>
          <a:prstGeom prst="rect">
            <a:avLst/>
          </a:prstGeom>
        </p:spPr>
      </p:pic>
      <p:pic>
        <p:nvPicPr>
          <p:cNvPr id="13" name="Picture 12">
            <a:extLst>
              <a:ext uri="{FF2B5EF4-FFF2-40B4-BE49-F238E27FC236}">
                <a16:creationId xmlns:a16="http://schemas.microsoft.com/office/drawing/2014/main" id="{7617BE73-2939-684E-B343-D8198ED821B5}"/>
              </a:ext>
            </a:extLst>
          </p:cNvPr>
          <p:cNvPicPr>
            <a:picLocks noChangeAspect="1"/>
          </p:cNvPicPr>
          <p:nvPr userDrawn="1"/>
        </p:nvPicPr>
        <p:blipFill>
          <a:blip r:embed="rId9"/>
          <a:stretch>
            <a:fillRect/>
          </a:stretch>
        </p:blipFill>
        <p:spPr>
          <a:xfrm>
            <a:off x="7315200" y="652463"/>
            <a:ext cx="1828800" cy="1828800"/>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3" name="Text Placeholder 13"/>
          <p:cNvSpPr>
            <a:spLocks noGrp="1"/>
          </p:cNvSpPr>
          <p:nvPr>
            <p:ph type="body" sz="quarter" idx="13"/>
          </p:nvPr>
        </p:nvSpPr>
        <p:spPr>
          <a:xfrm>
            <a:off x="628650" y="1369218"/>
            <a:ext cx="4970872" cy="2165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17"/>
        <p:cNvGrpSpPr/>
        <p:nvPr/>
      </p:nvGrpSpPr>
      <p:grpSpPr>
        <a:xfrm>
          <a:off x="0" y="0"/>
          <a:ext cx="0" cy="0"/>
          <a:chOff x="0" y="0"/>
          <a:chExt cx="0" cy="0"/>
        </a:xfrm>
      </p:grpSpPr>
      <p:pic>
        <p:nvPicPr>
          <p:cNvPr id="18" name="Google Shape;18;p2"/>
          <p:cNvPicPr preferRelativeResize="0"/>
          <p:nvPr/>
        </p:nvPicPr>
        <p:blipFill rotWithShape="1">
          <a:blip r:embed="rId2" cstate="screen">
            <a:alphaModFix amt="10000"/>
            <a:extLst>
              <a:ext uri="{28A0092B-C50C-407E-A947-70E740481C1C}">
                <a14:useLocalDpi xmlns:a14="http://schemas.microsoft.com/office/drawing/2010/main"/>
              </a:ext>
            </a:extLst>
          </a:blip>
          <a:srcRect l="19987" t="3295" b="6671"/>
          <a:stretch/>
        </p:blipFill>
        <p:spPr>
          <a:xfrm>
            <a:off x="4682050" y="161575"/>
            <a:ext cx="4892151" cy="5164500"/>
          </a:xfrm>
          <a:prstGeom prst="rect">
            <a:avLst/>
          </a:prstGeom>
          <a:noFill/>
          <a:ln>
            <a:noFill/>
          </a:ln>
        </p:spPr>
      </p:pic>
      <p:pic>
        <p:nvPicPr>
          <p:cNvPr id="19" name="Google Shape;19;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
            <a:ext cx="9145326" cy="1530615"/>
          </a:xfrm>
          <a:prstGeom prst="rect">
            <a:avLst/>
          </a:prstGeom>
          <a:noFill/>
          <a:ln>
            <a:noFill/>
          </a:ln>
        </p:spPr>
      </p:pic>
      <p:sp>
        <p:nvSpPr>
          <p:cNvPr id="20" name="Google Shape;20;p2"/>
          <p:cNvSpPr txBox="1">
            <a:spLocks noGrp="1"/>
          </p:cNvSpPr>
          <p:nvPr>
            <p:ph type="title"/>
          </p:nvPr>
        </p:nvSpPr>
        <p:spPr>
          <a:xfrm>
            <a:off x="628651" y="821018"/>
            <a:ext cx="5352300" cy="3654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 name="Google Shape;21;p2"/>
          <p:cNvSpPr txBox="1">
            <a:spLocks noGrp="1"/>
          </p:cNvSpPr>
          <p:nvPr>
            <p:ph type="body" idx="1"/>
          </p:nvPr>
        </p:nvSpPr>
        <p:spPr>
          <a:xfrm>
            <a:off x="628651" y="1773101"/>
            <a:ext cx="5352300" cy="26040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750"/>
              </a:spcBef>
              <a:spcAft>
                <a:spcPts val="0"/>
              </a:spcAft>
              <a:buClr>
                <a:srgbClr val="01B4E3"/>
              </a:buClr>
              <a:buSzPts val="198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sldNum" idx="12"/>
          </p:nvPr>
        </p:nvSpPr>
        <p:spPr>
          <a:xfrm>
            <a:off x="385322"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2"/>
          <p:cNvSpPr txBox="1">
            <a:spLocks noGrp="1"/>
          </p:cNvSpPr>
          <p:nvPr>
            <p:ph type="body" idx="2"/>
          </p:nvPr>
        </p:nvSpPr>
        <p:spPr>
          <a:xfrm>
            <a:off x="628651" y="1233530"/>
            <a:ext cx="5352300" cy="297000"/>
          </a:xfrm>
          <a:prstGeom prst="rect">
            <a:avLst/>
          </a:prstGeom>
          <a:noFill/>
          <a:ln>
            <a:noFill/>
          </a:ln>
        </p:spPr>
        <p:txBody>
          <a:bodyPr spcFirstLastPara="1" wrap="square" lIns="91425" tIns="45700" rIns="91425" bIns="45700" anchor="ctr" anchorCtr="0">
            <a:noAutofit/>
          </a:bodyPr>
          <a:lstStyle>
            <a:lvl1pPr marL="457200" marR="0" lvl="0" indent="-228600" algn="l">
              <a:lnSpc>
                <a:spcPct val="100000"/>
              </a:lnSpc>
              <a:spcBef>
                <a:spcPts val="750"/>
              </a:spcBef>
              <a:spcAft>
                <a:spcPts val="0"/>
              </a:spcAft>
              <a:buClr>
                <a:srgbClr val="0066A1"/>
              </a:buClr>
              <a:buSzPts val="1800"/>
              <a:buFont typeface="Merriweather Sans"/>
              <a:buNone/>
              <a:defRPr sz="1800" b="1" i="1" u="none" strike="noStrike" cap="none">
                <a:solidFill>
                  <a:srgbClr val="004578"/>
                </a:solidFill>
                <a:latin typeface="Calibri"/>
                <a:ea typeface="Calibri"/>
                <a:cs typeface="Calibri"/>
                <a:sym typeface="Calibri"/>
              </a:defRPr>
            </a:lvl1pPr>
            <a:lvl2pPr marL="914400" marR="0" lvl="1" indent="-314325"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7715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Blank">
  <p:cSld name="2_Title Only Blank">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2" cstate="screen">
            <a:alphaModFix amt="35000"/>
            <a:extLst>
              <a:ext uri="{28A0092B-C50C-407E-A947-70E740481C1C}">
                <a14:useLocalDpi xmlns:a14="http://schemas.microsoft.com/office/drawing/2010/main"/>
              </a:ext>
            </a:extLst>
          </a:blip>
          <a:srcRect l="2004" t="15298" r="3802" b="-3949"/>
          <a:stretch/>
        </p:blipFill>
        <p:spPr>
          <a:xfrm>
            <a:off x="2285999" y="75000"/>
            <a:ext cx="6858000" cy="4852938"/>
          </a:xfrm>
          <a:prstGeom prst="rect">
            <a:avLst/>
          </a:prstGeom>
          <a:noFill/>
          <a:ln>
            <a:noFill/>
          </a:ln>
        </p:spPr>
      </p:pic>
      <p:pic>
        <p:nvPicPr>
          <p:cNvPr id="26" name="Google Shape;26;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
            <a:ext cx="9145326" cy="1530615"/>
          </a:xfrm>
          <a:prstGeom prst="rect">
            <a:avLst/>
          </a:prstGeom>
          <a:noFill/>
          <a:ln>
            <a:noFill/>
          </a:ln>
        </p:spPr>
      </p:pic>
      <p:sp>
        <p:nvSpPr>
          <p:cNvPr id="27" name="Google Shape;27;p3"/>
          <p:cNvSpPr txBox="1">
            <a:spLocks noGrp="1"/>
          </p:cNvSpPr>
          <p:nvPr>
            <p:ph type="title"/>
          </p:nvPr>
        </p:nvSpPr>
        <p:spPr>
          <a:xfrm>
            <a:off x="628651" y="821018"/>
            <a:ext cx="5352300" cy="3654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 name="Google Shape;28;p3"/>
          <p:cNvSpPr txBox="1">
            <a:spLocks noGrp="1"/>
          </p:cNvSpPr>
          <p:nvPr>
            <p:ph type="body" idx="1"/>
          </p:nvPr>
        </p:nvSpPr>
        <p:spPr>
          <a:xfrm>
            <a:off x="628651" y="1790339"/>
            <a:ext cx="5352300" cy="26040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750"/>
              </a:spcBef>
              <a:spcAft>
                <a:spcPts val="0"/>
              </a:spcAft>
              <a:buClr>
                <a:srgbClr val="01B4E3"/>
              </a:buClr>
              <a:buSzPts val="198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 name="Google Shape;29;p3"/>
          <p:cNvSpPr txBox="1">
            <a:spLocks noGrp="1"/>
          </p:cNvSpPr>
          <p:nvPr>
            <p:ph type="sldNum" idx="12"/>
          </p:nvPr>
        </p:nvSpPr>
        <p:spPr>
          <a:xfrm>
            <a:off x="385322" y="4654044"/>
            <a:ext cx="486600" cy="273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66A1"/>
              </a:buClr>
              <a:buSzPts val="900"/>
              <a:buFont typeface="Calibri"/>
              <a:buNone/>
              <a:defRPr sz="9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63308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C0CE-E6CE-3040-B5F2-85A9AF8B366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708E01-3956-5D44-9C10-09B792EF836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A37813-0E6A-BA41-A23A-6BEBA7200615}"/>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5" name="Footer Placeholder 4">
            <a:extLst>
              <a:ext uri="{FF2B5EF4-FFF2-40B4-BE49-F238E27FC236}">
                <a16:creationId xmlns:a16="http://schemas.microsoft.com/office/drawing/2014/main" id="{FBA14547-7657-644A-BACE-E97059040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3C4CC-1DD7-FB4F-91D1-C14471F0C90B}"/>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9589358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Editable Imagery Cyan">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99C26815-9CE1-844B-8E85-0B6571ED0A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487"/>
            <a:ext cx="9143999" cy="5143500"/>
          </a:xfrm>
          <a:prstGeom prst="rect">
            <a:avLst/>
          </a:prstGeom>
        </p:spPr>
      </p:pic>
      <p:pic>
        <p:nvPicPr>
          <p:cNvPr id="57" name="Picture 56">
            <a:extLst>
              <a:ext uri="{FF2B5EF4-FFF2-40B4-BE49-F238E27FC236}">
                <a16:creationId xmlns:a16="http://schemas.microsoft.com/office/drawing/2014/main" id="{6C9818EA-C7C5-B340-BA13-888C90168C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3986" cy="511678"/>
          </a:xfrm>
          <a:prstGeom prst="rect">
            <a:avLst/>
          </a:prstGeom>
        </p:spPr>
      </p:pic>
      <p:pic>
        <p:nvPicPr>
          <p:cNvPr id="58" name="Picture 57">
            <a:extLst>
              <a:ext uri="{FF2B5EF4-FFF2-40B4-BE49-F238E27FC236}">
                <a16:creationId xmlns:a16="http://schemas.microsoft.com/office/drawing/2014/main" id="{C05105E2-8BF4-7740-B0BA-4A97B351A9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flipV="1">
            <a:off x="7" y="4638352"/>
            <a:ext cx="9143986" cy="511678"/>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1B4E3"/>
                </a:solidFill>
              </a:defRPr>
            </a:lvl1pPr>
          </a:lstStyle>
          <a:p>
            <a:r>
              <a:rPr lang="en-US" dirty="0"/>
              <a:t>Title Here</a:t>
            </a:r>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22500" y="4298205"/>
            <a:ext cx="912799" cy="509469"/>
          </a:xfrm>
          <a:prstGeom prst="rect">
            <a:avLst/>
          </a:prstGeom>
        </p:spPr>
      </p:pic>
      <p:sp>
        <p:nvSpPr>
          <p:cNvPr id="5" name="Picture Placeholder 4">
            <a:extLst>
              <a:ext uri="{FF2B5EF4-FFF2-40B4-BE49-F238E27FC236}">
                <a16:creationId xmlns:a16="http://schemas.microsoft.com/office/drawing/2014/main" id="{FEC0097D-5F65-7645-A2BB-015056BB7ED0}"/>
              </a:ext>
            </a:extLst>
          </p:cNvPr>
          <p:cNvSpPr>
            <a:spLocks noGrp="1"/>
          </p:cNvSpPr>
          <p:nvPr>
            <p:ph type="pic" sz="quarter" idx="19" hasCustomPrompt="1"/>
          </p:nvPr>
        </p:nvSpPr>
        <p:spPr>
          <a:xfrm>
            <a:off x="0" y="652463"/>
            <a:ext cx="1828800" cy="1828800"/>
          </a:xfrm>
          <a:blipFill dpi="0" rotWithShape="1">
            <a:blip r:embed="rId5" cstate="screen">
              <a:extLst>
                <a:ext uri="{28A0092B-C50C-407E-A947-70E740481C1C}">
                  <a14:useLocalDpi xmlns:a14="http://schemas.microsoft.com/office/drawing/2010/main"/>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29" name="Picture Placeholder 4">
            <a:extLst>
              <a:ext uri="{FF2B5EF4-FFF2-40B4-BE49-F238E27FC236}">
                <a16:creationId xmlns:a16="http://schemas.microsoft.com/office/drawing/2014/main" id="{2C259DA1-93DC-574F-861E-628F6AC00D08}"/>
              </a:ext>
            </a:extLst>
          </p:cNvPr>
          <p:cNvSpPr>
            <a:spLocks noGrp="1"/>
          </p:cNvSpPr>
          <p:nvPr>
            <p:ph type="pic" sz="quarter" idx="21" hasCustomPrompt="1"/>
          </p:nvPr>
        </p:nvSpPr>
        <p:spPr>
          <a:xfrm>
            <a:off x="3657600" y="652463"/>
            <a:ext cx="1828800" cy="1828800"/>
          </a:xfrm>
          <a:blipFill dpi="0" rotWithShape="1">
            <a:blip r:embed="rId6">
              <a:extLst>
                <a:ext uri="{28A0092B-C50C-407E-A947-70E740481C1C}">
                  <a14:useLocalDpi xmlns:a14="http://schemas.microsoft.com/office/drawing/2010/main"/>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30" name="Picture Placeholder 4">
            <a:extLst>
              <a:ext uri="{FF2B5EF4-FFF2-40B4-BE49-F238E27FC236}">
                <a16:creationId xmlns:a16="http://schemas.microsoft.com/office/drawing/2014/main" id="{003A422B-25BA-C842-827B-4326025CE40B}"/>
              </a:ext>
            </a:extLst>
          </p:cNvPr>
          <p:cNvSpPr>
            <a:spLocks noGrp="1"/>
          </p:cNvSpPr>
          <p:nvPr>
            <p:ph type="pic" sz="quarter" idx="22" hasCustomPrompt="1"/>
          </p:nvPr>
        </p:nvSpPr>
        <p:spPr>
          <a:xfrm>
            <a:off x="5486400" y="652463"/>
            <a:ext cx="1828800" cy="1828800"/>
          </a:xfrm>
          <a:blipFill dpi="0" rotWithShape="1">
            <a:blip r:embed="rId7">
              <a:extLst>
                <a:ext uri="{28A0092B-C50C-407E-A947-70E740481C1C}">
                  <a14:useLocalDpi xmlns:a14="http://schemas.microsoft.com/office/drawing/2010/main"/>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31" name="Picture Placeholder 4">
            <a:extLst>
              <a:ext uri="{FF2B5EF4-FFF2-40B4-BE49-F238E27FC236}">
                <a16:creationId xmlns:a16="http://schemas.microsoft.com/office/drawing/2014/main" id="{82A4746B-00E8-BB49-8136-B20C952F6CEF}"/>
              </a:ext>
            </a:extLst>
          </p:cNvPr>
          <p:cNvSpPr>
            <a:spLocks noGrp="1"/>
          </p:cNvSpPr>
          <p:nvPr>
            <p:ph type="pic" sz="quarter" idx="23" hasCustomPrompt="1"/>
          </p:nvPr>
        </p:nvSpPr>
        <p:spPr>
          <a:xfrm>
            <a:off x="7315200" y="652463"/>
            <a:ext cx="1828800" cy="1828800"/>
          </a:xfrm>
          <a:blipFill dpi="0" rotWithShape="1">
            <a:blip r:embed="rId8">
              <a:extLst>
                <a:ext uri="{28A0092B-C50C-407E-A947-70E740481C1C}">
                  <a14:useLocalDpi xmlns:a14="http://schemas.microsoft.com/office/drawing/2010/main"/>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
        <p:nvSpPr>
          <p:cNvPr id="15" name="Picture Placeholder 4">
            <a:extLst>
              <a:ext uri="{FF2B5EF4-FFF2-40B4-BE49-F238E27FC236}">
                <a16:creationId xmlns:a16="http://schemas.microsoft.com/office/drawing/2014/main" id="{566CCF21-146F-0A46-9B8E-3AB08080BCB5}"/>
              </a:ext>
            </a:extLst>
          </p:cNvPr>
          <p:cNvSpPr>
            <a:spLocks noGrp="1"/>
          </p:cNvSpPr>
          <p:nvPr>
            <p:ph type="pic" sz="quarter" idx="24" hasCustomPrompt="1"/>
          </p:nvPr>
        </p:nvSpPr>
        <p:spPr>
          <a:xfrm>
            <a:off x="1828800" y="655280"/>
            <a:ext cx="1828800" cy="1828800"/>
          </a:xfrm>
          <a:blipFill dpi="0" rotWithShape="1">
            <a:blip r:embed="rId9">
              <a:extLst>
                <a:ext uri="{28A0092B-C50C-407E-A947-70E740481C1C}">
                  <a14:useLocalDpi xmlns:a14="http://schemas.microsoft.com/office/drawing/2010/main"/>
                </a:ext>
              </a:extLst>
            </a:blip>
            <a:srcRect/>
            <a:stretch>
              <a:fillRect/>
            </a:stretch>
          </a:blipFill>
        </p:spPr>
        <p:txBody>
          <a:bodyPr anchor="ctr"/>
          <a:lstStyle>
            <a:lvl1pPr marL="0" indent="0" algn="ctr">
              <a:buNone/>
              <a:defRPr>
                <a:solidFill>
                  <a:schemeClr val="bg1"/>
                </a:solidFill>
              </a:defRPr>
            </a:lvl1pPr>
          </a:lstStyle>
          <a:p>
            <a:r>
              <a:rPr lang="en-US" dirty="0"/>
              <a:t>Insert Picture</a:t>
            </a:r>
          </a:p>
        </p:txBody>
      </p:sp>
    </p:spTree>
    <p:extLst>
      <p:ext uri="{BB962C8B-B14F-4D97-AF65-F5344CB8AC3E}">
        <p14:creationId xmlns:p14="http://schemas.microsoft.com/office/powerpoint/2010/main" val="357544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5EB6-A2A4-D648-BE72-6C13FC1E5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721AB-254F-814A-80ED-EEDE6EE94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79E1-619E-8B43-B8AD-7F5A6A167FE2}"/>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5" name="Footer Placeholder 4">
            <a:extLst>
              <a:ext uri="{FF2B5EF4-FFF2-40B4-BE49-F238E27FC236}">
                <a16:creationId xmlns:a16="http://schemas.microsoft.com/office/drawing/2014/main" id="{95E47B88-C4FB-0E4F-93B0-37AD336A3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9BF06-57D9-404B-8E37-6001FC1A31D0}"/>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3811901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6CFE-B8E8-7842-9D22-8DC8B877B9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B1F98E-95A9-6D4D-A996-C6D91FE7508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C66F66-1EB7-0640-B127-10DCC1327AD8}"/>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5" name="Footer Placeholder 4">
            <a:extLst>
              <a:ext uri="{FF2B5EF4-FFF2-40B4-BE49-F238E27FC236}">
                <a16:creationId xmlns:a16="http://schemas.microsoft.com/office/drawing/2014/main" id="{E35C4636-FC41-5246-90B9-CAED154BD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9F1B-29F0-8949-BDB7-F49EFEC67E0F}"/>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43997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6D519-B564-3646-BD5F-1DEF5A726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1133C-4158-4347-B6D8-26003E2AD5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3A2AF-1927-5946-A05D-26EF98FAC86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658D21-9CBE-2A4B-980C-B7F46507D2AB}"/>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6" name="Footer Placeholder 5">
            <a:extLst>
              <a:ext uri="{FF2B5EF4-FFF2-40B4-BE49-F238E27FC236}">
                <a16:creationId xmlns:a16="http://schemas.microsoft.com/office/drawing/2014/main" id="{9BD3138D-412E-9F4A-BEF5-A31CCEEEA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E3217-BC8C-D24B-8F02-CDB9DCB7C9EE}"/>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530892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6C48-165C-E149-B1C4-BE0650E6ADF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02EDD1-7753-FA43-9EC7-56A024F8CCC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DCC7B9A-51E6-9C47-BCA3-59BBF566371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530E2D-A4DF-4F48-9B0A-4879E2D844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91947-62BB-0C40-BF20-91B637810E4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9D551-BAD1-A947-A23C-2F1F24227006}"/>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8" name="Footer Placeholder 7">
            <a:extLst>
              <a:ext uri="{FF2B5EF4-FFF2-40B4-BE49-F238E27FC236}">
                <a16:creationId xmlns:a16="http://schemas.microsoft.com/office/drawing/2014/main" id="{7D045999-CC52-F54C-AC31-8025D6CD6E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AB1B2-82A0-4440-BA48-46DD20EE1EFB}"/>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566448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ACDA-2B13-A14E-A2FB-0A584C2A0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FF0808-1171-3546-B982-21DA91BE0AC4}"/>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4" name="Footer Placeholder 3">
            <a:extLst>
              <a:ext uri="{FF2B5EF4-FFF2-40B4-BE49-F238E27FC236}">
                <a16:creationId xmlns:a16="http://schemas.microsoft.com/office/drawing/2014/main" id="{82E094DE-0F9B-4645-A845-36AA3D5E34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293B5-961A-7C40-BFC2-60A14661A02E}"/>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334706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92FD87-A286-554C-AF43-445C0AB7AD2B}"/>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3" name="Footer Placeholder 2">
            <a:extLst>
              <a:ext uri="{FF2B5EF4-FFF2-40B4-BE49-F238E27FC236}">
                <a16:creationId xmlns:a16="http://schemas.microsoft.com/office/drawing/2014/main" id="{8C8EDDBF-74BA-3C4F-B105-1333095615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084FCD-2874-E543-AD0E-FBFD32CA314D}"/>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93179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8827-D187-4644-B949-4924A4CCBB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16FCDB-297B-3143-B423-8DC5BCEA0A7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BE99E9-B0A3-1E4B-8E68-A1744D5E394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6F7AE6-4768-9246-A2D3-664F1D503F2C}"/>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6" name="Footer Placeholder 5">
            <a:extLst>
              <a:ext uri="{FF2B5EF4-FFF2-40B4-BE49-F238E27FC236}">
                <a16:creationId xmlns:a16="http://schemas.microsoft.com/office/drawing/2014/main" id="{17DC2BD4-B5FD-B442-9667-86B74C7E2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66A5D-1145-C44B-BF54-AB3DEE97993C}"/>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651600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565D-B56A-7C46-A449-7F76686330B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000BB0E-E146-5B43-89C1-58EC06DDCDA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B439938-5EBB-F147-819C-47C0196365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393425-7DD3-2B47-8519-CEDFADB386E4}"/>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6" name="Footer Placeholder 5">
            <a:extLst>
              <a:ext uri="{FF2B5EF4-FFF2-40B4-BE49-F238E27FC236}">
                <a16:creationId xmlns:a16="http://schemas.microsoft.com/office/drawing/2014/main" id="{4E8A7894-8BD9-2745-A8B7-3005DF3AA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450C2-AF28-354E-BD11-1391F75C8C6D}"/>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3197492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E31C-8050-0641-B126-9B8028DBD9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62D7C-6B57-084B-A3BA-AEA470360A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7FB4-ED77-DA48-B3AC-FDD433251550}"/>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5" name="Footer Placeholder 4">
            <a:extLst>
              <a:ext uri="{FF2B5EF4-FFF2-40B4-BE49-F238E27FC236}">
                <a16:creationId xmlns:a16="http://schemas.microsoft.com/office/drawing/2014/main" id="{B1F88CCA-5866-5044-82C0-B0503FE6F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57AD6-E1A3-264F-A302-14CC966FC662}"/>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647682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D3B2B-82A9-B047-A53E-057282D5597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BB725A-050A-0C4B-AE39-CC078846E32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894D7-B79E-A245-ADAC-0893BA96B62E}"/>
              </a:ext>
            </a:extLst>
          </p:cNvPr>
          <p:cNvSpPr>
            <a:spLocks noGrp="1"/>
          </p:cNvSpPr>
          <p:nvPr>
            <p:ph type="dt" sz="half" idx="10"/>
          </p:nvPr>
        </p:nvSpPr>
        <p:spPr/>
        <p:txBody>
          <a:bodyPr/>
          <a:lstStyle/>
          <a:p>
            <a:fld id="{E6FDFA7F-AA7D-9141-A4E9-A245076E1998}" type="datetimeFigureOut">
              <a:rPr lang="en-US" smtClean="0"/>
              <a:t>3/22/2024</a:t>
            </a:fld>
            <a:endParaRPr lang="en-US"/>
          </a:p>
        </p:txBody>
      </p:sp>
      <p:sp>
        <p:nvSpPr>
          <p:cNvPr id="5" name="Footer Placeholder 4">
            <a:extLst>
              <a:ext uri="{FF2B5EF4-FFF2-40B4-BE49-F238E27FC236}">
                <a16:creationId xmlns:a16="http://schemas.microsoft.com/office/drawing/2014/main" id="{BCF65713-8AB8-414A-B540-E6BD76447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8A27-4344-1940-91EF-932A9381C9E0}"/>
              </a:ext>
            </a:extLst>
          </p:cNvPr>
          <p:cNvSpPr>
            <a:spLocks noGrp="1"/>
          </p:cNvSpPr>
          <p:nvPr>
            <p:ph type="sldNum" sz="quarter" idx="12"/>
          </p:nvPr>
        </p:nvSpPr>
        <p:spPr/>
        <p:txBody>
          <a:bodyPr/>
          <a:lstStyle/>
          <a:p>
            <a:fld id="{2C56B059-8238-EF4D-8BB8-16B54A3168C4}" type="slidenum">
              <a:rPr lang="en-US" smtClean="0"/>
              <a:t>‹#›</a:t>
            </a:fld>
            <a:endParaRPr lang="en-US"/>
          </a:p>
        </p:txBody>
      </p:sp>
    </p:spTree>
    <p:extLst>
      <p:ext uri="{BB962C8B-B14F-4D97-AF65-F5344CB8AC3E}">
        <p14:creationId xmlns:p14="http://schemas.microsoft.com/office/powerpoint/2010/main" val="198589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Cya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0E60EF-3C4F-D348-AA1A-A5AEA08F72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solidFill>
                  <a:srgbClr val="01B4E3"/>
                </a:solidFill>
              </a:defRPr>
            </a:lvl1pPr>
          </a:lstStyle>
          <a:p>
            <a:r>
              <a:rPr lang="en-US" dirty="0"/>
              <a:t>Divider Title</a:t>
            </a:r>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0" name="Picture 9">
            <a:extLst>
              <a:ext uri="{FF2B5EF4-FFF2-40B4-BE49-F238E27FC236}">
                <a16:creationId xmlns:a16="http://schemas.microsoft.com/office/drawing/2014/main" id="{3BBA2620-05E1-B341-AB9A-0BDD1E06D3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4800" y="4554213"/>
            <a:ext cx="904875" cy="264224"/>
          </a:xfrm>
          <a:prstGeom prst="rect">
            <a:avLst/>
          </a:prstGeom>
        </p:spPr>
      </p:pic>
      <p:pic>
        <p:nvPicPr>
          <p:cNvPr id="7" name="Picture 6">
            <a:extLst>
              <a:ext uri="{FF2B5EF4-FFF2-40B4-BE49-F238E27FC236}">
                <a16:creationId xmlns:a16="http://schemas.microsoft.com/office/drawing/2014/main" id="{90FFA711-7CD0-BC41-BB75-06D25BAF74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143986" cy="511678"/>
          </a:xfrm>
          <a:prstGeom prst="rect">
            <a:avLst/>
          </a:prstGeom>
        </p:spPr>
      </p:pic>
      <p:pic>
        <p:nvPicPr>
          <p:cNvPr id="8" name="Picture 7">
            <a:extLst>
              <a:ext uri="{FF2B5EF4-FFF2-40B4-BE49-F238E27FC236}">
                <a16:creationId xmlns:a16="http://schemas.microsoft.com/office/drawing/2014/main" id="{22581404-BB12-4545-9458-A5EC74D004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flipV="1">
            <a:off x="7" y="4638352"/>
            <a:ext cx="9143986" cy="511678"/>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06959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1B4E3"/>
                </a:solidFill>
              </a:defRPr>
            </a:lvl1pPr>
          </a:lstStyle>
          <a:p>
            <a:r>
              <a:rPr lang="en-US" dirty="0"/>
              <a:t>Topic</a:t>
            </a:r>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lvl1pPr>
              <a:defRPr>
                <a:solidFill>
                  <a:srgbClr val="01B4E3"/>
                </a:solidFill>
              </a:defRPr>
            </a:lvl1pPr>
          </a:lstStyle>
          <a:p>
            <a:r>
              <a:rPr lang="en-US" dirty="0"/>
              <a:t>Topic</a:t>
            </a:r>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0716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385321"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924800" y="4554213"/>
            <a:ext cx="904875" cy="264224"/>
          </a:xfrm>
          <a:prstGeom prst="rect">
            <a:avLst/>
          </a:prstGeom>
        </p:spPr>
      </p:pic>
      <p:pic>
        <p:nvPicPr>
          <p:cNvPr id="25" name="Picture 24">
            <a:extLst>
              <a:ext uri="{FF2B5EF4-FFF2-40B4-BE49-F238E27FC236}">
                <a16:creationId xmlns:a16="http://schemas.microsoft.com/office/drawing/2014/main" id="{CE896709-C9F4-8143-99C2-3E63C3E23290}"/>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 y="0"/>
            <a:ext cx="9143986" cy="511678"/>
          </a:xfrm>
          <a:prstGeom prst="rect">
            <a:avLst/>
          </a:prstGeom>
        </p:spPr>
      </p:pic>
      <p:pic>
        <p:nvPicPr>
          <p:cNvPr id="27" name="Picture 26">
            <a:extLst>
              <a:ext uri="{FF2B5EF4-FFF2-40B4-BE49-F238E27FC236}">
                <a16:creationId xmlns:a16="http://schemas.microsoft.com/office/drawing/2014/main" id="{9BA48B12-9FDF-BA44-95F8-1818F6A7CAAB}"/>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flipH="1" flipV="1">
            <a:off x="7" y="4638352"/>
            <a:ext cx="9143986" cy="511678"/>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3" r:id="rId3"/>
    <p:sldLayoutId id="2147483662" r:id="rId4"/>
    <p:sldLayoutId id="2147483675" r:id="rId5"/>
    <p:sldLayoutId id="2147483664" r:id="rId6"/>
    <p:sldLayoutId id="2147483674" r:id="rId7"/>
    <p:sldLayoutId id="2147483665" r:id="rId8"/>
    <p:sldLayoutId id="2147483676" r:id="rId9"/>
    <p:sldLayoutId id="2147483677" r:id="rId10"/>
    <p:sldLayoutId id="2147483678" r:id="rId11"/>
    <p:sldLayoutId id="2147483679" r:id="rId12"/>
    <p:sldLayoutId id="2147483667" r:id="rId13"/>
    <p:sldLayoutId id="2147483680" r:id="rId14"/>
    <p:sldLayoutId id="2147483682" r:id="rId15"/>
    <p:sldLayoutId id="2147483681" r:id="rId16"/>
    <p:sldLayoutId id="2147483698" r:id="rId17"/>
    <p:sldLayoutId id="2147483699" r:id="rId18"/>
  </p:sldLayoutIdLst>
  <p:hf hdr="0" ftr="0" dt="0"/>
  <p:txStyles>
    <p:titleStyle>
      <a:lvl1pPr algn="l" defTabSz="685800" rtl="0" eaLnBrk="1" latinLnBrk="0" hangingPunct="1">
        <a:lnSpc>
          <a:spcPct val="90000"/>
        </a:lnSpc>
        <a:spcBef>
          <a:spcPct val="0"/>
        </a:spcBef>
        <a:buNone/>
        <a:defRPr sz="2550" b="1" i="0" kern="1200">
          <a:solidFill>
            <a:srgbClr val="01B4E3"/>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525223-55E4-6A45-8273-053746A8066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0" y="2146"/>
            <a:ext cx="9141287" cy="5141354"/>
          </a:xfrm>
          <a:prstGeom prst="rect">
            <a:avLst/>
          </a:prstGeom>
        </p:spPr>
      </p:pic>
      <p:sp>
        <p:nvSpPr>
          <p:cNvPr id="2" name="Title Placeholder 1">
            <a:extLst>
              <a:ext uri="{FF2B5EF4-FFF2-40B4-BE49-F238E27FC236}">
                <a16:creationId xmlns:a16="http://schemas.microsoft.com/office/drawing/2014/main" id="{053726E1-9C77-9941-888A-8AECE31B859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65AB4-744A-1346-859C-543C47E4933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48CFF-1320-3947-8A54-803EE0C2DBD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FDFA7F-AA7D-9141-A4E9-A245076E1998}" type="datetimeFigureOut">
              <a:rPr lang="en-US" smtClean="0"/>
              <a:t>3/22/2024</a:t>
            </a:fld>
            <a:endParaRPr lang="en-US"/>
          </a:p>
        </p:txBody>
      </p:sp>
      <p:sp>
        <p:nvSpPr>
          <p:cNvPr id="5" name="Footer Placeholder 4">
            <a:extLst>
              <a:ext uri="{FF2B5EF4-FFF2-40B4-BE49-F238E27FC236}">
                <a16:creationId xmlns:a16="http://schemas.microsoft.com/office/drawing/2014/main" id="{841739FB-49E0-344B-A725-F1AD58F4E9E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6B35B-42C3-CC47-A4F8-1235F15E215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56B059-8238-EF4D-8BB8-16B54A3168C4}" type="slidenum">
              <a:rPr lang="en-US" smtClean="0"/>
              <a:t>‹#›</a:t>
            </a:fld>
            <a:endParaRPr lang="en-US"/>
          </a:p>
        </p:txBody>
      </p:sp>
    </p:spTree>
    <p:extLst>
      <p:ext uri="{BB962C8B-B14F-4D97-AF65-F5344CB8AC3E}">
        <p14:creationId xmlns:p14="http://schemas.microsoft.com/office/powerpoint/2010/main" val="13622351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hyperlink" Target="mailto:finance-solutions@ieee.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6;p1">
            <a:extLst>
              <a:ext uri="{FF2B5EF4-FFF2-40B4-BE49-F238E27FC236}">
                <a16:creationId xmlns:a16="http://schemas.microsoft.com/office/drawing/2014/main" id="{CB759A14-2313-45E8-9BEB-4E63F0A708D3}"/>
              </a:ext>
            </a:extLst>
          </p:cNvPr>
          <p:cNvSpPr txBox="1"/>
          <p:nvPr/>
        </p:nvSpPr>
        <p:spPr>
          <a:xfrm>
            <a:off x="436628" y="2181779"/>
            <a:ext cx="4871972" cy="3846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i="0" u="none" strike="noStrike" cap="none" dirty="0">
                <a:solidFill>
                  <a:schemeClr val="accent1">
                    <a:lumMod val="75000"/>
                  </a:schemeClr>
                </a:solidFill>
                <a:latin typeface="Verdana" panose="020B0604030504040204" pitchFamily="34" charset="0"/>
                <a:ea typeface="Verdana" panose="020B0604030504040204" pitchFamily="34" charset="0"/>
                <a:cs typeface="Calibri"/>
                <a:sym typeface="Calibri"/>
              </a:rPr>
              <a:t>IEEE NextGen Tips </a:t>
            </a:r>
            <a:endParaRPr sz="1900" b="1" dirty="0">
              <a:solidFill>
                <a:schemeClr val="accent1">
                  <a:lumMod val="75000"/>
                </a:schemeClr>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E40ACF7-6F81-44C4-A4E3-CF9CFE21EEBC}"/>
              </a:ext>
            </a:extLst>
          </p:cNvPr>
          <p:cNvSpPr txBox="1"/>
          <p:nvPr/>
        </p:nvSpPr>
        <p:spPr>
          <a:xfrm>
            <a:off x="1111444" y="3790230"/>
            <a:ext cx="5120023" cy="300082"/>
          </a:xfrm>
          <a:prstGeom prst="rect">
            <a:avLst/>
          </a:prstGeom>
          <a:noFill/>
        </p:spPr>
        <p:txBody>
          <a:bodyPr wrap="square" rtlCol="0">
            <a:spAutoFit/>
          </a:bodyPr>
          <a:lstStyle/>
          <a:p>
            <a:pPr>
              <a:spcAft>
                <a:spcPts val="600"/>
              </a:spcAft>
            </a:pPr>
            <a:r>
              <a:rPr lang="en-US" sz="1350" b="1" dirty="0">
                <a:solidFill>
                  <a:schemeClr val="tx1">
                    <a:lumMod val="75000"/>
                    <a:lumOff val="25000"/>
                  </a:schemeClr>
                </a:solidFill>
                <a:latin typeface="Verdana" panose="020B0604030504040204" pitchFamily="34" charset="0"/>
                <a:ea typeface="Verdana" panose="020B0604030504040204" pitchFamily="34" charset="0"/>
                <a:cs typeface="Calibri" panose="020F0502020204030204" pitchFamily="34" charset="0"/>
              </a:rPr>
              <a:t>Mary Ellen Randall</a:t>
            </a:r>
            <a:endParaRPr lang="en-US" sz="1150" dirty="0">
              <a:solidFill>
                <a:schemeClr val="tx1">
                  <a:lumMod val="85000"/>
                  <a:lumOff val="15000"/>
                </a:schemeClr>
              </a:solidFill>
              <a:latin typeface="Verdana" panose="020B0604030504040204" pitchFamily="34" charset="0"/>
              <a:ea typeface="Verdana" panose="020B060403050404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7C7F0C1-6189-4DB9-BBA4-75422AD29153}"/>
              </a:ext>
            </a:extLst>
          </p:cNvPr>
          <p:cNvSpPr txBox="1"/>
          <p:nvPr/>
        </p:nvSpPr>
        <p:spPr>
          <a:xfrm>
            <a:off x="4385733" y="4628921"/>
            <a:ext cx="1845734" cy="276999"/>
          </a:xfrm>
          <a:prstGeom prst="rect">
            <a:avLst/>
          </a:prstGeom>
          <a:noFill/>
        </p:spPr>
        <p:txBody>
          <a:bodyPr wrap="square">
            <a:spAutoFit/>
          </a:bodyPr>
          <a:lstStyle/>
          <a:p>
            <a:r>
              <a:rPr lang="en-US" sz="1200" b="1" dirty="0">
                <a:solidFill>
                  <a:schemeClr val="tx1">
                    <a:lumMod val="75000"/>
                    <a:lumOff val="25000"/>
                  </a:schemeClr>
                </a:solidFill>
                <a:latin typeface="Verdana" panose="020B0604030504040204" pitchFamily="34" charset="0"/>
                <a:ea typeface="Verdana" panose="020B0604030504040204" pitchFamily="34" charset="0"/>
              </a:rPr>
              <a:t>21 March 2024</a:t>
            </a:r>
          </a:p>
        </p:txBody>
      </p:sp>
    </p:spTree>
    <p:extLst>
      <p:ext uri="{BB962C8B-B14F-4D97-AF65-F5344CB8AC3E}">
        <p14:creationId xmlns:p14="http://schemas.microsoft.com/office/powerpoint/2010/main" val="103889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400809" y="85653"/>
            <a:ext cx="2342381" cy="487016"/>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Tax Reporting</a:t>
            </a:r>
          </a:p>
        </p:txBody>
      </p:sp>
      <p:sp>
        <p:nvSpPr>
          <p:cNvPr id="3" name="Text Placeholder 2">
            <a:extLst>
              <a:ext uri="{FF2B5EF4-FFF2-40B4-BE49-F238E27FC236}">
                <a16:creationId xmlns:a16="http://schemas.microsoft.com/office/drawing/2014/main" id="{7316FE0B-8AC8-D94E-8B07-75610C800D34}"/>
              </a:ext>
            </a:extLst>
          </p:cNvPr>
          <p:cNvSpPr>
            <a:spLocks noGrp="1"/>
          </p:cNvSpPr>
          <p:nvPr>
            <p:ph type="body" idx="1"/>
          </p:nvPr>
        </p:nvSpPr>
        <p:spPr>
          <a:xfrm>
            <a:off x="385320" y="566684"/>
            <a:ext cx="8469313" cy="1642327"/>
          </a:xfrm>
        </p:spPr>
        <p:txBody>
          <a:bodyPr>
            <a:normAutofit fontScale="92500" lnSpcReduction="10000"/>
          </a:bodyPr>
          <a:lstStyle/>
          <a:p>
            <a:pPr>
              <a:lnSpc>
                <a:spcPct val="120000"/>
              </a:lnSpc>
              <a:spcBef>
                <a:spcPts val="0"/>
              </a:spcBef>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Payments such as awards, grants, honorariums, prizes, commission, hourly compensation, etc. must be reported to IEEE.</a:t>
            </a:r>
          </a:p>
          <a:p>
            <a:pPr marL="171450" indent="-171450">
              <a:lnSpc>
                <a:spcPct val="120000"/>
              </a:lnSpc>
              <a:spcBef>
                <a:spcPts val="0"/>
              </a:spcBef>
              <a:buClr>
                <a:schemeClr val="accent5">
                  <a:lumMod val="75000"/>
                </a:schemeClr>
              </a:buClr>
              <a:buFont typeface="Wingdings" panose="05000000000000000000" pitchFamily="2" charset="2"/>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Expense reimbursements should not be included as long as the receipts and supporting documents are attached to the expense report</a:t>
            </a:r>
          </a:p>
          <a:p>
            <a:pPr marL="171450" indent="-171450">
              <a:lnSpc>
                <a:spcPct val="120000"/>
              </a:lnSpc>
              <a:spcBef>
                <a:spcPts val="0"/>
              </a:spcBef>
              <a:buClr>
                <a:schemeClr val="accent5">
                  <a:lumMod val="75000"/>
                </a:schemeClr>
              </a:buClr>
              <a:buFont typeface="Wingdings" panose="05000000000000000000" pitchFamily="2" charset="2"/>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chemeClr val="accent5">
                  <a:lumMod val="75000"/>
                </a:schemeClr>
              </a:buClr>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Each Form will have its own tile on the Volunteer Dashboard</a:t>
            </a:r>
          </a:p>
          <a:p>
            <a:pPr>
              <a:lnSpc>
                <a:spcPct val="120000"/>
              </a:lnSpc>
              <a:spcBef>
                <a:spcPts val="0"/>
              </a:spcBef>
              <a:buClr>
                <a:schemeClr val="accent5">
                  <a:lumMod val="75000"/>
                </a:schemeClr>
              </a:buCl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a:lnSpc>
                <a:spcPct val="120000"/>
              </a:lnSpc>
              <a:spcBef>
                <a:spcPts val="0"/>
              </a:spcBef>
            </a:pP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10</a:t>
            </a:fld>
            <a:endParaRPr lang="en-US"/>
          </a:p>
        </p:txBody>
      </p:sp>
      <p:sp>
        <p:nvSpPr>
          <p:cNvPr id="6" name="TextBox 5">
            <a:extLst>
              <a:ext uri="{FF2B5EF4-FFF2-40B4-BE49-F238E27FC236}">
                <a16:creationId xmlns:a16="http://schemas.microsoft.com/office/drawing/2014/main" id="{DBC7F178-9BB4-49F8-9340-5FA8B176F1D2}"/>
              </a:ext>
            </a:extLst>
          </p:cNvPr>
          <p:cNvSpPr txBox="1"/>
          <p:nvPr/>
        </p:nvSpPr>
        <p:spPr>
          <a:xfrm>
            <a:off x="5188815" y="2352782"/>
            <a:ext cx="3746841" cy="1761893"/>
          </a:xfrm>
          <a:prstGeom prst="rect">
            <a:avLst/>
          </a:prstGeom>
          <a:noFill/>
        </p:spPr>
        <p:txBody>
          <a:bodyPr wrap="square">
            <a:spAutoFit/>
          </a:bodyPr>
          <a:lstStyle/>
          <a:p>
            <a:pPr marL="628650" marR="0" lvl="1" indent="-285750" algn="l" defTabSz="685800" rtl="0" eaLnBrk="1" fontAlgn="auto" latinLnBrk="0" hangingPunct="1">
              <a:lnSpc>
                <a:spcPct val="120000"/>
              </a:lnSpc>
              <a:spcBef>
                <a:spcPts val="0"/>
              </a:spcBef>
              <a:spcAft>
                <a:spcPts val="0"/>
              </a:spcAft>
              <a:buClr>
                <a:srgbClr val="4472C4">
                  <a:lumMod val="75000"/>
                </a:srgbClr>
              </a:buClr>
              <a:buSzTx/>
              <a:buBlip>
                <a:blip r:embed="rId3">
                  <a:extLst>
                    <a:ext uri="{96DAC541-7B7A-43D3-8B79-37D633B846F1}">
                      <asvg:svgBlip xmlns:asvg="http://schemas.microsoft.com/office/drawing/2016/SVG/main" r:embed="rId4"/>
                    </a:ext>
                  </a:extLst>
                </a:blip>
              </a:buBlip>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1099 forms should be completed by Geo Units in Regions 1-6</a:t>
            </a:r>
          </a:p>
          <a:p>
            <a:pPr marL="342900" marR="0" lvl="1" algn="l" defTabSz="685800" rtl="0" eaLnBrk="1" fontAlgn="auto" latinLnBrk="0" hangingPunct="1">
              <a:lnSpc>
                <a:spcPct val="120000"/>
              </a:lnSpc>
              <a:spcBef>
                <a:spcPts val="0"/>
              </a:spcBef>
              <a:spcAft>
                <a:spcPts val="0"/>
              </a:spcAft>
              <a:buClr>
                <a:srgbClr val="4472C4">
                  <a:lumMod val="75000"/>
                </a:srgbClr>
              </a:buClr>
              <a:buSzTx/>
              <a:tabLst/>
              <a:defRPr/>
            </a:pPr>
            <a:endParaRPr kumimoji="0" lang="en-US" sz="2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a:p>
            <a:pPr marL="628650" marR="0" lvl="1" indent="-285750" algn="l" defTabSz="685800" rtl="0" eaLnBrk="1" fontAlgn="auto" latinLnBrk="0" hangingPunct="1">
              <a:lnSpc>
                <a:spcPct val="120000"/>
              </a:lnSpc>
              <a:spcBef>
                <a:spcPts val="0"/>
              </a:spcBef>
              <a:spcAft>
                <a:spcPts val="0"/>
              </a:spcAft>
              <a:buClr>
                <a:srgbClr val="4472C4">
                  <a:lumMod val="75000"/>
                </a:srgbClr>
              </a:buClr>
              <a:buSzTx/>
              <a:buBlip>
                <a:blip r:embed="rId3">
                  <a:extLst>
                    <a:ext uri="{96DAC541-7B7A-43D3-8B79-37D633B846F1}">
                      <asvg:svgBlip xmlns:asvg="http://schemas.microsoft.com/office/drawing/2016/SVG/main" r:embed="rId4"/>
                    </a:ext>
                  </a:extLst>
                </a:blip>
              </a:buBlip>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Grants &amp; Awards forms should be completed by Geo Units in Regions 7-10</a:t>
            </a:r>
          </a:p>
        </p:txBody>
      </p:sp>
      <p:pic>
        <p:nvPicPr>
          <p:cNvPr id="12" name="Picture 11">
            <a:extLst>
              <a:ext uri="{FF2B5EF4-FFF2-40B4-BE49-F238E27FC236}">
                <a16:creationId xmlns:a16="http://schemas.microsoft.com/office/drawing/2014/main" id="{7BE6C209-2CB4-4D32-8C38-6D5F6D9A24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712" y="2298030"/>
            <a:ext cx="4900527" cy="1871399"/>
          </a:xfrm>
          <a:prstGeom prst="rect">
            <a:avLst/>
          </a:prstGeom>
        </p:spPr>
      </p:pic>
    </p:spTree>
    <p:extLst>
      <p:ext uri="{BB962C8B-B14F-4D97-AF65-F5344CB8AC3E}">
        <p14:creationId xmlns:p14="http://schemas.microsoft.com/office/powerpoint/2010/main" val="154920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E4A4-5D7C-5E7A-483C-1C427AFFF5AA}"/>
              </a:ext>
            </a:extLst>
          </p:cNvPr>
          <p:cNvSpPr>
            <a:spLocks noGrp="1"/>
          </p:cNvSpPr>
          <p:nvPr>
            <p:ph type="title"/>
          </p:nvPr>
        </p:nvSpPr>
        <p:spPr/>
        <p:txBody>
          <a:bodyPr>
            <a:normAutofit fontScale="90000"/>
          </a:bodyPr>
          <a:lstStyle/>
          <a:p>
            <a:r>
              <a:rPr lang="en-US" dirty="0"/>
              <a:t>Concur: Helpful Tips for Approvers</a:t>
            </a:r>
            <a:br>
              <a:rPr lang="en-US" dirty="0"/>
            </a:br>
            <a:endParaRPr lang="en-US" dirty="0"/>
          </a:p>
        </p:txBody>
      </p:sp>
      <p:sp>
        <p:nvSpPr>
          <p:cNvPr id="4" name="Slide Number Placeholder 3">
            <a:extLst>
              <a:ext uri="{FF2B5EF4-FFF2-40B4-BE49-F238E27FC236}">
                <a16:creationId xmlns:a16="http://schemas.microsoft.com/office/drawing/2014/main" id="{7717F582-7831-8096-D51F-7277218EA477}"/>
              </a:ext>
            </a:extLst>
          </p:cNvPr>
          <p:cNvSpPr>
            <a:spLocks noGrp="1"/>
          </p:cNvSpPr>
          <p:nvPr>
            <p:ph type="sldNum" sz="quarter" idx="10"/>
          </p:nvPr>
        </p:nvSpPr>
        <p:spPr/>
        <p:txBody>
          <a:bodyPr/>
          <a:lstStyle/>
          <a:p>
            <a:fld id="{3DD97BEB-BAEF-0344-9D5C-EC73E478698A}" type="slidenum">
              <a:rPr lang="en-US" smtClean="0"/>
              <a:pPr/>
              <a:t>11</a:t>
            </a:fld>
            <a:endParaRPr lang="en-US"/>
          </a:p>
        </p:txBody>
      </p:sp>
    </p:spTree>
    <p:extLst>
      <p:ext uri="{BB962C8B-B14F-4D97-AF65-F5344CB8AC3E}">
        <p14:creationId xmlns:p14="http://schemas.microsoft.com/office/powerpoint/2010/main" val="273683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66A1"/>
              </a:buClr>
              <a:buSzPts val="2550"/>
              <a:buFont typeface="Calibri"/>
              <a:buNone/>
            </a:pPr>
            <a:r>
              <a:rPr lang="en-US" sz="2500" dirty="0"/>
              <a:t> </a:t>
            </a:r>
            <a:endParaRPr sz="2500" dirty="0"/>
          </a:p>
        </p:txBody>
      </p:sp>
      <p:sp>
        <p:nvSpPr>
          <p:cNvPr id="163" name="Google Shape;163;p21"/>
          <p:cNvSpPr txBox="1">
            <a:spLocks noGrp="1"/>
          </p:cNvSpPr>
          <p:nvPr>
            <p:ph type="body" sz="quarter" idx="13"/>
          </p:nvPr>
        </p:nvSpPr>
        <p:spPr>
          <a:prstGeom prst="rect">
            <a:avLst/>
          </a:prstGeom>
          <a:noFill/>
          <a:ln>
            <a:noFill/>
          </a:ln>
        </p:spPr>
        <p:txBody>
          <a:bodyPr spcFirstLastPara="1" wrap="square" lIns="91425" tIns="45700" rIns="91425" bIns="45700" anchor="t" anchorCtr="0">
            <a:noAutofit/>
          </a:bodyPr>
          <a:lstStyle/>
          <a:p>
            <a:pPr>
              <a:buClr>
                <a:schemeClr val="tx1"/>
              </a:buClr>
              <a:buSzPct val="110000"/>
              <a:buFont typeface="Wingdings" panose="05000000000000000000" pitchFamily="2" charset="2"/>
              <a:buChar char="Ø"/>
            </a:pPr>
            <a:r>
              <a:rPr lang="en-US" sz="1400" b="1" dirty="0">
                <a:solidFill>
                  <a:schemeClr val="tx1"/>
                </a:solidFill>
                <a:latin typeface="Calibri" panose="020F0502020204030204" pitchFamily="34" charset="0"/>
                <a:cs typeface="Calibri" panose="020F0502020204030204" pitchFamily="34" charset="0"/>
              </a:rPr>
              <a:t>Always access Concur with your IEEE credentials via </a:t>
            </a:r>
            <a:r>
              <a:rPr lang="en-US" sz="1400" b="1" u="sng" dirty="0">
                <a:solidFill>
                  <a:schemeClr val="tx1"/>
                </a:solidFill>
                <a:latin typeface="Calibri" panose="020F0502020204030204" pitchFamily="34" charset="0"/>
                <a:cs typeface="Calibri" panose="020F0502020204030204" pitchFamily="34" charset="0"/>
                <a:hlinkClick r:id="rId3"/>
              </a:rPr>
              <a:t>ieee.org/expense</a:t>
            </a:r>
            <a:endParaRPr lang="en-US" sz="1400" b="1" u="sng" dirty="0">
              <a:solidFill>
                <a:schemeClr val="tx1"/>
              </a:solidFill>
              <a:latin typeface="Calibri" panose="020F0502020204030204" pitchFamily="34" charset="0"/>
              <a:cs typeface="Calibri" panose="020F0502020204030204" pitchFamily="34" charset="0"/>
            </a:endParaRPr>
          </a:p>
          <a:p>
            <a:pPr lvl="1">
              <a:buClr>
                <a:schemeClr val="tx1"/>
              </a:buClr>
              <a:buSzPct val="110000"/>
              <a:buFont typeface="Wingdings" panose="05000000000000000000" pitchFamily="2" charset="2"/>
              <a:buChar char="Ø"/>
            </a:pPr>
            <a:r>
              <a:rPr lang="en-US" sz="1100" dirty="0">
                <a:solidFill>
                  <a:schemeClr val="tx1"/>
                </a:solidFill>
                <a:latin typeface="Calibri" panose="020F0502020204030204" pitchFamily="34" charset="0"/>
                <a:cs typeface="Calibri" panose="020F0502020204030204" pitchFamily="34" charset="0"/>
              </a:rPr>
              <a:t>For members that have access, you can always use Concur via the NextGen Dashboard </a:t>
            </a:r>
            <a:r>
              <a:rPr lang="en-US" sz="1100" b="1" i="1" dirty="0">
                <a:solidFill>
                  <a:schemeClr val="tx1"/>
                </a:solidFill>
                <a:latin typeface="Calibri" panose="020F0502020204030204" pitchFamily="34" charset="0"/>
                <a:cs typeface="Calibri" panose="020F0502020204030204" pitchFamily="34" charset="0"/>
              </a:rPr>
              <a:t>(ieee.org/</a:t>
            </a:r>
            <a:r>
              <a:rPr lang="en-US" sz="1100" b="1" i="1" dirty="0" err="1">
                <a:solidFill>
                  <a:schemeClr val="tx1"/>
                </a:solidFill>
                <a:latin typeface="Calibri" panose="020F0502020204030204" pitchFamily="34" charset="0"/>
                <a:cs typeface="Calibri" panose="020F0502020204030204" pitchFamily="34" charset="0"/>
              </a:rPr>
              <a:t>nextgen</a:t>
            </a:r>
            <a:r>
              <a:rPr lang="en-US" sz="1100" b="1" i="1" dirty="0">
                <a:solidFill>
                  <a:schemeClr val="tx1"/>
                </a:solidFill>
                <a:latin typeface="Calibri" panose="020F0502020204030204" pitchFamily="34" charset="0"/>
                <a:cs typeface="Calibri" panose="020F0502020204030204" pitchFamily="34" charset="0"/>
              </a:rPr>
              <a:t>) </a:t>
            </a:r>
          </a:p>
          <a:p>
            <a:pPr>
              <a:buClr>
                <a:schemeClr val="tx2">
                  <a:lumMod val="50000"/>
                </a:schemeClr>
              </a:buClr>
              <a:buSzPct val="100000"/>
              <a:buFont typeface="Wingdings" panose="05000000000000000000" pitchFamily="2" charset="2"/>
              <a:buChar char="Ø"/>
            </a:pPr>
            <a:r>
              <a:rPr lang="en-US" altLang="en-US" sz="1400" b="1" dirty="0"/>
              <a:t>Self Service Featuring NextGen Help Menu </a:t>
            </a:r>
            <a:endParaRPr lang="en-US" altLang="en-US" sz="1000" b="1" dirty="0">
              <a:solidFill>
                <a:srgbClr val="FF0000"/>
              </a:solidFill>
            </a:endParaRPr>
          </a:p>
          <a:p>
            <a:pPr>
              <a:buClr>
                <a:schemeClr val="tx2">
                  <a:lumMod val="50000"/>
                </a:schemeClr>
              </a:buClr>
              <a:buSzPct val="10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When Entering Transactions in a Foreign Currency </a:t>
            </a:r>
            <a:endParaRPr lang="en-US" sz="1000" b="1" dirty="0">
              <a:solidFill>
                <a:srgbClr val="FF0000"/>
              </a:solidFill>
              <a:latin typeface="Calibri" panose="020F0502020204030204" pitchFamily="34" charset="0"/>
              <a:cs typeface="Calibri" panose="020F0502020204030204" pitchFamily="34" charset="0"/>
            </a:endParaRPr>
          </a:p>
          <a:p>
            <a:pPr lvl="1">
              <a:buClr>
                <a:schemeClr val="tx1"/>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Use the currency shown on the receipt, Concur automatically converts the transaction to user’s local currency</a:t>
            </a:r>
          </a:p>
          <a:p>
            <a:pPr lvl="1">
              <a:buClr>
                <a:schemeClr val="tx1"/>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If the currency conversion calculated by Concur differs from the conversion charged on your credit card, you can submit a separate expense line for </a:t>
            </a:r>
            <a:r>
              <a:rPr lang="en-US" sz="1200" b="1" i="1" dirty="0">
                <a:latin typeface="Calibri" panose="020F0502020204030204" pitchFamily="34" charset="0"/>
                <a:cs typeface="Calibri" panose="020F0502020204030204" pitchFamily="34" charset="0"/>
              </a:rPr>
              <a:t>Currency Exchange Fees </a:t>
            </a:r>
            <a:r>
              <a:rPr lang="en-US" sz="1200" dirty="0">
                <a:latin typeface="Calibri" panose="020F0502020204030204" pitchFamily="34" charset="0"/>
                <a:cs typeface="Calibri" panose="020F0502020204030204" pitchFamily="34" charset="0"/>
              </a:rPr>
              <a:t>to make your reimbursement whole</a:t>
            </a:r>
          </a:p>
          <a:p>
            <a:pPr>
              <a:buClr>
                <a:schemeClr val="tx1"/>
              </a:buClr>
              <a:buSzPct val="11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When Entering Expense Report Purposes (ERPs)</a:t>
            </a:r>
          </a:p>
          <a:p>
            <a:pPr lvl="1">
              <a:buClr>
                <a:schemeClr val="tx1"/>
              </a:buClr>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If you’re unsure which ERP to use, please contact your Region/Section Treasurer and/or your dedicated IEEE Staff Support Contact for assistance</a:t>
            </a:r>
            <a:endParaRPr lang="en-US" sz="1400" dirty="0">
              <a:latin typeface="Calibri" panose="020F0502020204030204" pitchFamily="34" charset="0"/>
              <a:cs typeface="Calibri" panose="020F0502020204030204" pitchFamily="34" charset="0"/>
            </a:endParaRPr>
          </a:p>
          <a:p>
            <a:pPr>
              <a:buClr>
                <a:schemeClr val="tx1"/>
              </a:buClr>
              <a:buSzPct val="10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Expenses must be recorded on the date the transaction occurred </a:t>
            </a:r>
            <a:endParaRPr lang="en-US" sz="1000" b="1" dirty="0">
              <a:latin typeface="Calibri" panose="020F0502020204030204" pitchFamily="34" charset="0"/>
              <a:cs typeface="Calibri" panose="020F0502020204030204" pitchFamily="34" charset="0"/>
            </a:endParaRPr>
          </a:p>
          <a:p>
            <a:pPr lvl="1">
              <a:buClr>
                <a:schemeClr val="tx1"/>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Receipt Date = Transaction Date</a:t>
            </a:r>
          </a:p>
          <a:p>
            <a:pPr marL="102870" marR="0" lvl="0" indent="0" algn="l" rtl="0">
              <a:spcBef>
                <a:spcPts val="600"/>
              </a:spcBef>
              <a:spcAft>
                <a:spcPts val="600"/>
              </a:spcAft>
              <a:buSzPts val="1980"/>
              <a:buNone/>
            </a:pPr>
            <a:endParaRPr dirty="0"/>
          </a:p>
        </p:txBody>
      </p:sp>
      <p:pic>
        <p:nvPicPr>
          <p:cNvPr id="3" name="Picture 2" descr="A picture containing text, sign&#10;&#10;Description automatically generated">
            <a:extLst>
              <a:ext uri="{FF2B5EF4-FFF2-40B4-BE49-F238E27FC236}">
                <a16:creationId xmlns:a16="http://schemas.microsoft.com/office/drawing/2014/main" id="{A8AC9745-F153-4500-B470-CEB9B229ED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56" y="451175"/>
            <a:ext cx="2217598" cy="761925"/>
          </a:xfrm>
          <a:prstGeom prst="rect">
            <a:avLst/>
          </a:prstGeom>
        </p:spPr>
      </p:pic>
    </p:spTree>
    <p:extLst>
      <p:ext uri="{BB962C8B-B14F-4D97-AF65-F5344CB8AC3E}">
        <p14:creationId xmlns:p14="http://schemas.microsoft.com/office/powerpoint/2010/main" val="3204107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318878-D633-4F2E-BEA5-A6C662AE540B}"/>
              </a:ext>
            </a:extLst>
          </p:cNvPr>
          <p:cNvSpPr>
            <a:spLocks noGrp="1"/>
          </p:cNvSpPr>
          <p:nvPr>
            <p:ph type="sldNum" sz="quarter" idx="10"/>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sp>
        <p:nvSpPr>
          <p:cNvPr id="2" name="Title 1">
            <a:extLst>
              <a:ext uri="{FF2B5EF4-FFF2-40B4-BE49-F238E27FC236}">
                <a16:creationId xmlns:a16="http://schemas.microsoft.com/office/drawing/2014/main" id="{EC646F08-9494-4E5C-864E-590D0551BC9C}"/>
              </a:ext>
            </a:extLst>
          </p:cNvPr>
          <p:cNvSpPr>
            <a:spLocks noGrp="1"/>
          </p:cNvSpPr>
          <p:nvPr>
            <p:ph type="title" idx="4294967295"/>
          </p:nvPr>
        </p:nvSpPr>
        <p:spPr>
          <a:xfrm>
            <a:off x="0" y="417513"/>
            <a:ext cx="7886700" cy="414337"/>
          </a:xfrm>
        </p:spPr>
        <p:txBody>
          <a:bodyPr/>
          <a:lstStyle/>
          <a:p>
            <a:r>
              <a:rPr lang="en-US" sz="2500" dirty="0"/>
              <a:t>Expense Report Life Cycle</a:t>
            </a:r>
          </a:p>
        </p:txBody>
      </p:sp>
      <p:sp>
        <p:nvSpPr>
          <p:cNvPr id="4" name="Text Placeholder 2">
            <a:extLst>
              <a:ext uri="{FF2B5EF4-FFF2-40B4-BE49-F238E27FC236}">
                <a16:creationId xmlns:a16="http://schemas.microsoft.com/office/drawing/2014/main" id="{90BB9732-AE3C-452C-AB5B-9708626A732B}"/>
              </a:ext>
            </a:extLst>
          </p:cNvPr>
          <p:cNvSpPr txBox="1">
            <a:spLocks/>
          </p:cNvSpPr>
          <p:nvPr/>
        </p:nvSpPr>
        <p:spPr>
          <a:xfrm>
            <a:off x="91862" y="891054"/>
            <a:ext cx="8960276" cy="3814354"/>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Create Expense Report</a:t>
            </a:r>
          </a:p>
          <a:p>
            <a:pPr lvl="1">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Volunteers/Members select 4-tiered Expense Report Purpose (ERP) Levels &amp; Expense Type, which generates the:</a:t>
            </a:r>
          </a:p>
          <a:p>
            <a:pPr lvl="2">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Approvers</a:t>
            </a:r>
          </a:p>
          <a:p>
            <a:pPr lvl="2">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IEEE financial accounting and CB Account/HOP # for NextGen Banking</a:t>
            </a:r>
          </a:p>
          <a:p>
            <a:pPr lvl="2">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ERP Level 3 = Oracle PPM Project # and Project Name/Description</a:t>
            </a:r>
          </a:p>
          <a:p>
            <a:pPr lvl="2">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ERP Level 4 = Oracle PPM WBS Task # and Task Description</a:t>
            </a:r>
            <a:endParaRPr lang="en-US" sz="1000" dirty="0">
              <a:latin typeface="Calibri" panose="020F0502020204030204" pitchFamily="34" charset="0"/>
              <a:cs typeface="Calibri" panose="020F0502020204030204" pitchFamily="34" charset="0"/>
            </a:endParaRPr>
          </a:p>
          <a:p>
            <a:pPr>
              <a:buClr>
                <a:schemeClr val="tx2">
                  <a:lumMod val="50000"/>
                </a:schemeClr>
              </a:buClr>
              <a:buSzPct val="10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Expense Report Processes through “Approval Flow”</a:t>
            </a:r>
            <a:endParaRPr lang="en-US" sz="1000" b="1" dirty="0">
              <a:latin typeface="Calibri" panose="020F0502020204030204" pitchFamily="34" charset="0"/>
              <a:cs typeface="Calibri" panose="020F0502020204030204" pitchFamily="34" charset="0"/>
            </a:endParaRPr>
          </a:p>
          <a:p>
            <a:pPr lvl="1">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Approver(s) – Treasurer (at a minimum)</a:t>
            </a:r>
          </a:p>
          <a:p>
            <a:pPr lvl="2">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Best Practice is to have 2 Approvers per expense report purpose</a:t>
            </a:r>
          </a:p>
          <a:p>
            <a:pPr lvl="2">
              <a:buClr>
                <a:schemeClr val="tx2">
                  <a:lumMod val="50000"/>
                </a:schemeClr>
              </a:buClr>
              <a:buSzPct val="100000"/>
              <a:buFont typeface="Wingdings" panose="05000000000000000000" pitchFamily="2" charset="2"/>
              <a:buChar char="Ø"/>
            </a:pPr>
            <a:r>
              <a:rPr lang="en-US" sz="1200" i="1" dirty="0">
                <a:latin typeface="Calibri" panose="020F0502020204030204" pitchFamily="34" charset="0"/>
                <a:cs typeface="Calibri" panose="020F0502020204030204" pitchFamily="34" charset="0"/>
              </a:rPr>
              <a:t>To change an Approver of an ERP, please send an email to:  </a:t>
            </a:r>
            <a:r>
              <a:rPr lang="en-US" sz="1200" i="1" dirty="0">
                <a:latin typeface="Calibri" panose="020F0502020204030204" pitchFamily="34" charset="0"/>
                <a:cs typeface="Calibri" panose="020F0502020204030204" pitchFamily="34" charset="0"/>
                <a:hlinkClick r:id="rId3"/>
              </a:rPr>
              <a:t>NextGenExpense@ieee.org</a:t>
            </a:r>
            <a:endParaRPr lang="en-US" sz="1200" i="1" dirty="0">
              <a:latin typeface="Calibri" panose="020F0502020204030204" pitchFamily="34" charset="0"/>
              <a:cs typeface="Calibri" panose="020F0502020204030204" pitchFamily="34" charset="0"/>
            </a:endParaRPr>
          </a:p>
          <a:p>
            <a:pPr lvl="3">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The NextGen Expense team will make the system change and notify the Finance Solutions team via email</a:t>
            </a:r>
          </a:p>
          <a:p>
            <a:pPr lvl="2">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Following approvals, Concur audit and payment processing begins</a:t>
            </a:r>
          </a:p>
          <a:p>
            <a:pPr>
              <a:buClr>
                <a:schemeClr val="tx2">
                  <a:lumMod val="50000"/>
                </a:schemeClr>
              </a:buClr>
              <a:buSzPct val="10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Report is Processed for Payment</a:t>
            </a:r>
          </a:p>
          <a:p>
            <a:pPr lvl="1">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Payment is made electronically directly to your bank account via Concur or Western Union</a:t>
            </a:r>
          </a:p>
          <a:p>
            <a:pPr lvl="1">
              <a:buClr>
                <a:schemeClr val="tx2">
                  <a:lumMod val="50000"/>
                </a:schemeClr>
              </a:buClr>
              <a:buSzPct val="10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Standard Concur audit, IEEE review and payment processing typically takes </a:t>
            </a:r>
            <a:r>
              <a:rPr lang="en-US" sz="1200" b="1" i="1" dirty="0">
                <a:latin typeface="Calibri" panose="020F0502020204030204" pitchFamily="34" charset="0"/>
                <a:cs typeface="Calibri" panose="020F0502020204030204" pitchFamily="34" charset="0"/>
              </a:rPr>
              <a:t>3-5 business days</a:t>
            </a:r>
            <a:endParaRPr lang="en-US" sz="1200" dirty="0">
              <a:latin typeface="Calibri" panose="020F0502020204030204" pitchFamily="34" charset="0"/>
              <a:cs typeface="Calibri" panose="020F0502020204030204" pitchFamily="34" charset="0"/>
            </a:endParaRPr>
          </a:p>
          <a:p>
            <a:pPr marL="342900" lvl="1" indent="0">
              <a:buClr>
                <a:schemeClr val="tx2">
                  <a:lumMod val="50000"/>
                </a:schemeClr>
              </a:buClr>
              <a:buSzPct val="100000"/>
              <a:buNone/>
            </a:pPr>
            <a:endParaRPr lang="en-US" dirty="0"/>
          </a:p>
        </p:txBody>
      </p:sp>
    </p:spTree>
    <p:extLst>
      <p:ext uri="{BB962C8B-B14F-4D97-AF65-F5344CB8AC3E}">
        <p14:creationId xmlns:p14="http://schemas.microsoft.com/office/powerpoint/2010/main" val="428654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idx="4294967295"/>
          </p:nvPr>
        </p:nvSpPr>
        <p:spPr>
          <a:xfrm>
            <a:off x="0" y="417513"/>
            <a:ext cx="7886700" cy="414337"/>
          </a:xfrm>
          <a:prstGeom prst="rect">
            <a:avLst/>
          </a:prstGeom>
          <a:noFill/>
          <a:ln>
            <a:noFill/>
          </a:ln>
        </p:spPr>
        <p:txBody>
          <a:bodyPr spcFirstLastPara="1" wrap="square" lIns="91425" tIns="45700" rIns="91425" bIns="45700" anchor="b" anchorCtr="0">
            <a:noAutofit/>
          </a:bodyPr>
          <a:lstStyle/>
          <a:p>
            <a:r>
              <a:rPr lang="en-US" sz="2500" dirty="0">
                <a:latin typeface="Calibri" panose="020F0502020204030204" pitchFamily="34" charset="0"/>
                <a:cs typeface="Calibri" panose="020F0502020204030204" pitchFamily="34" charset="0"/>
              </a:rPr>
              <a:t>Tiered Expense Report Purpose (ERP) Levels</a:t>
            </a:r>
          </a:p>
        </p:txBody>
      </p:sp>
      <p:sp>
        <p:nvSpPr>
          <p:cNvPr id="5" name="Text Placeholder 2">
            <a:extLst>
              <a:ext uri="{FF2B5EF4-FFF2-40B4-BE49-F238E27FC236}">
                <a16:creationId xmlns:a16="http://schemas.microsoft.com/office/drawing/2014/main" id="{8690351D-F9DD-43B4-9095-53C2D8EA4E0B}"/>
              </a:ext>
            </a:extLst>
          </p:cNvPr>
          <p:cNvSpPr txBox="1">
            <a:spLocks/>
          </p:cNvSpPr>
          <p:nvPr/>
        </p:nvSpPr>
        <p:spPr>
          <a:xfrm>
            <a:off x="216001" y="934865"/>
            <a:ext cx="7725599" cy="3834488"/>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mj-lt"/>
              <a:buAutoNum type="arabicPeriod"/>
            </a:pPr>
            <a:endParaRPr lang="en-US" dirty="0"/>
          </a:p>
          <a:p>
            <a:pPr>
              <a:buClr>
                <a:schemeClr val="tx2">
                  <a:lumMod val="50000"/>
                </a:schemeClr>
              </a:buClr>
              <a:buSzPct val="100000"/>
              <a:buFont typeface="+mj-lt"/>
              <a:buAutoNum type="arabicPeriod"/>
            </a:pPr>
            <a:endParaRPr lang="en-US" dirty="0"/>
          </a:p>
        </p:txBody>
      </p:sp>
      <p:sp>
        <p:nvSpPr>
          <p:cNvPr id="6" name="TextBox 5">
            <a:extLst>
              <a:ext uri="{FF2B5EF4-FFF2-40B4-BE49-F238E27FC236}">
                <a16:creationId xmlns:a16="http://schemas.microsoft.com/office/drawing/2014/main" id="{7B95BBF6-F4CE-4C03-8791-B4641AFF66B9}"/>
              </a:ext>
            </a:extLst>
          </p:cNvPr>
          <p:cNvSpPr txBox="1"/>
          <p:nvPr/>
        </p:nvSpPr>
        <p:spPr>
          <a:xfrm>
            <a:off x="74915" y="907434"/>
            <a:ext cx="90170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546A"/>
              </a:buClr>
              <a:buSzPts val="1400"/>
              <a:buFont typeface="Verdana"/>
              <a:buNone/>
              <a:tabLst/>
              <a:defRPr/>
            </a:pPr>
            <a:r>
              <a:rPr kumimoji="0" lang="en-US" sz="1800" b="0" i="0" u="sng" strike="noStrike" kern="1200" cap="none" spc="0" normalizeH="0" baseline="0" noProof="0" dirty="0">
                <a:ln>
                  <a:noFill/>
                </a:ln>
                <a:solidFill>
                  <a:srgbClr val="4472C4">
                    <a:lumMod val="75000"/>
                  </a:srgbClr>
                </a:solidFill>
                <a:effectLst/>
                <a:uLnTx/>
                <a:uFillTx/>
                <a:latin typeface="Calibri" panose="020F0502020204030204" pitchFamily="34" charset="0"/>
                <a:ea typeface="Verdana"/>
                <a:cs typeface="Calibri" panose="020F0502020204030204" pitchFamily="34" charset="0"/>
                <a:sym typeface="Verdana"/>
              </a:rPr>
              <a:t>Report Header</a:t>
            </a:r>
          </a:p>
        </p:txBody>
      </p:sp>
      <p:sp>
        <p:nvSpPr>
          <p:cNvPr id="9" name="TextBox 8">
            <a:extLst>
              <a:ext uri="{FF2B5EF4-FFF2-40B4-BE49-F238E27FC236}">
                <a16:creationId xmlns:a16="http://schemas.microsoft.com/office/drawing/2014/main" id="{269085A6-AC4E-4BA8-B650-611C33B48683}"/>
              </a:ext>
            </a:extLst>
          </p:cNvPr>
          <p:cNvSpPr txBox="1"/>
          <p:nvPr/>
        </p:nvSpPr>
        <p:spPr>
          <a:xfrm>
            <a:off x="101619" y="2370375"/>
            <a:ext cx="89407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546A"/>
              </a:buClr>
              <a:buSzPts val="1400"/>
              <a:buFont typeface="Verdana"/>
              <a:buNone/>
              <a:tabLst/>
              <a:defRPr/>
            </a:pPr>
            <a:r>
              <a:rPr kumimoji="0" lang="en-US" sz="1800" b="0" i="0" u="sng" strike="noStrike" kern="1200" cap="none" spc="0" normalizeH="0" baseline="0" noProof="0" dirty="0">
                <a:ln>
                  <a:noFill/>
                </a:ln>
                <a:solidFill>
                  <a:srgbClr val="4472C4">
                    <a:lumMod val="75000"/>
                  </a:srgbClr>
                </a:solidFill>
                <a:effectLst/>
                <a:uLnTx/>
                <a:uFillTx/>
                <a:latin typeface="Calibri" panose="020F0502020204030204" pitchFamily="34" charset="0"/>
                <a:ea typeface="Verdana"/>
                <a:cs typeface="Calibri" panose="020F0502020204030204" pitchFamily="34" charset="0"/>
                <a:sym typeface="Verdana"/>
              </a:rPr>
              <a:t>Expense Line Entry</a:t>
            </a:r>
          </a:p>
        </p:txBody>
      </p:sp>
      <p:sp>
        <p:nvSpPr>
          <p:cNvPr id="15" name="TextBox 14">
            <a:extLst>
              <a:ext uri="{FF2B5EF4-FFF2-40B4-BE49-F238E27FC236}">
                <a16:creationId xmlns:a16="http://schemas.microsoft.com/office/drawing/2014/main" id="{8FDED25E-20A3-474D-A545-085B8D2B377D}"/>
              </a:ext>
            </a:extLst>
          </p:cNvPr>
          <p:cNvSpPr txBox="1"/>
          <p:nvPr/>
        </p:nvSpPr>
        <p:spPr>
          <a:xfrm>
            <a:off x="312872" y="3666679"/>
            <a:ext cx="1466986" cy="523220"/>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ERP 3 = Oracle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PPM Project</a:t>
            </a:r>
          </a:p>
        </p:txBody>
      </p:sp>
      <p:sp>
        <p:nvSpPr>
          <p:cNvPr id="16" name="TextBox 15">
            <a:extLst>
              <a:ext uri="{FF2B5EF4-FFF2-40B4-BE49-F238E27FC236}">
                <a16:creationId xmlns:a16="http://schemas.microsoft.com/office/drawing/2014/main" id="{81B29A65-0BCD-46D3-BB58-2D179FEC0058}"/>
              </a:ext>
            </a:extLst>
          </p:cNvPr>
          <p:cNvSpPr txBox="1"/>
          <p:nvPr/>
        </p:nvSpPr>
        <p:spPr>
          <a:xfrm>
            <a:off x="7122999" y="3657449"/>
            <a:ext cx="1466200" cy="523220"/>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ERP 4 = Oracle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PPM Task/WBS</a:t>
            </a:r>
          </a:p>
        </p:txBody>
      </p:sp>
      <p:cxnSp>
        <p:nvCxnSpPr>
          <p:cNvPr id="17" name="Straight Arrow Connector 16">
            <a:extLst>
              <a:ext uri="{FF2B5EF4-FFF2-40B4-BE49-F238E27FC236}">
                <a16:creationId xmlns:a16="http://schemas.microsoft.com/office/drawing/2014/main" id="{99820817-4431-431F-BB6F-C59E459ABFF0}"/>
              </a:ext>
            </a:extLst>
          </p:cNvPr>
          <p:cNvCxnSpPr>
            <a:cxnSpLocks/>
          </p:cNvCxnSpPr>
          <p:nvPr/>
        </p:nvCxnSpPr>
        <p:spPr>
          <a:xfrm flipH="1" flipV="1">
            <a:off x="1202400" y="4287103"/>
            <a:ext cx="648001" cy="44794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2AD5C5-D57D-4CE3-B791-210B60C56FF8}"/>
              </a:ext>
            </a:extLst>
          </p:cNvPr>
          <p:cNvCxnSpPr>
            <a:cxnSpLocks/>
          </p:cNvCxnSpPr>
          <p:nvPr/>
        </p:nvCxnSpPr>
        <p:spPr>
          <a:xfrm flipV="1">
            <a:off x="7071340" y="4287103"/>
            <a:ext cx="784759" cy="4822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270D39-8C15-44B9-87D4-C3BE94600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000" y="1304198"/>
            <a:ext cx="8776799" cy="1079002"/>
          </a:xfrm>
          <a:prstGeom prst="rect">
            <a:avLst/>
          </a:prstGeom>
        </p:spPr>
      </p:pic>
      <p:pic>
        <p:nvPicPr>
          <p:cNvPr id="19" name="Picture 18">
            <a:extLst>
              <a:ext uri="{FF2B5EF4-FFF2-40B4-BE49-F238E27FC236}">
                <a16:creationId xmlns:a16="http://schemas.microsoft.com/office/drawing/2014/main" id="{4C30C78B-C0C0-4773-8A20-F135E2492128}"/>
              </a:ext>
            </a:extLst>
          </p:cNvPr>
          <p:cNvPicPr>
            <a:picLocks noChangeAspect="1"/>
          </p:cNvPicPr>
          <p:nvPr/>
        </p:nvPicPr>
        <p:blipFill>
          <a:blip r:embed="rId4"/>
          <a:stretch>
            <a:fillRect/>
          </a:stretch>
        </p:blipFill>
        <p:spPr>
          <a:xfrm>
            <a:off x="1850401" y="2709562"/>
            <a:ext cx="5208832" cy="2143237"/>
          </a:xfrm>
          <a:prstGeom prst="rect">
            <a:avLst/>
          </a:prstGeom>
        </p:spPr>
      </p:pic>
    </p:spTree>
    <p:extLst>
      <p:ext uri="{BB962C8B-B14F-4D97-AF65-F5344CB8AC3E}">
        <p14:creationId xmlns:p14="http://schemas.microsoft.com/office/powerpoint/2010/main" val="1664780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idx="4294967295"/>
          </p:nvPr>
        </p:nvSpPr>
        <p:spPr>
          <a:xfrm>
            <a:off x="0" y="417513"/>
            <a:ext cx="7886700" cy="4143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66A1"/>
              </a:buClr>
              <a:buSzPts val="2550"/>
              <a:buFont typeface="Calibri"/>
              <a:buNone/>
            </a:pPr>
            <a:r>
              <a:rPr lang="en-US" sz="2500" dirty="0"/>
              <a:t>“Approver” – How to Edit a Submitted Report</a:t>
            </a:r>
            <a:endParaRPr sz="2500" dirty="0"/>
          </a:p>
        </p:txBody>
      </p:sp>
      <p:sp>
        <p:nvSpPr>
          <p:cNvPr id="163" name="Google Shape;163;p21"/>
          <p:cNvSpPr txBox="1">
            <a:spLocks noGrp="1"/>
          </p:cNvSpPr>
          <p:nvPr>
            <p:ph type="body" sz="quarter" idx="4294967295"/>
          </p:nvPr>
        </p:nvSpPr>
        <p:spPr>
          <a:xfrm>
            <a:off x="0" y="779371"/>
            <a:ext cx="7886700" cy="2957512"/>
          </a:xfrm>
          <a:prstGeom prst="rect">
            <a:avLst/>
          </a:prstGeom>
          <a:noFill/>
          <a:ln>
            <a:noFill/>
          </a:ln>
        </p:spPr>
        <p:txBody>
          <a:bodyPr spcFirstLastPara="1" wrap="square" lIns="91425" tIns="45700" rIns="91425" bIns="45700" anchor="t" anchorCtr="0">
            <a:noAutofit/>
          </a:bodyPr>
          <a:lstStyle/>
          <a:p>
            <a:pPr>
              <a:buClr>
                <a:schemeClr val="tx1"/>
              </a:buClr>
              <a:buSzPct val="110000"/>
              <a:buFont typeface="+mj-lt"/>
              <a:buAutoNum type="arabicPeriod"/>
            </a:pPr>
            <a:r>
              <a:rPr lang="en-US" sz="1200" b="1" dirty="0">
                <a:latin typeface="Calibri" panose="020F0502020204030204" pitchFamily="34" charset="0"/>
                <a:cs typeface="Calibri" panose="020F0502020204030204" pitchFamily="34" charset="0"/>
              </a:rPr>
              <a:t>Click on the “Expense Line” that you would like to Edit</a:t>
            </a:r>
            <a:endParaRPr lang="en-US" sz="1200" b="1" dirty="0">
              <a:highlight>
                <a:srgbClr val="FFFF00"/>
              </a:highlight>
              <a:latin typeface="Calibri" panose="020F0502020204030204" pitchFamily="34" charset="0"/>
              <a:cs typeface="Calibri" panose="020F0502020204030204" pitchFamily="34" charset="0"/>
            </a:endParaRPr>
          </a:p>
          <a:p>
            <a:pPr>
              <a:buClr>
                <a:schemeClr val="tx1"/>
              </a:buClr>
              <a:buSzPct val="110000"/>
              <a:buFont typeface="+mj-lt"/>
              <a:buAutoNum type="arabicPeriod"/>
            </a:pPr>
            <a:r>
              <a:rPr lang="en-US" sz="1200" b="1" dirty="0">
                <a:latin typeface="Calibri" panose="020F0502020204030204" pitchFamily="34" charset="0"/>
                <a:cs typeface="Calibri" panose="020F0502020204030204" pitchFamily="34" charset="0"/>
              </a:rPr>
              <a:t>On the Right Hand Side, anything that has a “red vertical bar” can be edited by the approver (highlighted yellow items)</a:t>
            </a:r>
          </a:p>
          <a:p>
            <a:pPr marL="600075" lvl="1" indent="0">
              <a:buClr>
                <a:schemeClr val="tx1"/>
              </a:buClr>
              <a:buSzPct val="100000"/>
              <a:buNone/>
            </a:pPr>
            <a:endParaRPr lang="en-US" sz="1200" dirty="0">
              <a:latin typeface="Calibri" panose="020F0502020204030204" pitchFamily="34" charset="0"/>
              <a:cs typeface="Calibri" panose="020F0502020204030204" pitchFamily="34" charset="0"/>
            </a:endParaRPr>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dirty="0"/>
          </a:p>
        </p:txBody>
      </p:sp>
      <p:sp>
        <p:nvSpPr>
          <p:cNvPr id="12" name="TextBox 11">
            <a:extLst>
              <a:ext uri="{FF2B5EF4-FFF2-40B4-BE49-F238E27FC236}">
                <a16:creationId xmlns:a16="http://schemas.microsoft.com/office/drawing/2014/main" id="{596A564F-D3FF-A211-3735-18D520CA38B7}"/>
              </a:ext>
            </a:extLst>
          </p:cNvPr>
          <p:cNvSpPr txBox="1"/>
          <p:nvPr/>
        </p:nvSpPr>
        <p:spPr>
          <a:xfrm>
            <a:off x="42775" y="1419426"/>
            <a:ext cx="297423" cy="369332"/>
          </a:xfrm>
          <a:prstGeom prst="rect">
            <a:avLst/>
          </a:prstGeom>
          <a:solidFill>
            <a:schemeClr val="accent1">
              <a:lumMod val="60000"/>
              <a:lumOff val="40000"/>
            </a:schemeClr>
          </a:solidFill>
          <a:effectLst>
            <a:softEdge rad="31750"/>
          </a:effectLst>
        </p:spPr>
        <p:txBody>
          <a:bodyPr wrap="square" rtlCol="0">
            <a:spAutoFit/>
          </a:bodyPr>
          <a:lstStyle/>
          <a:p>
            <a:r>
              <a:rPr lang="en-US" b="1" dirty="0"/>
              <a:t>1</a:t>
            </a:r>
          </a:p>
        </p:txBody>
      </p:sp>
      <p:sp>
        <p:nvSpPr>
          <p:cNvPr id="13" name="TextBox 12">
            <a:extLst>
              <a:ext uri="{FF2B5EF4-FFF2-40B4-BE49-F238E27FC236}">
                <a16:creationId xmlns:a16="http://schemas.microsoft.com/office/drawing/2014/main" id="{9C042F60-9A87-EA05-FA8A-FCD4C9EC88AE}"/>
              </a:ext>
            </a:extLst>
          </p:cNvPr>
          <p:cNvSpPr txBox="1"/>
          <p:nvPr/>
        </p:nvSpPr>
        <p:spPr>
          <a:xfrm>
            <a:off x="28494" y="2709742"/>
            <a:ext cx="297423" cy="307777"/>
          </a:xfrm>
          <a:prstGeom prst="rect">
            <a:avLst/>
          </a:prstGeom>
          <a:solidFill>
            <a:schemeClr val="accent1">
              <a:lumMod val="60000"/>
              <a:lumOff val="40000"/>
            </a:schemeClr>
          </a:solidFill>
          <a:effectLst>
            <a:softEdge rad="31750"/>
          </a:effectLst>
        </p:spPr>
        <p:txBody>
          <a:bodyPr wrap="square" rtlCol="0">
            <a:spAutoFit/>
          </a:bodyPr>
          <a:lstStyle/>
          <a:p>
            <a:r>
              <a:rPr lang="en-US" b="1" dirty="0"/>
              <a:t>2</a:t>
            </a:r>
          </a:p>
        </p:txBody>
      </p:sp>
      <p:pic>
        <p:nvPicPr>
          <p:cNvPr id="8" name="Picture 7">
            <a:extLst>
              <a:ext uri="{FF2B5EF4-FFF2-40B4-BE49-F238E27FC236}">
                <a16:creationId xmlns:a16="http://schemas.microsoft.com/office/drawing/2014/main" id="{134F3F2C-4742-D00F-A504-1DF2023B6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411" y="2705562"/>
            <a:ext cx="8435178" cy="1449977"/>
          </a:xfrm>
          <a:prstGeom prst="rect">
            <a:avLst/>
          </a:prstGeom>
        </p:spPr>
      </p:pic>
      <p:sp>
        <p:nvSpPr>
          <p:cNvPr id="9" name="Arrow: Right 8">
            <a:extLst>
              <a:ext uri="{FF2B5EF4-FFF2-40B4-BE49-F238E27FC236}">
                <a16:creationId xmlns:a16="http://schemas.microsoft.com/office/drawing/2014/main" id="{94749ADB-270E-9542-48FA-BCA464CDBBFA}"/>
              </a:ext>
            </a:extLst>
          </p:cNvPr>
          <p:cNvSpPr/>
          <p:nvPr/>
        </p:nvSpPr>
        <p:spPr>
          <a:xfrm>
            <a:off x="4648670" y="3591819"/>
            <a:ext cx="483326" cy="11756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03BE28C-0B71-91C2-32ED-3255348C5BB3}"/>
              </a:ext>
            </a:extLst>
          </p:cNvPr>
          <p:cNvSpPr/>
          <p:nvPr/>
        </p:nvSpPr>
        <p:spPr>
          <a:xfrm rot="1743567">
            <a:off x="4735285" y="3052036"/>
            <a:ext cx="483326" cy="11756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CC50069-DE5E-DBA2-ECE9-B3F5D4AE4A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304" y="1419426"/>
            <a:ext cx="8449391" cy="1223567"/>
          </a:xfrm>
          <a:prstGeom prst="rect">
            <a:avLst/>
          </a:prstGeom>
        </p:spPr>
      </p:pic>
      <p:sp>
        <p:nvSpPr>
          <p:cNvPr id="15" name="Arrow: Right 14">
            <a:extLst>
              <a:ext uri="{FF2B5EF4-FFF2-40B4-BE49-F238E27FC236}">
                <a16:creationId xmlns:a16="http://schemas.microsoft.com/office/drawing/2014/main" id="{50B1C6D3-6F99-1285-DCC7-0FC3C9A0EFF8}"/>
              </a:ext>
            </a:extLst>
          </p:cNvPr>
          <p:cNvSpPr/>
          <p:nvPr/>
        </p:nvSpPr>
        <p:spPr>
          <a:xfrm rot="1743567">
            <a:off x="2040507" y="2271424"/>
            <a:ext cx="346754" cy="95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idx="4294967295"/>
          </p:nvPr>
        </p:nvSpPr>
        <p:spPr>
          <a:xfrm>
            <a:off x="0" y="417513"/>
            <a:ext cx="7886700" cy="4143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66A1"/>
              </a:buClr>
              <a:buSzPts val="2550"/>
              <a:buFont typeface="Calibri"/>
              <a:buNone/>
            </a:pPr>
            <a:r>
              <a:rPr lang="en-US" sz="2500" dirty="0"/>
              <a:t>“Approver” – How to Edit Expense Report Purpose Level</a:t>
            </a:r>
            <a:endParaRPr sz="2500" dirty="0"/>
          </a:p>
        </p:txBody>
      </p:sp>
      <p:sp>
        <p:nvSpPr>
          <p:cNvPr id="163" name="Google Shape;163;p21"/>
          <p:cNvSpPr txBox="1">
            <a:spLocks noGrp="1"/>
          </p:cNvSpPr>
          <p:nvPr>
            <p:ph type="body" sz="quarter" idx="4294967295"/>
          </p:nvPr>
        </p:nvSpPr>
        <p:spPr>
          <a:xfrm>
            <a:off x="0" y="1370013"/>
            <a:ext cx="7886700" cy="2957512"/>
          </a:xfrm>
          <a:prstGeom prst="rect">
            <a:avLst/>
          </a:prstGeom>
          <a:noFill/>
          <a:ln>
            <a:noFill/>
          </a:ln>
        </p:spPr>
        <p:txBody>
          <a:bodyPr spcFirstLastPara="1" wrap="square" lIns="91425" tIns="45700" rIns="91425" bIns="45700" anchor="t" anchorCtr="0">
            <a:noAutofit/>
          </a:bodyPr>
          <a:lstStyle/>
          <a:p>
            <a:pPr>
              <a:buClr>
                <a:schemeClr val="tx1"/>
              </a:buClr>
              <a:buSzPct val="11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Click on the “Expense Line” that you would like to Edit</a:t>
            </a:r>
          </a:p>
          <a:p>
            <a:pPr lvl="1">
              <a:buClr>
                <a:schemeClr val="tx1"/>
              </a:buClr>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On the Right Hand Side, click the drop down arrows by expense report purpose levels 1 – 4 to update</a:t>
            </a:r>
          </a:p>
          <a:p>
            <a:pPr lvl="1">
              <a:buClr>
                <a:schemeClr val="tx1"/>
              </a:buClr>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Once updated, click save, then approve the expense report to push to new approval flow</a:t>
            </a:r>
          </a:p>
          <a:p>
            <a:pPr lvl="2">
              <a:buClr>
                <a:schemeClr val="tx1"/>
              </a:buClr>
              <a:buSzPct val="110000"/>
              <a:buFont typeface="Wingdings" panose="05000000000000000000" pitchFamily="2" charset="2"/>
              <a:buChar char="Ø"/>
            </a:pPr>
            <a:r>
              <a:rPr lang="en-US" sz="1200" i="1" dirty="0">
                <a:latin typeface="Calibri" panose="020F0502020204030204" pitchFamily="34" charset="0"/>
                <a:cs typeface="Calibri" panose="020F0502020204030204" pitchFamily="34" charset="0"/>
              </a:rPr>
              <a:t>Every expense line will need to be updated individually</a:t>
            </a:r>
          </a:p>
          <a:p>
            <a:pPr marL="600075" lvl="1" indent="0">
              <a:buClr>
                <a:schemeClr val="tx1"/>
              </a:buClr>
              <a:buSzPct val="100000"/>
              <a:buNone/>
            </a:pPr>
            <a:endParaRPr lang="en-US" sz="1200" dirty="0">
              <a:latin typeface="Calibri" panose="020F0502020204030204" pitchFamily="34" charset="0"/>
              <a:cs typeface="Calibri" panose="020F0502020204030204" pitchFamily="34" charset="0"/>
            </a:endParaRPr>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dirty="0"/>
          </a:p>
        </p:txBody>
      </p:sp>
      <p:pic>
        <p:nvPicPr>
          <p:cNvPr id="6" name="Picture 5">
            <a:extLst>
              <a:ext uri="{FF2B5EF4-FFF2-40B4-BE49-F238E27FC236}">
                <a16:creationId xmlns:a16="http://schemas.microsoft.com/office/drawing/2014/main" id="{F07813F1-E61A-1989-1FDA-7886D9800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594" y="2492305"/>
            <a:ext cx="8746812" cy="2386570"/>
          </a:xfrm>
          <a:prstGeom prst="rect">
            <a:avLst/>
          </a:prstGeom>
        </p:spPr>
      </p:pic>
      <p:sp>
        <p:nvSpPr>
          <p:cNvPr id="7" name="Arrow: Right 6">
            <a:extLst>
              <a:ext uri="{FF2B5EF4-FFF2-40B4-BE49-F238E27FC236}">
                <a16:creationId xmlns:a16="http://schemas.microsoft.com/office/drawing/2014/main" id="{D77D9CF1-0ADD-38EF-F1D3-5BA524A0D809}"/>
              </a:ext>
            </a:extLst>
          </p:cNvPr>
          <p:cNvSpPr/>
          <p:nvPr/>
        </p:nvSpPr>
        <p:spPr>
          <a:xfrm>
            <a:off x="4925852" y="4535776"/>
            <a:ext cx="562052" cy="20421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161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idx="4294967295"/>
          </p:nvPr>
        </p:nvSpPr>
        <p:spPr>
          <a:xfrm>
            <a:off x="0" y="574035"/>
            <a:ext cx="7886700" cy="4143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66A1"/>
              </a:buClr>
              <a:buSzPts val="2550"/>
              <a:buFont typeface="Calibri"/>
              <a:buNone/>
            </a:pPr>
            <a:r>
              <a:rPr lang="en-US" sz="2400" dirty="0"/>
              <a:t>“Approver” – How to Add/Transfer Approval of Expense Report to Another Approver</a:t>
            </a:r>
            <a:endParaRPr sz="2400" dirty="0"/>
          </a:p>
        </p:txBody>
      </p:sp>
      <p:sp>
        <p:nvSpPr>
          <p:cNvPr id="163" name="Google Shape;163;p21"/>
          <p:cNvSpPr txBox="1">
            <a:spLocks noGrp="1"/>
          </p:cNvSpPr>
          <p:nvPr>
            <p:ph type="body" sz="quarter" idx="4294967295"/>
          </p:nvPr>
        </p:nvSpPr>
        <p:spPr>
          <a:xfrm>
            <a:off x="0" y="1089922"/>
            <a:ext cx="7886700" cy="2957512"/>
          </a:xfrm>
          <a:prstGeom prst="rect">
            <a:avLst/>
          </a:prstGeom>
          <a:noFill/>
          <a:ln>
            <a:noFill/>
          </a:ln>
        </p:spPr>
        <p:txBody>
          <a:bodyPr spcFirstLastPara="1" wrap="square" lIns="91425" tIns="45700" rIns="91425" bIns="45700" anchor="t" anchorCtr="0">
            <a:noAutofit/>
          </a:bodyPr>
          <a:lstStyle/>
          <a:p>
            <a:pPr>
              <a:buClr>
                <a:schemeClr val="tx1"/>
              </a:buClr>
              <a:buSzPct val="110000"/>
              <a:buFont typeface="+mj-lt"/>
              <a:buAutoNum type="arabicPeriod"/>
            </a:pPr>
            <a:r>
              <a:rPr lang="en-US" sz="1100" b="1" dirty="0">
                <a:latin typeface="Calibri" panose="020F0502020204030204" pitchFamily="34" charset="0"/>
                <a:cs typeface="Calibri" panose="020F0502020204030204" pitchFamily="34" charset="0"/>
              </a:rPr>
              <a:t>Open the Expense Report</a:t>
            </a:r>
          </a:p>
          <a:p>
            <a:pPr>
              <a:buClr>
                <a:schemeClr val="tx1"/>
              </a:buClr>
              <a:buSzPct val="110000"/>
              <a:buFont typeface="+mj-lt"/>
              <a:buAutoNum type="arabicPeriod"/>
            </a:pPr>
            <a:r>
              <a:rPr lang="en-US" sz="1100" b="1" dirty="0">
                <a:latin typeface="Calibri" panose="020F0502020204030204" pitchFamily="34" charset="0"/>
                <a:cs typeface="Calibri" panose="020F0502020204030204" pitchFamily="34" charset="0"/>
              </a:rPr>
              <a:t>Click on “Details” then “Approval Flow”</a:t>
            </a:r>
          </a:p>
          <a:p>
            <a:pPr>
              <a:buClr>
                <a:schemeClr val="tx1"/>
              </a:buClr>
              <a:buSzPct val="110000"/>
              <a:buFont typeface="+mj-lt"/>
              <a:buAutoNum type="arabicPeriod"/>
            </a:pPr>
            <a:r>
              <a:rPr lang="en-US" sz="1100" b="1" dirty="0">
                <a:latin typeface="Calibri" panose="020F0502020204030204" pitchFamily="34" charset="0"/>
                <a:cs typeface="Calibri" panose="020F0502020204030204" pitchFamily="34" charset="0"/>
              </a:rPr>
              <a:t>Cost Object Approval Window Opens:  click on the down arrow to expand the approval, then click on the + next to your name</a:t>
            </a:r>
          </a:p>
          <a:p>
            <a:pPr>
              <a:buClr>
                <a:schemeClr val="tx1"/>
              </a:buClr>
              <a:buSzPct val="110000"/>
              <a:buFont typeface="+mj-lt"/>
              <a:buAutoNum type="arabicPeriod"/>
            </a:pPr>
            <a:r>
              <a:rPr lang="en-US" sz="1100" b="1" dirty="0">
                <a:latin typeface="Calibri" panose="020F0502020204030204" pitchFamily="34" charset="0"/>
                <a:cs typeface="Calibri" panose="020F0502020204030204" pitchFamily="34" charset="0"/>
              </a:rPr>
              <a:t>Type in the name of the approver you would like to add and click save workflow, then click “approve” in top right-hand corner</a:t>
            </a:r>
          </a:p>
          <a:p>
            <a:pPr marL="828675" lvl="1" indent="-228600">
              <a:buClr>
                <a:schemeClr val="tx1"/>
              </a:buClr>
              <a:buSzPct val="100000"/>
              <a:buFont typeface="+mj-lt"/>
              <a:buAutoNum type="arabicPeriod"/>
            </a:pPr>
            <a:endParaRPr lang="en-US" sz="1200" dirty="0">
              <a:latin typeface="Calibri" panose="020F0502020204030204" pitchFamily="34" charset="0"/>
              <a:cs typeface="Calibri" panose="020F0502020204030204" pitchFamily="34" charset="0"/>
            </a:endParaRPr>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lang="en-US" dirty="0"/>
          </a:p>
          <a:p>
            <a:pPr marL="102870" marR="0" lvl="0" indent="0" algn="l" rtl="0">
              <a:spcBef>
                <a:spcPts val="600"/>
              </a:spcBef>
              <a:spcAft>
                <a:spcPts val="600"/>
              </a:spcAft>
              <a:buSzPts val="1980"/>
              <a:buNone/>
            </a:pPr>
            <a:endParaRPr dirty="0"/>
          </a:p>
        </p:txBody>
      </p:sp>
      <p:pic>
        <p:nvPicPr>
          <p:cNvPr id="12" name="Picture 11">
            <a:extLst>
              <a:ext uri="{FF2B5EF4-FFF2-40B4-BE49-F238E27FC236}">
                <a16:creationId xmlns:a16="http://schemas.microsoft.com/office/drawing/2014/main" id="{B07121E0-F42E-F2C2-4B5B-20584626006F}"/>
              </a:ext>
            </a:extLst>
          </p:cNvPr>
          <p:cNvPicPr>
            <a:picLocks noChangeAspect="1"/>
          </p:cNvPicPr>
          <p:nvPr/>
        </p:nvPicPr>
        <p:blipFill>
          <a:blip r:embed="rId3"/>
          <a:stretch>
            <a:fillRect/>
          </a:stretch>
        </p:blipFill>
        <p:spPr>
          <a:xfrm>
            <a:off x="6675119" y="2404414"/>
            <a:ext cx="2377441" cy="2003079"/>
          </a:xfrm>
          <a:prstGeom prst="rect">
            <a:avLst/>
          </a:prstGeom>
        </p:spPr>
      </p:pic>
      <p:sp>
        <p:nvSpPr>
          <p:cNvPr id="13" name="TextBox 12">
            <a:extLst>
              <a:ext uri="{FF2B5EF4-FFF2-40B4-BE49-F238E27FC236}">
                <a16:creationId xmlns:a16="http://schemas.microsoft.com/office/drawing/2014/main" id="{613D095D-6951-F339-E021-1E6436357838}"/>
              </a:ext>
            </a:extLst>
          </p:cNvPr>
          <p:cNvSpPr txBox="1"/>
          <p:nvPr/>
        </p:nvSpPr>
        <p:spPr>
          <a:xfrm>
            <a:off x="40046" y="2206822"/>
            <a:ext cx="274320" cy="307777"/>
          </a:xfrm>
          <a:prstGeom prst="rect">
            <a:avLst/>
          </a:prstGeom>
          <a:solidFill>
            <a:schemeClr val="accent1">
              <a:lumMod val="60000"/>
              <a:lumOff val="40000"/>
            </a:schemeClr>
          </a:solidFill>
          <a:effectLst>
            <a:softEdge rad="31750"/>
          </a:effectLst>
        </p:spPr>
        <p:txBody>
          <a:bodyPr wrap="square" rtlCol="0">
            <a:spAutoFit/>
          </a:bodyPr>
          <a:lstStyle/>
          <a:p>
            <a:r>
              <a:rPr lang="en-US" b="1" dirty="0"/>
              <a:t>1</a:t>
            </a:r>
          </a:p>
        </p:txBody>
      </p:sp>
      <p:sp>
        <p:nvSpPr>
          <p:cNvPr id="14" name="TextBox 13">
            <a:extLst>
              <a:ext uri="{FF2B5EF4-FFF2-40B4-BE49-F238E27FC236}">
                <a16:creationId xmlns:a16="http://schemas.microsoft.com/office/drawing/2014/main" id="{AF0C0422-BEAA-62D2-E578-6A8E3BE47DAC}"/>
              </a:ext>
            </a:extLst>
          </p:cNvPr>
          <p:cNvSpPr txBox="1"/>
          <p:nvPr/>
        </p:nvSpPr>
        <p:spPr>
          <a:xfrm>
            <a:off x="1882191" y="2208461"/>
            <a:ext cx="274320" cy="307777"/>
          </a:xfrm>
          <a:prstGeom prst="rect">
            <a:avLst/>
          </a:prstGeom>
          <a:solidFill>
            <a:schemeClr val="accent1">
              <a:lumMod val="60000"/>
              <a:lumOff val="40000"/>
            </a:schemeClr>
          </a:solidFill>
          <a:effectLst>
            <a:softEdge rad="31750"/>
          </a:effectLst>
        </p:spPr>
        <p:txBody>
          <a:bodyPr wrap="square" rtlCol="0">
            <a:spAutoFit/>
          </a:bodyPr>
          <a:lstStyle/>
          <a:p>
            <a:r>
              <a:rPr lang="en-US" b="1" dirty="0"/>
              <a:t>2</a:t>
            </a:r>
          </a:p>
        </p:txBody>
      </p:sp>
      <p:sp>
        <p:nvSpPr>
          <p:cNvPr id="15" name="TextBox 14">
            <a:extLst>
              <a:ext uri="{FF2B5EF4-FFF2-40B4-BE49-F238E27FC236}">
                <a16:creationId xmlns:a16="http://schemas.microsoft.com/office/drawing/2014/main" id="{43251C00-2473-C8A9-EC4B-0036C6EC7E71}"/>
              </a:ext>
            </a:extLst>
          </p:cNvPr>
          <p:cNvSpPr txBox="1"/>
          <p:nvPr/>
        </p:nvSpPr>
        <p:spPr>
          <a:xfrm>
            <a:off x="4213708" y="2206413"/>
            <a:ext cx="274320" cy="307777"/>
          </a:xfrm>
          <a:prstGeom prst="rect">
            <a:avLst/>
          </a:prstGeom>
          <a:solidFill>
            <a:schemeClr val="accent1">
              <a:lumMod val="60000"/>
              <a:lumOff val="40000"/>
            </a:schemeClr>
          </a:solidFill>
          <a:effectLst>
            <a:softEdge rad="31750"/>
          </a:effectLst>
        </p:spPr>
        <p:txBody>
          <a:bodyPr wrap="square" rtlCol="0">
            <a:spAutoFit/>
          </a:bodyPr>
          <a:lstStyle/>
          <a:p>
            <a:r>
              <a:rPr lang="en-US" b="1" dirty="0"/>
              <a:t>3</a:t>
            </a:r>
          </a:p>
        </p:txBody>
      </p:sp>
      <p:sp>
        <p:nvSpPr>
          <p:cNvPr id="16" name="TextBox 15">
            <a:extLst>
              <a:ext uri="{FF2B5EF4-FFF2-40B4-BE49-F238E27FC236}">
                <a16:creationId xmlns:a16="http://schemas.microsoft.com/office/drawing/2014/main" id="{2B2E4EC0-6C9D-4F7B-6038-EE3E8E7EBC8D}"/>
              </a:ext>
            </a:extLst>
          </p:cNvPr>
          <p:cNvSpPr txBox="1"/>
          <p:nvPr/>
        </p:nvSpPr>
        <p:spPr>
          <a:xfrm>
            <a:off x="6567965" y="2192943"/>
            <a:ext cx="274320" cy="307777"/>
          </a:xfrm>
          <a:prstGeom prst="rect">
            <a:avLst/>
          </a:prstGeom>
          <a:solidFill>
            <a:schemeClr val="accent1">
              <a:lumMod val="60000"/>
              <a:lumOff val="40000"/>
            </a:schemeClr>
          </a:solidFill>
          <a:effectLst>
            <a:softEdge rad="31750"/>
          </a:effectLst>
        </p:spPr>
        <p:txBody>
          <a:bodyPr wrap="square" rtlCol="0">
            <a:spAutoFit/>
          </a:bodyPr>
          <a:lstStyle/>
          <a:p>
            <a:r>
              <a:rPr lang="en-US" b="1" dirty="0"/>
              <a:t>4</a:t>
            </a:r>
          </a:p>
        </p:txBody>
      </p:sp>
      <p:pic>
        <p:nvPicPr>
          <p:cNvPr id="4" name="Picture 3">
            <a:extLst>
              <a:ext uri="{FF2B5EF4-FFF2-40B4-BE49-F238E27FC236}">
                <a16:creationId xmlns:a16="http://schemas.microsoft.com/office/drawing/2014/main" id="{A6350BC5-C436-21C6-ED3A-FA66BFCC92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741" y="2521541"/>
            <a:ext cx="1644425" cy="1893299"/>
          </a:xfrm>
          <a:prstGeom prst="rect">
            <a:avLst/>
          </a:prstGeom>
        </p:spPr>
      </p:pic>
      <p:sp>
        <p:nvSpPr>
          <p:cNvPr id="5" name="Oval 4">
            <a:extLst>
              <a:ext uri="{FF2B5EF4-FFF2-40B4-BE49-F238E27FC236}">
                <a16:creationId xmlns:a16="http://schemas.microsoft.com/office/drawing/2014/main" id="{9F5C95F2-C348-A48D-818F-FE67CFDBE28A}"/>
              </a:ext>
            </a:extLst>
          </p:cNvPr>
          <p:cNvSpPr/>
          <p:nvPr/>
        </p:nvSpPr>
        <p:spPr>
          <a:xfrm>
            <a:off x="767911" y="3694700"/>
            <a:ext cx="531695" cy="206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D48F73-2626-CC9E-79C4-3CB378479688}"/>
              </a:ext>
            </a:extLst>
          </p:cNvPr>
          <p:cNvSpPr/>
          <p:nvPr/>
        </p:nvSpPr>
        <p:spPr>
          <a:xfrm>
            <a:off x="586044" y="2948437"/>
            <a:ext cx="447715" cy="206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19E46E-193F-7399-C0AC-CEF43D8DF9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8127" y="2512830"/>
            <a:ext cx="2135388" cy="1893299"/>
          </a:xfrm>
          <a:prstGeom prst="rect">
            <a:avLst/>
          </a:prstGeom>
        </p:spPr>
      </p:pic>
      <p:sp>
        <p:nvSpPr>
          <p:cNvPr id="17" name="Oval 16">
            <a:extLst>
              <a:ext uri="{FF2B5EF4-FFF2-40B4-BE49-F238E27FC236}">
                <a16:creationId xmlns:a16="http://schemas.microsoft.com/office/drawing/2014/main" id="{B1440D8D-4FB1-D2F2-FAEB-4539E2759363}"/>
              </a:ext>
            </a:extLst>
          </p:cNvPr>
          <p:cNvSpPr/>
          <p:nvPr/>
        </p:nvSpPr>
        <p:spPr>
          <a:xfrm>
            <a:off x="2056417" y="2948437"/>
            <a:ext cx="209800" cy="206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21F268-0474-90C2-A106-7640A9191271}"/>
              </a:ext>
            </a:extLst>
          </p:cNvPr>
          <p:cNvSpPr/>
          <p:nvPr/>
        </p:nvSpPr>
        <p:spPr>
          <a:xfrm>
            <a:off x="3624590" y="3199710"/>
            <a:ext cx="287735" cy="206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5644B39-451D-F4A8-0912-71E0F04BB7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0669" y="2521541"/>
            <a:ext cx="2277296" cy="1893299"/>
          </a:xfrm>
          <a:prstGeom prst="rect">
            <a:avLst/>
          </a:prstGeom>
        </p:spPr>
      </p:pic>
      <p:sp>
        <p:nvSpPr>
          <p:cNvPr id="21" name="Oval 20">
            <a:extLst>
              <a:ext uri="{FF2B5EF4-FFF2-40B4-BE49-F238E27FC236}">
                <a16:creationId xmlns:a16="http://schemas.microsoft.com/office/drawing/2014/main" id="{C2BC4EFB-06B8-581D-E357-98EC27814E9D}"/>
              </a:ext>
            </a:extLst>
          </p:cNvPr>
          <p:cNvSpPr/>
          <p:nvPr/>
        </p:nvSpPr>
        <p:spPr>
          <a:xfrm>
            <a:off x="4158257" y="3398423"/>
            <a:ext cx="1698652" cy="6747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FB5A20E-E3F9-CC1C-EBF6-144B2B21D76F}"/>
              </a:ext>
            </a:extLst>
          </p:cNvPr>
          <p:cNvSpPr/>
          <p:nvPr/>
        </p:nvSpPr>
        <p:spPr>
          <a:xfrm>
            <a:off x="5758396" y="4229418"/>
            <a:ext cx="596890" cy="206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29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idx="4294967295"/>
          </p:nvPr>
        </p:nvSpPr>
        <p:spPr>
          <a:xfrm>
            <a:off x="0" y="260740"/>
            <a:ext cx="7886700" cy="41433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66A1"/>
              </a:buClr>
              <a:buSzPts val="2550"/>
              <a:buFont typeface="Calibri"/>
              <a:buNone/>
            </a:pPr>
            <a:r>
              <a:rPr lang="en-US" sz="2400" dirty="0"/>
              <a:t>Approvers - View all Expense Reports You’ve Approved</a:t>
            </a:r>
            <a:endParaRPr sz="2400" dirty="0"/>
          </a:p>
        </p:txBody>
      </p:sp>
      <p:sp>
        <p:nvSpPr>
          <p:cNvPr id="163" name="Google Shape;163;p21"/>
          <p:cNvSpPr txBox="1">
            <a:spLocks noGrp="1"/>
          </p:cNvSpPr>
          <p:nvPr>
            <p:ph type="body" sz="quarter" idx="4294967295"/>
          </p:nvPr>
        </p:nvSpPr>
        <p:spPr>
          <a:xfrm>
            <a:off x="0" y="522923"/>
            <a:ext cx="7886700" cy="2957512"/>
          </a:xfrm>
          <a:prstGeom prst="rect">
            <a:avLst/>
          </a:prstGeom>
          <a:noFill/>
          <a:ln>
            <a:noFill/>
          </a:ln>
        </p:spPr>
        <p:txBody>
          <a:bodyPr spcFirstLastPara="1" wrap="square" lIns="91425" tIns="45700" rIns="91425" bIns="45700" anchor="t" anchorCtr="0">
            <a:noAutofit/>
          </a:bodyPr>
          <a:lstStyle/>
          <a:p>
            <a:pPr marL="600075" lvl="1" indent="0">
              <a:buClrTx/>
              <a:buSzPct val="110000"/>
              <a:buNone/>
            </a:pPr>
            <a:endParaRPr lang="en-US" sz="1200" dirty="0">
              <a:latin typeface="Calibri" panose="020F0502020204030204" pitchFamily="34" charset="0"/>
              <a:cs typeface="Calibri" panose="020F0502020204030204" pitchFamily="34" charset="0"/>
            </a:endParaRPr>
          </a:p>
          <a:p>
            <a:pPr>
              <a:buClrTx/>
              <a:buSzPct val="110000"/>
              <a:buFont typeface="Wingdings" panose="05000000000000000000" pitchFamily="2" charset="2"/>
              <a:buChar char="Ø"/>
            </a:pPr>
            <a:r>
              <a:rPr lang="en-US" sz="1400" dirty="0">
                <a:latin typeface="Calibri" panose="020F0502020204030204" pitchFamily="34" charset="0"/>
                <a:cs typeface="Calibri" panose="020F0502020204030204" pitchFamily="34" charset="0"/>
              </a:rPr>
              <a:t>View the expense reports that you have previously approved</a:t>
            </a:r>
          </a:p>
          <a:p>
            <a:pPr lvl="1">
              <a:buClrTx/>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Click Approvals &gt; Reports &gt; View – select your report criteria </a:t>
            </a:r>
          </a:p>
          <a:p>
            <a:pPr lvl="2">
              <a:buClrTx/>
              <a:buSzPct val="110000"/>
              <a:buFont typeface="Wingdings" panose="05000000000000000000" pitchFamily="2" charset="2"/>
              <a:buChar char="Ø"/>
            </a:pPr>
            <a:r>
              <a:rPr lang="en-US" sz="1200" i="1" dirty="0">
                <a:latin typeface="Calibri" panose="020F0502020204030204" pitchFamily="34" charset="0"/>
                <a:cs typeface="Calibri" panose="020F0502020204030204" pitchFamily="34" charset="0"/>
              </a:rPr>
              <a:t>Tip:  if you do not see a report that you have approved listed in </a:t>
            </a:r>
          </a:p>
          <a:p>
            <a:pPr marL="1057275" lvl="2" indent="0">
              <a:buClrTx/>
              <a:buSzPct val="110000"/>
              <a:buNone/>
            </a:pPr>
            <a:r>
              <a:rPr lang="en-US" sz="1200" i="1" dirty="0">
                <a:latin typeface="Calibri" panose="020F0502020204030204" pitchFamily="34" charset="0"/>
                <a:cs typeface="Calibri" panose="020F0502020204030204" pitchFamily="34" charset="0"/>
              </a:rPr>
              <a:t>report view this means the expense report has been returned to submitter</a:t>
            </a:r>
          </a:p>
          <a:p>
            <a:pPr lvl="1">
              <a:buClrTx/>
              <a:buSzPct val="110000"/>
              <a:buFont typeface="Wingdings" panose="05000000000000000000" pitchFamily="2" charset="2"/>
              <a:buChar char="Ø"/>
            </a:pPr>
            <a:endParaRPr lang="en-US" sz="1200" dirty="0">
              <a:latin typeface="Calibri" panose="020F0502020204030204" pitchFamily="34" charset="0"/>
              <a:cs typeface="Calibri" panose="020F0502020204030204" pitchFamily="34" charset="0"/>
            </a:endParaRPr>
          </a:p>
          <a:p>
            <a:pPr marL="102870" marR="0" lvl="0" indent="0" algn="l" rtl="0">
              <a:spcBef>
                <a:spcPts val="600"/>
              </a:spcBef>
              <a:spcAft>
                <a:spcPts val="600"/>
              </a:spcAft>
              <a:buSzPts val="1980"/>
              <a:buNone/>
            </a:pPr>
            <a:endParaRPr lang="en-US" dirty="0"/>
          </a:p>
        </p:txBody>
      </p:sp>
      <p:pic>
        <p:nvPicPr>
          <p:cNvPr id="5" name="Picture 4">
            <a:extLst>
              <a:ext uri="{FF2B5EF4-FFF2-40B4-BE49-F238E27FC236}">
                <a16:creationId xmlns:a16="http://schemas.microsoft.com/office/drawing/2014/main" id="{338A3F50-59B9-C4C3-298C-BB2A02BFE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864" y="1965961"/>
            <a:ext cx="2799125" cy="2377440"/>
          </a:xfrm>
          <a:prstGeom prst="rect">
            <a:avLst/>
          </a:prstGeom>
        </p:spPr>
      </p:pic>
      <p:pic>
        <p:nvPicPr>
          <p:cNvPr id="10" name="Picture 9">
            <a:extLst>
              <a:ext uri="{FF2B5EF4-FFF2-40B4-BE49-F238E27FC236}">
                <a16:creationId xmlns:a16="http://schemas.microsoft.com/office/drawing/2014/main" id="{A6C04224-08CC-EE35-9AD8-3BFDD6B67364}"/>
              </a:ext>
            </a:extLst>
          </p:cNvPr>
          <p:cNvPicPr>
            <a:picLocks noChangeAspect="1"/>
          </p:cNvPicPr>
          <p:nvPr/>
        </p:nvPicPr>
        <p:blipFill>
          <a:blip r:embed="rId4"/>
          <a:stretch>
            <a:fillRect/>
          </a:stretch>
        </p:blipFill>
        <p:spPr>
          <a:xfrm>
            <a:off x="3540034" y="2037397"/>
            <a:ext cx="5192486" cy="2306004"/>
          </a:xfrm>
          <a:prstGeom prst="rect">
            <a:avLst/>
          </a:prstGeom>
        </p:spPr>
      </p:pic>
      <p:sp>
        <p:nvSpPr>
          <p:cNvPr id="12" name="Oval 11">
            <a:extLst>
              <a:ext uri="{FF2B5EF4-FFF2-40B4-BE49-F238E27FC236}">
                <a16:creationId xmlns:a16="http://schemas.microsoft.com/office/drawing/2014/main" id="{90E6DD50-8AD3-78A2-75F5-944D9C232BBC}"/>
              </a:ext>
            </a:extLst>
          </p:cNvPr>
          <p:cNvSpPr/>
          <p:nvPr/>
        </p:nvSpPr>
        <p:spPr>
          <a:xfrm>
            <a:off x="847216" y="1951265"/>
            <a:ext cx="498764" cy="260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EEFB6-05D3-4DF6-934C-A7D840CDA3E3}"/>
              </a:ext>
            </a:extLst>
          </p:cNvPr>
          <p:cNvSpPr/>
          <p:nvPr/>
        </p:nvSpPr>
        <p:spPr>
          <a:xfrm>
            <a:off x="847216" y="3011106"/>
            <a:ext cx="498764" cy="260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2E74EBA-73D2-404E-B70E-B8504D95B35A}"/>
              </a:ext>
            </a:extLst>
          </p:cNvPr>
          <p:cNvSpPr/>
          <p:nvPr/>
        </p:nvSpPr>
        <p:spPr>
          <a:xfrm>
            <a:off x="4602713" y="1965961"/>
            <a:ext cx="642347" cy="2871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367AFA3-6DCC-465A-8A03-4A5BDBB28260}"/>
              </a:ext>
            </a:extLst>
          </p:cNvPr>
          <p:cNvSpPr/>
          <p:nvPr/>
        </p:nvSpPr>
        <p:spPr>
          <a:xfrm>
            <a:off x="4428309" y="2277026"/>
            <a:ext cx="495578" cy="2947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6823620-243C-9D19-6F62-55206C769354}"/>
              </a:ext>
            </a:extLst>
          </p:cNvPr>
          <p:cNvSpPr/>
          <p:nvPr/>
        </p:nvSpPr>
        <p:spPr>
          <a:xfrm>
            <a:off x="3531362" y="2929734"/>
            <a:ext cx="498764" cy="260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213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4F44DC-AC23-0CA3-A97A-556E79D3BC5B}"/>
              </a:ext>
            </a:extLst>
          </p:cNvPr>
          <p:cNvSpPr>
            <a:spLocks noGrp="1"/>
          </p:cNvSpPr>
          <p:nvPr>
            <p:ph type="sldNum" sz="quarter" idx="10"/>
          </p:nvPr>
        </p:nvSpPr>
        <p:spPr/>
        <p:txBody>
          <a:bodyPr/>
          <a:lstStyle/>
          <a:p>
            <a:pPr marL="0" lvl="0" indent="0" algn="l" rtl="0">
              <a:spcBef>
                <a:spcPts val="0"/>
              </a:spcBef>
              <a:spcAft>
                <a:spcPts val="0"/>
              </a:spcAft>
              <a:buNone/>
            </a:pPr>
            <a:fld id="{00000000-1234-1234-1234-123412341234}" type="slidenum">
              <a:rPr lang="en-US" smtClean="0"/>
              <a:t>19</a:t>
            </a:fld>
            <a:endParaRPr lang="en-US"/>
          </a:p>
        </p:txBody>
      </p:sp>
      <p:sp>
        <p:nvSpPr>
          <p:cNvPr id="6" name="Title 5">
            <a:extLst>
              <a:ext uri="{FF2B5EF4-FFF2-40B4-BE49-F238E27FC236}">
                <a16:creationId xmlns:a16="http://schemas.microsoft.com/office/drawing/2014/main" id="{FE08F710-181B-D183-92F2-3D609B89E2DE}"/>
              </a:ext>
            </a:extLst>
          </p:cNvPr>
          <p:cNvSpPr>
            <a:spLocks noGrp="1"/>
          </p:cNvSpPr>
          <p:nvPr>
            <p:ph type="title" idx="4294967295"/>
          </p:nvPr>
        </p:nvSpPr>
        <p:spPr>
          <a:xfrm>
            <a:off x="0" y="2446338"/>
            <a:ext cx="7886700" cy="622300"/>
          </a:xfrm>
        </p:spPr>
        <p:txBody>
          <a:bodyPr>
            <a:normAutofit/>
          </a:bodyPr>
          <a:lstStyle/>
          <a:p>
            <a:r>
              <a:rPr lang="en-US" dirty="0"/>
              <a:t>Appendix: Concur Helpful Tips for Submitters</a:t>
            </a:r>
          </a:p>
        </p:txBody>
      </p:sp>
    </p:spTree>
    <p:extLst>
      <p:ext uri="{BB962C8B-B14F-4D97-AF65-F5344CB8AC3E}">
        <p14:creationId xmlns:p14="http://schemas.microsoft.com/office/powerpoint/2010/main" val="363133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628650" y="342985"/>
            <a:ext cx="1522501" cy="497048"/>
          </a:xfrm>
        </p:spPr>
        <p:txBody>
          <a:bodyPr>
            <a:normAutofit/>
          </a:bodyPr>
          <a:lstStyle/>
          <a:p>
            <a:r>
              <a:rPr lang="en-US" sz="2000" dirty="0">
                <a:solidFill>
                  <a:schemeClr val="accent5">
                    <a:lumMod val="75000"/>
                  </a:schemeClr>
                </a:solidFill>
                <a:latin typeface="Verdana" panose="020B0604030504040204" pitchFamily="34" charset="0"/>
                <a:ea typeface="Verdana" panose="020B0604030504040204" pitchFamily="34" charset="0"/>
              </a:rPr>
              <a:t>Agenda</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B7A0E9E8-08AB-46BE-8822-41BA5E066E79}"/>
              </a:ext>
            </a:extLst>
          </p:cNvPr>
          <p:cNvSpPr>
            <a:spLocks noGrp="1"/>
          </p:cNvSpPr>
          <p:nvPr>
            <p:ph type="body" idx="1"/>
          </p:nvPr>
        </p:nvSpPr>
        <p:spPr>
          <a:xfrm>
            <a:off x="628650" y="966863"/>
            <a:ext cx="7886700" cy="3560350"/>
          </a:xfrm>
        </p:spPr>
        <p:txBody>
          <a:bodyPr>
            <a:normAutofit/>
          </a:bodyPr>
          <a:lstStyle/>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NextGen Access</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NextGen Banking</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Budget Upload</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Bank Account Transaction Entries</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1099 Forms</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Concur: Helpful Tips for Approvers</a:t>
            </a:r>
          </a:p>
          <a:p>
            <a:pPr marL="685800" lvl="1" indent="-342900">
              <a:lnSpc>
                <a:spcPct val="110000"/>
              </a:lnSpc>
              <a:buFont typeface="Wingdings" panose="05000000000000000000" pitchFamily="2" charset="2"/>
              <a:buChar char="§"/>
            </a:pPr>
            <a:r>
              <a:rPr lang="en-US" sz="1000" b="0" i="0" dirty="0">
                <a:solidFill>
                  <a:schemeClr val="tx1">
                    <a:lumMod val="75000"/>
                    <a:lumOff val="25000"/>
                  </a:schemeClr>
                </a:solidFill>
                <a:latin typeface="Verdana" panose="020B0604030504040204" pitchFamily="34" charset="0"/>
                <a:ea typeface="Verdana" panose="020B0604030504040204" pitchFamily="34" charset="0"/>
              </a:rPr>
              <a:t>Expense Report Levels / Expense Report Lifecycle</a:t>
            </a:r>
          </a:p>
          <a:p>
            <a:pPr marL="685800" lvl="1" indent="-342900">
              <a:lnSpc>
                <a:spcPct val="110000"/>
              </a:lnSpc>
              <a:buFont typeface="Wingdings" panose="05000000000000000000" pitchFamily="2" charset="2"/>
              <a:buChar char="§"/>
            </a:pPr>
            <a:r>
              <a:rPr lang="en-US" sz="1000" b="0" i="0" dirty="0">
                <a:solidFill>
                  <a:schemeClr val="tx1">
                    <a:lumMod val="75000"/>
                    <a:lumOff val="25000"/>
                  </a:schemeClr>
                </a:solidFill>
                <a:latin typeface="Verdana" panose="020B0604030504040204" pitchFamily="34" charset="0"/>
                <a:ea typeface="Verdana" panose="020B0604030504040204" pitchFamily="34" charset="0"/>
              </a:rPr>
              <a:t>How to edit a submitted report</a:t>
            </a:r>
          </a:p>
          <a:p>
            <a:pPr marL="685800" lvl="1" indent="-342900">
              <a:lnSpc>
                <a:spcPct val="110000"/>
              </a:lnSpc>
              <a:buFont typeface="Wingdings" panose="05000000000000000000" pitchFamily="2" charset="2"/>
              <a:buChar char="§"/>
            </a:pPr>
            <a:r>
              <a:rPr lang="en-US" sz="1000" dirty="0">
                <a:solidFill>
                  <a:schemeClr val="tx1">
                    <a:lumMod val="75000"/>
                    <a:lumOff val="25000"/>
                  </a:schemeClr>
                </a:solidFill>
                <a:latin typeface="Verdana" panose="020B0604030504040204" pitchFamily="34" charset="0"/>
                <a:ea typeface="Verdana" panose="020B0604030504040204" pitchFamily="34" charset="0"/>
              </a:rPr>
              <a:t>How to Add Transfer Approval of Expense Report</a:t>
            </a:r>
          </a:p>
          <a:p>
            <a:pPr marL="685800" lvl="1" indent="-342900">
              <a:lnSpc>
                <a:spcPct val="110000"/>
              </a:lnSpc>
              <a:buFont typeface="Wingdings" panose="05000000000000000000" pitchFamily="2" charset="2"/>
              <a:buChar char="§"/>
            </a:pPr>
            <a:r>
              <a:rPr lang="en-US" sz="1000" b="0" i="0" dirty="0">
                <a:solidFill>
                  <a:schemeClr val="tx1">
                    <a:lumMod val="75000"/>
                    <a:lumOff val="25000"/>
                  </a:schemeClr>
                </a:solidFill>
                <a:latin typeface="Verdana" panose="020B0604030504040204" pitchFamily="34" charset="0"/>
                <a:ea typeface="Verdana" panose="020B0604030504040204" pitchFamily="34" charset="0"/>
              </a:rPr>
              <a:t>Vi</a:t>
            </a:r>
            <a:r>
              <a:rPr lang="en-US" sz="1000" dirty="0">
                <a:solidFill>
                  <a:schemeClr val="tx1">
                    <a:lumMod val="75000"/>
                    <a:lumOff val="25000"/>
                  </a:schemeClr>
                </a:solidFill>
                <a:latin typeface="Verdana" panose="020B0604030504040204" pitchFamily="34" charset="0"/>
                <a:ea typeface="Verdana" panose="020B0604030504040204" pitchFamily="34" charset="0"/>
              </a:rPr>
              <a:t>ew All Expense Reports You’ve Approved</a:t>
            </a:r>
          </a:p>
          <a:p>
            <a:pPr marL="342900" indent="-342900">
              <a:lnSpc>
                <a:spcPct val="110000"/>
              </a:lnSpc>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Appendix: Concur Helpful Tips for Submitters</a:t>
            </a:r>
          </a:p>
        </p:txBody>
      </p:sp>
    </p:spTree>
    <p:extLst>
      <p:ext uri="{BB962C8B-B14F-4D97-AF65-F5344CB8AC3E}">
        <p14:creationId xmlns:p14="http://schemas.microsoft.com/office/powerpoint/2010/main" val="51755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idx="4294967295"/>
          </p:nvPr>
        </p:nvSpPr>
        <p:spPr>
          <a:xfrm>
            <a:off x="0" y="1243013"/>
            <a:ext cx="8853488" cy="365125"/>
          </a:xfrm>
          <a:prstGeom prst="rect">
            <a:avLst/>
          </a:prstGeom>
          <a:noFill/>
          <a:ln>
            <a:noFill/>
          </a:ln>
        </p:spPr>
        <p:txBody>
          <a:bodyPr spcFirstLastPara="1" wrap="square" lIns="91425" tIns="45700" rIns="91425" bIns="45700" anchor="b" anchorCtr="0">
            <a:noAutofit/>
          </a:bodyPr>
          <a:lstStyle/>
          <a:p>
            <a:r>
              <a:rPr lang="en-US" sz="2500" dirty="0">
                <a:latin typeface="Calibri" panose="020F0502020204030204" pitchFamily="34" charset="0"/>
                <a:cs typeface="Calibri" panose="020F0502020204030204" pitchFamily="34" charset="0"/>
              </a:rPr>
              <a:t>Mobile App – Access Anytime, Anywhere </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US" sz="25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8690351D-F9DD-43B4-9095-53C2D8EA4E0B}"/>
              </a:ext>
            </a:extLst>
          </p:cNvPr>
          <p:cNvSpPr txBox="1">
            <a:spLocks/>
          </p:cNvSpPr>
          <p:nvPr/>
        </p:nvSpPr>
        <p:spPr>
          <a:xfrm>
            <a:off x="216001" y="934865"/>
            <a:ext cx="7725599" cy="3834488"/>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mj-lt"/>
              <a:buAutoNum type="arabicPeriod"/>
            </a:pPr>
            <a:endParaRPr lang="en-US" dirty="0"/>
          </a:p>
          <a:p>
            <a:pPr>
              <a:buClr>
                <a:schemeClr val="tx2">
                  <a:lumMod val="50000"/>
                </a:schemeClr>
              </a:buClr>
              <a:buSzPct val="100000"/>
              <a:buFont typeface="+mj-lt"/>
              <a:buAutoNum type="arabicPeriod"/>
            </a:pPr>
            <a:endParaRPr lang="en-US" dirty="0"/>
          </a:p>
        </p:txBody>
      </p:sp>
      <p:sp>
        <p:nvSpPr>
          <p:cNvPr id="9" name="Google Shape;208;p25">
            <a:extLst>
              <a:ext uri="{FF2B5EF4-FFF2-40B4-BE49-F238E27FC236}">
                <a16:creationId xmlns:a16="http://schemas.microsoft.com/office/drawing/2014/main" id="{64A44006-7BA8-4C4D-A944-55C5BB23C24E}"/>
              </a:ext>
            </a:extLst>
          </p:cNvPr>
          <p:cNvSpPr txBox="1"/>
          <p:nvPr/>
        </p:nvSpPr>
        <p:spPr>
          <a:xfrm>
            <a:off x="176935" y="863809"/>
            <a:ext cx="4910700" cy="8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50"/>
              </a:spcBef>
              <a:spcAft>
                <a:spcPts val="0"/>
              </a:spcAft>
              <a:buClr>
                <a:srgbClr val="000000"/>
              </a:buClr>
              <a:buSzPts val="1800"/>
              <a:buFont typeface="Arial"/>
              <a:buNone/>
            </a:pPr>
            <a:r>
              <a:rPr lang="en" sz="1600" b="0" i="0" u="none" strike="noStrike" cap="none" dirty="0">
                <a:solidFill>
                  <a:schemeClr val="tx1"/>
                </a:solidFill>
                <a:latin typeface="Calibri"/>
                <a:ea typeface="Calibri"/>
                <a:cs typeface="Calibri"/>
                <a:sym typeface="Calibri"/>
              </a:rPr>
              <a:t>Log into the mobile app securely using IEEE’s Single Sign On (SSO) passcode (EDDB6G):</a:t>
            </a:r>
            <a:endParaRPr sz="1600" b="0" i="0" u="none" strike="noStrike" cap="none" dirty="0">
              <a:solidFill>
                <a:schemeClr val="tx1"/>
              </a:solidFill>
              <a:latin typeface="Calibri"/>
              <a:ea typeface="Calibri"/>
              <a:cs typeface="Calibri"/>
              <a:sym typeface="Calibri"/>
            </a:endParaRPr>
          </a:p>
        </p:txBody>
      </p:sp>
      <p:pic>
        <p:nvPicPr>
          <p:cNvPr id="10" name="Google Shape;212;p25">
            <a:extLst>
              <a:ext uri="{FF2B5EF4-FFF2-40B4-BE49-F238E27FC236}">
                <a16:creationId xmlns:a16="http://schemas.microsoft.com/office/drawing/2014/main" id="{0AD4E759-BBCC-41D6-9C03-8B59B1747E7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 y="1608244"/>
            <a:ext cx="1806550" cy="2734706"/>
          </a:xfrm>
          <a:prstGeom prst="rect">
            <a:avLst/>
          </a:prstGeom>
          <a:noFill/>
          <a:ln>
            <a:noFill/>
          </a:ln>
        </p:spPr>
      </p:pic>
      <p:sp>
        <p:nvSpPr>
          <p:cNvPr id="11" name="Google Shape;207;p25">
            <a:extLst>
              <a:ext uri="{FF2B5EF4-FFF2-40B4-BE49-F238E27FC236}">
                <a16:creationId xmlns:a16="http://schemas.microsoft.com/office/drawing/2014/main" id="{2FBBFC7D-EF4A-41C6-BE6F-8947BEB0BA9A}"/>
              </a:ext>
            </a:extLst>
          </p:cNvPr>
          <p:cNvSpPr/>
          <p:nvPr/>
        </p:nvSpPr>
        <p:spPr>
          <a:xfrm>
            <a:off x="2010300" y="2875700"/>
            <a:ext cx="634200" cy="273900"/>
          </a:xfrm>
          <a:prstGeom prst="rightArrow">
            <a:avLst>
              <a:gd name="adj1" fmla="val 50000"/>
              <a:gd name="adj2" fmla="val 50000"/>
            </a:avLst>
          </a:prstGeom>
          <a:solidFill>
            <a:srgbClr val="EE742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209;p25">
            <a:extLst>
              <a:ext uri="{FF2B5EF4-FFF2-40B4-BE49-F238E27FC236}">
                <a16:creationId xmlns:a16="http://schemas.microsoft.com/office/drawing/2014/main" id="{C565C6AC-B66B-4C5E-B950-B485C75C07C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5850" y="1608245"/>
            <a:ext cx="1710350" cy="2502955"/>
          </a:xfrm>
          <a:prstGeom prst="rect">
            <a:avLst/>
          </a:prstGeom>
          <a:noFill/>
          <a:ln>
            <a:noFill/>
          </a:ln>
        </p:spPr>
      </p:pic>
      <p:sp>
        <p:nvSpPr>
          <p:cNvPr id="13" name="Google Shape;211;p25">
            <a:extLst>
              <a:ext uri="{FF2B5EF4-FFF2-40B4-BE49-F238E27FC236}">
                <a16:creationId xmlns:a16="http://schemas.microsoft.com/office/drawing/2014/main" id="{E3C74F27-61FC-44BB-8006-BBEC8CDE172A}"/>
              </a:ext>
            </a:extLst>
          </p:cNvPr>
          <p:cNvSpPr/>
          <p:nvPr/>
        </p:nvSpPr>
        <p:spPr>
          <a:xfrm>
            <a:off x="5143825" y="1060100"/>
            <a:ext cx="3255000" cy="3631200"/>
          </a:xfrm>
          <a:prstGeom prst="flowChartAlternateProcess">
            <a:avLst/>
          </a:prstGeom>
          <a:noFill/>
          <a:ln w="9525" cap="flat" cmpd="sng">
            <a:solidFill>
              <a:schemeClr val="accent1"/>
            </a:solidFill>
            <a:prstDash val="solid"/>
            <a:round/>
            <a:headEnd type="none" w="sm" len="sm"/>
            <a:tailEnd type="none" w="sm" len="sm"/>
          </a:ln>
          <a:effectLst>
            <a:outerShdw blurRad="57150" algn="bl" rotWithShape="0">
              <a:schemeClr val="lt1">
                <a:alpha val="5373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TextBox 13">
            <a:extLst>
              <a:ext uri="{FF2B5EF4-FFF2-40B4-BE49-F238E27FC236}">
                <a16:creationId xmlns:a16="http://schemas.microsoft.com/office/drawing/2014/main" id="{7736B1E1-28B3-468B-BA88-AA5955688E85}"/>
              </a:ext>
            </a:extLst>
          </p:cNvPr>
          <p:cNvSpPr txBox="1"/>
          <p:nvPr/>
        </p:nvSpPr>
        <p:spPr>
          <a:xfrm>
            <a:off x="5224030" y="1323709"/>
            <a:ext cx="3038400" cy="1077218"/>
          </a:xfrm>
          <a:prstGeom prst="rect">
            <a:avLst/>
          </a:prstGeom>
          <a:noFill/>
        </p:spPr>
        <p:txBody>
          <a:bodyPr wrap="square">
            <a:spAutoFit/>
          </a:bodyPr>
          <a:lstStyle/>
          <a:p>
            <a:pPr marL="0" indent="0">
              <a:lnSpc>
                <a:spcPct val="100000"/>
              </a:lnSpc>
              <a:buSzPts val="1800"/>
              <a:buFont typeface="LucidaGrande" charset="0"/>
              <a:buNone/>
            </a:pPr>
            <a:r>
              <a:rPr lang="en-US" sz="1600" dirty="0">
                <a:latin typeface="Calibri" panose="020F0502020204030204" pitchFamily="34" charset="0"/>
                <a:cs typeface="Calibri" panose="020F0502020204030204" pitchFamily="34" charset="0"/>
              </a:rPr>
              <a:t>Use the ExpenseIt feature to upload a receipt image directly into your Concur profile as seen below:</a:t>
            </a:r>
          </a:p>
        </p:txBody>
      </p:sp>
      <p:pic>
        <p:nvPicPr>
          <p:cNvPr id="15" name="Google Shape;205;p25">
            <a:extLst>
              <a:ext uri="{FF2B5EF4-FFF2-40B4-BE49-F238E27FC236}">
                <a16:creationId xmlns:a16="http://schemas.microsoft.com/office/drawing/2014/main" id="{24A59FAD-FE56-4FC4-8179-7D76DCB6A73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33440" y="2368250"/>
            <a:ext cx="1119175" cy="1974700"/>
          </a:xfrm>
          <a:prstGeom prst="rect">
            <a:avLst/>
          </a:prstGeom>
          <a:noFill/>
          <a:ln>
            <a:noFill/>
          </a:ln>
          <a:effectLst>
            <a:outerShdw blurRad="57150" dist="19050" dir="5400000" algn="bl" rotWithShape="0">
              <a:srgbClr val="000000">
                <a:alpha val="49800"/>
              </a:srgbClr>
            </a:outerShdw>
          </a:effectLst>
        </p:spPr>
      </p:pic>
      <p:pic>
        <p:nvPicPr>
          <p:cNvPr id="16" name="Google Shape;206;p25">
            <a:extLst>
              <a:ext uri="{FF2B5EF4-FFF2-40B4-BE49-F238E27FC236}">
                <a16:creationId xmlns:a16="http://schemas.microsoft.com/office/drawing/2014/main" id="{7E138198-57F5-46D7-AEF8-984CC448F84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74936" y="2368250"/>
            <a:ext cx="998475" cy="1974700"/>
          </a:xfrm>
          <a:prstGeom prst="rect">
            <a:avLst/>
          </a:prstGeom>
          <a:noFill/>
          <a:ln>
            <a:noFill/>
          </a:ln>
          <a:effectLst>
            <a:outerShdw blurRad="57150" dist="19050" dir="5400000" algn="bl" rotWithShape="0">
              <a:srgbClr val="000000">
                <a:alpha val="49800"/>
              </a:srgbClr>
            </a:outerShdw>
          </a:effectLst>
        </p:spPr>
      </p:pic>
      <p:sp>
        <p:nvSpPr>
          <p:cNvPr id="17" name="Google Shape;210;p25">
            <a:extLst>
              <a:ext uri="{FF2B5EF4-FFF2-40B4-BE49-F238E27FC236}">
                <a16:creationId xmlns:a16="http://schemas.microsoft.com/office/drawing/2014/main" id="{00CB32A1-DE00-4FAC-8960-A01B40AC0F9F}"/>
              </a:ext>
            </a:extLst>
          </p:cNvPr>
          <p:cNvSpPr/>
          <p:nvPr/>
        </p:nvSpPr>
        <p:spPr>
          <a:xfrm>
            <a:off x="6546675" y="3208150"/>
            <a:ext cx="634200" cy="294900"/>
          </a:xfrm>
          <a:prstGeom prst="rightArrow">
            <a:avLst>
              <a:gd name="adj1" fmla="val 50000"/>
              <a:gd name="adj2" fmla="val 50000"/>
            </a:avLst>
          </a:prstGeom>
          <a:solidFill>
            <a:srgbClr val="EE742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553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B898-2590-4335-9812-5E1323B89A67}"/>
              </a:ext>
            </a:extLst>
          </p:cNvPr>
          <p:cNvSpPr>
            <a:spLocks noGrp="1"/>
          </p:cNvSpPr>
          <p:nvPr>
            <p:ph type="sldNum" sz="quarter" idx="10"/>
          </p:nvPr>
        </p:nvSpPr>
        <p:spPr/>
        <p:txBody>
          <a:bodyPr/>
          <a:lstStyle/>
          <a:p>
            <a:pPr marL="0" lvl="0" indent="0" algn="l" rtl="0">
              <a:spcBef>
                <a:spcPts val="0"/>
              </a:spcBef>
              <a:spcAft>
                <a:spcPts val="0"/>
              </a:spcAft>
              <a:buNone/>
            </a:pPr>
            <a:fld id="{00000000-1234-1234-1234-123412341234}" type="slidenum">
              <a:rPr lang="en-US" smtClean="0"/>
              <a:t>21</a:t>
            </a:fld>
            <a:endParaRPr lang="en-US"/>
          </a:p>
        </p:txBody>
      </p:sp>
      <p:sp>
        <p:nvSpPr>
          <p:cNvPr id="2" name="Title 1">
            <a:extLst>
              <a:ext uri="{FF2B5EF4-FFF2-40B4-BE49-F238E27FC236}">
                <a16:creationId xmlns:a16="http://schemas.microsoft.com/office/drawing/2014/main" id="{B83E8ABC-47AD-46F1-96C7-B0F9A011A7C2}"/>
              </a:ext>
            </a:extLst>
          </p:cNvPr>
          <p:cNvSpPr>
            <a:spLocks noGrp="1"/>
          </p:cNvSpPr>
          <p:nvPr>
            <p:ph type="title" idx="4294967295"/>
          </p:nvPr>
        </p:nvSpPr>
        <p:spPr>
          <a:xfrm>
            <a:off x="0" y="557213"/>
            <a:ext cx="7500938" cy="365125"/>
          </a:xfrm>
        </p:spPr>
        <p:txBody>
          <a:bodyPr/>
          <a:lstStyle/>
          <a:p>
            <a:r>
              <a:rPr lang="en-US" sz="2500" dirty="0"/>
              <a:t>Report Submitter “Self Service” Features</a:t>
            </a:r>
            <a:endParaRPr lang="en-US" sz="1800" dirty="0"/>
          </a:p>
        </p:txBody>
      </p:sp>
      <p:sp>
        <p:nvSpPr>
          <p:cNvPr id="4" name="Text Placeholder 2">
            <a:extLst>
              <a:ext uri="{FF2B5EF4-FFF2-40B4-BE49-F238E27FC236}">
                <a16:creationId xmlns:a16="http://schemas.microsoft.com/office/drawing/2014/main" id="{EF9851A8-1D94-41E8-9F76-27DA286D87D7}"/>
              </a:ext>
            </a:extLst>
          </p:cNvPr>
          <p:cNvSpPr txBox="1">
            <a:spLocks/>
          </p:cNvSpPr>
          <p:nvPr/>
        </p:nvSpPr>
        <p:spPr>
          <a:xfrm>
            <a:off x="385321" y="1141278"/>
            <a:ext cx="8678063" cy="3004002"/>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1000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View the Status of your Expense Report (Approval Flow &amp; Audit Trail) </a:t>
            </a:r>
            <a:endParaRPr lang="en-US" sz="1000" b="1" dirty="0">
              <a:latin typeface="Calibri" panose="020F0502020204030204" pitchFamily="34" charset="0"/>
              <a:cs typeface="Calibri" panose="020F0502020204030204" pitchFamily="34" charset="0"/>
            </a:endParaRPr>
          </a:p>
          <a:p>
            <a:pPr lvl="1">
              <a:buClrTx/>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Real-time audit/status tracking visible to the submitter</a:t>
            </a:r>
          </a:p>
          <a:p>
            <a:pPr lvl="1">
              <a:buClrTx/>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To view the status of your expense report after it’s submitted</a:t>
            </a:r>
          </a:p>
          <a:p>
            <a:pPr lvl="2">
              <a:buClrTx/>
              <a:buSzPct val="110000"/>
              <a:buFont typeface="Wingdings" panose="05000000000000000000" pitchFamily="2" charset="2"/>
              <a:buChar char="Ø"/>
            </a:pPr>
            <a:r>
              <a:rPr lang="en-US" sz="1200" i="1" dirty="0">
                <a:latin typeface="Calibri" panose="020F0502020204030204" pitchFamily="34" charset="0"/>
                <a:cs typeface="Calibri" panose="020F0502020204030204" pitchFamily="34" charset="0"/>
              </a:rPr>
              <a:t>Report Details &gt; Click on “Report Timeline” or “Audit Trail”</a:t>
            </a:r>
            <a:endParaRPr lang="en-US" sz="800" dirty="0">
              <a:latin typeface="Calibri" panose="020F0502020204030204" pitchFamily="34" charset="0"/>
              <a:cs typeface="Calibri" panose="020F0502020204030204" pitchFamily="34" charset="0"/>
            </a:endParaRPr>
          </a:p>
          <a:p>
            <a:pPr marL="0" indent="0">
              <a:buClrTx/>
              <a:buSzPct val="110000"/>
              <a:buNone/>
            </a:pPr>
            <a:endParaRPr lang="en-US" sz="1200" dirty="0">
              <a:latin typeface="Calibri" panose="020F0502020204030204" pitchFamily="34" charset="0"/>
              <a:cs typeface="Calibri" panose="020F0502020204030204" pitchFamily="34" charset="0"/>
            </a:endParaRPr>
          </a:p>
          <a:p>
            <a:pPr>
              <a:buClrTx/>
              <a:buSzPct val="110000"/>
              <a:buFont typeface="Wingdings" panose="05000000000000000000" pitchFamily="2" charset="2"/>
              <a:buChar char="Ø"/>
            </a:pPr>
            <a:endParaRPr lang="en-US" sz="1400" b="1" dirty="0">
              <a:latin typeface="Calibri" panose="020F0502020204030204" pitchFamily="34" charset="0"/>
              <a:cs typeface="Calibri" panose="020F0502020204030204" pitchFamily="34" charset="0"/>
            </a:endParaRPr>
          </a:p>
          <a:p>
            <a:pPr>
              <a:buClrTx/>
              <a:buSzPct val="110000"/>
              <a:buFont typeface="Wingdings" panose="05000000000000000000" pitchFamily="2" charset="2"/>
              <a:buChar char="Ø"/>
            </a:pPr>
            <a:r>
              <a:rPr lang="en-US" sz="1400" b="1" dirty="0">
                <a:latin typeface="Calibri" panose="020F0502020204030204" pitchFamily="34" charset="0"/>
                <a:cs typeface="Calibri" panose="020F0502020204030204" pitchFamily="34" charset="0"/>
              </a:rPr>
              <a:t>Receipt Options</a:t>
            </a:r>
          </a:p>
          <a:p>
            <a:pPr lvl="1">
              <a:buClrTx/>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Email receipts to:  </a:t>
            </a:r>
            <a:r>
              <a:rPr lang="en-US" sz="1200" dirty="0">
                <a:latin typeface="Calibri" panose="020F0502020204030204" pitchFamily="34" charset="0"/>
                <a:cs typeface="Calibri" panose="020F0502020204030204" pitchFamily="34" charset="0"/>
                <a:hlinkClick r:id="rId3"/>
              </a:rPr>
              <a:t>receipts@expenseit.com</a:t>
            </a:r>
            <a:r>
              <a:rPr lang="en-US" sz="1200" dirty="0">
                <a:latin typeface="Calibri" panose="020F0502020204030204" pitchFamily="34" charset="0"/>
                <a:cs typeface="Calibri" panose="020F0502020204030204" pitchFamily="34" charset="0"/>
              </a:rPr>
              <a:t>, they will automatically upload </a:t>
            </a:r>
          </a:p>
          <a:p>
            <a:pPr marL="342900" lvl="1" indent="0">
              <a:buClrTx/>
              <a:buSzPct val="110000"/>
              <a:buNone/>
            </a:pPr>
            <a:r>
              <a:rPr lang="en-US" sz="1200" dirty="0">
                <a:latin typeface="Calibri" panose="020F0502020204030204" pitchFamily="34" charset="0"/>
                <a:cs typeface="Calibri" panose="020F0502020204030204" pitchFamily="34" charset="0"/>
              </a:rPr>
              <a:t>into your Concur Profile (must verify email in Concur for this to work)</a:t>
            </a:r>
          </a:p>
          <a:p>
            <a:pPr lvl="1">
              <a:buClrTx/>
              <a:buSzPct val="110000"/>
              <a:buFont typeface="Wingdings" panose="05000000000000000000" pitchFamily="2" charset="2"/>
              <a:buChar char="Ø"/>
            </a:pPr>
            <a:r>
              <a:rPr lang="en-US" sz="1200" dirty="0">
                <a:latin typeface="Calibri" panose="020F0502020204030204" pitchFamily="34" charset="0"/>
                <a:cs typeface="Calibri" panose="020F0502020204030204" pitchFamily="34" charset="0"/>
              </a:rPr>
              <a:t>Integration with 3</a:t>
            </a:r>
            <a:r>
              <a:rPr lang="en-US" sz="1200" baseline="30000" dirty="0">
                <a:latin typeface="Calibri" panose="020F0502020204030204" pitchFamily="34" charset="0"/>
                <a:cs typeface="Calibri" panose="020F0502020204030204" pitchFamily="34" charset="0"/>
              </a:rPr>
              <a:t>rd</a:t>
            </a:r>
            <a:r>
              <a:rPr lang="en-US" sz="1200" dirty="0">
                <a:latin typeface="Calibri" panose="020F0502020204030204" pitchFamily="34" charset="0"/>
                <a:cs typeface="Calibri" panose="020F0502020204030204" pitchFamily="34" charset="0"/>
              </a:rPr>
              <a:t> party applications (e.g., Uber, Lyft, etc.) which results</a:t>
            </a:r>
          </a:p>
          <a:p>
            <a:pPr marL="342900" lvl="1" indent="0">
              <a:buClrTx/>
              <a:buSzPct val="110000"/>
              <a:buNone/>
            </a:pPr>
            <a:r>
              <a:rPr lang="en-US" sz="1200" dirty="0">
                <a:latin typeface="Calibri" panose="020F0502020204030204" pitchFamily="34" charset="0"/>
                <a:cs typeface="Calibri" panose="020F0502020204030204" pitchFamily="34" charset="0"/>
              </a:rPr>
              <a:t> in electronic receipt creation</a:t>
            </a:r>
          </a:p>
          <a:p>
            <a:pPr lvl="2">
              <a:buClrTx/>
              <a:buSzPct val="110000"/>
              <a:buFont typeface="Wingdings" panose="05000000000000000000" pitchFamily="2" charset="2"/>
              <a:buChar char="Ø"/>
            </a:pPr>
            <a:endParaRPr lang="en-US" sz="1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046E99C-F668-3F60-FBC1-AC287A5C9F01}"/>
              </a:ext>
            </a:extLst>
          </p:cNvPr>
          <p:cNvPicPr>
            <a:picLocks noChangeAspect="1"/>
          </p:cNvPicPr>
          <p:nvPr/>
        </p:nvPicPr>
        <p:blipFill>
          <a:blip r:embed="rId4"/>
          <a:stretch>
            <a:fillRect/>
          </a:stretch>
        </p:blipFill>
        <p:spPr>
          <a:xfrm>
            <a:off x="5744161" y="1428726"/>
            <a:ext cx="2547073" cy="1876453"/>
          </a:xfrm>
          <a:prstGeom prst="rect">
            <a:avLst/>
          </a:prstGeom>
        </p:spPr>
      </p:pic>
      <p:sp>
        <p:nvSpPr>
          <p:cNvPr id="7" name="Oval 6">
            <a:extLst>
              <a:ext uri="{FF2B5EF4-FFF2-40B4-BE49-F238E27FC236}">
                <a16:creationId xmlns:a16="http://schemas.microsoft.com/office/drawing/2014/main" id="{05FDFEE1-6420-8746-386F-124642D12099}"/>
              </a:ext>
            </a:extLst>
          </p:cNvPr>
          <p:cNvSpPr/>
          <p:nvPr/>
        </p:nvSpPr>
        <p:spPr>
          <a:xfrm>
            <a:off x="5873577" y="2556926"/>
            <a:ext cx="950828" cy="341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C0D44-622E-3384-59C4-9C64810E9EF7}"/>
              </a:ext>
            </a:extLst>
          </p:cNvPr>
          <p:cNvSpPr/>
          <p:nvPr/>
        </p:nvSpPr>
        <p:spPr>
          <a:xfrm>
            <a:off x="5873577" y="1932850"/>
            <a:ext cx="950828" cy="341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6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idx="4294967295"/>
          </p:nvPr>
        </p:nvSpPr>
        <p:spPr>
          <a:xfrm>
            <a:off x="0" y="1187450"/>
            <a:ext cx="8853488" cy="1570038"/>
          </a:xfrm>
          <a:prstGeom prst="rect">
            <a:avLst/>
          </a:prstGeom>
          <a:noFill/>
          <a:ln>
            <a:noFill/>
          </a:ln>
        </p:spPr>
        <p:txBody>
          <a:bodyPr spcFirstLastPara="1" wrap="square" lIns="91425" tIns="45700" rIns="91425" bIns="45700" anchor="b" anchorCtr="0">
            <a:noAutofit/>
          </a:bodyPr>
          <a:lstStyle/>
          <a:p>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“What’s the Status of my Expense Report?”</a:t>
            </a: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Approval Flow/Report Timeline</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br>
              <a:rPr lang="en-US" sz="1600" i="1" dirty="0">
                <a:latin typeface="Calibri" panose="020F0502020204030204" pitchFamily="34" charset="0"/>
                <a:cs typeface="Calibri" panose="020F0502020204030204" pitchFamily="34" charset="0"/>
              </a:rPr>
            </a:br>
            <a:br>
              <a:rPr lang="en-US" sz="1600" dirty="0"/>
            </a:br>
            <a:br>
              <a:rPr lang="en-US" sz="2500" dirty="0">
                <a:latin typeface="Calibri" panose="020F0502020204030204" pitchFamily="34" charset="0"/>
                <a:cs typeface="Calibri" panose="020F0502020204030204" pitchFamily="34" charset="0"/>
              </a:rPr>
            </a:br>
            <a:endParaRPr lang="en-US" sz="25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8690351D-F9DD-43B4-9095-53C2D8EA4E0B}"/>
              </a:ext>
            </a:extLst>
          </p:cNvPr>
          <p:cNvSpPr txBox="1">
            <a:spLocks/>
          </p:cNvSpPr>
          <p:nvPr/>
        </p:nvSpPr>
        <p:spPr>
          <a:xfrm>
            <a:off x="216001" y="934865"/>
            <a:ext cx="7725599" cy="3834488"/>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mj-lt"/>
              <a:buAutoNum type="arabicPeriod"/>
            </a:pPr>
            <a:endParaRPr lang="en-US" dirty="0"/>
          </a:p>
          <a:p>
            <a:pPr>
              <a:buClr>
                <a:schemeClr val="tx2">
                  <a:lumMod val="50000"/>
                </a:schemeClr>
              </a:buClr>
              <a:buSzPct val="100000"/>
              <a:buFont typeface="+mj-lt"/>
              <a:buAutoNum type="arabicPeriod"/>
            </a:pPr>
            <a:endParaRPr lang="en-US" dirty="0"/>
          </a:p>
        </p:txBody>
      </p:sp>
      <p:sp>
        <p:nvSpPr>
          <p:cNvPr id="6" name="Rectangle 5">
            <a:extLst>
              <a:ext uri="{FF2B5EF4-FFF2-40B4-BE49-F238E27FC236}">
                <a16:creationId xmlns:a16="http://schemas.microsoft.com/office/drawing/2014/main" id="{E8B80A93-2542-4C42-AF46-B6FB8F0357DA}"/>
              </a:ext>
            </a:extLst>
          </p:cNvPr>
          <p:cNvSpPr/>
          <p:nvPr/>
        </p:nvSpPr>
        <p:spPr>
          <a:xfrm>
            <a:off x="287999" y="1242048"/>
            <a:ext cx="4111200" cy="338554"/>
          </a:xfrm>
          <a:prstGeom prst="rect">
            <a:avLst/>
          </a:prstGeom>
        </p:spPr>
        <p:txBody>
          <a:bodyPr wrap="square">
            <a:spAutoFit/>
          </a:bodyPr>
          <a:lstStyle/>
          <a:p>
            <a:pPr algn="ctr"/>
            <a:r>
              <a:rPr lang="en-US" sz="1600" b="1" i="1" u="sng" dirty="0">
                <a:latin typeface="Calibri" panose="020F0502020204030204" pitchFamily="34" charset="0"/>
                <a:cs typeface="Calibri" panose="020F0502020204030204" pitchFamily="34" charset="0"/>
              </a:rPr>
              <a:t>Step 1 – Click on Home &gt; Expense</a:t>
            </a:r>
          </a:p>
        </p:txBody>
      </p:sp>
      <p:sp>
        <p:nvSpPr>
          <p:cNvPr id="15" name="Rectangle 14">
            <a:extLst>
              <a:ext uri="{FF2B5EF4-FFF2-40B4-BE49-F238E27FC236}">
                <a16:creationId xmlns:a16="http://schemas.microsoft.com/office/drawing/2014/main" id="{1DEE0ACF-8C2E-4C30-8877-9CC326941519}"/>
              </a:ext>
            </a:extLst>
          </p:cNvPr>
          <p:cNvSpPr/>
          <p:nvPr/>
        </p:nvSpPr>
        <p:spPr>
          <a:xfrm>
            <a:off x="1699200" y="4168435"/>
            <a:ext cx="5947200" cy="646331"/>
          </a:xfrm>
          <a:prstGeom prst="rect">
            <a:avLst/>
          </a:prstGeom>
        </p:spPr>
        <p:txBody>
          <a:bodyPr wrap="square">
            <a:spAutoFit/>
          </a:bodyPr>
          <a:lstStyle/>
          <a:p>
            <a:pPr marL="86360" indent="0" algn="ctr">
              <a:buNone/>
            </a:pPr>
            <a:r>
              <a:rPr lang="en-US" b="1" dirty="0">
                <a:solidFill>
                  <a:srgbClr val="C00000"/>
                </a:solidFill>
                <a:latin typeface="Calibri" panose="020F0502020204030204" pitchFamily="34" charset="0"/>
                <a:cs typeface="Calibri" panose="020F0502020204030204" pitchFamily="34" charset="0"/>
              </a:rPr>
              <a:t>*Please note:  You can only see the approval flow/report timeline after the report has been submitted</a:t>
            </a:r>
          </a:p>
        </p:txBody>
      </p:sp>
      <p:sp>
        <p:nvSpPr>
          <p:cNvPr id="18" name="Rectangle 17">
            <a:extLst>
              <a:ext uri="{FF2B5EF4-FFF2-40B4-BE49-F238E27FC236}">
                <a16:creationId xmlns:a16="http://schemas.microsoft.com/office/drawing/2014/main" id="{5013ECB9-27FC-469D-8128-49EF0D975E4F}"/>
              </a:ext>
            </a:extLst>
          </p:cNvPr>
          <p:cNvSpPr/>
          <p:nvPr/>
        </p:nvSpPr>
        <p:spPr>
          <a:xfrm>
            <a:off x="4571997" y="1222994"/>
            <a:ext cx="4355999" cy="338554"/>
          </a:xfrm>
          <a:prstGeom prst="rect">
            <a:avLst/>
          </a:prstGeom>
        </p:spPr>
        <p:txBody>
          <a:bodyPr wrap="square">
            <a:spAutoFit/>
          </a:bodyPr>
          <a:lstStyle/>
          <a:p>
            <a:pPr algn="ctr"/>
            <a:r>
              <a:rPr lang="en-US" sz="1600" b="1" i="1" u="sng" dirty="0">
                <a:latin typeface="Calibri" panose="020F0502020204030204" pitchFamily="34" charset="0"/>
                <a:cs typeface="Calibri" panose="020F0502020204030204" pitchFamily="34" charset="0"/>
              </a:rPr>
              <a:t>Step 2 – Change the “View” in Report Library</a:t>
            </a:r>
          </a:p>
        </p:txBody>
      </p:sp>
      <p:pic>
        <p:nvPicPr>
          <p:cNvPr id="7" name="Picture 6">
            <a:extLst>
              <a:ext uri="{FF2B5EF4-FFF2-40B4-BE49-F238E27FC236}">
                <a16:creationId xmlns:a16="http://schemas.microsoft.com/office/drawing/2014/main" id="{E2CC8AEE-08EF-6EEE-9F44-53461AC049E6}"/>
              </a:ext>
            </a:extLst>
          </p:cNvPr>
          <p:cNvPicPr>
            <a:picLocks noChangeAspect="1"/>
          </p:cNvPicPr>
          <p:nvPr/>
        </p:nvPicPr>
        <p:blipFill>
          <a:blip r:embed="rId3"/>
          <a:stretch>
            <a:fillRect/>
          </a:stretch>
        </p:blipFill>
        <p:spPr>
          <a:xfrm>
            <a:off x="162054" y="1660542"/>
            <a:ext cx="4060795" cy="2587833"/>
          </a:xfrm>
          <a:prstGeom prst="rect">
            <a:avLst/>
          </a:prstGeom>
        </p:spPr>
      </p:pic>
      <p:sp>
        <p:nvSpPr>
          <p:cNvPr id="8" name="Oval 7">
            <a:extLst>
              <a:ext uri="{FF2B5EF4-FFF2-40B4-BE49-F238E27FC236}">
                <a16:creationId xmlns:a16="http://schemas.microsoft.com/office/drawing/2014/main" id="{B6CCB4A3-BCF8-2AAF-71A4-228CB5FD95A7}"/>
              </a:ext>
            </a:extLst>
          </p:cNvPr>
          <p:cNvSpPr/>
          <p:nvPr/>
        </p:nvSpPr>
        <p:spPr>
          <a:xfrm>
            <a:off x="1064622" y="2619571"/>
            <a:ext cx="634577" cy="218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FBFAE25-2D1F-9B0C-DC66-09A53BB74DCE}"/>
              </a:ext>
            </a:extLst>
          </p:cNvPr>
          <p:cNvSpPr/>
          <p:nvPr/>
        </p:nvSpPr>
        <p:spPr>
          <a:xfrm>
            <a:off x="1012372" y="1655428"/>
            <a:ext cx="634578" cy="218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62E1868-C6E4-D104-C172-B057D38A03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7" y="1714169"/>
            <a:ext cx="4284005" cy="2157393"/>
          </a:xfrm>
          <a:prstGeom prst="rect">
            <a:avLst/>
          </a:prstGeom>
        </p:spPr>
      </p:pic>
      <p:sp>
        <p:nvSpPr>
          <p:cNvPr id="12" name="Oval 11">
            <a:extLst>
              <a:ext uri="{FF2B5EF4-FFF2-40B4-BE49-F238E27FC236}">
                <a16:creationId xmlns:a16="http://schemas.microsoft.com/office/drawing/2014/main" id="{4756F2F4-8F52-C1B5-F179-4C8FB682D2D9}"/>
              </a:ext>
            </a:extLst>
          </p:cNvPr>
          <p:cNvSpPr/>
          <p:nvPr/>
        </p:nvSpPr>
        <p:spPr>
          <a:xfrm>
            <a:off x="8013597" y="2393948"/>
            <a:ext cx="842405" cy="218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9A1007-82A3-4959-E19B-45DF88125CD5}"/>
              </a:ext>
            </a:extLst>
          </p:cNvPr>
          <p:cNvSpPr/>
          <p:nvPr/>
        </p:nvSpPr>
        <p:spPr>
          <a:xfrm>
            <a:off x="4500000" y="2049899"/>
            <a:ext cx="634578" cy="218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01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idx="4294967295"/>
          </p:nvPr>
        </p:nvSpPr>
        <p:spPr>
          <a:xfrm>
            <a:off x="0" y="1187450"/>
            <a:ext cx="8853488" cy="1570038"/>
          </a:xfrm>
          <a:prstGeom prst="rect">
            <a:avLst/>
          </a:prstGeom>
          <a:noFill/>
          <a:ln>
            <a:noFill/>
          </a:ln>
        </p:spPr>
        <p:txBody>
          <a:bodyPr spcFirstLastPara="1" wrap="square" lIns="91425" tIns="45700" rIns="91425" bIns="45700" anchor="b" anchorCtr="0">
            <a:noAutofit/>
          </a:bodyPr>
          <a:lstStyle/>
          <a:p>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“What’s the Status of my Expense Report?” (cont.)</a:t>
            </a: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Approval Flow/Report Timeline</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br>
              <a:rPr lang="en-US" sz="1600" i="1" dirty="0">
                <a:latin typeface="Calibri" panose="020F0502020204030204" pitchFamily="34" charset="0"/>
                <a:cs typeface="Calibri" panose="020F0502020204030204" pitchFamily="34" charset="0"/>
              </a:rPr>
            </a:br>
            <a:br>
              <a:rPr lang="en-US" sz="1600" dirty="0"/>
            </a:br>
            <a:br>
              <a:rPr lang="en-US" sz="2500" dirty="0">
                <a:latin typeface="Calibri" panose="020F0502020204030204" pitchFamily="34" charset="0"/>
                <a:cs typeface="Calibri" panose="020F0502020204030204" pitchFamily="34" charset="0"/>
              </a:rPr>
            </a:br>
            <a:endParaRPr lang="en-US" sz="25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8690351D-F9DD-43B4-9095-53C2D8EA4E0B}"/>
              </a:ext>
            </a:extLst>
          </p:cNvPr>
          <p:cNvSpPr txBox="1">
            <a:spLocks/>
          </p:cNvSpPr>
          <p:nvPr/>
        </p:nvSpPr>
        <p:spPr>
          <a:xfrm>
            <a:off x="216001" y="934865"/>
            <a:ext cx="7725599" cy="3834488"/>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mj-lt"/>
              <a:buAutoNum type="arabicPeriod"/>
            </a:pPr>
            <a:endParaRPr lang="en-US" dirty="0"/>
          </a:p>
          <a:p>
            <a:pPr>
              <a:buClr>
                <a:schemeClr val="tx2">
                  <a:lumMod val="50000"/>
                </a:schemeClr>
              </a:buClr>
              <a:buSzPct val="100000"/>
              <a:buFont typeface="+mj-lt"/>
              <a:buAutoNum type="arabicPeriod"/>
            </a:pPr>
            <a:endParaRPr lang="en-US" dirty="0"/>
          </a:p>
        </p:txBody>
      </p:sp>
      <p:sp>
        <p:nvSpPr>
          <p:cNvPr id="12" name="TextBox 11">
            <a:extLst>
              <a:ext uri="{FF2B5EF4-FFF2-40B4-BE49-F238E27FC236}">
                <a16:creationId xmlns:a16="http://schemas.microsoft.com/office/drawing/2014/main" id="{B70360E9-0A6B-4E1A-98C3-211780498FF3}"/>
              </a:ext>
            </a:extLst>
          </p:cNvPr>
          <p:cNvSpPr txBox="1"/>
          <p:nvPr/>
        </p:nvSpPr>
        <p:spPr>
          <a:xfrm>
            <a:off x="4277276" y="1270776"/>
            <a:ext cx="4746465" cy="338554"/>
          </a:xfrm>
          <a:prstGeom prst="rect">
            <a:avLst/>
          </a:prstGeom>
          <a:noFill/>
        </p:spPr>
        <p:txBody>
          <a:bodyPr wrap="square">
            <a:spAutoFit/>
          </a:bodyPr>
          <a:lstStyle/>
          <a:p>
            <a:pPr algn="ctr"/>
            <a:r>
              <a:rPr lang="en-US" sz="1600" b="1" i="1" u="sng" dirty="0">
                <a:latin typeface="Calibri" panose="020F0502020204030204" pitchFamily="34" charset="0"/>
                <a:cs typeface="Calibri" panose="020F0502020204030204" pitchFamily="34" charset="0"/>
              </a:rPr>
              <a:t>Step 4:  Review Report Timeline to see Status</a:t>
            </a:r>
          </a:p>
        </p:txBody>
      </p:sp>
      <p:sp>
        <p:nvSpPr>
          <p:cNvPr id="15" name="Rectangle 14">
            <a:extLst>
              <a:ext uri="{FF2B5EF4-FFF2-40B4-BE49-F238E27FC236}">
                <a16:creationId xmlns:a16="http://schemas.microsoft.com/office/drawing/2014/main" id="{1DEE0ACF-8C2E-4C30-8877-9CC326941519}"/>
              </a:ext>
            </a:extLst>
          </p:cNvPr>
          <p:cNvSpPr/>
          <p:nvPr/>
        </p:nvSpPr>
        <p:spPr>
          <a:xfrm>
            <a:off x="1699200" y="4168435"/>
            <a:ext cx="5947200" cy="646331"/>
          </a:xfrm>
          <a:prstGeom prst="rect">
            <a:avLst/>
          </a:prstGeom>
        </p:spPr>
        <p:txBody>
          <a:bodyPr wrap="square">
            <a:spAutoFit/>
          </a:bodyPr>
          <a:lstStyle/>
          <a:p>
            <a:pPr marL="86360" indent="0" algn="ctr">
              <a:buNone/>
            </a:pPr>
            <a:r>
              <a:rPr lang="en-US" b="1" dirty="0">
                <a:solidFill>
                  <a:srgbClr val="C00000"/>
                </a:solidFill>
                <a:latin typeface="Calibri" panose="020F0502020204030204" pitchFamily="34" charset="0"/>
                <a:cs typeface="Calibri" panose="020F0502020204030204" pitchFamily="34" charset="0"/>
              </a:rPr>
              <a:t>*Please note:  You can only see the approval flow/report timeline after the report has been submitted</a:t>
            </a:r>
          </a:p>
        </p:txBody>
      </p:sp>
      <p:sp>
        <p:nvSpPr>
          <p:cNvPr id="16" name="TextBox 15">
            <a:extLst>
              <a:ext uri="{FF2B5EF4-FFF2-40B4-BE49-F238E27FC236}">
                <a16:creationId xmlns:a16="http://schemas.microsoft.com/office/drawing/2014/main" id="{250F7C9B-21B1-4624-A829-D930B1F6BAEE}"/>
              </a:ext>
            </a:extLst>
          </p:cNvPr>
          <p:cNvSpPr txBox="1"/>
          <p:nvPr/>
        </p:nvSpPr>
        <p:spPr>
          <a:xfrm>
            <a:off x="74917" y="1286584"/>
            <a:ext cx="4406399" cy="584775"/>
          </a:xfrm>
          <a:prstGeom prst="rect">
            <a:avLst/>
          </a:prstGeom>
          <a:noFill/>
        </p:spPr>
        <p:txBody>
          <a:bodyPr wrap="square">
            <a:spAutoFit/>
          </a:bodyPr>
          <a:lstStyle/>
          <a:p>
            <a:pPr algn="ctr"/>
            <a:r>
              <a:rPr lang="en-US" sz="1600" b="1" i="1" u="sng" dirty="0">
                <a:latin typeface="Calibri" panose="020F0502020204030204" pitchFamily="34" charset="0"/>
                <a:cs typeface="Calibri" panose="020F0502020204030204" pitchFamily="34" charset="0"/>
              </a:rPr>
              <a:t>Step 3:  Open Report, Click on Report Details &gt; Report Timeline</a:t>
            </a:r>
          </a:p>
        </p:txBody>
      </p:sp>
      <p:pic>
        <p:nvPicPr>
          <p:cNvPr id="4" name="Picture 3">
            <a:extLst>
              <a:ext uri="{FF2B5EF4-FFF2-40B4-BE49-F238E27FC236}">
                <a16:creationId xmlns:a16="http://schemas.microsoft.com/office/drawing/2014/main" id="{861C2426-9C0C-3A09-499E-8BC8DE9A32D7}"/>
              </a:ext>
            </a:extLst>
          </p:cNvPr>
          <p:cNvPicPr>
            <a:picLocks noChangeAspect="1"/>
          </p:cNvPicPr>
          <p:nvPr/>
        </p:nvPicPr>
        <p:blipFill>
          <a:blip r:embed="rId3"/>
          <a:stretch>
            <a:fillRect/>
          </a:stretch>
        </p:blipFill>
        <p:spPr>
          <a:xfrm>
            <a:off x="216002" y="1887167"/>
            <a:ext cx="4133930" cy="2137632"/>
          </a:xfrm>
          <a:prstGeom prst="rect">
            <a:avLst/>
          </a:prstGeom>
        </p:spPr>
      </p:pic>
      <p:sp>
        <p:nvSpPr>
          <p:cNvPr id="17" name="Oval 16">
            <a:extLst>
              <a:ext uri="{FF2B5EF4-FFF2-40B4-BE49-F238E27FC236}">
                <a16:creationId xmlns:a16="http://schemas.microsoft.com/office/drawing/2014/main" id="{03BAB6C2-FDFF-4DDB-8B02-4B30A7446BE2}"/>
              </a:ext>
            </a:extLst>
          </p:cNvPr>
          <p:cNvSpPr/>
          <p:nvPr/>
        </p:nvSpPr>
        <p:spPr>
          <a:xfrm>
            <a:off x="148347" y="2289988"/>
            <a:ext cx="1054053" cy="2663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3BAE1D6-014E-4F22-D1C2-EAF2098997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9159" y="1752966"/>
            <a:ext cx="4133929" cy="2337771"/>
          </a:xfrm>
          <a:prstGeom prst="rect">
            <a:avLst/>
          </a:prstGeom>
        </p:spPr>
      </p:pic>
      <p:sp>
        <p:nvSpPr>
          <p:cNvPr id="10" name="Oval 9">
            <a:extLst>
              <a:ext uri="{FF2B5EF4-FFF2-40B4-BE49-F238E27FC236}">
                <a16:creationId xmlns:a16="http://schemas.microsoft.com/office/drawing/2014/main" id="{1A71448E-2B58-4DEB-A8AA-9BEE1043C7E3}"/>
              </a:ext>
            </a:extLst>
          </p:cNvPr>
          <p:cNvSpPr/>
          <p:nvPr/>
        </p:nvSpPr>
        <p:spPr>
          <a:xfrm>
            <a:off x="4572000" y="1678109"/>
            <a:ext cx="1054053" cy="2663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195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idx="4294967295"/>
          </p:nvPr>
        </p:nvSpPr>
        <p:spPr>
          <a:xfrm>
            <a:off x="0" y="849313"/>
            <a:ext cx="8853488" cy="1570037"/>
          </a:xfrm>
          <a:prstGeom prst="rect">
            <a:avLst/>
          </a:prstGeom>
          <a:noFill/>
          <a:ln>
            <a:noFill/>
          </a:ln>
        </p:spPr>
        <p:txBody>
          <a:bodyPr spcFirstLastPara="1" wrap="square" lIns="91425" tIns="45700" rIns="91425" bIns="45700" anchor="b" anchorCtr="0">
            <a:noAutofit/>
          </a:bodyPr>
          <a:lstStyle/>
          <a:p>
            <a:r>
              <a:rPr lang="en-US" sz="2500" dirty="0">
                <a:latin typeface="Calibri" panose="020F0502020204030204" pitchFamily="34" charset="0"/>
                <a:cs typeface="Calibri" panose="020F0502020204030204" pitchFamily="34" charset="0"/>
              </a:rPr>
              <a:t>Audit Trail</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br>
              <a:rPr lang="en-US" sz="1600" i="1" dirty="0">
                <a:latin typeface="Calibri" panose="020F0502020204030204" pitchFamily="34" charset="0"/>
                <a:cs typeface="Calibri" panose="020F0502020204030204" pitchFamily="34" charset="0"/>
              </a:rPr>
            </a:br>
            <a:br>
              <a:rPr lang="en-US" sz="1600" dirty="0"/>
            </a:br>
            <a:br>
              <a:rPr lang="en-US" sz="2500" dirty="0">
                <a:latin typeface="Calibri" panose="020F0502020204030204" pitchFamily="34" charset="0"/>
                <a:cs typeface="Calibri" panose="020F0502020204030204" pitchFamily="34" charset="0"/>
              </a:rPr>
            </a:br>
            <a:endParaRPr lang="en-US" sz="25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8690351D-F9DD-43B4-9095-53C2D8EA4E0B}"/>
              </a:ext>
            </a:extLst>
          </p:cNvPr>
          <p:cNvSpPr txBox="1">
            <a:spLocks/>
          </p:cNvSpPr>
          <p:nvPr/>
        </p:nvSpPr>
        <p:spPr>
          <a:xfrm>
            <a:off x="216001" y="934865"/>
            <a:ext cx="7725599" cy="3834488"/>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mj-lt"/>
              <a:buAutoNum type="arabicPeriod"/>
            </a:pPr>
            <a:endParaRPr lang="en-US" dirty="0"/>
          </a:p>
          <a:p>
            <a:pPr>
              <a:buClr>
                <a:schemeClr val="tx2">
                  <a:lumMod val="50000"/>
                </a:schemeClr>
              </a:buClr>
              <a:buSzPct val="100000"/>
              <a:buFont typeface="+mj-lt"/>
              <a:buAutoNum type="arabicPeriod"/>
            </a:pPr>
            <a:endParaRPr lang="en-US" dirty="0"/>
          </a:p>
        </p:txBody>
      </p:sp>
      <p:sp>
        <p:nvSpPr>
          <p:cNvPr id="6" name="Rectangle 5">
            <a:extLst>
              <a:ext uri="{FF2B5EF4-FFF2-40B4-BE49-F238E27FC236}">
                <a16:creationId xmlns:a16="http://schemas.microsoft.com/office/drawing/2014/main" id="{E8B80A93-2542-4C42-AF46-B6FB8F0357DA}"/>
              </a:ext>
            </a:extLst>
          </p:cNvPr>
          <p:cNvSpPr/>
          <p:nvPr/>
        </p:nvSpPr>
        <p:spPr>
          <a:xfrm>
            <a:off x="79950" y="990238"/>
            <a:ext cx="3238500" cy="338554"/>
          </a:xfrm>
          <a:prstGeom prst="rect">
            <a:avLst/>
          </a:prstGeom>
        </p:spPr>
        <p:txBody>
          <a:bodyPr wrap="square">
            <a:spAutoFit/>
          </a:bodyPr>
          <a:lstStyle/>
          <a:p>
            <a:pPr algn="ctr"/>
            <a:r>
              <a:rPr lang="en-US" sz="1600" b="1" i="1" u="sng" dirty="0">
                <a:latin typeface="Calibri" panose="020F0502020204030204" pitchFamily="34" charset="0"/>
                <a:cs typeface="Calibri" panose="020F0502020204030204" pitchFamily="34" charset="0"/>
              </a:rPr>
              <a:t>Step 1 - How to Navigate</a:t>
            </a:r>
          </a:p>
        </p:txBody>
      </p:sp>
      <p:sp>
        <p:nvSpPr>
          <p:cNvPr id="12" name="TextBox 11">
            <a:extLst>
              <a:ext uri="{FF2B5EF4-FFF2-40B4-BE49-F238E27FC236}">
                <a16:creationId xmlns:a16="http://schemas.microsoft.com/office/drawing/2014/main" id="{B70360E9-0A6B-4E1A-98C3-211780498FF3}"/>
              </a:ext>
            </a:extLst>
          </p:cNvPr>
          <p:cNvSpPr txBox="1"/>
          <p:nvPr/>
        </p:nvSpPr>
        <p:spPr>
          <a:xfrm>
            <a:off x="3454501" y="990238"/>
            <a:ext cx="5325112" cy="338554"/>
          </a:xfrm>
          <a:prstGeom prst="rect">
            <a:avLst/>
          </a:prstGeom>
          <a:noFill/>
        </p:spPr>
        <p:txBody>
          <a:bodyPr wrap="square">
            <a:spAutoFit/>
          </a:bodyPr>
          <a:lstStyle/>
          <a:p>
            <a:pPr algn="ctr"/>
            <a:r>
              <a:rPr lang="en-US" sz="1600" b="1" i="1" u="sng" dirty="0">
                <a:latin typeface="Calibri" panose="020F0502020204030204" pitchFamily="34" charset="0"/>
                <a:cs typeface="Calibri" panose="020F0502020204030204" pitchFamily="34" charset="0"/>
              </a:rPr>
              <a:t>Step 2 – Click on Audit Trail</a:t>
            </a:r>
          </a:p>
        </p:txBody>
      </p:sp>
      <p:sp>
        <p:nvSpPr>
          <p:cNvPr id="15" name="Rectangle 14">
            <a:extLst>
              <a:ext uri="{FF2B5EF4-FFF2-40B4-BE49-F238E27FC236}">
                <a16:creationId xmlns:a16="http://schemas.microsoft.com/office/drawing/2014/main" id="{1DEE0ACF-8C2E-4C30-8877-9CC326941519}"/>
              </a:ext>
            </a:extLst>
          </p:cNvPr>
          <p:cNvSpPr/>
          <p:nvPr/>
        </p:nvSpPr>
        <p:spPr>
          <a:xfrm>
            <a:off x="1699200" y="4168435"/>
            <a:ext cx="5947200" cy="646331"/>
          </a:xfrm>
          <a:prstGeom prst="rect">
            <a:avLst/>
          </a:prstGeom>
        </p:spPr>
        <p:txBody>
          <a:bodyPr wrap="square">
            <a:spAutoFit/>
          </a:bodyPr>
          <a:lstStyle/>
          <a:p>
            <a:pPr marL="86360" indent="0" algn="ctr">
              <a:buNone/>
            </a:pPr>
            <a:r>
              <a:rPr lang="en-US" b="1" dirty="0">
                <a:solidFill>
                  <a:srgbClr val="C00000"/>
                </a:solidFill>
                <a:latin typeface="Calibri" panose="020F0502020204030204" pitchFamily="34" charset="0"/>
                <a:cs typeface="Calibri" panose="020F0502020204030204" pitchFamily="34" charset="0"/>
              </a:rPr>
              <a:t>*Please note:  You can only see the audit trail after the report has been submitted</a:t>
            </a:r>
          </a:p>
        </p:txBody>
      </p:sp>
      <p:pic>
        <p:nvPicPr>
          <p:cNvPr id="18" name="Picture 17">
            <a:extLst>
              <a:ext uri="{FF2B5EF4-FFF2-40B4-BE49-F238E27FC236}">
                <a16:creationId xmlns:a16="http://schemas.microsoft.com/office/drawing/2014/main" id="{C974506A-FEE3-4374-BA6B-0B817492BB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881" y="1414329"/>
            <a:ext cx="6083251" cy="2676409"/>
          </a:xfrm>
          <a:prstGeom prst="rect">
            <a:avLst/>
          </a:prstGeom>
        </p:spPr>
      </p:pic>
      <p:pic>
        <p:nvPicPr>
          <p:cNvPr id="7" name="Picture 6">
            <a:extLst>
              <a:ext uri="{FF2B5EF4-FFF2-40B4-BE49-F238E27FC236}">
                <a16:creationId xmlns:a16="http://schemas.microsoft.com/office/drawing/2014/main" id="{4E34CCFD-0F6F-6213-3A45-13BFFE1AAECF}"/>
              </a:ext>
            </a:extLst>
          </p:cNvPr>
          <p:cNvPicPr>
            <a:picLocks noChangeAspect="1"/>
          </p:cNvPicPr>
          <p:nvPr/>
        </p:nvPicPr>
        <p:blipFill>
          <a:blip r:embed="rId4"/>
          <a:stretch>
            <a:fillRect/>
          </a:stretch>
        </p:blipFill>
        <p:spPr>
          <a:xfrm>
            <a:off x="442726" y="1384165"/>
            <a:ext cx="2236431" cy="2712912"/>
          </a:xfrm>
          <a:prstGeom prst="rect">
            <a:avLst/>
          </a:prstGeom>
        </p:spPr>
      </p:pic>
      <p:sp>
        <p:nvSpPr>
          <p:cNvPr id="8" name="Oval 7">
            <a:extLst>
              <a:ext uri="{FF2B5EF4-FFF2-40B4-BE49-F238E27FC236}">
                <a16:creationId xmlns:a16="http://schemas.microsoft.com/office/drawing/2014/main" id="{6CA5C9FF-CA6E-BCB1-0D47-C550F1722D7F}"/>
              </a:ext>
            </a:extLst>
          </p:cNvPr>
          <p:cNvSpPr/>
          <p:nvPr/>
        </p:nvSpPr>
        <p:spPr>
          <a:xfrm>
            <a:off x="442726" y="2132033"/>
            <a:ext cx="837434" cy="2871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8846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idx="4294967295"/>
          </p:nvPr>
        </p:nvSpPr>
        <p:spPr>
          <a:xfrm>
            <a:off x="0" y="593725"/>
            <a:ext cx="8853488" cy="365125"/>
          </a:xfrm>
          <a:prstGeom prst="rect">
            <a:avLst/>
          </a:prstGeom>
          <a:noFill/>
          <a:ln>
            <a:noFill/>
          </a:ln>
        </p:spPr>
        <p:txBody>
          <a:bodyPr spcFirstLastPara="1" wrap="square" lIns="91425" tIns="45700" rIns="91425" bIns="45700" anchor="b" anchorCtr="0">
            <a:noAutofit/>
          </a:bodyPr>
          <a:lstStyle/>
          <a:p>
            <a:r>
              <a:rPr lang="en-US" sz="2500" dirty="0">
                <a:latin typeface="Calibri" panose="020F0502020204030204" pitchFamily="34" charset="0"/>
                <a:cs typeface="Calibri" panose="020F0502020204030204" pitchFamily="34" charset="0"/>
              </a:rPr>
              <a:t>Missing Receipt Declaration</a:t>
            </a:r>
          </a:p>
        </p:txBody>
      </p:sp>
      <p:sp>
        <p:nvSpPr>
          <p:cNvPr id="5" name="Text Placeholder 2">
            <a:extLst>
              <a:ext uri="{FF2B5EF4-FFF2-40B4-BE49-F238E27FC236}">
                <a16:creationId xmlns:a16="http://schemas.microsoft.com/office/drawing/2014/main" id="{8690351D-F9DD-43B4-9095-53C2D8EA4E0B}"/>
              </a:ext>
            </a:extLst>
          </p:cNvPr>
          <p:cNvSpPr txBox="1">
            <a:spLocks/>
          </p:cNvSpPr>
          <p:nvPr/>
        </p:nvSpPr>
        <p:spPr>
          <a:xfrm>
            <a:off x="216001" y="934865"/>
            <a:ext cx="7725599" cy="3834488"/>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chemeClr val="tx2">
                  <a:lumMod val="50000"/>
                </a:schemeClr>
              </a:buClr>
              <a:buSzPct val="100000"/>
              <a:buFont typeface="+mj-lt"/>
              <a:buAutoNum type="arabicPeriod"/>
            </a:pPr>
            <a:endParaRPr lang="en-US" dirty="0"/>
          </a:p>
          <a:p>
            <a:pPr>
              <a:buClr>
                <a:schemeClr val="tx2">
                  <a:lumMod val="50000"/>
                </a:schemeClr>
              </a:buClr>
              <a:buSzPct val="100000"/>
              <a:buFont typeface="+mj-lt"/>
              <a:buAutoNum type="arabicPeriod"/>
            </a:pPr>
            <a:endParaRPr lang="en-US" dirty="0"/>
          </a:p>
        </p:txBody>
      </p:sp>
      <p:sp>
        <p:nvSpPr>
          <p:cNvPr id="6" name="TextBox 5">
            <a:extLst>
              <a:ext uri="{FF2B5EF4-FFF2-40B4-BE49-F238E27FC236}">
                <a16:creationId xmlns:a16="http://schemas.microsoft.com/office/drawing/2014/main" id="{3F4417B1-DE26-4635-BFDE-6EECA3B5EABE}"/>
              </a:ext>
            </a:extLst>
          </p:cNvPr>
          <p:cNvSpPr txBox="1"/>
          <p:nvPr/>
        </p:nvSpPr>
        <p:spPr>
          <a:xfrm>
            <a:off x="59634" y="1043977"/>
            <a:ext cx="4068418" cy="307777"/>
          </a:xfrm>
          <a:prstGeom prst="rect">
            <a:avLst/>
          </a:prstGeom>
          <a:noFill/>
        </p:spPr>
        <p:txBody>
          <a:bodyPr wrap="square" rtlCol="0">
            <a:spAutoFit/>
          </a:bodyPr>
          <a:lstStyle/>
          <a:p>
            <a:pPr algn="ctr"/>
            <a:r>
              <a:rPr lang="en-US" b="1" i="1" u="sng" dirty="0">
                <a:latin typeface="Calibri" panose="020F0502020204030204" pitchFamily="34" charset="0"/>
                <a:cs typeface="Calibri" panose="020F0502020204030204" pitchFamily="34" charset="0"/>
              </a:rPr>
              <a:t>Step 1 - How to Navigate</a:t>
            </a:r>
          </a:p>
        </p:txBody>
      </p:sp>
      <p:sp>
        <p:nvSpPr>
          <p:cNvPr id="8" name="TextBox 7">
            <a:extLst>
              <a:ext uri="{FF2B5EF4-FFF2-40B4-BE49-F238E27FC236}">
                <a16:creationId xmlns:a16="http://schemas.microsoft.com/office/drawing/2014/main" id="{7256E74E-E842-484B-8EE1-3CDDD3111B25}"/>
              </a:ext>
            </a:extLst>
          </p:cNvPr>
          <p:cNvSpPr txBox="1"/>
          <p:nvPr/>
        </p:nvSpPr>
        <p:spPr>
          <a:xfrm>
            <a:off x="4864280" y="1003972"/>
            <a:ext cx="3876262" cy="307777"/>
          </a:xfrm>
          <a:prstGeom prst="rect">
            <a:avLst/>
          </a:prstGeom>
          <a:noFill/>
        </p:spPr>
        <p:txBody>
          <a:bodyPr wrap="square" rtlCol="0">
            <a:spAutoFit/>
          </a:bodyPr>
          <a:lstStyle/>
          <a:p>
            <a:pPr algn="ctr"/>
            <a:r>
              <a:rPr lang="en-US" b="1" i="1" u="sng" dirty="0">
                <a:latin typeface="Calibri" panose="020F0502020204030204" pitchFamily="34" charset="0"/>
                <a:cs typeface="Calibri" panose="020F0502020204030204" pitchFamily="34" charset="0"/>
              </a:rPr>
              <a:t>Step 2 - Select Transaction</a:t>
            </a:r>
          </a:p>
        </p:txBody>
      </p:sp>
      <p:sp>
        <p:nvSpPr>
          <p:cNvPr id="11" name="TextBox 10">
            <a:extLst>
              <a:ext uri="{FF2B5EF4-FFF2-40B4-BE49-F238E27FC236}">
                <a16:creationId xmlns:a16="http://schemas.microsoft.com/office/drawing/2014/main" id="{9BCBE32F-31C0-497C-9649-CA3E4A1C6512}"/>
              </a:ext>
            </a:extLst>
          </p:cNvPr>
          <p:cNvSpPr txBox="1"/>
          <p:nvPr/>
        </p:nvSpPr>
        <p:spPr>
          <a:xfrm>
            <a:off x="2093843" y="2875291"/>
            <a:ext cx="4838400" cy="307777"/>
          </a:xfrm>
          <a:prstGeom prst="rect">
            <a:avLst/>
          </a:prstGeom>
          <a:noFill/>
        </p:spPr>
        <p:txBody>
          <a:bodyPr wrap="square">
            <a:spAutoFit/>
          </a:bodyPr>
          <a:lstStyle/>
          <a:p>
            <a:pPr algn="ctr"/>
            <a:r>
              <a:rPr lang="en-US" sz="1400" b="1" i="1" u="sng" dirty="0">
                <a:latin typeface="Calibri" panose="020F0502020204030204" pitchFamily="34" charset="0"/>
                <a:cs typeface="Calibri" panose="020F0502020204030204" pitchFamily="34" charset="0"/>
              </a:rPr>
              <a:t>Step 3 - Final Confirmation</a:t>
            </a:r>
          </a:p>
        </p:txBody>
      </p:sp>
      <p:pic>
        <p:nvPicPr>
          <p:cNvPr id="7" name="Picture 6">
            <a:extLst>
              <a:ext uri="{FF2B5EF4-FFF2-40B4-BE49-F238E27FC236}">
                <a16:creationId xmlns:a16="http://schemas.microsoft.com/office/drawing/2014/main" id="{C709825E-09EA-5297-C770-BC11BEA1ED97}"/>
              </a:ext>
            </a:extLst>
          </p:cNvPr>
          <p:cNvPicPr>
            <a:picLocks noChangeAspect="1"/>
          </p:cNvPicPr>
          <p:nvPr/>
        </p:nvPicPr>
        <p:blipFill>
          <a:blip r:embed="rId3"/>
          <a:stretch>
            <a:fillRect/>
          </a:stretch>
        </p:blipFill>
        <p:spPr>
          <a:xfrm>
            <a:off x="211071" y="1356570"/>
            <a:ext cx="4293073" cy="1375525"/>
          </a:xfrm>
          <a:prstGeom prst="rect">
            <a:avLst/>
          </a:prstGeom>
        </p:spPr>
      </p:pic>
      <p:sp>
        <p:nvSpPr>
          <p:cNvPr id="18" name="Oval 17">
            <a:extLst>
              <a:ext uri="{FF2B5EF4-FFF2-40B4-BE49-F238E27FC236}">
                <a16:creationId xmlns:a16="http://schemas.microsoft.com/office/drawing/2014/main" id="{65AAF2F2-82D0-48B2-AF46-C72609847575}"/>
              </a:ext>
            </a:extLst>
          </p:cNvPr>
          <p:cNvSpPr/>
          <p:nvPr/>
        </p:nvSpPr>
        <p:spPr>
          <a:xfrm>
            <a:off x="1717830" y="2188597"/>
            <a:ext cx="1639337" cy="27295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8CC2D8-D009-88CC-4C97-C0A05884F680}"/>
              </a:ext>
            </a:extLst>
          </p:cNvPr>
          <p:cNvSpPr/>
          <p:nvPr/>
        </p:nvSpPr>
        <p:spPr>
          <a:xfrm>
            <a:off x="1830940" y="1736826"/>
            <a:ext cx="992713" cy="27295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314274-FCC9-C012-3F63-15EA65C58E16}"/>
              </a:ext>
            </a:extLst>
          </p:cNvPr>
          <p:cNvPicPr>
            <a:picLocks noChangeAspect="1"/>
          </p:cNvPicPr>
          <p:nvPr/>
        </p:nvPicPr>
        <p:blipFill>
          <a:blip r:embed="rId4"/>
          <a:stretch>
            <a:fillRect/>
          </a:stretch>
        </p:blipFill>
        <p:spPr>
          <a:xfrm>
            <a:off x="4639857" y="1311748"/>
            <a:ext cx="4403681" cy="1420347"/>
          </a:xfrm>
          <a:prstGeom prst="rect">
            <a:avLst/>
          </a:prstGeom>
        </p:spPr>
      </p:pic>
      <p:sp>
        <p:nvSpPr>
          <p:cNvPr id="16" name="Oval 15">
            <a:extLst>
              <a:ext uri="{FF2B5EF4-FFF2-40B4-BE49-F238E27FC236}">
                <a16:creationId xmlns:a16="http://schemas.microsoft.com/office/drawing/2014/main" id="{77C0A690-05DE-4901-9328-C25720521F26}"/>
              </a:ext>
            </a:extLst>
          </p:cNvPr>
          <p:cNvSpPr/>
          <p:nvPr/>
        </p:nvSpPr>
        <p:spPr>
          <a:xfrm>
            <a:off x="8113103" y="2476876"/>
            <a:ext cx="986399" cy="27295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1386E2-3F60-4ED0-949E-261456637A13}"/>
              </a:ext>
            </a:extLst>
          </p:cNvPr>
          <p:cNvSpPr/>
          <p:nvPr/>
        </p:nvSpPr>
        <p:spPr>
          <a:xfrm>
            <a:off x="4774121" y="2009780"/>
            <a:ext cx="187328" cy="222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8A5446-B5B3-7C3E-785E-9B96ED0AE1CE}"/>
              </a:ext>
            </a:extLst>
          </p:cNvPr>
          <p:cNvPicPr>
            <a:picLocks noChangeAspect="1"/>
          </p:cNvPicPr>
          <p:nvPr/>
        </p:nvPicPr>
        <p:blipFill>
          <a:blip r:embed="rId5"/>
          <a:stretch>
            <a:fillRect/>
          </a:stretch>
        </p:blipFill>
        <p:spPr>
          <a:xfrm>
            <a:off x="2093843" y="3223113"/>
            <a:ext cx="5019675" cy="1617838"/>
          </a:xfrm>
          <a:prstGeom prst="rect">
            <a:avLst/>
          </a:prstGeom>
        </p:spPr>
      </p:pic>
    </p:spTree>
    <p:extLst>
      <p:ext uri="{BB962C8B-B14F-4D97-AF65-F5344CB8AC3E}">
        <p14:creationId xmlns:p14="http://schemas.microsoft.com/office/powerpoint/2010/main" val="3779962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7E6A-94FC-4434-BF63-0FE8796BD18B}"/>
              </a:ext>
            </a:extLst>
          </p:cNvPr>
          <p:cNvSpPr>
            <a:spLocks noGrp="1"/>
          </p:cNvSpPr>
          <p:nvPr>
            <p:ph type="sldNum" sz="quarter" idx="10"/>
          </p:nvPr>
        </p:nvSpPr>
        <p:spPr/>
        <p:txBody>
          <a:bodyPr/>
          <a:lstStyle/>
          <a:p>
            <a:pPr marL="0" lvl="0" indent="0" algn="l" rtl="0">
              <a:spcBef>
                <a:spcPts val="0"/>
              </a:spcBef>
              <a:spcAft>
                <a:spcPts val="0"/>
              </a:spcAft>
              <a:buNone/>
            </a:pPr>
            <a:fld id="{00000000-1234-1234-1234-123412341234}" type="slidenum">
              <a:rPr lang="en-US" smtClean="0"/>
              <a:t>26</a:t>
            </a:fld>
            <a:endParaRPr lang="en-US"/>
          </a:p>
        </p:txBody>
      </p:sp>
      <p:sp>
        <p:nvSpPr>
          <p:cNvPr id="2" name="Title 1">
            <a:extLst>
              <a:ext uri="{FF2B5EF4-FFF2-40B4-BE49-F238E27FC236}">
                <a16:creationId xmlns:a16="http://schemas.microsoft.com/office/drawing/2014/main" id="{EC646F08-9494-4E5C-864E-590D0551BC9C}"/>
              </a:ext>
            </a:extLst>
          </p:cNvPr>
          <p:cNvSpPr>
            <a:spLocks noGrp="1"/>
          </p:cNvSpPr>
          <p:nvPr>
            <p:ph type="title" idx="4294967295"/>
          </p:nvPr>
        </p:nvSpPr>
        <p:spPr>
          <a:xfrm>
            <a:off x="0" y="601663"/>
            <a:ext cx="9144000" cy="365125"/>
          </a:xfrm>
        </p:spPr>
        <p:txBody>
          <a:bodyPr/>
          <a:lstStyle/>
          <a:p>
            <a:r>
              <a:rPr lang="en-US" sz="2500" dirty="0"/>
              <a:t>Combine Expense Reports using MOVE command</a:t>
            </a:r>
          </a:p>
        </p:txBody>
      </p:sp>
      <p:sp>
        <p:nvSpPr>
          <p:cNvPr id="14" name="TextBox 13">
            <a:extLst>
              <a:ext uri="{FF2B5EF4-FFF2-40B4-BE49-F238E27FC236}">
                <a16:creationId xmlns:a16="http://schemas.microsoft.com/office/drawing/2014/main" id="{532BAEE1-2FFD-40C2-B98F-31976D04D866}"/>
              </a:ext>
            </a:extLst>
          </p:cNvPr>
          <p:cNvSpPr txBox="1"/>
          <p:nvPr/>
        </p:nvSpPr>
        <p:spPr>
          <a:xfrm>
            <a:off x="1288800" y="3058128"/>
            <a:ext cx="6703200" cy="1415772"/>
          </a:xfrm>
          <a:prstGeom prst="rect">
            <a:avLst/>
          </a:prstGeom>
          <a:noFill/>
          <a:ln w="12700">
            <a:solidFill>
              <a:srgbClr val="C00000"/>
            </a:solidFill>
          </a:ln>
        </p:spPr>
        <p:txBody>
          <a:bodyPr wrap="square">
            <a:spAutoFit/>
          </a:bodyPr>
          <a:lstStyle/>
          <a:p>
            <a:pPr lvl="0" algn="ctr">
              <a:spcBef>
                <a:spcPts val="600"/>
              </a:spcBef>
              <a:spcAft>
                <a:spcPts val="600"/>
              </a:spcAft>
              <a:buClrTx/>
              <a:buSzPct val="110000"/>
            </a:pPr>
            <a:r>
              <a:rPr lang="en-US" b="1" u="sng" dirty="0">
                <a:solidFill>
                  <a:srgbClr val="C00000"/>
                </a:solidFill>
              </a:rPr>
              <a:t>How to “Move” an expense line to another expense report</a:t>
            </a:r>
          </a:p>
          <a:p>
            <a:pPr marL="228600" lvl="1" indent="-228600">
              <a:spcBef>
                <a:spcPts val="600"/>
              </a:spcBef>
              <a:spcAft>
                <a:spcPts val="600"/>
              </a:spcAft>
              <a:buClrTx/>
              <a:buSzPct val="110000"/>
              <a:buFont typeface="+mj-lt"/>
              <a:buAutoNum type="arabicPeriod"/>
            </a:pPr>
            <a:r>
              <a:rPr lang="en-US" sz="1050" dirty="0">
                <a:solidFill>
                  <a:srgbClr val="C00000"/>
                </a:solidFill>
              </a:rPr>
              <a:t>Please check the expense line(s) that you would like to move</a:t>
            </a:r>
          </a:p>
          <a:p>
            <a:pPr marL="228600" lvl="1" indent="-228600">
              <a:spcBef>
                <a:spcPts val="600"/>
              </a:spcBef>
              <a:spcAft>
                <a:spcPts val="600"/>
              </a:spcAft>
              <a:buClrTx/>
              <a:buSzPct val="110000"/>
              <a:buFont typeface="+mj-lt"/>
              <a:buAutoNum type="arabicPeriod"/>
            </a:pPr>
            <a:r>
              <a:rPr lang="en-US" sz="1050" dirty="0">
                <a:solidFill>
                  <a:srgbClr val="C00000"/>
                </a:solidFill>
              </a:rPr>
              <a:t>Click the blue “Move to” box</a:t>
            </a:r>
          </a:p>
          <a:p>
            <a:pPr marL="228600" lvl="1" indent="-228600">
              <a:spcBef>
                <a:spcPts val="600"/>
              </a:spcBef>
              <a:spcAft>
                <a:spcPts val="600"/>
              </a:spcAft>
              <a:buClrTx/>
              <a:buSzPct val="110000"/>
              <a:buFont typeface="+mj-lt"/>
              <a:buAutoNum type="arabicPeriod"/>
            </a:pPr>
            <a:r>
              <a:rPr lang="en-US" sz="1050" dirty="0">
                <a:solidFill>
                  <a:srgbClr val="C00000"/>
                </a:solidFill>
              </a:rPr>
              <a:t>Select the report that you would like to move the expense(s) to:  New Report, Sections Congress or Region Meeting – New Jersey</a:t>
            </a:r>
          </a:p>
        </p:txBody>
      </p:sp>
      <p:pic>
        <p:nvPicPr>
          <p:cNvPr id="7" name="Picture 6">
            <a:extLst>
              <a:ext uri="{FF2B5EF4-FFF2-40B4-BE49-F238E27FC236}">
                <a16:creationId xmlns:a16="http://schemas.microsoft.com/office/drawing/2014/main" id="{BCC7BCCC-76C5-A0E2-7C07-F21CEA950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334" y="1051799"/>
            <a:ext cx="8693331" cy="1841624"/>
          </a:xfrm>
          <a:prstGeom prst="rect">
            <a:avLst/>
          </a:prstGeom>
        </p:spPr>
      </p:pic>
      <p:sp>
        <p:nvSpPr>
          <p:cNvPr id="8" name="Oval 7">
            <a:extLst>
              <a:ext uri="{FF2B5EF4-FFF2-40B4-BE49-F238E27FC236}">
                <a16:creationId xmlns:a16="http://schemas.microsoft.com/office/drawing/2014/main" id="{A4679879-7469-4176-BD7E-CF3054208EC0}"/>
              </a:ext>
            </a:extLst>
          </p:cNvPr>
          <p:cNvSpPr/>
          <p:nvPr/>
        </p:nvSpPr>
        <p:spPr>
          <a:xfrm>
            <a:off x="326222" y="2361499"/>
            <a:ext cx="302400" cy="235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0C793B-1C61-414C-B8D3-9FDA3385F861}"/>
              </a:ext>
            </a:extLst>
          </p:cNvPr>
          <p:cNvSpPr/>
          <p:nvPr/>
        </p:nvSpPr>
        <p:spPr>
          <a:xfrm>
            <a:off x="2898874" y="1754048"/>
            <a:ext cx="892800" cy="218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48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456911" y="297919"/>
            <a:ext cx="2401426"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Access</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3</a:t>
            </a:fld>
            <a:endParaRPr lang="en-US"/>
          </a:p>
        </p:txBody>
      </p:sp>
      <p:sp>
        <p:nvSpPr>
          <p:cNvPr id="6" name="Text Placeholder 2">
            <a:extLst>
              <a:ext uri="{FF2B5EF4-FFF2-40B4-BE49-F238E27FC236}">
                <a16:creationId xmlns:a16="http://schemas.microsoft.com/office/drawing/2014/main" id="{9D840AE0-C579-4D5D-9928-AC2B6B953AD6}"/>
              </a:ext>
            </a:extLst>
          </p:cNvPr>
          <p:cNvSpPr>
            <a:spLocks noGrp="1"/>
          </p:cNvSpPr>
          <p:nvPr>
            <p:ph type="body" idx="1"/>
          </p:nvPr>
        </p:nvSpPr>
        <p:spPr>
          <a:xfrm>
            <a:off x="225037" y="818611"/>
            <a:ext cx="8865175" cy="3835433"/>
          </a:xfrm>
        </p:spPr>
        <p:txBody>
          <a:bodyPr>
            <a:normAutofit fontScale="92500" lnSpcReduction="10000"/>
          </a:bodyPr>
          <a:lstStyle/>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Access the NextGen Applications through the Volunteer Experience Dashboard via </a:t>
            </a:r>
            <a:r>
              <a:rPr lang="en-US" sz="1600" b="0" i="0" dirty="0">
                <a:solidFill>
                  <a:prstClr val="black">
                    <a:lumMod val="75000"/>
                    <a:lumOff val="25000"/>
                  </a:prstClr>
                </a:solidFill>
                <a:latin typeface="Verdana" panose="020B0604030504040204" pitchFamily="34" charset="0"/>
                <a:ea typeface="Verdana" panose="020B0604030504040204" pitchFamily="34" charset="0"/>
                <a:hlinkClick r:id="rId3" action="ppaction://hlinkfile"/>
              </a:rPr>
              <a:t>ieee.org/</a:t>
            </a:r>
            <a:r>
              <a:rPr lang="en-US" sz="1600" b="0" i="0" dirty="0" err="1">
                <a:solidFill>
                  <a:prstClr val="black">
                    <a:lumMod val="75000"/>
                    <a:lumOff val="25000"/>
                  </a:prstClr>
                </a:solidFill>
                <a:latin typeface="Verdana" panose="020B0604030504040204" pitchFamily="34" charset="0"/>
                <a:ea typeface="Verdana" panose="020B0604030504040204" pitchFamily="34" charset="0"/>
                <a:hlinkClick r:id="rId3" action="ppaction://hlinkfile"/>
              </a:rPr>
              <a:t>nextgen</a:t>
            </a:r>
            <a:endParaRPr lang="en-US" sz="1600" b="0" i="0" dirty="0">
              <a:solidFill>
                <a:prstClr val="black">
                  <a:lumMod val="75000"/>
                  <a:lumOff val="25000"/>
                </a:prst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endParaRPr lang="en-US" sz="1600" b="0" i="0" dirty="0">
              <a:solidFill>
                <a:prstClr val="black">
                  <a:lumMod val="75000"/>
                  <a:lumOff val="25000"/>
                </a:prst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Chairs, Treasurers, and Secretary/Treasurers have been granted access to NextGen</a:t>
            </a:r>
          </a:p>
          <a:p>
            <a:pPr marL="285750" indent="-285750">
              <a:lnSpc>
                <a:spcPct val="120000"/>
              </a:lnSpc>
              <a:spcBef>
                <a:spcPts val="0"/>
              </a:spcBef>
              <a:buClr>
                <a:srgbClr val="0070C0"/>
              </a:buClr>
              <a:buSzPct val="122000"/>
              <a:buFont typeface="Wingdings" panose="05000000000000000000" pitchFamily="2" charset="2"/>
              <a:buChar char="§"/>
            </a:pP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Position status should be current and updated via </a:t>
            </a:r>
            <a:r>
              <a:rPr lang="en-US" sz="1600" b="0" i="0" dirty="0" err="1">
                <a:solidFill>
                  <a:schemeClr val="tx1">
                    <a:lumMod val="75000"/>
                    <a:lumOff val="25000"/>
                  </a:schemeClr>
                </a:solidFill>
                <a:latin typeface="Verdana" panose="020B0604030504040204" pitchFamily="34" charset="0"/>
                <a:ea typeface="Verdana" panose="020B0604030504040204" pitchFamily="34" charset="0"/>
              </a:rPr>
              <a:t>vTools</a:t>
            </a:r>
            <a:r>
              <a:rPr lang="en-US" sz="1600" b="0" i="0" dirty="0">
                <a:solidFill>
                  <a:schemeClr val="tx1">
                    <a:lumMod val="75000"/>
                    <a:lumOff val="25000"/>
                  </a:schemeClr>
                </a:solidFill>
                <a:latin typeface="Verdana" panose="020B0604030504040204" pitchFamily="34" charset="0"/>
                <a:ea typeface="Verdana" panose="020B0604030504040204" pitchFamily="34" charset="0"/>
              </a:rPr>
              <a:t> at </a:t>
            </a:r>
            <a:r>
              <a:rPr lang="en-US" sz="1600" b="0" i="0" dirty="0">
                <a:solidFill>
                  <a:schemeClr val="tx1">
                    <a:lumMod val="75000"/>
                    <a:lumOff val="25000"/>
                  </a:schemeClr>
                </a:solidFill>
                <a:latin typeface="Verdana" panose="020B0604030504040204" pitchFamily="34" charset="0"/>
                <a:ea typeface="Verdana" panose="020B0604030504040204" pitchFamily="34" charset="0"/>
                <a:hlinkClick r:id="rId3"/>
              </a:rPr>
              <a:t>https://officers.vtools.ieee.org</a:t>
            </a: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endPar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Single Sign-on (SSO) by using your own IEEE’s User ID and Password</a:t>
            </a:r>
          </a:p>
          <a:p>
            <a:pPr marL="285750" indent="-285750">
              <a:lnSpc>
                <a:spcPct val="120000"/>
              </a:lnSpc>
              <a:spcBef>
                <a:spcPts val="0"/>
              </a:spcBef>
              <a:buClr>
                <a:srgbClr val="0070C0"/>
              </a:buClr>
              <a:buSzPct val="122000"/>
              <a:buFont typeface="Wingdings" panose="05000000000000000000" pitchFamily="2" charset="2"/>
              <a:buChar char="§"/>
            </a:pPr>
            <a:endParaRPr lang="en-US" sz="16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Clr>
                <a:srgbClr val="0070C0"/>
              </a:buClr>
              <a:buSzPct val="122000"/>
              <a:buFont typeface="Wingdings" panose="05000000000000000000" pitchFamily="2" charset="2"/>
              <a:buChar char="§"/>
            </a:pPr>
            <a:r>
              <a:rPr lang="en-US" sz="1600" b="0" i="0" dirty="0">
                <a:solidFill>
                  <a:schemeClr val="tx1">
                    <a:lumMod val="75000"/>
                    <a:lumOff val="25000"/>
                  </a:schemeClr>
                </a:solidFill>
                <a:latin typeface="Verdana" panose="020B0604030504040204" pitchFamily="34" charset="0"/>
                <a:ea typeface="Verdana" panose="020B0604030504040204" pitchFamily="34" charset="0"/>
              </a:rPr>
              <a:t>For new Chairs and Treasurers, the system will prompt them to set up the </a:t>
            </a:r>
            <a:r>
              <a:rPr lang="en-US" sz="1600" b="0" i="0" dirty="0" err="1">
                <a:solidFill>
                  <a:schemeClr val="tx1">
                    <a:lumMod val="75000"/>
                    <a:lumOff val="25000"/>
                  </a:schemeClr>
                </a:solidFill>
                <a:latin typeface="Verdana" panose="020B0604030504040204" pitchFamily="34" charset="0"/>
                <a:ea typeface="Verdana" panose="020B0604030504040204" pitchFamily="34" charset="0"/>
              </a:rPr>
              <a:t>PingID</a:t>
            </a:r>
            <a:r>
              <a:rPr lang="en-US" sz="1600" b="0" i="0" dirty="0">
                <a:solidFill>
                  <a:schemeClr val="tx1">
                    <a:lumMod val="75000"/>
                    <a:lumOff val="25000"/>
                  </a:schemeClr>
                </a:solidFill>
                <a:latin typeface="Verdana" panose="020B0604030504040204" pitchFamily="34" charset="0"/>
                <a:ea typeface="Verdana" panose="020B0604030504040204" pitchFamily="34" charset="0"/>
              </a:rPr>
              <a:t> multi-factor authentication (</a:t>
            </a:r>
            <a:r>
              <a:rPr lang="en-US" sz="1600" b="0" i="0" dirty="0">
                <a:solidFill>
                  <a:schemeClr val="tx1">
                    <a:lumMod val="75000"/>
                    <a:lumOff val="25000"/>
                  </a:schemeClr>
                </a:solidFill>
                <a:latin typeface="Verdana" panose="020B0604030504040204" pitchFamily="34" charset="0"/>
                <a:ea typeface="Verdana" panose="020B0604030504040204" pitchFamily="34" charset="0"/>
                <a:hlinkClick r:id="rId3"/>
              </a:rPr>
              <a:t>NextGen Technical Specifications</a:t>
            </a:r>
            <a:r>
              <a:rPr lang="en-US" sz="1600" b="0" i="0" dirty="0">
                <a:solidFill>
                  <a:schemeClr val="tx1">
                    <a:lumMod val="75000"/>
                    <a:lumOff val="25000"/>
                  </a:schemeClr>
                </a:solidFill>
                <a:latin typeface="Verdana" panose="020B0604030504040204" pitchFamily="34" charset="0"/>
                <a:ea typeface="Verdana" panose="020B0604030504040204" pitchFamily="34" charset="0"/>
              </a:rPr>
              <a:t>)</a:t>
            </a:r>
          </a:p>
          <a:p>
            <a:pPr marL="285750" indent="-285750">
              <a:lnSpc>
                <a:spcPct val="120000"/>
              </a:lnSpc>
              <a:spcBef>
                <a:spcPts val="0"/>
              </a:spcBef>
              <a:buSzPct val="150000"/>
              <a:buFont typeface="Arial" panose="020B0604020202020204" pitchFamily="34" charset="0"/>
              <a:buChar char="•"/>
            </a:pPr>
            <a:endParaRPr lang="en-US" sz="500" b="0" i="0" dirty="0">
              <a:solidFill>
                <a:schemeClr val="tx1">
                  <a:lumMod val="75000"/>
                  <a:lumOff val="25000"/>
                </a:schemeClr>
              </a:solidFill>
              <a:latin typeface="Verdana" panose="020B0604030504040204" pitchFamily="34" charset="0"/>
              <a:ea typeface="Verdana" panose="020B0604030504040204" pitchFamily="34" charset="0"/>
            </a:endParaRPr>
          </a:p>
          <a:p>
            <a:pPr lvl="1">
              <a:lnSpc>
                <a:spcPct val="120000"/>
              </a:lnSpc>
              <a:spcBef>
                <a:spcPts val="0"/>
              </a:spcBef>
              <a:buSzPct val="150000"/>
            </a:pPr>
            <a:r>
              <a:rPr lang="en-US" sz="1400" b="1" i="1" dirty="0">
                <a:solidFill>
                  <a:schemeClr val="tx1">
                    <a:lumMod val="75000"/>
                    <a:lumOff val="25000"/>
                  </a:schemeClr>
                </a:solidFill>
                <a:latin typeface="Verdana" panose="020B0604030504040204" pitchFamily="34" charset="0"/>
                <a:ea typeface="Verdana" panose="020B0604030504040204" pitchFamily="34" charset="0"/>
              </a:rPr>
              <a:t>Note</a:t>
            </a:r>
            <a:r>
              <a:rPr lang="en-US" sz="1400" b="0" i="1" dirty="0">
                <a:solidFill>
                  <a:schemeClr val="tx1">
                    <a:lumMod val="75000"/>
                    <a:lumOff val="25000"/>
                  </a:schemeClr>
                </a:solidFill>
                <a:latin typeface="Verdana" panose="020B0604030504040204" pitchFamily="34" charset="0"/>
                <a:ea typeface="Verdana" panose="020B0604030504040204" pitchFamily="34" charset="0"/>
              </a:rPr>
              <a:t>: </a:t>
            </a:r>
            <a:r>
              <a:rPr lang="en-US" sz="1400" b="0" i="1" dirty="0" err="1">
                <a:solidFill>
                  <a:schemeClr val="tx1">
                    <a:lumMod val="75000"/>
                    <a:lumOff val="25000"/>
                  </a:schemeClr>
                </a:solidFill>
                <a:latin typeface="Verdana" panose="020B0604030504040204" pitchFamily="34" charset="0"/>
                <a:ea typeface="Verdana" panose="020B0604030504040204" pitchFamily="34" charset="0"/>
              </a:rPr>
              <a:t>PingIDs</a:t>
            </a:r>
            <a:r>
              <a:rPr lang="en-US" sz="1400" b="0" i="1" dirty="0">
                <a:solidFill>
                  <a:schemeClr val="tx1">
                    <a:lumMod val="75000"/>
                    <a:lumOff val="25000"/>
                  </a:schemeClr>
                </a:solidFill>
                <a:latin typeface="Verdana" panose="020B0604030504040204" pitchFamily="34" charset="0"/>
                <a:ea typeface="Verdana" panose="020B0604030504040204" pitchFamily="34" charset="0"/>
              </a:rPr>
              <a:t> can be reset by the IEEE IT Team only. Please send an email to </a:t>
            </a:r>
          </a:p>
          <a:p>
            <a:pPr lvl="1">
              <a:lnSpc>
                <a:spcPct val="120000"/>
              </a:lnSpc>
              <a:spcBef>
                <a:spcPts val="0"/>
              </a:spcBef>
              <a:buSzPct val="150000"/>
            </a:pPr>
            <a:r>
              <a:rPr lang="en-US" sz="1400" b="0" i="1" dirty="0">
                <a:solidFill>
                  <a:schemeClr val="tx1">
                    <a:lumMod val="75000"/>
                    <a:lumOff val="25000"/>
                  </a:schemeClr>
                </a:solidFill>
                <a:latin typeface="Verdana" panose="020B0604030504040204" pitchFamily="34" charset="0"/>
                <a:ea typeface="Verdana" panose="020B0604030504040204" pitchFamily="34" charset="0"/>
                <a:hlinkClick r:id="rId3"/>
              </a:rPr>
              <a:t>finance-solutions@ieee.org</a:t>
            </a:r>
            <a:r>
              <a:rPr lang="en-US" sz="1400" b="0" i="1" dirty="0">
                <a:solidFill>
                  <a:schemeClr val="tx1">
                    <a:lumMod val="75000"/>
                    <a:lumOff val="25000"/>
                  </a:schemeClr>
                </a:solidFill>
                <a:latin typeface="Verdana" panose="020B0604030504040204" pitchFamily="34" charset="0"/>
                <a:ea typeface="Verdana" panose="020B0604030504040204" pitchFamily="34" charset="0"/>
              </a:rPr>
              <a:t> for assistance.</a:t>
            </a:r>
            <a:endParaRPr lang="en-US" sz="1400" i="1" dirty="0"/>
          </a:p>
        </p:txBody>
      </p:sp>
    </p:spTree>
    <p:extLst>
      <p:ext uri="{BB962C8B-B14F-4D97-AF65-F5344CB8AC3E}">
        <p14:creationId xmlns:p14="http://schemas.microsoft.com/office/powerpoint/2010/main" val="355902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1791343" y="439731"/>
            <a:ext cx="2945436"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Banking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4</a:t>
            </a:fld>
            <a:endParaRPr lang="en-US"/>
          </a:p>
        </p:txBody>
      </p:sp>
      <p:sp>
        <p:nvSpPr>
          <p:cNvPr id="9" name="Text Placeholder 2">
            <a:extLst>
              <a:ext uri="{FF2B5EF4-FFF2-40B4-BE49-F238E27FC236}">
                <a16:creationId xmlns:a16="http://schemas.microsoft.com/office/drawing/2014/main" id="{5D1372C3-893C-46A0-B799-0B116FD79204}"/>
              </a:ext>
            </a:extLst>
          </p:cNvPr>
          <p:cNvSpPr>
            <a:spLocks noGrp="1"/>
          </p:cNvSpPr>
          <p:nvPr>
            <p:ph type="body" idx="1"/>
          </p:nvPr>
        </p:nvSpPr>
        <p:spPr>
          <a:xfrm>
            <a:off x="324095" y="1040512"/>
            <a:ext cx="5714537" cy="3266982"/>
          </a:xfrm>
        </p:spPr>
        <p:txBody>
          <a:bodyPr>
            <a:normAutofit lnSpcReduction="10000"/>
          </a:bodyPr>
          <a:lstStyle/>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Position status should be current and updated via </a:t>
            </a:r>
            <a:r>
              <a:rPr kumimoji="0" lang="en-US" sz="1500" b="0" i="0" u="none" strike="noStrike" kern="1200" cap="none" spc="0" normalizeH="0" baseline="0" noProof="0" dirty="0" err="1">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vTools</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at </a:t>
            </a:r>
            <a:r>
              <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https://officers.vtools.ieee.org</a:t>
            </a:r>
            <a:endPar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endParaRPr lang="en-US" sz="1500" i="0" dirty="0">
              <a:solidFill>
                <a:prstClr val="black">
                  <a:lumMod val="75000"/>
                  <a:lumOff val="25000"/>
                </a:prstClr>
              </a:solidFill>
              <a:latin typeface="Verdana" panose="020B0604030504040204" pitchFamily="34" charset="0"/>
              <a:ea typeface="Verdana" panose="020B0604030504040204" pitchFamily="34" charset="0"/>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Access NextGen Banking through the Volunteer Experience Dashboard via </a:t>
            </a:r>
            <a:r>
              <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ction="ppaction://hlinkfile"/>
              </a:rPr>
              <a:t>ieee.org/</a:t>
            </a:r>
            <a:r>
              <a:rPr kumimoji="0" lang="en-US" sz="1500" i="0" u="none"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ction="ppaction://hlinkfile"/>
              </a:rPr>
              <a:t>nextgen</a:t>
            </a:r>
            <a:endParaRPr kumimoji="0" lang="en-US" sz="15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endParaRPr lang="en-US" sz="1500" i="0" dirty="0">
              <a:solidFill>
                <a:prstClr val="black">
                  <a:lumMod val="75000"/>
                  <a:lumOff val="25000"/>
                </a:prstClr>
              </a:solidFill>
              <a:latin typeface="Verdana" panose="020B0604030504040204" pitchFamily="34" charset="0"/>
              <a:ea typeface="Verdana" panose="020B0604030504040204" pitchFamily="34" charset="0"/>
            </a:endParaRPr>
          </a:p>
          <a:p>
            <a:pPr marL="285750" marR="0" lvl="0" indent="-285750" algn="l" defTabSz="685800" rtl="0" eaLnBrk="1" fontAlgn="auto" latinLnBrk="0" hangingPunct="1">
              <a:lnSpc>
                <a:spcPct val="120000"/>
              </a:lnSpc>
              <a:spcBef>
                <a:spcPts val="0"/>
              </a:spcBef>
              <a:spcAft>
                <a:spcPts val="0"/>
              </a:spcAft>
              <a:buClr>
                <a:srgbClr val="0066FF"/>
              </a:buClr>
              <a:buSzPct val="122000"/>
              <a:buFont typeface="Wingdings" panose="05000000000000000000" pitchFamily="2" charset="2"/>
              <a:buChar char="§"/>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CB Bank </a:t>
            </a:r>
            <a:r>
              <a:rPr lang="en-US" sz="1500" b="0" i="0" dirty="0">
                <a:solidFill>
                  <a:schemeClr val="tx1">
                    <a:lumMod val="75000"/>
                    <a:lumOff val="25000"/>
                  </a:schemeClr>
                </a:solidFill>
                <a:latin typeface="Verdana" panose="020B0604030504040204" pitchFamily="34" charset="0"/>
                <a:ea typeface="Verdana" panose="020B0604030504040204" pitchFamily="34" charset="0"/>
              </a:rPr>
              <a:t>Account Signature cards should be updated as soon as the Officer positions change. The IEEE Treasury Department manages the signature cards. Please send any inquiries regarding signature cards, Debit Card, or requests to open NextGen bank accounts to </a:t>
            </a:r>
            <a:r>
              <a:rPr lang="en-US" sz="1500" i="0" dirty="0">
                <a:solidFill>
                  <a:schemeClr val="tx1">
                    <a:lumMod val="75000"/>
                    <a:lumOff val="25000"/>
                  </a:schemeClr>
                </a:solidFill>
                <a:latin typeface="Verdana" panose="020B0604030504040204" pitchFamily="34" charset="0"/>
                <a:ea typeface="Verdana" panose="020B0604030504040204" pitchFamily="34" charset="0"/>
                <a:hlinkClick r:id="rId3"/>
              </a:rPr>
              <a:t>nextgenbanking@ieee.org</a:t>
            </a:r>
            <a:endParaRPr lang="en-US" sz="1500" dirty="0">
              <a:solidFill>
                <a:schemeClr val="tx1">
                  <a:lumMod val="75000"/>
                  <a:lumOff val="25000"/>
                </a:schemeClr>
              </a:solidFill>
              <a:latin typeface="Verdana" panose="020B0604030504040204" pitchFamily="34" charset="0"/>
              <a:ea typeface="Verdana" panose="020B0604030504040204" pitchFamily="34" charset="0"/>
            </a:endParaRPr>
          </a:p>
          <a:p>
            <a:pPr marL="628650" lvl="1" indent="-285750">
              <a:lnSpc>
                <a:spcPct val="120000"/>
              </a:lnSpc>
              <a:spcBef>
                <a:spcPts val="0"/>
              </a:spcBef>
              <a:buFont typeface="Courier New" panose="02070309020205020404" pitchFamily="49" charset="0"/>
              <a:buChar char="o"/>
            </a:pPr>
            <a:endParaRPr lang="en-US" sz="1400" b="0" i="0" dirty="0">
              <a:solidFill>
                <a:schemeClr val="tx1">
                  <a:lumMod val="75000"/>
                  <a:lumOff val="25000"/>
                </a:schemeClr>
              </a:solidFill>
              <a:latin typeface="Verdana" panose="020B0604030504040204" pitchFamily="34" charset="0"/>
              <a:ea typeface="Verdana" panose="020B0604030504040204" pitchFamily="34" charset="0"/>
            </a:endParaRPr>
          </a:p>
          <a:p>
            <a:pPr marL="285750" indent="-285750">
              <a:lnSpc>
                <a:spcPct val="120000"/>
              </a:lnSpc>
              <a:spcBef>
                <a:spcPts val="0"/>
              </a:spcBef>
              <a:buFont typeface="Wingdings" panose="05000000000000000000" pitchFamily="2" charset="2"/>
              <a:buChar char="§"/>
            </a:pPr>
            <a:endParaRPr lang="en-US" sz="900" b="0" i="0" dirty="0">
              <a:solidFill>
                <a:schemeClr val="tx1">
                  <a:lumMod val="75000"/>
                  <a:lumOff val="25000"/>
                </a:schemeClr>
              </a:solidFill>
              <a:latin typeface="Verdana" panose="020B0604030504040204" pitchFamily="34" charset="0"/>
              <a:ea typeface="Verdana" panose="020B0604030504040204" pitchFamily="34" charset="0"/>
            </a:endParaRPr>
          </a:p>
          <a:p>
            <a:endParaRPr lang="en-US" dirty="0"/>
          </a:p>
        </p:txBody>
      </p:sp>
      <p:pic>
        <p:nvPicPr>
          <p:cNvPr id="7" name="Picture 6" descr="Woman signing contract">
            <a:extLst>
              <a:ext uri="{FF2B5EF4-FFF2-40B4-BE49-F238E27FC236}">
                <a16:creationId xmlns:a16="http://schemas.microsoft.com/office/drawing/2014/main" id="{13A801F1-D676-4B79-A141-2CB56F8E8F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750" y="2731878"/>
            <a:ext cx="2581155" cy="1720350"/>
          </a:xfrm>
          <a:prstGeom prst="rect">
            <a:avLst/>
          </a:prstGeom>
        </p:spPr>
      </p:pic>
      <p:pic>
        <p:nvPicPr>
          <p:cNvPr id="10" name="Picture 9" descr="Display stock market numbers">
            <a:extLst>
              <a:ext uri="{FF2B5EF4-FFF2-40B4-BE49-F238E27FC236}">
                <a16:creationId xmlns:a16="http://schemas.microsoft.com/office/drawing/2014/main" id="{BB8B7001-ABC8-4C8A-BBBA-48C487E12A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8750" y="885108"/>
            <a:ext cx="2581155" cy="1722870"/>
          </a:xfrm>
          <a:prstGeom prst="rect">
            <a:avLst/>
          </a:prstGeom>
        </p:spPr>
      </p:pic>
    </p:spTree>
    <p:extLst>
      <p:ext uri="{BB962C8B-B14F-4D97-AF65-F5344CB8AC3E}">
        <p14:creationId xmlns:p14="http://schemas.microsoft.com/office/powerpoint/2010/main" val="2780603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575688" y="162263"/>
            <a:ext cx="3992624"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Banking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5</a:t>
            </a:fld>
            <a:endParaRPr lang="en-US"/>
          </a:p>
        </p:txBody>
      </p:sp>
      <p:pic>
        <p:nvPicPr>
          <p:cNvPr id="5" name="Picture 4">
            <a:extLst>
              <a:ext uri="{FF2B5EF4-FFF2-40B4-BE49-F238E27FC236}">
                <a16:creationId xmlns:a16="http://schemas.microsoft.com/office/drawing/2014/main" id="{99DE4EF1-3048-4A40-A383-A2B5156F28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434" y="512534"/>
            <a:ext cx="7691131" cy="4041592"/>
          </a:xfrm>
          <a:prstGeom prst="rect">
            <a:avLst/>
          </a:prstGeom>
        </p:spPr>
      </p:pic>
      <p:pic>
        <p:nvPicPr>
          <p:cNvPr id="10" name="Picture 9">
            <a:extLst>
              <a:ext uri="{FF2B5EF4-FFF2-40B4-BE49-F238E27FC236}">
                <a16:creationId xmlns:a16="http://schemas.microsoft.com/office/drawing/2014/main" id="{8F51783C-117C-4853-80C7-8680268EF1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3865" y="2298689"/>
            <a:ext cx="1000374" cy="713328"/>
          </a:xfrm>
          <a:prstGeom prst="rect">
            <a:avLst/>
          </a:prstGeom>
        </p:spPr>
      </p:pic>
      <p:sp>
        <p:nvSpPr>
          <p:cNvPr id="11" name="Arrow: Down 10">
            <a:extLst>
              <a:ext uri="{FF2B5EF4-FFF2-40B4-BE49-F238E27FC236}">
                <a16:creationId xmlns:a16="http://schemas.microsoft.com/office/drawing/2014/main" id="{6D8BEE8B-94BA-4E46-8F39-A6CF8B28C8B7}"/>
              </a:ext>
            </a:extLst>
          </p:cNvPr>
          <p:cNvSpPr/>
          <p:nvPr/>
        </p:nvSpPr>
        <p:spPr>
          <a:xfrm>
            <a:off x="4261756" y="1982449"/>
            <a:ext cx="164592" cy="3047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833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49B534-6CF8-2CD7-8F0B-914A733DB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8094" y="1907090"/>
            <a:ext cx="3570216" cy="2613603"/>
          </a:xfrm>
          <a:prstGeom prst="rect">
            <a:avLst/>
          </a:prstGeom>
        </p:spPr>
      </p:pic>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2529788" y="101786"/>
            <a:ext cx="3758037" cy="452900"/>
          </a:xfrm>
        </p:spPr>
        <p:txBody>
          <a:bodyPr>
            <a:normAutofit/>
          </a:bodyPr>
          <a:lstStyle/>
          <a:p>
            <a:r>
              <a:rPr lang="en-US" sz="1900" dirty="0">
                <a:solidFill>
                  <a:schemeClr val="accent5">
                    <a:lumMod val="75000"/>
                  </a:schemeClr>
                </a:solidFill>
                <a:latin typeface="Verdana" panose="020B0604030504040204" pitchFamily="34" charset="0"/>
                <a:ea typeface="Verdana" panose="020B0604030504040204" pitchFamily="34" charset="0"/>
              </a:rPr>
              <a:t>NextGen Banking Access</a:t>
            </a:r>
            <a:endParaRPr lang="en-US" sz="1900" dirty="0">
              <a:solidFill>
                <a:srgbClr val="FF0000"/>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617F8772-360A-4ECA-89C5-4B618E05758C}"/>
              </a:ext>
            </a:extLst>
          </p:cNvPr>
          <p:cNvSpPr>
            <a:spLocks noGrp="1"/>
          </p:cNvSpPr>
          <p:nvPr>
            <p:ph type="body" idx="1"/>
          </p:nvPr>
        </p:nvSpPr>
        <p:spPr>
          <a:xfrm>
            <a:off x="385321" y="602997"/>
            <a:ext cx="8612682" cy="1350762"/>
          </a:xfrm>
        </p:spPr>
        <p:txBody>
          <a:bodyPr>
            <a:normAutofit fontScale="92500" lnSpcReduction="10000"/>
          </a:bodyPr>
          <a:lstStyle/>
          <a:p>
            <a:pPr>
              <a:lnSpc>
                <a:spcPct val="120000"/>
              </a:lnSpc>
              <a:spcBef>
                <a:spcPts val="0"/>
              </a:spcBef>
            </a:pPr>
            <a:r>
              <a:rPr lang="en-US" sz="1550" b="0" i="0" dirty="0">
                <a:solidFill>
                  <a:schemeClr val="tx1">
                    <a:lumMod val="75000"/>
                    <a:lumOff val="25000"/>
                  </a:schemeClr>
                </a:solidFill>
                <a:latin typeface="Verdana" panose="020B0604030504040204" pitchFamily="34" charset="0"/>
                <a:ea typeface="Verdana" panose="020B0604030504040204" pitchFamily="34" charset="0"/>
              </a:rPr>
              <a:t>When clicking on any of the NextGen Banking tiles, another window will be displayed. Click on </a:t>
            </a:r>
            <a:r>
              <a:rPr lang="en-US" sz="1550" i="0" dirty="0">
                <a:solidFill>
                  <a:schemeClr val="tx1">
                    <a:lumMod val="75000"/>
                    <a:lumOff val="25000"/>
                  </a:schemeClr>
                </a:solidFill>
                <a:latin typeface="Verdana" panose="020B0604030504040204" pitchFamily="34" charset="0"/>
                <a:ea typeface="Verdana" panose="020B0604030504040204" pitchFamily="34" charset="0"/>
              </a:rPr>
              <a:t>View ‘Make Payments’ </a:t>
            </a:r>
            <a:r>
              <a:rPr lang="en-US" sz="1550" i="0" dirty="0">
                <a:solidFill>
                  <a:srgbClr val="FF0000"/>
                </a:solidFill>
                <a:latin typeface="Verdana" panose="020B0604030504040204" pitchFamily="34" charset="0"/>
                <a:ea typeface="Verdana" panose="020B0604030504040204" pitchFamily="34" charset="0"/>
              </a:rPr>
              <a:t>(1)</a:t>
            </a:r>
            <a:r>
              <a:rPr lang="en-US" sz="1550" b="0" i="0" dirty="0">
                <a:solidFill>
                  <a:schemeClr val="tx1">
                    <a:lumMod val="75000"/>
                    <a:lumOff val="25000"/>
                  </a:schemeClr>
                </a:solidFill>
                <a:latin typeface="Verdana" panose="020B0604030504040204" pitchFamily="34" charset="0"/>
                <a:ea typeface="Verdana" panose="020B0604030504040204" pitchFamily="34" charset="0"/>
              </a:rPr>
              <a:t>.</a:t>
            </a:r>
          </a:p>
          <a:p>
            <a:pPr>
              <a:lnSpc>
                <a:spcPct val="120000"/>
              </a:lnSpc>
              <a:spcBef>
                <a:spcPts val="0"/>
              </a:spcBef>
            </a:pPr>
            <a:r>
              <a:rPr lang="en-US" sz="1550" b="0" i="0" dirty="0">
                <a:solidFill>
                  <a:schemeClr val="tx1">
                    <a:lumMod val="75000"/>
                    <a:lumOff val="25000"/>
                  </a:schemeClr>
                </a:solidFill>
                <a:latin typeface="Verdana" panose="020B0604030504040204" pitchFamily="34" charset="0"/>
                <a:ea typeface="Verdana" panose="020B0604030504040204" pitchFamily="34" charset="0"/>
              </a:rPr>
              <a:t>If a second window is displayed, you don’t need to input your login credentials, instead you just need to click on the blue box labeled ”Login with SSO” and the login credentials will be populated automatically</a:t>
            </a:r>
            <a:r>
              <a:rPr lang="en-US" sz="1550" i="0" dirty="0">
                <a:solidFill>
                  <a:srgbClr val="FF0000"/>
                </a:solidFill>
                <a:latin typeface="Verdana" panose="020B0604030504040204" pitchFamily="34" charset="0"/>
                <a:ea typeface="Verdana" panose="020B0604030504040204" pitchFamily="34" charset="0"/>
              </a:rPr>
              <a:t>(2)</a:t>
            </a:r>
          </a:p>
          <a:p>
            <a:pPr>
              <a:lnSpc>
                <a:spcPct val="120000"/>
              </a:lnSpc>
              <a:spcBef>
                <a:spcPts val="0"/>
              </a:spcBef>
            </a:pPr>
            <a:endParaRPr lang="en-US" sz="1700" b="0" i="0" dirty="0">
              <a:solidFill>
                <a:schemeClr val="tx1">
                  <a:lumMod val="75000"/>
                  <a:lumOff val="25000"/>
                </a:schemeClr>
              </a:solidFill>
              <a:latin typeface="Verdana" panose="020B0604030504040204" pitchFamily="34" charset="0"/>
              <a:ea typeface="Verdana" panose="020B0604030504040204" pitchFamily="34" charset="0"/>
            </a:endParaRPr>
          </a:p>
          <a:p>
            <a:pPr>
              <a:lnSpc>
                <a:spcPct val="120000"/>
              </a:lnSpc>
              <a:spcBef>
                <a:spcPts val="0"/>
              </a:spcBef>
            </a:pPr>
            <a:endParaRPr lang="en-US" sz="1700" dirty="0"/>
          </a:p>
        </p:txBody>
      </p:sp>
      <p:pic>
        <p:nvPicPr>
          <p:cNvPr id="9" name="Picture 8">
            <a:extLst>
              <a:ext uri="{FF2B5EF4-FFF2-40B4-BE49-F238E27FC236}">
                <a16:creationId xmlns:a16="http://schemas.microsoft.com/office/drawing/2014/main" id="{79DD1030-D392-4A21-8F67-95073C0D6093}"/>
              </a:ext>
            </a:extLst>
          </p:cNvPr>
          <p:cNvPicPr>
            <a:picLocks noChangeAspect="1"/>
          </p:cNvPicPr>
          <p:nvPr/>
        </p:nvPicPr>
        <p:blipFill>
          <a:blip r:embed="rId3"/>
          <a:stretch>
            <a:fillRect/>
          </a:stretch>
        </p:blipFill>
        <p:spPr>
          <a:xfrm>
            <a:off x="453922" y="1915900"/>
            <a:ext cx="3744391" cy="2588807"/>
          </a:xfrm>
          <a:prstGeom prst="rect">
            <a:avLst/>
          </a:prstGeom>
        </p:spPr>
      </p:pic>
      <p:sp>
        <p:nvSpPr>
          <p:cNvPr id="11" name="Arrow: Down 10">
            <a:extLst>
              <a:ext uri="{FF2B5EF4-FFF2-40B4-BE49-F238E27FC236}">
                <a16:creationId xmlns:a16="http://schemas.microsoft.com/office/drawing/2014/main" id="{2967AB25-A914-44EB-A263-A636BAFFBDE5}"/>
              </a:ext>
            </a:extLst>
          </p:cNvPr>
          <p:cNvSpPr/>
          <p:nvPr/>
        </p:nvSpPr>
        <p:spPr>
          <a:xfrm>
            <a:off x="2265427" y="3503909"/>
            <a:ext cx="121381" cy="2307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ADBB3F4-22CA-4655-9406-0B4627391A81}"/>
              </a:ext>
            </a:extLst>
          </p:cNvPr>
          <p:cNvSpPr txBox="1"/>
          <p:nvPr/>
        </p:nvSpPr>
        <p:spPr>
          <a:xfrm>
            <a:off x="522133" y="1836004"/>
            <a:ext cx="608039"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(1)</a:t>
            </a:r>
          </a:p>
        </p:txBody>
      </p:sp>
      <p:sp>
        <p:nvSpPr>
          <p:cNvPr id="27" name="TextBox 26">
            <a:extLst>
              <a:ext uri="{FF2B5EF4-FFF2-40B4-BE49-F238E27FC236}">
                <a16:creationId xmlns:a16="http://schemas.microsoft.com/office/drawing/2014/main" id="{48D69631-28D2-43AB-98F3-B72148642549}"/>
              </a:ext>
            </a:extLst>
          </p:cNvPr>
          <p:cNvSpPr txBox="1"/>
          <p:nvPr/>
        </p:nvSpPr>
        <p:spPr>
          <a:xfrm>
            <a:off x="4766122" y="1807045"/>
            <a:ext cx="608039"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100369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302381" y="295587"/>
            <a:ext cx="2539237"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NextGen Banking</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7</a:t>
            </a:fld>
            <a:endParaRPr lang="en-US"/>
          </a:p>
        </p:txBody>
      </p:sp>
      <p:sp>
        <p:nvSpPr>
          <p:cNvPr id="7" name="Text Placeholder 2">
            <a:extLst>
              <a:ext uri="{FF2B5EF4-FFF2-40B4-BE49-F238E27FC236}">
                <a16:creationId xmlns:a16="http://schemas.microsoft.com/office/drawing/2014/main" id="{C79C3CA4-8CF9-4E29-9442-F58E961B66E5}"/>
              </a:ext>
            </a:extLst>
          </p:cNvPr>
          <p:cNvSpPr>
            <a:spLocks noGrp="1"/>
          </p:cNvSpPr>
          <p:nvPr>
            <p:ph type="body" idx="1"/>
          </p:nvPr>
        </p:nvSpPr>
        <p:spPr>
          <a:xfrm>
            <a:off x="4213185" y="1093662"/>
            <a:ext cx="4838461" cy="2399912"/>
          </a:xfrm>
        </p:spPr>
        <p:txBody>
          <a:bodyPr>
            <a:noAutofit/>
          </a:bodyPr>
          <a:lstStyle/>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ACH Payments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Check Payment </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Domestic Wire Payment</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International Wire Payment</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IC Payments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Account Balances – Cash Flows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Downloading Transactions into Excel format</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Downloading Long-Term Investment Account Statements</a:t>
            </a: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Track Paper Checks</a:t>
            </a:r>
          </a:p>
        </p:txBody>
      </p:sp>
      <p:sp>
        <p:nvSpPr>
          <p:cNvPr id="6" name="TextBox 5">
            <a:extLst>
              <a:ext uri="{FF2B5EF4-FFF2-40B4-BE49-F238E27FC236}">
                <a16:creationId xmlns:a16="http://schemas.microsoft.com/office/drawing/2014/main" id="{5562439A-2217-41FD-8E33-6213FC7E3955}"/>
              </a:ext>
            </a:extLst>
          </p:cNvPr>
          <p:cNvSpPr txBox="1"/>
          <p:nvPr/>
        </p:nvSpPr>
        <p:spPr>
          <a:xfrm>
            <a:off x="424527" y="3916215"/>
            <a:ext cx="8627119" cy="553998"/>
          </a:xfrm>
          <a:prstGeom prst="rect">
            <a:avLst/>
          </a:prstGeom>
          <a:noFill/>
        </p:spPr>
        <p:txBody>
          <a:bodyPr wrap="square">
            <a:spAutoFit/>
          </a:bodyPr>
          <a:lstStyle/>
          <a:p>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If you need assistance with NextGen Banking, please send an email to the MGA Finance Team at </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finance-solutions@ieee.org</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We will be happy to assist you.</a:t>
            </a:r>
            <a:endParaRPr lang="en-US" sz="1500" dirty="0">
              <a:solidFill>
                <a:schemeClr val="tx1">
                  <a:lumMod val="75000"/>
                  <a:lumOff val="25000"/>
                </a:schemeClr>
              </a:solidFill>
            </a:endParaRPr>
          </a:p>
        </p:txBody>
      </p:sp>
      <p:pic>
        <p:nvPicPr>
          <p:cNvPr id="19" name="Picture 18">
            <a:extLst>
              <a:ext uri="{FF2B5EF4-FFF2-40B4-BE49-F238E27FC236}">
                <a16:creationId xmlns:a16="http://schemas.microsoft.com/office/drawing/2014/main" id="{6F17EF2F-02CA-4322-8E2A-5A71579CE28E}"/>
              </a:ext>
            </a:extLst>
          </p:cNvPr>
          <p:cNvPicPr>
            <a:picLocks noChangeAspect="1"/>
          </p:cNvPicPr>
          <p:nvPr/>
        </p:nvPicPr>
        <p:blipFill>
          <a:blip r:embed="rId4"/>
          <a:stretch>
            <a:fillRect/>
          </a:stretch>
        </p:blipFill>
        <p:spPr>
          <a:xfrm>
            <a:off x="373746" y="1093662"/>
            <a:ext cx="4058718" cy="2399912"/>
          </a:xfrm>
          <a:prstGeom prst="rect">
            <a:avLst/>
          </a:prstGeom>
        </p:spPr>
      </p:pic>
    </p:spTree>
    <p:extLst>
      <p:ext uri="{BB962C8B-B14F-4D97-AF65-F5344CB8AC3E}">
        <p14:creationId xmlns:p14="http://schemas.microsoft.com/office/powerpoint/2010/main" val="3651629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3302381" y="295587"/>
            <a:ext cx="2539237" cy="383073"/>
          </a:xfrm>
        </p:spPr>
        <p:txBody>
          <a:bodyPr>
            <a:noAutofit/>
          </a:bodyPr>
          <a:lstStyle/>
          <a:p>
            <a:pPr algn="ctr"/>
            <a:r>
              <a:rPr lang="en-US" sz="1900" dirty="0">
                <a:solidFill>
                  <a:schemeClr val="accent5">
                    <a:lumMod val="75000"/>
                  </a:schemeClr>
                </a:solidFill>
                <a:latin typeface="Verdana" panose="020B0604030504040204" pitchFamily="34" charset="0"/>
                <a:ea typeface="Verdana" panose="020B0604030504040204" pitchFamily="34" charset="0"/>
              </a:rPr>
              <a:t>Budget Upload</a:t>
            </a: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fld id="{3DD97BEB-BAEF-0344-9D5C-EC73E478698A}" type="slidenum">
              <a:rPr lang="en-US" smtClean="0"/>
              <a:pPr/>
              <a:t>8</a:t>
            </a:fld>
            <a:endParaRPr lang="en-US"/>
          </a:p>
        </p:txBody>
      </p:sp>
      <p:sp>
        <p:nvSpPr>
          <p:cNvPr id="7" name="Text Placeholder 2">
            <a:extLst>
              <a:ext uri="{FF2B5EF4-FFF2-40B4-BE49-F238E27FC236}">
                <a16:creationId xmlns:a16="http://schemas.microsoft.com/office/drawing/2014/main" id="{C79C3CA4-8CF9-4E29-9442-F58E961B66E5}"/>
              </a:ext>
            </a:extLst>
          </p:cNvPr>
          <p:cNvSpPr>
            <a:spLocks noGrp="1"/>
          </p:cNvSpPr>
          <p:nvPr>
            <p:ph type="body" idx="1"/>
          </p:nvPr>
        </p:nvSpPr>
        <p:spPr>
          <a:xfrm>
            <a:off x="4704081" y="1742749"/>
            <a:ext cx="4181477" cy="2634815"/>
          </a:xfrm>
        </p:spPr>
        <p:txBody>
          <a:bodyPr>
            <a:noAutofit/>
          </a:bodyPr>
          <a:lstStyle/>
          <a:p>
            <a:pPr marL="628650" lvl="1" indent="-285750">
              <a:buSzPct val="150000"/>
              <a:buFont typeface="Arial" panose="020B0604020202020204" pitchFamily="34" charset="0"/>
              <a:buChar char="•"/>
            </a:pPr>
            <a:endParaRPr lang="en-US" sz="1400" dirty="0">
              <a:solidFill>
                <a:schemeClr val="tx1">
                  <a:lumMod val="75000"/>
                  <a:lumOff val="25000"/>
                </a:schemeClr>
              </a:solidFill>
              <a:latin typeface="Verdana" panose="020B0604030504040204" pitchFamily="34" charset="0"/>
              <a:ea typeface="Verdana" panose="020B0604030504040204" pitchFamily="34" charset="0"/>
            </a:endParaRPr>
          </a:p>
          <a:p>
            <a:pPr marL="628650" lvl="1" indent="-285750">
              <a:buSzPct val="150000"/>
              <a:buFont typeface="Arial" panose="020B0604020202020204" pitchFamily="34" charset="0"/>
              <a:buChar char="•"/>
            </a:pPr>
            <a:r>
              <a:rPr lang="en-US" sz="1400" dirty="0">
                <a:solidFill>
                  <a:schemeClr val="tx1">
                    <a:lumMod val="75000"/>
                    <a:lumOff val="25000"/>
                  </a:schemeClr>
                </a:solidFill>
                <a:latin typeface="Verdana" panose="020B0604030504040204" pitchFamily="34" charset="0"/>
                <a:ea typeface="Verdana" panose="020B0604030504040204" pitchFamily="34" charset="0"/>
              </a:rPr>
              <a:t>Budgets for the 2024 Reporting Period can be uploaded to the NextGen Financials Cloud starting on January 2, 2024 </a:t>
            </a:r>
          </a:p>
          <a:p>
            <a:pPr marL="628650" lvl="1" indent="-285750">
              <a:buSzPct val="150000"/>
              <a:buFont typeface="Arial" panose="020B0604020202020204" pitchFamily="34" charset="0"/>
              <a:buChar char="•"/>
            </a:pPr>
            <a:endParaRPr lang="en-US" sz="800" dirty="0">
              <a:solidFill>
                <a:schemeClr val="tx1">
                  <a:lumMod val="75000"/>
                  <a:lumOff val="25000"/>
                </a:schemeClr>
              </a:solidFill>
              <a:latin typeface="Verdana" panose="020B0604030504040204" pitchFamily="34" charset="0"/>
              <a:ea typeface="Verdana" panose="020B0604030504040204" pitchFamily="34" charset="0"/>
            </a:endParaRPr>
          </a:p>
          <a:p>
            <a:pPr lvl="1">
              <a:buSzPct val="150000"/>
            </a:pPr>
            <a:endParaRPr lang="en-US" sz="800"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5562439A-2217-41FD-8E33-6213FC7E3955}"/>
              </a:ext>
            </a:extLst>
          </p:cNvPr>
          <p:cNvSpPr txBox="1"/>
          <p:nvPr/>
        </p:nvSpPr>
        <p:spPr>
          <a:xfrm>
            <a:off x="258439" y="956149"/>
            <a:ext cx="8627119" cy="784830"/>
          </a:xfrm>
          <a:prstGeom prst="rect">
            <a:avLst/>
          </a:prstGeom>
          <a:noFill/>
        </p:spPr>
        <p:txBody>
          <a:bodyPr wrap="square">
            <a:spAutoFit/>
          </a:bodyPr>
          <a:lstStyle/>
          <a:p>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If you would like to upload the </a:t>
            </a:r>
            <a:r>
              <a:rPr kumimoji="0" lang="en-US" sz="1500" b="1"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2024</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Budget for your Geo Unit, please send an email requesting the </a:t>
            </a:r>
            <a:r>
              <a:rPr kumimoji="0" lang="en-US" sz="1500" b="1" i="0"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Budget Template</a:t>
            </a:r>
            <a:r>
              <a:rPr kumimoji="0" lang="en-US" sz="1500" b="0" i="0"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to the MGA Finance Team at </a:t>
            </a:r>
          </a:p>
          <a:p>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finance-solutions@ieee.org</a:t>
            </a: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a:t>
            </a:r>
            <a:endParaRPr lang="en-US" sz="1500" dirty="0">
              <a:solidFill>
                <a:schemeClr val="tx1">
                  <a:lumMod val="75000"/>
                  <a:lumOff val="25000"/>
                </a:schemeClr>
              </a:solidFill>
            </a:endParaRPr>
          </a:p>
        </p:txBody>
      </p:sp>
      <p:pic>
        <p:nvPicPr>
          <p:cNvPr id="5" name="Picture 4">
            <a:extLst>
              <a:ext uri="{FF2B5EF4-FFF2-40B4-BE49-F238E27FC236}">
                <a16:creationId xmlns:a16="http://schemas.microsoft.com/office/drawing/2014/main" id="{0A5C302A-DA0C-CA78-E108-B92E8F1BB4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01" y="1975159"/>
            <a:ext cx="4256525" cy="2169993"/>
          </a:xfrm>
          <a:prstGeom prst="rect">
            <a:avLst/>
          </a:prstGeom>
        </p:spPr>
      </p:pic>
    </p:spTree>
    <p:extLst>
      <p:ext uri="{BB962C8B-B14F-4D97-AF65-F5344CB8AC3E}">
        <p14:creationId xmlns:p14="http://schemas.microsoft.com/office/powerpoint/2010/main" val="284600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2CB5-C809-F946-AF4A-DFEB07F79C42}"/>
              </a:ext>
            </a:extLst>
          </p:cNvPr>
          <p:cNvSpPr>
            <a:spLocks noGrp="1"/>
          </p:cNvSpPr>
          <p:nvPr>
            <p:ph type="title"/>
          </p:nvPr>
        </p:nvSpPr>
        <p:spPr>
          <a:xfrm>
            <a:off x="1002961" y="277159"/>
            <a:ext cx="7138078" cy="493203"/>
          </a:xfrm>
        </p:spPr>
        <p:txBody>
          <a:bodyPr>
            <a:noAutofit/>
          </a:bodyPr>
          <a:lstStyle/>
          <a:p>
            <a:pPr marL="283464" indent="-283464" algn="ctr">
              <a:lnSpc>
                <a:spcPct val="100000"/>
              </a:lnSpc>
            </a:pPr>
            <a:r>
              <a:rPr lang="en-US" sz="2200" dirty="0">
                <a:solidFill>
                  <a:schemeClr val="accent5">
                    <a:lumMod val="75000"/>
                  </a:schemeClr>
                </a:solidFill>
                <a:latin typeface="Verdana" panose="020B0604030504040204" pitchFamily="34" charset="0"/>
                <a:ea typeface="Verdana" panose="020B0604030504040204" pitchFamily="34" charset="0"/>
              </a:rPr>
              <a:t>Bank Account Transaction Entries</a:t>
            </a:r>
          </a:p>
        </p:txBody>
      </p:sp>
      <p:sp>
        <p:nvSpPr>
          <p:cNvPr id="3" name="Text Placeholder 2">
            <a:extLst>
              <a:ext uri="{FF2B5EF4-FFF2-40B4-BE49-F238E27FC236}">
                <a16:creationId xmlns:a16="http://schemas.microsoft.com/office/drawing/2014/main" id="{7316FE0B-8AC8-D94E-8B07-75610C800D34}"/>
              </a:ext>
            </a:extLst>
          </p:cNvPr>
          <p:cNvSpPr>
            <a:spLocks noGrp="1"/>
          </p:cNvSpPr>
          <p:nvPr>
            <p:ph type="body" idx="1"/>
          </p:nvPr>
        </p:nvSpPr>
        <p:spPr>
          <a:xfrm>
            <a:off x="385321" y="783038"/>
            <a:ext cx="6592508" cy="1399628"/>
          </a:xfrm>
        </p:spPr>
        <p:txBody>
          <a:bodyPr>
            <a:normAutofit fontScale="92500"/>
          </a:bodyPr>
          <a:lstStyle/>
          <a:p>
            <a:pPr marL="342900" indent="-342900">
              <a:buFont typeface="Wingdings" panose="05000000000000000000" pitchFamily="2" charset="2"/>
              <a:buChar char="§"/>
            </a:pPr>
            <a:endParaRPr lang="en-US" sz="400" b="0" i="0" dirty="0">
              <a:solidFill>
                <a:schemeClr val="tx1">
                  <a:lumMod val="75000"/>
                  <a:lumOff val="25000"/>
                </a:schemeClr>
              </a:solidFill>
              <a:latin typeface="Verdana" panose="020B0604030504040204" pitchFamily="34" charset="0"/>
              <a:ea typeface="Verdana" panose="020B0604030504040204" pitchFamily="34" charset="0"/>
            </a:endParaRPr>
          </a:p>
          <a:p>
            <a:pPr marL="342900" indent="-342900">
              <a:lnSpc>
                <a:spcPct val="120000"/>
              </a:lnSpc>
              <a:buFont typeface="Wingdings" panose="05000000000000000000" pitchFamily="2" charset="2"/>
              <a:buChar char="§"/>
            </a:pPr>
            <a:r>
              <a:rPr lang="en-US" sz="1900" b="0" i="0" dirty="0">
                <a:solidFill>
                  <a:schemeClr val="tx1">
                    <a:lumMod val="75000"/>
                    <a:lumOff val="25000"/>
                  </a:schemeClr>
                </a:solidFill>
                <a:latin typeface="Verdana" panose="020B0604030504040204" pitchFamily="34" charset="0"/>
                <a:ea typeface="Verdana" panose="020B0604030504040204" pitchFamily="34" charset="0"/>
              </a:rPr>
              <a:t>The Bank Upload Template will be utilized to upload transactions from NextGen Banking and Local Bank Accounts to the NextGen Financials Cloud</a:t>
            </a:r>
          </a:p>
          <a:p>
            <a:pPr marL="342900" indent="-342900">
              <a:lnSpc>
                <a:spcPct val="120000"/>
              </a:lnSpc>
              <a:buFont typeface="Wingdings" panose="05000000000000000000" pitchFamily="2" charset="2"/>
              <a:buChar char="§"/>
            </a:pPr>
            <a:endParaRPr lang="en-US" sz="400" b="0" i="0" dirty="0">
              <a:solidFill>
                <a:schemeClr val="tx1">
                  <a:lumMod val="75000"/>
                  <a:lumOff val="25000"/>
                </a:schemeClr>
              </a:solidFill>
              <a:highlight>
                <a:srgbClr val="FFFF00"/>
              </a:highlight>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B6EF8806-C9BB-7E4C-82FF-985927E27B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9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66A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D62D407-3AB3-4306-9B6E-B2F16F9D41F3}"/>
              </a:ext>
            </a:extLst>
          </p:cNvPr>
          <p:cNvSpPr txBox="1"/>
          <p:nvPr/>
        </p:nvSpPr>
        <p:spPr>
          <a:xfrm>
            <a:off x="385321" y="2296392"/>
            <a:ext cx="8485477" cy="2130199"/>
          </a:xfrm>
          <a:prstGeom prst="rect">
            <a:avLst/>
          </a:prstGeom>
          <a:noFill/>
        </p:spPr>
        <p:txBody>
          <a:bodyPr wrap="square">
            <a:spAutoFit/>
          </a:bodyPr>
          <a:lstStyle/>
          <a:p>
            <a:pPr marL="347472" marR="0" lvl="0" indent="-342900" algn="l" defTabSz="685800" rtl="0" eaLnBrk="1" fontAlgn="auto" latinLnBrk="0" hangingPunct="1">
              <a:lnSpc>
                <a:spcPct val="120000"/>
              </a:lnSpc>
              <a:spcBef>
                <a:spcPts val="750"/>
              </a:spcBef>
              <a:spcAft>
                <a:spcPts val="0"/>
              </a:spcAft>
              <a:buClr>
                <a:srgbClr val="0066A1"/>
              </a:buClr>
              <a:buSzTx/>
              <a:buFont typeface="Wingdings" panose="05000000000000000000" pitchFamily="2" charset="2"/>
              <a:buChar char="§"/>
              <a:tabLst/>
              <a:defRPr/>
            </a:pPr>
            <a:r>
              <a:rPr kumimoji="0" lang="en-US"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CB Bank templates with all transactions as of Dec 31, 2023, and Local Bank Account templates will be sent to Geo Units starting on Jan </a:t>
            </a:r>
            <a:r>
              <a:rPr lang="en-US" dirty="0">
                <a:solidFill>
                  <a:schemeClr val="tx1">
                    <a:lumMod val="75000"/>
                    <a:lumOff val="25000"/>
                  </a:schemeClr>
                </a:solidFill>
                <a:latin typeface="Verdana" panose="020B0604030504040204" pitchFamily="34" charset="0"/>
                <a:ea typeface="Verdana" panose="020B0604030504040204" pitchFamily="34" charset="0"/>
              </a:rPr>
              <a:t>2</a:t>
            </a:r>
            <a:r>
              <a:rPr kumimoji="0" lang="en-US"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 2024, including the following:</a:t>
            </a:r>
          </a:p>
          <a:p>
            <a:pPr marL="347472" marR="0" lvl="0" indent="-342900" algn="l" defTabSz="685800" rtl="0" eaLnBrk="1" fontAlgn="auto" latinLnBrk="0" hangingPunct="1">
              <a:lnSpc>
                <a:spcPct val="120000"/>
              </a:lnSpc>
              <a:spcBef>
                <a:spcPts val="750"/>
              </a:spcBef>
              <a:spcAft>
                <a:spcPts val="0"/>
              </a:spcAft>
              <a:buClr>
                <a:srgbClr val="0066A1"/>
              </a:buClr>
              <a:buSzTx/>
              <a:buFont typeface="Wingdings" panose="05000000000000000000" pitchFamily="2" charset="2"/>
              <a:buChar char="§"/>
              <a:tabLst/>
              <a:defRPr/>
            </a:pPr>
            <a:endParaRPr kumimoji="0" lang="en-US" sz="4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endParaRPr>
          </a:p>
          <a:p>
            <a:pPr marL="633222" marR="0" lvl="2" indent="-285750" algn="l" defTabSz="685800" rtl="0" eaLnBrk="1" fontAlgn="auto" latinLnBrk="0" hangingPunct="1">
              <a:lnSpc>
                <a:spcPct val="120000"/>
              </a:lnSpc>
              <a:spcAft>
                <a:spcPts val="0"/>
              </a:spcAft>
              <a:buClr>
                <a:srgbClr val="0066A1"/>
              </a:buClr>
              <a:buSzTx/>
              <a:buFont typeface="Courier New" panose="02070309020205020404" pitchFamily="49" charset="0"/>
              <a:buChar char="o"/>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WBS Task &amp; Expenditure and Revenue Types Listings for each Geo Unit</a:t>
            </a:r>
          </a:p>
          <a:p>
            <a:pPr marL="633222" marR="0" lvl="2" indent="-285750" algn="l" defTabSz="685800" rtl="0" eaLnBrk="1" fontAlgn="auto" latinLnBrk="0" hangingPunct="1">
              <a:lnSpc>
                <a:spcPct val="120000"/>
              </a:lnSpc>
              <a:spcAft>
                <a:spcPts val="0"/>
              </a:spcAft>
              <a:buClr>
                <a:srgbClr val="0066A1"/>
              </a:buClr>
              <a:buSzTx/>
              <a:buFont typeface="Courier New" panose="02070309020205020404" pitchFamily="49" charset="0"/>
              <a:buChar char="o"/>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Step-by-Step guide on how to complete the template</a:t>
            </a:r>
          </a:p>
          <a:p>
            <a:pPr marL="633222" marR="0" lvl="2" indent="-285750" algn="l" defTabSz="685800" rtl="0" eaLnBrk="1" fontAlgn="auto" latinLnBrk="0" hangingPunct="1">
              <a:lnSpc>
                <a:spcPct val="120000"/>
              </a:lnSpc>
              <a:spcAft>
                <a:spcPts val="0"/>
              </a:spcAft>
              <a:buClr>
                <a:srgbClr val="0066A1"/>
              </a:buClr>
              <a:buSzTx/>
              <a:buFont typeface="Courier New" panose="02070309020205020404" pitchFamily="49" charset="0"/>
              <a:buChar char="o"/>
              <a:tabLst/>
              <a:defRPr/>
            </a:pPr>
            <a:r>
              <a:rPr kumimoji="0" lang="en-US" sz="15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Verdana" panose="020B0604030504040204" pitchFamily="34" charset="0"/>
                <a:cs typeface="+mn-cs"/>
              </a:rPr>
              <a:t>Information on where to send the complete templates</a:t>
            </a:r>
            <a:endParaRPr kumimoji="0" lang="en-US" sz="15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D8ABC44-6EEC-4272-9965-A7FF5C2B5C45}"/>
              </a:ext>
            </a:extLst>
          </p:cNvPr>
          <p:cNvPicPr>
            <a:picLocks noChangeAspect="1"/>
          </p:cNvPicPr>
          <p:nvPr/>
        </p:nvPicPr>
        <p:blipFill>
          <a:blip r:embed="rId3"/>
          <a:stretch>
            <a:fillRect/>
          </a:stretch>
        </p:blipFill>
        <p:spPr>
          <a:xfrm>
            <a:off x="7105986" y="949452"/>
            <a:ext cx="971550" cy="1066800"/>
          </a:xfrm>
          <a:prstGeom prst="rect">
            <a:avLst/>
          </a:prstGeom>
        </p:spPr>
      </p:pic>
    </p:spTree>
    <p:extLst>
      <p:ext uri="{BB962C8B-B14F-4D97-AF65-F5344CB8AC3E}">
        <p14:creationId xmlns:p14="http://schemas.microsoft.com/office/powerpoint/2010/main" val="3536810557"/>
      </p:ext>
    </p:extLst>
  </p:cSld>
  <p:clrMapOvr>
    <a:masterClrMapping/>
  </p:clrMapOvr>
</p:sld>
</file>

<file path=ppt/theme/theme1.xml><?xml version="1.0" encoding="utf-8"?>
<a:theme xmlns:a="http://schemas.openxmlformats.org/drawingml/2006/main" name="Wedge Bar with Ru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17587</TotalTime>
  <Words>1695</Words>
  <Application>Microsoft Office PowerPoint</Application>
  <PresentationFormat>On-screen Show (16:9)</PresentationFormat>
  <Paragraphs>228</Paragraphs>
  <Slides>26</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Courier New</vt:lpstr>
      <vt:lpstr>LucidaGrande</vt:lpstr>
      <vt:lpstr>Merriweather Sans</vt:lpstr>
      <vt:lpstr>Noto Sans Symbols</vt:lpstr>
      <vt:lpstr>Verdana</vt:lpstr>
      <vt:lpstr>Wingdings</vt:lpstr>
      <vt:lpstr>Wedge Bar with Rule</vt:lpstr>
      <vt:lpstr>Office Theme</vt:lpstr>
      <vt:lpstr>PowerPoint Presentation</vt:lpstr>
      <vt:lpstr>Agenda</vt:lpstr>
      <vt:lpstr>NextGen Access</vt:lpstr>
      <vt:lpstr>NextGen Banking</vt:lpstr>
      <vt:lpstr>NextGen Banking</vt:lpstr>
      <vt:lpstr>NextGen Banking Access</vt:lpstr>
      <vt:lpstr>NextGen Banking</vt:lpstr>
      <vt:lpstr>Budget Upload</vt:lpstr>
      <vt:lpstr>Bank Account Transaction Entries</vt:lpstr>
      <vt:lpstr>Tax Reporting</vt:lpstr>
      <vt:lpstr>Concur: Helpful Tips for Approvers </vt:lpstr>
      <vt:lpstr> </vt:lpstr>
      <vt:lpstr>Expense Report Life Cycle</vt:lpstr>
      <vt:lpstr>Tiered Expense Report Purpose (ERP) Levels</vt:lpstr>
      <vt:lpstr>“Approver” – How to Edit a Submitted Report</vt:lpstr>
      <vt:lpstr>“Approver” – How to Edit Expense Report Purpose Level</vt:lpstr>
      <vt:lpstr>“Approver” – How to Add/Transfer Approval of Expense Report to Another Approver</vt:lpstr>
      <vt:lpstr>Approvers - View all Expense Reports You’ve Approved</vt:lpstr>
      <vt:lpstr>Appendix: Concur Helpful Tips for Submitters</vt:lpstr>
      <vt:lpstr>Mobile App – Access Anytime, Anywhere   </vt:lpstr>
      <vt:lpstr>Report Submitter “Self Service” Features</vt:lpstr>
      <vt:lpstr> “What’s the Status of my Expense Report?”       Approval Flow/Report Timeline     </vt:lpstr>
      <vt:lpstr> “What’s the Status of my Expense Report?” (cont.)       Approval Flow/Report Timeline     </vt:lpstr>
      <vt:lpstr>Audit Trail     </vt:lpstr>
      <vt:lpstr>Missing Receipt Declaration</vt:lpstr>
      <vt:lpstr>Combine Expense Reports using MOVE command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Donohoe, Pat</cp:lastModifiedBy>
  <cp:revision>305</cp:revision>
  <dcterms:created xsi:type="dcterms:W3CDTF">2016-10-24T19:40:55Z</dcterms:created>
  <dcterms:modified xsi:type="dcterms:W3CDTF">2024-03-22T15:40:10Z</dcterms:modified>
</cp:coreProperties>
</file>