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8" r:id="rId3"/>
    <p:sldId id="273" r:id="rId4"/>
    <p:sldId id="281" r:id="rId5"/>
    <p:sldId id="277" r:id="rId6"/>
    <p:sldId id="270" r:id="rId7"/>
    <p:sldId id="282"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9D"/>
    <a:srgbClr val="E3E8EB"/>
    <a:srgbClr val="DFE3E7"/>
    <a:srgbClr val="E4E9ED"/>
    <a:srgbClr val="002A4E"/>
    <a:srgbClr val="F6BE07"/>
    <a:srgbClr val="0062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60"/>
  </p:normalViewPr>
  <p:slideViewPr>
    <p:cSldViewPr snapToGrid="0">
      <p:cViewPr varScale="1">
        <p:scale>
          <a:sx n="89" d="100"/>
          <a:sy n="89" d="100"/>
        </p:scale>
        <p:origin x="642"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75556-C536-4B27-B812-A02EA16935C3}" type="datetimeFigureOut">
              <a:rPr lang="en-US" smtClean="0"/>
              <a:t>3/20/2024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711C49-634C-40A4-B611-39B3208BDC72}" type="slidenum">
              <a:rPr lang="en-US" smtClean="0"/>
              <a:t>‹#›</a:t>
            </a:fld>
            <a:endParaRPr lang="en-US"/>
          </a:p>
        </p:txBody>
      </p:sp>
    </p:spTree>
    <p:extLst>
      <p:ext uri="{BB962C8B-B14F-4D97-AF65-F5344CB8AC3E}">
        <p14:creationId xmlns:p14="http://schemas.microsoft.com/office/powerpoint/2010/main" val="265175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6"/>
        <p:cNvGrpSpPr/>
        <p:nvPr/>
      </p:nvGrpSpPr>
      <p:grpSpPr>
        <a:xfrm>
          <a:off x="0" y="0"/>
          <a:ext cx="0" cy="0"/>
          <a:chOff x="0" y="0"/>
          <a:chExt cx="0" cy="0"/>
        </a:xfrm>
      </p:grpSpPr>
      <p:sp>
        <p:nvSpPr>
          <p:cNvPr id="1337" name="Google Shape;1337;p262:notes"/>
          <p:cNvSpPr txBox="1">
            <a:spLocks noGrp="1"/>
          </p:cNvSpPr>
          <p:nvPr>
            <p:ph type="body" idx="1"/>
          </p:nvPr>
        </p:nvSpPr>
        <p:spPr>
          <a:xfrm>
            <a:off x="695484" y="4480004"/>
            <a:ext cx="5563870" cy="3665459"/>
          </a:xfrm>
          <a:prstGeom prst="rect">
            <a:avLst/>
          </a:prstGeom>
          <a:noFill/>
          <a:ln>
            <a:noFill/>
          </a:ln>
        </p:spPr>
        <p:txBody>
          <a:bodyPr spcFirstLastPara="1" wrap="square" lIns="92050" tIns="46025" rIns="92050" bIns="46025"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a:t>Our Educational Volunteer Committee Structures are designed to support that lifespan of engineering activities. </a:t>
            </a:r>
            <a:endParaRPr/>
          </a:p>
          <a:p>
            <a:pPr marL="0" lvl="0" indent="0" algn="l" rtl="0">
              <a:lnSpc>
                <a:spcPct val="100000"/>
              </a:lnSpc>
              <a:spcBef>
                <a:spcPts val="0"/>
              </a:spcBef>
              <a:spcAft>
                <a:spcPts val="0"/>
              </a:spcAft>
              <a:buClr>
                <a:schemeClr val="dk1"/>
              </a:buClr>
              <a:buSzPts val="1200"/>
              <a:buFont typeface="Calibri"/>
              <a:buNone/>
            </a:pPr>
            <a:endParaRPr/>
          </a:p>
          <a:p>
            <a:pPr marL="0" lvl="0" indent="0" algn="l" rtl="0">
              <a:lnSpc>
                <a:spcPct val="100000"/>
              </a:lnSpc>
              <a:spcBef>
                <a:spcPts val="0"/>
              </a:spcBef>
              <a:spcAft>
                <a:spcPts val="0"/>
              </a:spcAft>
              <a:buClr>
                <a:schemeClr val="dk1"/>
              </a:buClr>
              <a:buSzPts val="1200"/>
              <a:buFont typeface="Calibri"/>
              <a:buNone/>
            </a:pPr>
            <a:r>
              <a:rPr lang="en-US"/>
              <a:t>We have dedicated committees to Pre-University, University, and Continuing Education Activities. </a:t>
            </a:r>
            <a:endParaRPr/>
          </a:p>
          <a:p>
            <a:pPr marL="0" lvl="0" indent="0" algn="l" rtl="0">
              <a:lnSpc>
                <a:spcPct val="100000"/>
              </a:lnSpc>
              <a:spcBef>
                <a:spcPts val="0"/>
              </a:spcBef>
              <a:spcAft>
                <a:spcPts val="0"/>
              </a:spcAft>
              <a:buClr>
                <a:schemeClr val="dk1"/>
              </a:buClr>
              <a:buSzPts val="1200"/>
              <a:buFont typeface="Calibri"/>
              <a:buNone/>
            </a:pPr>
            <a:endParaRPr/>
          </a:p>
          <a:p>
            <a:pPr marL="0" lvl="0" indent="0" algn="l" rtl="0">
              <a:lnSpc>
                <a:spcPct val="100000"/>
              </a:lnSpc>
              <a:spcBef>
                <a:spcPts val="0"/>
              </a:spcBef>
              <a:spcAft>
                <a:spcPts val="0"/>
              </a:spcAft>
              <a:buClr>
                <a:schemeClr val="dk1"/>
              </a:buClr>
              <a:buSzPts val="1200"/>
              <a:buFont typeface="Calibri"/>
              <a:buNone/>
            </a:pPr>
            <a:r>
              <a:rPr lang="en-US"/>
              <a:t>IEEE-Eta Kappa Nu was a separate organization that merged with IEEE over a decade ago, and they have their own Board of Governors and their own President who has a seat on the Educational Activities Board. </a:t>
            </a:r>
            <a:endParaRPr/>
          </a:p>
          <a:p>
            <a:pPr marL="0" lvl="0" indent="0" algn="l" rtl="0">
              <a:lnSpc>
                <a:spcPct val="100000"/>
              </a:lnSpc>
              <a:spcBef>
                <a:spcPts val="0"/>
              </a:spcBef>
              <a:spcAft>
                <a:spcPts val="0"/>
              </a:spcAft>
              <a:buClr>
                <a:schemeClr val="dk1"/>
              </a:buClr>
              <a:buSzPts val="1200"/>
              <a:buFont typeface="Calibri"/>
              <a:buNone/>
            </a:pPr>
            <a:endParaRPr/>
          </a:p>
          <a:p>
            <a:pPr marL="0" lvl="0" indent="0" algn="l" rtl="0">
              <a:lnSpc>
                <a:spcPct val="100000"/>
              </a:lnSpc>
              <a:spcBef>
                <a:spcPts val="0"/>
              </a:spcBef>
              <a:spcAft>
                <a:spcPts val="0"/>
              </a:spcAft>
              <a:buClr>
                <a:schemeClr val="dk1"/>
              </a:buClr>
              <a:buSzPts val="1200"/>
              <a:buFont typeface="Calibri"/>
              <a:buNone/>
            </a:pPr>
            <a:r>
              <a:rPr lang="en-US"/>
              <a:t>Also, as with most major boards of IEEE, Educational Activities also has committees dedicated to our Awards and Recognition and Nomination and Appointments processes. </a:t>
            </a:r>
            <a:endParaRPr/>
          </a:p>
          <a:p>
            <a:pPr marL="0" lvl="0" indent="0" algn="l" rtl="0">
              <a:lnSpc>
                <a:spcPct val="100000"/>
              </a:lnSpc>
              <a:spcBef>
                <a:spcPts val="0"/>
              </a:spcBef>
              <a:spcAft>
                <a:spcPts val="0"/>
              </a:spcAft>
              <a:buClr>
                <a:schemeClr val="dk1"/>
              </a:buClr>
              <a:buSzPts val="1200"/>
              <a:buFont typeface="Calibri"/>
              <a:buNone/>
            </a:pPr>
            <a:endParaRPr/>
          </a:p>
          <a:p>
            <a:pPr marL="0" lvl="0" indent="0" algn="l" rtl="0">
              <a:lnSpc>
                <a:spcPct val="100000"/>
              </a:lnSpc>
              <a:spcBef>
                <a:spcPts val="0"/>
              </a:spcBef>
              <a:spcAft>
                <a:spcPts val="0"/>
              </a:spcAft>
              <a:buClr>
                <a:schemeClr val="dk1"/>
              </a:buClr>
              <a:buSzPts val="1200"/>
              <a:buFont typeface="Calibri"/>
              <a:buNone/>
            </a:pPr>
            <a:r>
              <a:rPr lang="en-US"/>
              <a:t>Finally, we have a unique committee within Educational Activities who is focused on organizing the programs the local level within IEEE Regions. The Section Education Outreach Committee is made up of the 10 Education Chairs of each of the IEEE Regions. Those Region Education Outreach Coordination positions are designed to promote and expand awareness, and engage volunteers in our programs at the local level. </a:t>
            </a:r>
            <a:endParaRPr/>
          </a:p>
          <a:p>
            <a:pPr marL="0" lvl="0" indent="0" algn="l" rtl="0">
              <a:lnSpc>
                <a:spcPct val="100000"/>
              </a:lnSpc>
              <a:spcBef>
                <a:spcPts val="0"/>
              </a:spcBef>
              <a:spcAft>
                <a:spcPts val="0"/>
              </a:spcAft>
              <a:buClr>
                <a:schemeClr val="dk1"/>
              </a:buClr>
              <a:buSzPts val="1200"/>
              <a:buFont typeface="Calibri"/>
              <a:buNone/>
            </a:pPr>
            <a:endParaRPr/>
          </a:p>
        </p:txBody>
      </p:sp>
      <p:sp>
        <p:nvSpPr>
          <p:cNvPr id="1338" name="Google Shape;1338;p262:notes"/>
          <p:cNvSpPr>
            <a:spLocks noGrp="1" noRot="1" noChangeAspect="1"/>
          </p:cNvSpPr>
          <p:nvPr>
            <p:ph type="sldImg" idx="2"/>
          </p:nvPr>
        </p:nvSpPr>
        <p:spPr>
          <a:xfrm>
            <a:off x="684213" y="1163638"/>
            <a:ext cx="5586412"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2"/>
        <p:cNvGrpSpPr/>
        <p:nvPr/>
      </p:nvGrpSpPr>
      <p:grpSpPr>
        <a:xfrm>
          <a:off x="0" y="0"/>
          <a:ext cx="0" cy="0"/>
          <a:chOff x="0" y="0"/>
          <a:chExt cx="0" cy="0"/>
        </a:xfrm>
      </p:grpSpPr>
      <p:sp>
        <p:nvSpPr>
          <p:cNvPr id="1463" name="Google Shape;1463;g2b028f65de4_2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4" name="Google Shape;1464;g2b028f65de4_2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3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B2746-9516-4131-A66B-13D41FE5D1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682867A-808D-4B4C-8147-E20DE8F56D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613B5D-7A28-4567-9D95-6D56D75EDDEB}"/>
              </a:ext>
            </a:extLst>
          </p:cNvPr>
          <p:cNvSpPr>
            <a:spLocks noGrp="1"/>
          </p:cNvSpPr>
          <p:nvPr>
            <p:ph type="dt" sz="half" idx="10"/>
          </p:nvPr>
        </p:nvSpPr>
        <p:spPr/>
        <p:txBody>
          <a:bodyPr/>
          <a:lstStyle/>
          <a:p>
            <a:fld id="{E6CF6E10-088A-474C-A2BB-26858750F9E5}" type="datetime1">
              <a:rPr lang="en-US" smtClean="0"/>
              <a:t>3/20/2024</a:t>
            </a:fld>
            <a:endParaRPr lang="en-US"/>
          </a:p>
        </p:txBody>
      </p:sp>
      <p:sp>
        <p:nvSpPr>
          <p:cNvPr id="5" name="Footer Placeholder 4">
            <a:extLst>
              <a:ext uri="{FF2B5EF4-FFF2-40B4-BE49-F238E27FC236}">
                <a16:creationId xmlns:a16="http://schemas.microsoft.com/office/drawing/2014/main" id="{925A833A-68CD-471C-8A62-4A93E2B31FD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0F18A2-42DA-4AF3-B769-DFD694605B03}"/>
              </a:ext>
            </a:extLst>
          </p:cNvPr>
          <p:cNvSpPr>
            <a:spLocks noGrp="1"/>
          </p:cNvSpPr>
          <p:nvPr>
            <p:ph type="sldNum" sz="quarter" idx="12"/>
          </p:nvPr>
        </p:nvSpPr>
        <p:spPr/>
        <p:txBody>
          <a:bodyPr/>
          <a:lstStyle/>
          <a:p>
            <a:fld id="{FE9165D2-D3B6-435C-A2E0-8337FBEE834F}" type="slidenum">
              <a:rPr lang="en-US" smtClean="0"/>
              <a:t>‹#›</a:t>
            </a:fld>
            <a:endParaRPr lang="en-US" dirty="0"/>
          </a:p>
        </p:txBody>
      </p:sp>
      <p:pic>
        <p:nvPicPr>
          <p:cNvPr id="9" name="Picture 8">
            <a:extLst>
              <a:ext uri="{FF2B5EF4-FFF2-40B4-BE49-F238E27FC236}">
                <a16:creationId xmlns:a16="http://schemas.microsoft.com/office/drawing/2014/main" id="{97A59788-7E7E-4BE1-807C-8B58310132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6701" y="213459"/>
            <a:ext cx="1628452" cy="908904"/>
          </a:xfrm>
          <a:prstGeom prst="rect">
            <a:avLst/>
          </a:prstGeom>
        </p:spPr>
      </p:pic>
      <p:pic>
        <p:nvPicPr>
          <p:cNvPr id="10" name="Picture 9">
            <a:extLst>
              <a:ext uri="{FF2B5EF4-FFF2-40B4-BE49-F238E27FC236}">
                <a16:creationId xmlns:a16="http://schemas.microsoft.com/office/drawing/2014/main" id="{E3AE2D5C-9575-4FC5-9F95-1A92088EAEC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09800" y="1366"/>
            <a:ext cx="1405888" cy="1224529"/>
          </a:xfrm>
          <a:prstGeom prst="rect">
            <a:avLst/>
          </a:prstGeom>
        </p:spPr>
      </p:pic>
    </p:spTree>
    <p:extLst>
      <p:ext uri="{BB962C8B-B14F-4D97-AF65-F5344CB8AC3E}">
        <p14:creationId xmlns:p14="http://schemas.microsoft.com/office/powerpoint/2010/main" val="23996762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DBF9-1070-4D1D-B24A-AC9D4C4B39D5}"/>
              </a:ext>
            </a:extLst>
          </p:cNvPr>
          <p:cNvSpPr>
            <a:spLocks noGrp="1"/>
          </p:cNvSpPr>
          <p:nvPr>
            <p:ph type="title"/>
          </p:nvPr>
        </p:nvSpPr>
        <p:spPr>
          <a:xfrm>
            <a:off x="839788" y="457200"/>
            <a:ext cx="3932237" cy="1143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0785C7-F30C-41C5-B470-AB1FB71145C8}"/>
              </a:ext>
            </a:extLst>
          </p:cNvPr>
          <p:cNvSpPr>
            <a:spLocks noGrp="1"/>
          </p:cNvSpPr>
          <p:nvPr>
            <p:ph type="pic" idx="1"/>
          </p:nvPr>
        </p:nvSpPr>
        <p:spPr>
          <a:xfrm>
            <a:off x="5183188" y="1600200"/>
            <a:ext cx="6172200" cy="47007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FDCA933-8B8C-488C-8599-84327CF05BF2}"/>
              </a:ext>
            </a:extLst>
          </p:cNvPr>
          <p:cNvSpPr>
            <a:spLocks noGrp="1"/>
          </p:cNvSpPr>
          <p:nvPr>
            <p:ph type="body" sz="half" idx="2"/>
          </p:nvPr>
        </p:nvSpPr>
        <p:spPr>
          <a:xfrm>
            <a:off x="839788" y="1600200"/>
            <a:ext cx="3932237" cy="4700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35A62C-4F9F-43DC-8E79-D0E7C60BE11D}"/>
              </a:ext>
            </a:extLst>
          </p:cNvPr>
          <p:cNvSpPr>
            <a:spLocks noGrp="1"/>
          </p:cNvSpPr>
          <p:nvPr>
            <p:ph type="dt" sz="half" idx="10"/>
          </p:nvPr>
        </p:nvSpPr>
        <p:spPr>
          <a:xfrm>
            <a:off x="4867938" y="6356350"/>
            <a:ext cx="2743200" cy="365125"/>
          </a:xfrm>
        </p:spPr>
        <p:txBody>
          <a:bodyPr/>
          <a:lstStyle>
            <a:lvl1pPr algn="ctr">
              <a:defRPr/>
            </a:lvl1pPr>
          </a:lstStyle>
          <a:p>
            <a:fld id="{7F9B0DC5-2C23-46EA-9207-C3334FEAA56E}" type="datetime1">
              <a:rPr lang="en-US" smtClean="0"/>
              <a:pPr/>
              <a:t>3/20/2024</a:t>
            </a:fld>
            <a:endParaRPr lang="en-US"/>
          </a:p>
        </p:txBody>
      </p:sp>
      <p:sp>
        <p:nvSpPr>
          <p:cNvPr id="7" name="Slide Number Placeholder 6">
            <a:extLst>
              <a:ext uri="{FF2B5EF4-FFF2-40B4-BE49-F238E27FC236}">
                <a16:creationId xmlns:a16="http://schemas.microsoft.com/office/drawing/2014/main" id="{F9D4410C-2ADE-4198-AF7C-F1A2A46C3FFA}"/>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6" name="Picture 5">
            <a:extLst>
              <a:ext uri="{FF2B5EF4-FFF2-40B4-BE49-F238E27FC236}">
                <a16:creationId xmlns:a16="http://schemas.microsoft.com/office/drawing/2014/main" id="{F90D4B8B-7A01-8ECB-55A4-54C519A78DF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0" name="Picture 9">
            <a:extLst>
              <a:ext uri="{FF2B5EF4-FFF2-40B4-BE49-F238E27FC236}">
                <a16:creationId xmlns:a16="http://schemas.microsoft.com/office/drawing/2014/main" id="{4770E9F6-FA5E-4B26-A454-8D366B38AD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B47D0050-DDA1-47F5-B1B0-B43EA69BBE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427055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Blank">
  <p:cSld name="Title Only Blank">
    <p:spTree>
      <p:nvGrpSpPr>
        <p:cNvPr id="1" name="Shape 15"/>
        <p:cNvGrpSpPr/>
        <p:nvPr/>
      </p:nvGrpSpPr>
      <p:grpSpPr>
        <a:xfrm>
          <a:off x="0" y="0"/>
          <a:ext cx="0" cy="0"/>
          <a:chOff x="0" y="0"/>
          <a:chExt cx="0" cy="0"/>
        </a:xfrm>
      </p:grpSpPr>
      <p:sp>
        <p:nvSpPr>
          <p:cNvPr id="16" name="Google Shape;16;p103"/>
          <p:cNvSpPr txBox="1">
            <a:spLocks noGrp="1"/>
          </p:cNvSpPr>
          <p:nvPr>
            <p:ph type="title"/>
          </p:nvPr>
        </p:nvSpPr>
        <p:spPr>
          <a:xfrm>
            <a:off x="838200" y="556181"/>
            <a:ext cx="10515600" cy="553200"/>
          </a:xfrm>
          <a:prstGeom prst="rect">
            <a:avLst/>
          </a:prstGeom>
          <a:noFill/>
          <a:ln>
            <a:noFill/>
          </a:ln>
        </p:spPr>
        <p:txBody>
          <a:bodyPr spcFirstLastPara="1" wrap="square" lIns="121897" tIns="60932" rIns="121897" bIns="60932" anchor="b" anchorCtr="0">
            <a:noAutofit/>
          </a:bodyPr>
          <a:lstStyle>
            <a:lvl1pPr lvl="0" algn="l" rtl="0">
              <a:lnSpc>
                <a:spcPct val="90000"/>
              </a:lnSpc>
              <a:spcBef>
                <a:spcPts val="0"/>
              </a:spcBef>
              <a:spcAft>
                <a:spcPts val="0"/>
              </a:spcAft>
              <a:buClr>
                <a:srgbClr val="0066A1"/>
              </a:buClr>
              <a:buSzPts val="18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 name="Google Shape;17;p103"/>
          <p:cNvSpPr txBox="1">
            <a:spLocks noGrp="1"/>
          </p:cNvSpPr>
          <p:nvPr>
            <p:ph type="body" idx="1"/>
          </p:nvPr>
        </p:nvSpPr>
        <p:spPr>
          <a:xfrm>
            <a:off x="838200" y="1825625"/>
            <a:ext cx="10515600" cy="3943200"/>
          </a:xfrm>
          <a:prstGeom prst="rect">
            <a:avLst/>
          </a:prstGeom>
          <a:noFill/>
          <a:ln>
            <a:noFill/>
          </a:ln>
        </p:spPr>
        <p:txBody>
          <a:bodyPr spcFirstLastPara="1" wrap="square" lIns="121897" tIns="60932" rIns="121897" bIns="60932" anchor="t" anchorCtr="0">
            <a:normAutofit/>
          </a:bodyPr>
          <a:lstStyle>
            <a:lvl1pPr marL="609585" lvl="0" indent="-457189" algn="l" rtl="0">
              <a:lnSpc>
                <a:spcPct val="90000"/>
              </a:lnSpc>
              <a:spcBef>
                <a:spcPts val="1000"/>
              </a:spcBef>
              <a:spcAft>
                <a:spcPts val="0"/>
              </a:spcAft>
              <a:buSzPts val="1800"/>
              <a:buChar char="▸"/>
              <a:defRPr/>
            </a:lvl1pPr>
            <a:lvl2pPr marL="1219170" lvl="1" indent="-457189" algn="l" rtl="0">
              <a:lnSpc>
                <a:spcPct val="90000"/>
              </a:lnSpc>
              <a:spcBef>
                <a:spcPts val="500"/>
              </a:spcBef>
              <a:spcAft>
                <a:spcPts val="0"/>
              </a:spcAft>
              <a:buSzPts val="1800"/>
              <a:buChar char="-"/>
              <a:defRPr/>
            </a:lvl2pPr>
            <a:lvl3pPr marL="1828754" lvl="2" indent="-457189" algn="l" rtl="0">
              <a:lnSpc>
                <a:spcPct val="90000"/>
              </a:lnSpc>
              <a:spcBef>
                <a:spcPts val="500"/>
              </a:spcBef>
              <a:spcAft>
                <a:spcPts val="0"/>
              </a:spcAft>
              <a:buSzPts val="1800"/>
              <a:buChar char="•"/>
              <a:defRPr/>
            </a:lvl3pPr>
            <a:lvl4pPr marL="2438339" lvl="3" indent="-457189" algn="l" rtl="0">
              <a:lnSpc>
                <a:spcPct val="90000"/>
              </a:lnSpc>
              <a:spcBef>
                <a:spcPts val="500"/>
              </a:spcBef>
              <a:spcAft>
                <a:spcPts val="0"/>
              </a:spcAft>
              <a:buSzPts val="1800"/>
              <a:buChar char="▪"/>
              <a:defRPr/>
            </a:lvl4pPr>
            <a:lvl5pPr marL="3047924" lvl="4" indent="-457189" algn="l" rtl="0">
              <a:lnSpc>
                <a:spcPct val="90000"/>
              </a:lnSpc>
              <a:spcBef>
                <a:spcPts val="500"/>
              </a:spcBef>
              <a:spcAft>
                <a:spcPts val="0"/>
              </a:spcAft>
              <a:buSzPts val="1800"/>
              <a:buChar char="o"/>
              <a:defRPr/>
            </a:lvl5pPr>
            <a:lvl6pPr marL="3657509" lvl="5" indent="-457189" algn="l" rtl="0">
              <a:lnSpc>
                <a:spcPct val="90000"/>
              </a:lnSpc>
              <a:spcBef>
                <a:spcPts val="500"/>
              </a:spcBef>
              <a:spcAft>
                <a:spcPts val="0"/>
              </a:spcAft>
              <a:buClr>
                <a:schemeClr val="dk1"/>
              </a:buClr>
              <a:buSzPts val="1800"/>
              <a:buChar char="•"/>
              <a:defRPr/>
            </a:lvl6pPr>
            <a:lvl7pPr marL="4267093" lvl="6" indent="-457189" algn="l" rtl="0">
              <a:lnSpc>
                <a:spcPct val="90000"/>
              </a:lnSpc>
              <a:spcBef>
                <a:spcPts val="500"/>
              </a:spcBef>
              <a:spcAft>
                <a:spcPts val="0"/>
              </a:spcAft>
              <a:buClr>
                <a:schemeClr val="dk1"/>
              </a:buClr>
              <a:buSzPts val="1800"/>
              <a:buChar char="•"/>
              <a:defRPr/>
            </a:lvl7pPr>
            <a:lvl8pPr marL="4876678" lvl="7" indent="-457189" algn="l" rtl="0">
              <a:lnSpc>
                <a:spcPct val="90000"/>
              </a:lnSpc>
              <a:spcBef>
                <a:spcPts val="500"/>
              </a:spcBef>
              <a:spcAft>
                <a:spcPts val="0"/>
              </a:spcAft>
              <a:buClr>
                <a:schemeClr val="dk1"/>
              </a:buClr>
              <a:buSzPts val="1800"/>
              <a:buChar char="•"/>
              <a:defRPr/>
            </a:lvl8pPr>
            <a:lvl9pPr marL="5486263" lvl="8" indent="-457189" algn="l" rtl="0">
              <a:lnSpc>
                <a:spcPct val="90000"/>
              </a:lnSpc>
              <a:spcBef>
                <a:spcPts val="500"/>
              </a:spcBef>
              <a:spcAft>
                <a:spcPts val="0"/>
              </a:spcAft>
              <a:buClr>
                <a:schemeClr val="dk1"/>
              </a:buClr>
              <a:buSzPts val="1800"/>
              <a:buChar char="•"/>
              <a:defRPr/>
            </a:lvl9pPr>
          </a:lstStyle>
          <a:p>
            <a:endParaRPr/>
          </a:p>
        </p:txBody>
      </p:sp>
      <p:sp>
        <p:nvSpPr>
          <p:cNvPr id="18" name="Google Shape;18;p103"/>
          <p:cNvSpPr txBox="1">
            <a:spLocks noGrp="1"/>
          </p:cNvSpPr>
          <p:nvPr>
            <p:ph type="sldNum" idx="12"/>
          </p:nvPr>
        </p:nvSpPr>
        <p:spPr>
          <a:xfrm>
            <a:off x="513761" y="6205392"/>
            <a:ext cx="648800" cy="365200"/>
          </a:xfrm>
          <a:prstGeom prst="rect">
            <a:avLst/>
          </a:prstGeom>
          <a:noFill/>
          <a:ln>
            <a:noFill/>
          </a:ln>
        </p:spPr>
        <p:txBody>
          <a:bodyPr spcFirstLastPara="1" wrap="square" lIns="121897" tIns="60932" rIns="121897" bIns="60932" anchor="ctr" anchorCtr="0">
            <a:noAutofit/>
          </a:bodyPr>
          <a:lstStyle>
            <a:lvl1pPr marL="0" marR="0" lvl="0"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chemeClr val="dk1"/>
              </a:buClr>
              <a:buSzPts val="1800"/>
              <a:buFont typeface="Calibri"/>
              <a:buNone/>
              <a:defRPr sz="24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
        <p:nvSpPr>
          <p:cNvPr id="19" name="Google Shape;19;p103"/>
          <p:cNvSpPr txBox="1">
            <a:spLocks noGrp="1"/>
          </p:cNvSpPr>
          <p:nvPr>
            <p:ph type="body" idx="2"/>
          </p:nvPr>
        </p:nvSpPr>
        <p:spPr>
          <a:xfrm>
            <a:off x="838200" y="1106197"/>
            <a:ext cx="10515600" cy="356800"/>
          </a:xfrm>
          <a:prstGeom prst="rect">
            <a:avLst/>
          </a:prstGeom>
          <a:noFill/>
          <a:ln>
            <a:noFill/>
          </a:ln>
        </p:spPr>
        <p:txBody>
          <a:bodyPr spcFirstLastPara="1" wrap="square" lIns="121897" tIns="60932" rIns="121897" bIns="60932" anchor="t" anchorCtr="0">
            <a:normAutofit/>
          </a:bodyPr>
          <a:lstStyle>
            <a:lvl1pPr marL="609585" lvl="0" indent="-304792" algn="l" rtl="0">
              <a:lnSpc>
                <a:spcPct val="90000"/>
              </a:lnSpc>
              <a:spcBef>
                <a:spcPts val="1000"/>
              </a:spcBef>
              <a:spcAft>
                <a:spcPts val="0"/>
              </a:spcAft>
              <a:buSzPts val="1800"/>
              <a:buNone/>
              <a:defRPr sz="2400" b="1" i="1">
                <a:solidFill>
                  <a:srgbClr val="7F7F7F"/>
                </a:solidFill>
              </a:defRPr>
            </a:lvl1pPr>
            <a:lvl2pPr marL="1219170" lvl="1" indent="-457189" algn="l" rtl="0">
              <a:lnSpc>
                <a:spcPct val="90000"/>
              </a:lnSpc>
              <a:spcBef>
                <a:spcPts val="500"/>
              </a:spcBef>
              <a:spcAft>
                <a:spcPts val="0"/>
              </a:spcAft>
              <a:buSzPts val="1800"/>
              <a:buChar char="-"/>
              <a:defRPr/>
            </a:lvl2pPr>
            <a:lvl3pPr marL="1828754" lvl="2" indent="-457189" algn="l" rtl="0">
              <a:lnSpc>
                <a:spcPct val="90000"/>
              </a:lnSpc>
              <a:spcBef>
                <a:spcPts val="500"/>
              </a:spcBef>
              <a:spcAft>
                <a:spcPts val="0"/>
              </a:spcAft>
              <a:buSzPts val="1800"/>
              <a:buChar char="•"/>
              <a:defRPr/>
            </a:lvl3pPr>
            <a:lvl4pPr marL="2438339" lvl="3" indent="-457189" algn="l" rtl="0">
              <a:lnSpc>
                <a:spcPct val="90000"/>
              </a:lnSpc>
              <a:spcBef>
                <a:spcPts val="500"/>
              </a:spcBef>
              <a:spcAft>
                <a:spcPts val="0"/>
              </a:spcAft>
              <a:buSzPts val="1800"/>
              <a:buChar char="▪"/>
              <a:defRPr/>
            </a:lvl4pPr>
            <a:lvl5pPr marL="3047924" lvl="4" indent="-457189" algn="l" rtl="0">
              <a:lnSpc>
                <a:spcPct val="90000"/>
              </a:lnSpc>
              <a:spcBef>
                <a:spcPts val="500"/>
              </a:spcBef>
              <a:spcAft>
                <a:spcPts val="0"/>
              </a:spcAft>
              <a:buSzPts val="1800"/>
              <a:buChar char="o"/>
              <a:defRPr/>
            </a:lvl5pPr>
            <a:lvl6pPr marL="3657509" lvl="5" indent="-457189" algn="l" rtl="0">
              <a:lnSpc>
                <a:spcPct val="90000"/>
              </a:lnSpc>
              <a:spcBef>
                <a:spcPts val="500"/>
              </a:spcBef>
              <a:spcAft>
                <a:spcPts val="0"/>
              </a:spcAft>
              <a:buClr>
                <a:schemeClr val="dk1"/>
              </a:buClr>
              <a:buSzPts val="1800"/>
              <a:buChar char="•"/>
              <a:defRPr/>
            </a:lvl6pPr>
            <a:lvl7pPr marL="4267093" lvl="6" indent="-457189" algn="l" rtl="0">
              <a:lnSpc>
                <a:spcPct val="90000"/>
              </a:lnSpc>
              <a:spcBef>
                <a:spcPts val="500"/>
              </a:spcBef>
              <a:spcAft>
                <a:spcPts val="0"/>
              </a:spcAft>
              <a:buClr>
                <a:schemeClr val="dk1"/>
              </a:buClr>
              <a:buSzPts val="1800"/>
              <a:buChar char="•"/>
              <a:defRPr/>
            </a:lvl7pPr>
            <a:lvl8pPr marL="4876678" lvl="7" indent="-457189" algn="l" rtl="0">
              <a:lnSpc>
                <a:spcPct val="90000"/>
              </a:lnSpc>
              <a:spcBef>
                <a:spcPts val="500"/>
              </a:spcBef>
              <a:spcAft>
                <a:spcPts val="0"/>
              </a:spcAft>
              <a:buClr>
                <a:schemeClr val="dk1"/>
              </a:buClr>
              <a:buSzPts val="1800"/>
              <a:buChar char="•"/>
              <a:defRPr/>
            </a:lvl8pPr>
            <a:lvl9pPr marL="5486263" lvl="8" indent="-457189" algn="l" rtl="0">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87503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p:nvPr>
        </p:nvSpPr>
        <p:spPr>
          <a:xfrm>
            <a:off x="838200" y="1371598"/>
            <a:ext cx="10515600" cy="4933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2545846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5EA7-C868-490E-B23A-318ECA48A7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72C6D4-09FA-4CB4-BBE1-0C9A335D3E35}"/>
              </a:ext>
            </a:extLst>
          </p:cNvPr>
          <p:cNvSpPr>
            <a:spLocks noGrp="1"/>
          </p:cNvSpPr>
          <p:nvPr>
            <p:ph type="body" idx="1"/>
          </p:nvPr>
        </p:nvSpPr>
        <p:spPr>
          <a:xfrm>
            <a:off x="831850" y="456247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84D455-26D7-488B-82F6-553A3A7ADEC2}"/>
              </a:ext>
            </a:extLst>
          </p:cNvPr>
          <p:cNvSpPr>
            <a:spLocks noGrp="1"/>
          </p:cNvSpPr>
          <p:nvPr>
            <p:ph type="dt" sz="half" idx="10"/>
          </p:nvPr>
        </p:nvSpPr>
        <p:spPr>
          <a:xfrm>
            <a:off x="4979580" y="6356350"/>
            <a:ext cx="2743200" cy="365125"/>
          </a:xfrm>
        </p:spPr>
        <p:txBody>
          <a:bodyPr/>
          <a:lstStyle>
            <a:lvl1pPr algn="ctr">
              <a:defRPr/>
            </a:lvl1pPr>
          </a:lstStyle>
          <a:p>
            <a:fld id="{3ADABA23-1EE7-4FF7-81E1-1C903E520C5D}" type="datetime1">
              <a:rPr lang="en-US" smtClean="0"/>
              <a:pPr/>
              <a:t>3/20/2024</a:t>
            </a:fld>
            <a:endParaRPr lang="en-US"/>
          </a:p>
        </p:txBody>
      </p:sp>
      <p:sp>
        <p:nvSpPr>
          <p:cNvPr id="6" name="Slide Number Placeholder 5">
            <a:extLst>
              <a:ext uri="{FF2B5EF4-FFF2-40B4-BE49-F238E27FC236}">
                <a16:creationId xmlns:a16="http://schemas.microsoft.com/office/drawing/2014/main" id="{8D2F5C34-085F-499C-8F57-D2607BD49276}"/>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10" name="Picture 9">
            <a:extLst>
              <a:ext uri="{FF2B5EF4-FFF2-40B4-BE49-F238E27FC236}">
                <a16:creationId xmlns:a16="http://schemas.microsoft.com/office/drawing/2014/main" id="{29352316-4A36-4DCD-8BEF-80FF909BC3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0AA0505E-2EBD-4C8A-93AE-08DAA23EA1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321132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8E7D5-A79C-4556-83E8-6B58CFF10B0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05A1758-89B2-45B0-8905-D8E64D78AFA4}"/>
              </a:ext>
            </a:extLst>
          </p:cNvPr>
          <p:cNvSpPr>
            <a:spLocks noGrp="1"/>
          </p:cNvSpPr>
          <p:nvPr>
            <p:ph sz="half" idx="1"/>
          </p:nvPr>
        </p:nvSpPr>
        <p:spPr>
          <a:xfrm>
            <a:off x="838200" y="1371600"/>
            <a:ext cx="5181600" cy="4933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0545AE-17DA-4C71-83F1-F155B735E45C}"/>
              </a:ext>
            </a:extLst>
          </p:cNvPr>
          <p:cNvSpPr>
            <a:spLocks noGrp="1"/>
          </p:cNvSpPr>
          <p:nvPr>
            <p:ph sz="half" idx="2"/>
          </p:nvPr>
        </p:nvSpPr>
        <p:spPr>
          <a:xfrm>
            <a:off x="6172200" y="1371600"/>
            <a:ext cx="5181600" cy="49335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08DFCAE-B36C-4702-A2EF-1529D21F20B3}"/>
              </a:ext>
            </a:extLst>
          </p:cNvPr>
          <p:cNvSpPr>
            <a:spLocks noGrp="1"/>
          </p:cNvSpPr>
          <p:nvPr>
            <p:ph type="dt" sz="half" idx="10"/>
          </p:nvPr>
        </p:nvSpPr>
        <p:spPr>
          <a:xfrm>
            <a:off x="4862623" y="6328116"/>
            <a:ext cx="2743200" cy="365125"/>
          </a:xfrm>
        </p:spPr>
        <p:txBody>
          <a:bodyPr/>
          <a:lstStyle>
            <a:lvl1pPr algn="ctr">
              <a:defRPr/>
            </a:lvl1pPr>
          </a:lstStyle>
          <a:p>
            <a:fld id="{EBFD83CA-F91E-4889-B6AB-2E0D3BB037F7}" type="datetime1">
              <a:rPr lang="en-US" smtClean="0"/>
              <a:pPr/>
              <a:t>3/20/2024</a:t>
            </a:fld>
            <a:endParaRPr lang="en-US"/>
          </a:p>
        </p:txBody>
      </p:sp>
      <p:sp>
        <p:nvSpPr>
          <p:cNvPr id="7" name="Slide Number Placeholder 6">
            <a:extLst>
              <a:ext uri="{FF2B5EF4-FFF2-40B4-BE49-F238E27FC236}">
                <a16:creationId xmlns:a16="http://schemas.microsoft.com/office/drawing/2014/main" id="{9F82323D-EC91-44B4-8D19-93D7E79087F3}"/>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2" name="Straight Connector 11">
            <a:extLst>
              <a:ext uri="{FF2B5EF4-FFF2-40B4-BE49-F238E27FC236}">
                <a16:creationId xmlns:a16="http://schemas.microsoft.com/office/drawing/2014/main" id="{F4099521-FBD7-45D2-92CB-9A69E9D0E48F}"/>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85806D80-C007-2055-7074-13E2C560C0B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0" name="Picture 9">
            <a:extLst>
              <a:ext uri="{FF2B5EF4-FFF2-40B4-BE49-F238E27FC236}">
                <a16:creationId xmlns:a16="http://schemas.microsoft.com/office/drawing/2014/main" id="{FAAE1901-43D2-4F3A-9275-4921C6B1F0A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A28F877E-7CE9-418A-9691-BCA97252F97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313389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8815-F4F7-410A-B2E9-DC60AECEA7F6}"/>
              </a:ext>
            </a:extLst>
          </p:cNvPr>
          <p:cNvSpPr>
            <a:spLocks noGrp="1"/>
          </p:cNvSpPr>
          <p:nvPr>
            <p:ph type="title"/>
          </p:nvPr>
        </p:nvSpPr>
        <p:spPr>
          <a:xfrm>
            <a:off x="839788" y="365125"/>
            <a:ext cx="9378868" cy="9144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28E8B4D-A7F8-4D7E-8944-717B7F947DED}"/>
              </a:ext>
            </a:extLst>
          </p:cNvPr>
          <p:cNvSpPr>
            <a:spLocks noGrp="1"/>
          </p:cNvSpPr>
          <p:nvPr>
            <p:ph type="body" idx="1"/>
          </p:nvPr>
        </p:nvSpPr>
        <p:spPr>
          <a:xfrm>
            <a:off x="839788" y="1371600"/>
            <a:ext cx="5157787"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04F3D9-108D-4DEB-AF00-C0FD453C3809}"/>
              </a:ext>
            </a:extLst>
          </p:cNvPr>
          <p:cNvSpPr>
            <a:spLocks noGrp="1"/>
          </p:cNvSpPr>
          <p:nvPr>
            <p:ph sz="half" idx="2"/>
          </p:nvPr>
        </p:nvSpPr>
        <p:spPr>
          <a:xfrm>
            <a:off x="839788" y="2057399"/>
            <a:ext cx="5157787" cy="42477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266C876-8A3A-4A74-92FE-1D89B100A36A}"/>
              </a:ext>
            </a:extLst>
          </p:cNvPr>
          <p:cNvSpPr>
            <a:spLocks noGrp="1"/>
          </p:cNvSpPr>
          <p:nvPr>
            <p:ph type="body" sz="quarter" idx="3"/>
          </p:nvPr>
        </p:nvSpPr>
        <p:spPr>
          <a:xfrm>
            <a:off x="6172200" y="1371600"/>
            <a:ext cx="51831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481145-5C02-4A69-A774-4E2700B064D3}"/>
              </a:ext>
            </a:extLst>
          </p:cNvPr>
          <p:cNvSpPr>
            <a:spLocks noGrp="1"/>
          </p:cNvSpPr>
          <p:nvPr>
            <p:ph sz="quarter" idx="4"/>
          </p:nvPr>
        </p:nvSpPr>
        <p:spPr>
          <a:xfrm>
            <a:off x="6172200" y="2057401"/>
            <a:ext cx="5183188" cy="4247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5054ACE-E1D0-4EEA-AF0A-122B4714A63C}"/>
              </a:ext>
            </a:extLst>
          </p:cNvPr>
          <p:cNvSpPr>
            <a:spLocks noGrp="1"/>
          </p:cNvSpPr>
          <p:nvPr>
            <p:ph type="dt" sz="half" idx="10"/>
          </p:nvPr>
        </p:nvSpPr>
        <p:spPr>
          <a:xfrm>
            <a:off x="4724399" y="6414829"/>
            <a:ext cx="2743200" cy="365125"/>
          </a:xfrm>
        </p:spPr>
        <p:txBody>
          <a:bodyPr/>
          <a:lstStyle>
            <a:lvl1pPr algn="ctr">
              <a:defRPr/>
            </a:lvl1pPr>
          </a:lstStyle>
          <a:p>
            <a:fld id="{52C753F6-1C0C-417A-BC3A-636F67AE8E6A}" type="datetime1">
              <a:rPr lang="en-US" smtClean="0"/>
              <a:pPr/>
              <a:t>3/20/2024</a:t>
            </a:fld>
            <a:endParaRPr lang="en-US"/>
          </a:p>
        </p:txBody>
      </p:sp>
      <p:sp>
        <p:nvSpPr>
          <p:cNvPr id="9" name="Slide Number Placeholder 8">
            <a:extLst>
              <a:ext uri="{FF2B5EF4-FFF2-40B4-BE49-F238E27FC236}">
                <a16:creationId xmlns:a16="http://schemas.microsoft.com/office/drawing/2014/main" id="{642189F4-B00A-47ED-B6B7-2B915226DDCA}"/>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3" name="Straight Connector 12">
            <a:extLst>
              <a:ext uri="{FF2B5EF4-FFF2-40B4-BE49-F238E27FC236}">
                <a16:creationId xmlns:a16="http://schemas.microsoft.com/office/drawing/2014/main" id="{01D2F6C1-58C9-4282-9125-E7D07A790849}"/>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93E20D10-B618-AAFD-B71B-77214DD6116C}"/>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2" name="Picture 11">
            <a:extLst>
              <a:ext uri="{FF2B5EF4-FFF2-40B4-BE49-F238E27FC236}">
                <a16:creationId xmlns:a16="http://schemas.microsoft.com/office/drawing/2014/main" id="{C34923EF-5F62-4EA8-B71C-CE03F5438DC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4" name="Picture 13">
            <a:extLst>
              <a:ext uri="{FF2B5EF4-FFF2-40B4-BE49-F238E27FC236}">
                <a16:creationId xmlns:a16="http://schemas.microsoft.com/office/drawing/2014/main" id="{B3DC849D-3365-42CF-A6C1-F474790E24F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59012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975E2-5FDD-49C2-817D-1582EE837C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B27A49-99F5-42F1-8613-6F7A554A6A78}"/>
              </a:ext>
            </a:extLst>
          </p:cNvPr>
          <p:cNvSpPr>
            <a:spLocks noGrp="1"/>
          </p:cNvSpPr>
          <p:nvPr>
            <p:ph type="dt" sz="half" idx="10"/>
          </p:nvPr>
        </p:nvSpPr>
        <p:spPr>
          <a:xfrm>
            <a:off x="4671236" y="6356350"/>
            <a:ext cx="2743200" cy="365125"/>
          </a:xfrm>
        </p:spPr>
        <p:txBody>
          <a:bodyPr/>
          <a:lstStyle>
            <a:lvl1pPr algn="ctr">
              <a:defRPr/>
            </a:lvl1pPr>
          </a:lstStyle>
          <a:p>
            <a:fld id="{F3641CA9-E3AA-4498-AC10-74A73C18C207}" type="datetime1">
              <a:rPr lang="en-US" smtClean="0"/>
              <a:pPr/>
              <a:t>3/20/2024</a:t>
            </a:fld>
            <a:endParaRPr lang="en-US" dirty="0"/>
          </a:p>
        </p:txBody>
      </p:sp>
      <p:sp>
        <p:nvSpPr>
          <p:cNvPr id="5" name="Slide Number Placeholder 4">
            <a:extLst>
              <a:ext uri="{FF2B5EF4-FFF2-40B4-BE49-F238E27FC236}">
                <a16:creationId xmlns:a16="http://schemas.microsoft.com/office/drawing/2014/main" id="{4D2F6ADD-9DB3-4E49-AC87-A9AA8F0AA580}"/>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0" name="Straight Connector 9">
            <a:extLst>
              <a:ext uri="{FF2B5EF4-FFF2-40B4-BE49-F238E27FC236}">
                <a16:creationId xmlns:a16="http://schemas.microsoft.com/office/drawing/2014/main" id="{FB60EE1F-EA91-4806-AA4C-FE3A89BBD870}"/>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A490283F-240E-4AE1-9F80-A0B7FDF796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9" name="Picture 8">
            <a:extLst>
              <a:ext uri="{FF2B5EF4-FFF2-40B4-BE49-F238E27FC236}">
                <a16:creationId xmlns:a16="http://schemas.microsoft.com/office/drawing/2014/main" id="{51696B16-E789-47B9-864F-DE761F6A73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94138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DDC535-01AF-40DF-BCF9-1333BDA51ACC}"/>
              </a:ext>
            </a:extLst>
          </p:cNvPr>
          <p:cNvSpPr>
            <a:spLocks noGrp="1"/>
          </p:cNvSpPr>
          <p:nvPr>
            <p:ph type="dt" sz="half" idx="10"/>
          </p:nvPr>
        </p:nvSpPr>
        <p:spPr>
          <a:xfrm>
            <a:off x="4623390" y="6356350"/>
            <a:ext cx="2743200" cy="365125"/>
          </a:xfrm>
        </p:spPr>
        <p:txBody>
          <a:bodyPr/>
          <a:lstStyle>
            <a:lvl1pPr algn="ctr">
              <a:defRPr/>
            </a:lvl1pPr>
          </a:lstStyle>
          <a:p>
            <a:fld id="{E9D43D7C-EB68-4353-A5C8-0CD4D58E9116}" type="datetime1">
              <a:rPr lang="en-US" smtClean="0"/>
              <a:pPr/>
              <a:t>3/20/2024</a:t>
            </a:fld>
            <a:endParaRPr lang="en-US"/>
          </a:p>
        </p:txBody>
      </p:sp>
      <p:sp>
        <p:nvSpPr>
          <p:cNvPr id="4" name="Slide Number Placeholder 3">
            <a:extLst>
              <a:ext uri="{FF2B5EF4-FFF2-40B4-BE49-F238E27FC236}">
                <a16:creationId xmlns:a16="http://schemas.microsoft.com/office/drawing/2014/main" id="{16AA9725-E942-4015-9756-AB4AEA7B2182}"/>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3" name="Picture 2">
            <a:extLst>
              <a:ext uri="{FF2B5EF4-FFF2-40B4-BE49-F238E27FC236}">
                <a16:creationId xmlns:a16="http://schemas.microsoft.com/office/drawing/2014/main" id="{657FF365-1939-365F-6CEB-E11108DD69A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7" name="Picture 6">
            <a:extLst>
              <a:ext uri="{FF2B5EF4-FFF2-40B4-BE49-F238E27FC236}">
                <a16:creationId xmlns:a16="http://schemas.microsoft.com/office/drawing/2014/main" id="{84439596-7566-4AE3-8DD6-6FE5ED8CCB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8" name="Picture 7">
            <a:extLst>
              <a:ext uri="{FF2B5EF4-FFF2-40B4-BE49-F238E27FC236}">
                <a16:creationId xmlns:a16="http://schemas.microsoft.com/office/drawing/2014/main" id="{499DBFD9-76DD-4159-B3B8-2B20399961C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34608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 No Logo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DDC535-01AF-40DF-BCF9-1333BDA51ACC}"/>
              </a:ext>
            </a:extLst>
          </p:cNvPr>
          <p:cNvSpPr>
            <a:spLocks noGrp="1"/>
          </p:cNvSpPr>
          <p:nvPr>
            <p:ph type="dt" sz="half" idx="10"/>
          </p:nvPr>
        </p:nvSpPr>
        <p:spPr/>
        <p:txBody>
          <a:bodyPr/>
          <a:lstStyle/>
          <a:p>
            <a:fld id="{E9D43D7C-EB68-4353-A5C8-0CD4D58E9116}" type="datetime1">
              <a:rPr lang="en-US" smtClean="0"/>
              <a:t>3/20/2024</a:t>
            </a:fld>
            <a:endParaRPr lang="en-US"/>
          </a:p>
        </p:txBody>
      </p:sp>
      <p:sp>
        <p:nvSpPr>
          <p:cNvPr id="4" name="Slide Number Placeholder 3">
            <a:extLst>
              <a:ext uri="{FF2B5EF4-FFF2-40B4-BE49-F238E27FC236}">
                <a16:creationId xmlns:a16="http://schemas.microsoft.com/office/drawing/2014/main" id="{16AA9725-E942-4015-9756-AB4AEA7B2182}"/>
              </a:ext>
            </a:extLst>
          </p:cNvPr>
          <p:cNvSpPr>
            <a:spLocks noGrp="1"/>
          </p:cNvSpPr>
          <p:nvPr>
            <p:ph type="sldNum" sz="quarter" idx="12"/>
          </p:nvPr>
        </p:nvSpPr>
        <p:spPr/>
        <p:txBody>
          <a:bodyPr/>
          <a:lstStyle/>
          <a:p>
            <a:fld id="{FE9165D2-D3B6-435C-A2E0-8337FBEE834F}" type="slidenum">
              <a:rPr lang="en-US" smtClean="0"/>
              <a:t>‹#›</a:t>
            </a:fld>
            <a:endParaRPr lang="en-US"/>
          </a:p>
        </p:txBody>
      </p:sp>
    </p:spTree>
    <p:extLst>
      <p:ext uri="{BB962C8B-B14F-4D97-AF65-F5344CB8AC3E}">
        <p14:creationId xmlns:p14="http://schemas.microsoft.com/office/powerpoint/2010/main" val="87052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DF11-B347-4596-B6C5-B0574BC41388}"/>
              </a:ext>
            </a:extLst>
          </p:cNvPr>
          <p:cNvSpPr>
            <a:spLocks noGrp="1"/>
          </p:cNvSpPr>
          <p:nvPr>
            <p:ph type="title"/>
          </p:nvPr>
        </p:nvSpPr>
        <p:spPr>
          <a:xfrm>
            <a:off x="839788" y="457200"/>
            <a:ext cx="3932237" cy="11430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7E475C10-DD34-4E31-95BD-ADA20108953A}"/>
              </a:ext>
            </a:extLst>
          </p:cNvPr>
          <p:cNvSpPr>
            <a:spLocks noGrp="1"/>
          </p:cNvSpPr>
          <p:nvPr>
            <p:ph type="body" sz="half" idx="2"/>
          </p:nvPr>
        </p:nvSpPr>
        <p:spPr>
          <a:xfrm>
            <a:off x="839788" y="1600200"/>
            <a:ext cx="3932237" cy="4700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2760-94C0-4F07-9F7B-07C186A40940}"/>
              </a:ext>
            </a:extLst>
          </p:cNvPr>
          <p:cNvSpPr>
            <a:spLocks noGrp="1"/>
          </p:cNvSpPr>
          <p:nvPr>
            <p:ph type="dt" sz="half" idx="10"/>
          </p:nvPr>
        </p:nvSpPr>
        <p:spPr>
          <a:xfrm>
            <a:off x="5091222" y="6358048"/>
            <a:ext cx="2743200" cy="365125"/>
          </a:xfrm>
        </p:spPr>
        <p:txBody>
          <a:bodyPr/>
          <a:lstStyle>
            <a:lvl1pPr algn="ctr">
              <a:defRPr/>
            </a:lvl1pPr>
          </a:lstStyle>
          <a:p>
            <a:fld id="{623B2362-B003-4262-AB00-599FB7FA1887}" type="datetime1">
              <a:rPr lang="en-US" smtClean="0"/>
              <a:pPr/>
              <a:t>3/20/2024</a:t>
            </a:fld>
            <a:endParaRPr lang="en-US"/>
          </a:p>
        </p:txBody>
      </p:sp>
      <p:sp>
        <p:nvSpPr>
          <p:cNvPr id="7" name="Slide Number Placeholder 6">
            <a:extLst>
              <a:ext uri="{FF2B5EF4-FFF2-40B4-BE49-F238E27FC236}">
                <a16:creationId xmlns:a16="http://schemas.microsoft.com/office/drawing/2014/main" id="{795B5755-8F0F-4329-B2EE-F1842085A610}"/>
              </a:ext>
            </a:extLst>
          </p:cNvPr>
          <p:cNvSpPr>
            <a:spLocks noGrp="1"/>
          </p:cNvSpPr>
          <p:nvPr>
            <p:ph type="sldNum" sz="quarter" idx="12"/>
          </p:nvPr>
        </p:nvSpPr>
        <p:spPr/>
        <p:txBody>
          <a:bodyPr/>
          <a:lstStyle/>
          <a:p>
            <a:fld id="{FE9165D2-D3B6-435C-A2E0-8337FBEE834F}" type="slidenum">
              <a:rPr lang="en-US" smtClean="0"/>
              <a:t>‹#›</a:t>
            </a:fld>
            <a:endParaRPr lang="en-US"/>
          </a:p>
        </p:txBody>
      </p:sp>
      <p:sp>
        <p:nvSpPr>
          <p:cNvPr id="3" name="Content Placeholder 2">
            <a:extLst>
              <a:ext uri="{FF2B5EF4-FFF2-40B4-BE49-F238E27FC236}">
                <a16:creationId xmlns:a16="http://schemas.microsoft.com/office/drawing/2014/main" id="{022CC31A-9B29-4A49-9312-701F95A75F83}"/>
              </a:ext>
            </a:extLst>
          </p:cNvPr>
          <p:cNvSpPr>
            <a:spLocks noGrp="1"/>
          </p:cNvSpPr>
          <p:nvPr>
            <p:ph idx="1"/>
          </p:nvPr>
        </p:nvSpPr>
        <p:spPr>
          <a:xfrm>
            <a:off x="5183188" y="1600199"/>
            <a:ext cx="6172200" cy="47007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C7A2075A-FC4F-C35C-5C6E-0FBC8F67FE1A}"/>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2" name="Picture 11">
            <a:extLst>
              <a:ext uri="{FF2B5EF4-FFF2-40B4-BE49-F238E27FC236}">
                <a16:creationId xmlns:a16="http://schemas.microsoft.com/office/drawing/2014/main" id="{86E958DD-90D0-4B62-A086-FFF4CAA220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3" name="Picture 12">
            <a:extLst>
              <a:ext uri="{FF2B5EF4-FFF2-40B4-BE49-F238E27FC236}">
                <a16:creationId xmlns:a16="http://schemas.microsoft.com/office/drawing/2014/main" id="{956BFC98-96CD-4075-A1A6-6B136719567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21212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A66D23-FCC2-4FC3-9AE9-8E3E1A47EDDB}"/>
              </a:ext>
            </a:extLst>
          </p:cNvPr>
          <p:cNvSpPr>
            <a:spLocks noGrp="1"/>
          </p:cNvSpPr>
          <p:nvPr>
            <p:ph type="title"/>
          </p:nvPr>
        </p:nvSpPr>
        <p:spPr>
          <a:xfrm>
            <a:off x="838200" y="365125"/>
            <a:ext cx="9380456"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124CED0-24BC-47BC-A404-5DD31B44DED2}"/>
              </a:ext>
            </a:extLst>
          </p:cNvPr>
          <p:cNvSpPr>
            <a:spLocks noGrp="1"/>
          </p:cNvSpPr>
          <p:nvPr>
            <p:ph type="body" idx="1"/>
          </p:nvPr>
        </p:nvSpPr>
        <p:spPr>
          <a:xfrm>
            <a:off x="838200" y="1371600"/>
            <a:ext cx="10515600" cy="49377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141762-9D66-4C7A-9CA8-2639E87AE914}"/>
              </a:ext>
            </a:extLst>
          </p:cNvPr>
          <p:cNvSpPr>
            <a:spLocks noGrp="1"/>
          </p:cNvSpPr>
          <p:nvPr>
            <p:ph type="dt" sz="half" idx="2"/>
          </p:nvPr>
        </p:nvSpPr>
        <p:spPr>
          <a:xfrm>
            <a:off x="8610599"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9E9083D1-6D31-4A34-9FB3-2BA837F6CB85}" type="datetime1">
              <a:rPr lang="en-US" smtClean="0"/>
              <a:t>3/20/2024</a:t>
            </a:fld>
            <a:endParaRPr lang="en-US" dirty="0"/>
          </a:p>
        </p:txBody>
      </p:sp>
      <p:sp>
        <p:nvSpPr>
          <p:cNvPr id="6" name="Slide Number Placeholder 5">
            <a:extLst>
              <a:ext uri="{FF2B5EF4-FFF2-40B4-BE49-F238E27FC236}">
                <a16:creationId xmlns:a16="http://schemas.microsoft.com/office/drawing/2014/main" id="{4685F490-C0E0-4090-A63F-CC14194A338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ctr">
              <a:defRPr sz="1200">
                <a:solidFill>
                  <a:schemeClr val="tx1"/>
                </a:solidFill>
              </a:defRPr>
            </a:lvl1pPr>
          </a:lstStyle>
          <a:p>
            <a:pPr algn="l"/>
            <a:fld id="{FE9165D2-D3B6-435C-A2E0-8337FBEE834F}" type="slidenum">
              <a:rPr lang="en-US" smtClean="0"/>
              <a:pPr algn="l"/>
              <a:t>‹#›</a:t>
            </a:fld>
            <a:endParaRPr lang="en-US" dirty="0"/>
          </a:p>
        </p:txBody>
      </p:sp>
    </p:spTree>
    <p:extLst>
      <p:ext uri="{BB962C8B-B14F-4D97-AF65-F5344CB8AC3E}">
        <p14:creationId xmlns:p14="http://schemas.microsoft.com/office/powerpoint/2010/main" val="668267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6" r:id="rId9"/>
    <p:sldLayoutId id="2147483657" r:id="rId10"/>
    <p:sldLayoutId id="2147483659" r:id="rId11"/>
  </p:sldLayoutIdLst>
  <p:hf sldNum="0" hdr="0" dt="0"/>
  <p:txStyles>
    <p:titleStyle>
      <a:lvl1pPr algn="l" defTabSz="914400" rtl="0" eaLnBrk="1" latinLnBrk="0" hangingPunct="1">
        <a:lnSpc>
          <a:spcPct val="90000"/>
        </a:lnSpc>
        <a:spcBef>
          <a:spcPct val="0"/>
        </a:spcBef>
        <a:buNone/>
        <a:defRPr sz="4800" b="1" kern="1200">
          <a:solidFill>
            <a:srgbClr val="00629B"/>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tryengineering.org/volunteer-stem-portal/stem-portal-grant/" TargetMode="Externa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mailto:damithwick@ieee.org"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4E6EDB-0477-2ADB-78BE-CF139FC129D3}"/>
              </a:ext>
            </a:extLst>
          </p:cNvPr>
          <p:cNvSpPr>
            <a:spLocks noGrp="1"/>
          </p:cNvSpPr>
          <p:nvPr>
            <p:ph type="ctrTitle"/>
          </p:nvPr>
        </p:nvSpPr>
        <p:spPr/>
        <p:txBody>
          <a:bodyPr/>
          <a:lstStyle/>
          <a:p>
            <a:r>
              <a:rPr lang="en-US" dirty="0"/>
              <a:t>REGION 3</a:t>
            </a:r>
            <a:br>
              <a:rPr lang="en-US" dirty="0"/>
            </a:br>
            <a:r>
              <a:rPr lang="en-US" dirty="0"/>
              <a:t>EDUCATION ACTIVITIES</a:t>
            </a:r>
          </a:p>
        </p:txBody>
      </p:sp>
      <p:sp>
        <p:nvSpPr>
          <p:cNvPr id="5" name="Subtitle 4">
            <a:extLst>
              <a:ext uri="{FF2B5EF4-FFF2-40B4-BE49-F238E27FC236}">
                <a16:creationId xmlns:a16="http://schemas.microsoft.com/office/drawing/2014/main" id="{A20537DC-833D-D49C-EC88-B8C300EDA39A}"/>
              </a:ext>
            </a:extLst>
          </p:cNvPr>
          <p:cNvSpPr>
            <a:spLocks noGrp="1"/>
          </p:cNvSpPr>
          <p:nvPr>
            <p:ph type="subTitle" idx="1"/>
          </p:nvPr>
        </p:nvSpPr>
        <p:spPr/>
        <p:txBody>
          <a:bodyPr/>
          <a:lstStyle/>
          <a:p>
            <a:r>
              <a:rPr lang="en-US" dirty="0"/>
              <a:t>Damith Wickramanayake</a:t>
            </a:r>
          </a:p>
          <a:p>
            <a:r>
              <a:rPr lang="en-US" dirty="0"/>
              <a:t>Southeastcon</a:t>
            </a:r>
          </a:p>
          <a:p>
            <a:r>
              <a:rPr lang="en-US" dirty="0"/>
              <a:t>March 21-24, 2024</a:t>
            </a:r>
          </a:p>
        </p:txBody>
      </p:sp>
    </p:spTree>
    <p:extLst>
      <p:ext uri="{BB962C8B-B14F-4D97-AF65-F5344CB8AC3E}">
        <p14:creationId xmlns:p14="http://schemas.microsoft.com/office/powerpoint/2010/main" val="3335817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C410C7-32DF-7656-E550-3DD24349A369}"/>
              </a:ext>
            </a:extLst>
          </p:cNvPr>
          <p:cNvSpPr>
            <a:spLocks noGrp="1"/>
          </p:cNvSpPr>
          <p:nvPr>
            <p:ph type="title"/>
          </p:nvPr>
        </p:nvSpPr>
        <p:spPr>
          <a:xfrm>
            <a:off x="789317" y="199914"/>
            <a:ext cx="10515600" cy="618793"/>
          </a:xfrm>
        </p:spPr>
        <p:txBody>
          <a:bodyPr>
            <a:normAutofit fontScale="90000"/>
          </a:bodyPr>
          <a:lstStyle/>
          <a:p>
            <a:r>
              <a:rPr lang="en-US" dirty="0"/>
              <a:t>Region 3 Education Activities</a:t>
            </a:r>
          </a:p>
        </p:txBody>
      </p:sp>
      <p:sp>
        <p:nvSpPr>
          <p:cNvPr id="5" name="Text Placeholder 4">
            <a:extLst>
              <a:ext uri="{FF2B5EF4-FFF2-40B4-BE49-F238E27FC236}">
                <a16:creationId xmlns:a16="http://schemas.microsoft.com/office/drawing/2014/main" id="{BE4DA84B-AB26-55A3-86DE-91B2CE9272B3}"/>
              </a:ext>
            </a:extLst>
          </p:cNvPr>
          <p:cNvSpPr>
            <a:spLocks noGrp="1"/>
          </p:cNvSpPr>
          <p:nvPr>
            <p:ph type="body" idx="1"/>
          </p:nvPr>
        </p:nvSpPr>
        <p:spPr>
          <a:xfrm>
            <a:off x="619199" y="786810"/>
            <a:ext cx="10515600" cy="4720856"/>
          </a:xfrm>
        </p:spPr>
        <p:txBody>
          <a:bodyPr/>
          <a:lstStyle/>
          <a:p>
            <a:pPr marL="742950" lvl="1" indent="-285750" fontAlgn="base">
              <a:lnSpc>
                <a:spcPct val="80000"/>
              </a:lnSpc>
              <a:spcAft>
                <a:spcPct val="0"/>
              </a:spcAft>
              <a:buClr>
                <a:srgbClr val="0066A1"/>
              </a:buClr>
              <a:buFont typeface="Wingdings" pitchFamily="2" charset="2"/>
              <a:buChar char="q"/>
            </a:pPr>
            <a:r>
              <a:rPr lang="en-US" altLang="en-US" sz="2400" b="1" dirty="0">
                <a:solidFill>
                  <a:prstClr val="black"/>
                </a:solidFill>
              </a:rPr>
              <a:t>The Educational Activities Coordinator</a:t>
            </a:r>
            <a:r>
              <a:rPr lang="en-US" altLang="en-US" sz="2400" dirty="0">
                <a:solidFill>
                  <a:prstClr val="black"/>
                </a:solidFill>
              </a:rPr>
              <a:t> s</a:t>
            </a:r>
          </a:p>
          <a:p>
            <a:pPr marL="1257300" lvl="2" indent="-342900" fontAlgn="base">
              <a:lnSpc>
                <a:spcPct val="80000"/>
              </a:lnSpc>
              <a:spcAft>
                <a:spcPct val="0"/>
              </a:spcAft>
              <a:buClr>
                <a:srgbClr val="0066A1"/>
              </a:buClr>
              <a:buFont typeface="Wingdings" pitchFamily="2" charset="2"/>
              <a:buChar char="v"/>
            </a:pPr>
            <a:r>
              <a:rPr lang="en-US" altLang="en-US" sz="2200" dirty="0">
                <a:solidFill>
                  <a:prstClr val="black"/>
                </a:solidFill>
              </a:rPr>
              <a:t>member of </a:t>
            </a:r>
            <a:r>
              <a:rPr lang="en-US" altLang="en-US" sz="2200" b="1" dirty="0">
                <a:solidFill>
                  <a:prstClr val="black"/>
                </a:solidFill>
              </a:rPr>
              <a:t>Section Support Committee </a:t>
            </a:r>
            <a:endParaRPr lang="en-US" altLang="en-US" sz="2200" dirty="0">
              <a:solidFill>
                <a:prstClr val="black"/>
              </a:solidFill>
            </a:endParaRPr>
          </a:p>
          <a:p>
            <a:pPr marL="1257300" lvl="2" indent="-342900" fontAlgn="base">
              <a:lnSpc>
                <a:spcPct val="80000"/>
              </a:lnSpc>
              <a:spcAft>
                <a:spcPct val="0"/>
              </a:spcAft>
              <a:buClr>
                <a:srgbClr val="0066A1"/>
              </a:buClr>
              <a:buFont typeface="Wingdings" pitchFamily="2" charset="2"/>
              <a:buChar char="v"/>
            </a:pPr>
            <a:r>
              <a:rPr lang="en-US" altLang="en-US" sz="2200" dirty="0">
                <a:solidFill>
                  <a:prstClr val="black"/>
                </a:solidFill>
              </a:rPr>
              <a:t>Serve as the </a:t>
            </a:r>
            <a:r>
              <a:rPr lang="en-US" altLang="en-US" sz="2200" b="1" dirty="0">
                <a:solidFill>
                  <a:prstClr val="black"/>
                </a:solidFill>
              </a:rPr>
              <a:t>Region 3 Representative to the EAB </a:t>
            </a:r>
            <a:r>
              <a:rPr lang="en-US" altLang="en-US" sz="2200" dirty="0">
                <a:solidFill>
                  <a:prstClr val="black"/>
                </a:solidFill>
              </a:rPr>
              <a:t>Section Educational Outreach Committee.   </a:t>
            </a:r>
          </a:p>
          <a:p>
            <a:pPr marL="1143000" lvl="2" indent="-228600" fontAlgn="base">
              <a:lnSpc>
                <a:spcPct val="80000"/>
              </a:lnSpc>
              <a:spcAft>
                <a:spcPct val="0"/>
              </a:spcAft>
              <a:buClr>
                <a:srgbClr val="0066A1"/>
              </a:buClr>
              <a:buFont typeface="Wingdings" pitchFamily="2" charset="2"/>
              <a:buChar char="q"/>
            </a:pPr>
            <a:endParaRPr lang="en-US" altLang="en-US" sz="2400" dirty="0">
              <a:solidFill>
                <a:prstClr val="black"/>
              </a:solidFill>
            </a:endParaRPr>
          </a:p>
          <a:p>
            <a:pPr marL="742950" lvl="1" indent="-285750" fontAlgn="base">
              <a:lnSpc>
                <a:spcPct val="80000"/>
              </a:lnSpc>
              <a:spcAft>
                <a:spcPct val="0"/>
              </a:spcAft>
              <a:buClr>
                <a:srgbClr val="0066A1"/>
              </a:buClr>
              <a:buFont typeface="Wingdings" pitchFamily="2" charset="2"/>
              <a:buChar char="q"/>
            </a:pPr>
            <a:r>
              <a:rPr lang="en-US" altLang="en-US" sz="2400" b="1" dirty="0">
                <a:solidFill>
                  <a:prstClr val="black"/>
                </a:solidFill>
              </a:rPr>
              <a:t> Responsibility includes:</a:t>
            </a:r>
            <a:r>
              <a:rPr lang="en-US" altLang="en-US" sz="2400" dirty="0">
                <a:solidFill>
                  <a:prstClr val="black"/>
                </a:solidFill>
              </a:rPr>
              <a:t>  </a:t>
            </a:r>
          </a:p>
          <a:p>
            <a:pPr marL="1143000" lvl="2" indent="-228600" fontAlgn="base">
              <a:lnSpc>
                <a:spcPct val="80000"/>
              </a:lnSpc>
              <a:spcAft>
                <a:spcPct val="0"/>
              </a:spcAft>
              <a:buClr>
                <a:srgbClr val="0066A1"/>
              </a:buClr>
              <a:buFont typeface="Wingdings" pitchFamily="2" charset="2"/>
              <a:buChar char="v"/>
            </a:pPr>
            <a:r>
              <a:rPr lang="en-US" altLang="en-US" sz="2400" dirty="0">
                <a:solidFill>
                  <a:prstClr val="black"/>
                </a:solidFill>
              </a:rPr>
              <a:t>To Encourage Sections to support STEM education efforts</a:t>
            </a:r>
          </a:p>
          <a:p>
            <a:pPr marL="742950" lvl="1" indent="-285750" fontAlgn="base">
              <a:lnSpc>
                <a:spcPct val="80000"/>
              </a:lnSpc>
              <a:spcAft>
                <a:spcPct val="0"/>
              </a:spcAft>
              <a:buClr>
                <a:srgbClr val="0066A1"/>
              </a:buClr>
              <a:buFont typeface="Wingdings" pitchFamily="2" charset="2"/>
              <a:buChar char="q"/>
            </a:pPr>
            <a:endParaRPr lang="en-US" altLang="en-US" sz="2400" b="1" dirty="0">
              <a:solidFill>
                <a:prstClr val="black"/>
              </a:solidFill>
            </a:endParaRPr>
          </a:p>
          <a:p>
            <a:pPr marL="742950" lvl="1" indent="-285750" fontAlgn="base">
              <a:lnSpc>
                <a:spcPct val="80000"/>
              </a:lnSpc>
              <a:spcAft>
                <a:spcPct val="0"/>
              </a:spcAft>
              <a:buClr>
                <a:srgbClr val="0066A1"/>
              </a:buClr>
              <a:buFont typeface="Wingdings" pitchFamily="2" charset="2"/>
              <a:buChar char="q"/>
            </a:pPr>
            <a:r>
              <a:rPr lang="en-US" altLang="en-US" sz="2400" b="1" dirty="0">
                <a:solidFill>
                  <a:prstClr val="black"/>
                </a:solidFill>
              </a:rPr>
              <a:t>2024: Plan: Information Sessions - </a:t>
            </a:r>
            <a:r>
              <a:rPr lang="en-US" altLang="en-US" sz="2400" b="1" dirty="0">
                <a:solidFill>
                  <a:srgbClr val="0066A1"/>
                </a:solidFill>
              </a:rPr>
              <a:t>Work Collaboratively with </a:t>
            </a:r>
          </a:p>
          <a:p>
            <a:pPr marL="1257300" lvl="2" indent="-342900" fontAlgn="base">
              <a:lnSpc>
                <a:spcPct val="80000"/>
              </a:lnSpc>
              <a:spcAft>
                <a:spcPct val="0"/>
              </a:spcAft>
              <a:buClr>
                <a:srgbClr val="0066A1"/>
              </a:buClr>
              <a:buFont typeface="Wingdings" pitchFamily="2" charset="2"/>
              <a:buChar char="v"/>
            </a:pPr>
            <a:r>
              <a:rPr lang="en-US" altLang="en-US" sz="2200" b="1" dirty="0">
                <a:solidFill>
                  <a:srgbClr val="0066A1"/>
                </a:solidFill>
              </a:rPr>
              <a:t>R3 STEM Coordinator – Melody Richardson</a:t>
            </a:r>
          </a:p>
          <a:p>
            <a:pPr marL="1257300" lvl="2" indent="-342900" fontAlgn="base">
              <a:lnSpc>
                <a:spcPct val="80000"/>
              </a:lnSpc>
              <a:spcAft>
                <a:spcPct val="0"/>
              </a:spcAft>
              <a:buClr>
                <a:srgbClr val="0066A1"/>
              </a:buClr>
              <a:buFont typeface="Wingdings" pitchFamily="2" charset="2"/>
              <a:buChar char="v"/>
            </a:pPr>
            <a:r>
              <a:rPr lang="en-US" altLang="en-US" sz="2200" b="1" dirty="0">
                <a:solidFill>
                  <a:srgbClr val="0066A1"/>
                </a:solidFill>
              </a:rPr>
              <a:t>Professional Activities Committee</a:t>
            </a:r>
          </a:p>
          <a:p>
            <a:pPr marL="1257300" lvl="2" indent="-342900" fontAlgn="base">
              <a:lnSpc>
                <a:spcPct val="80000"/>
              </a:lnSpc>
              <a:spcAft>
                <a:spcPct val="0"/>
              </a:spcAft>
              <a:buClr>
                <a:srgbClr val="0066A1"/>
              </a:buClr>
              <a:buFont typeface="Wingdings" pitchFamily="2" charset="2"/>
              <a:buChar char="v"/>
            </a:pPr>
            <a:r>
              <a:rPr lang="en-US" altLang="en-US" sz="2200" b="1" dirty="0">
                <a:solidFill>
                  <a:srgbClr val="0066A1"/>
                </a:solidFill>
              </a:rPr>
              <a:t>Students – </a:t>
            </a:r>
          </a:p>
          <a:p>
            <a:pPr marL="1257300" lvl="2" indent="-342900" fontAlgn="base">
              <a:lnSpc>
                <a:spcPct val="80000"/>
              </a:lnSpc>
              <a:spcAft>
                <a:spcPct val="0"/>
              </a:spcAft>
              <a:buClr>
                <a:srgbClr val="0066A1"/>
              </a:buClr>
              <a:buFont typeface="Wingdings" pitchFamily="2" charset="2"/>
              <a:buChar char="v"/>
            </a:pPr>
            <a:r>
              <a:rPr lang="en-US" altLang="en-US" sz="2200" b="1" dirty="0">
                <a:solidFill>
                  <a:srgbClr val="0066A1"/>
                </a:solidFill>
              </a:rPr>
              <a:t>Region 3 - Best Practice Webinar</a:t>
            </a:r>
          </a:p>
          <a:p>
            <a:pPr marL="1143000" lvl="2" indent="-228600" fontAlgn="base">
              <a:lnSpc>
                <a:spcPct val="80000"/>
              </a:lnSpc>
              <a:spcAft>
                <a:spcPct val="0"/>
              </a:spcAft>
              <a:buClr>
                <a:srgbClr val="0066A1"/>
              </a:buClr>
              <a:buFont typeface="Wingdings" pitchFamily="2" charset="2"/>
              <a:buChar char="v"/>
            </a:pPr>
            <a:endParaRPr lang="en-US" altLang="en-US" sz="2400" b="1" dirty="0">
              <a:solidFill>
                <a:srgbClr val="0066A1"/>
              </a:solidFill>
            </a:endParaRPr>
          </a:p>
          <a:p>
            <a:endParaRPr lang="en-US" dirty="0"/>
          </a:p>
        </p:txBody>
      </p:sp>
    </p:spTree>
    <p:extLst>
      <p:ext uri="{BB962C8B-B14F-4D97-AF65-F5344CB8AC3E}">
        <p14:creationId xmlns:p14="http://schemas.microsoft.com/office/powerpoint/2010/main" val="1838205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9"/>
        <p:cNvGrpSpPr/>
        <p:nvPr/>
      </p:nvGrpSpPr>
      <p:grpSpPr>
        <a:xfrm>
          <a:off x="0" y="0"/>
          <a:ext cx="0" cy="0"/>
          <a:chOff x="0" y="0"/>
          <a:chExt cx="0" cy="0"/>
        </a:xfrm>
      </p:grpSpPr>
      <p:grpSp>
        <p:nvGrpSpPr>
          <p:cNvPr id="1340" name="Google Shape;1340;p262"/>
          <p:cNvGrpSpPr/>
          <p:nvPr/>
        </p:nvGrpSpPr>
        <p:grpSpPr>
          <a:xfrm>
            <a:off x="-46400" y="863493"/>
            <a:ext cx="12177995" cy="5487459"/>
            <a:chOff x="5251" y="50831"/>
            <a:chExt cx="9133496" cy="4416549"/>
          </a:xfrm>
        </p:grpSpPr>
        <p:sp>
          <p:nvSpPr>
            <p:cNvPr id="1341" name="Google Shape;1341;p262"/>
            <p:cNvSpPr/>
            <p:nvPr/>
          </p:nvSpPr>
          <p:spPr>
            <a:xfrm>
              <a:off x="4572000" y="652741"/>
              <a:ext cx="3982163" cy="118960"/>
            </a:xfrm>
            <a:custGeom>
              <a:avLst/>
              <a:gdLst/>
              <a:ahLst/>
              <a:cxnLst/>
              <a:rect l="l" t="t" r="r" b="b"/>
              <a:pathLst>
                <a:path w="120000" h="120000" extrusionOk="0">
                  <a:moveTo>
                    <a:pt x="0" y="0"/>
                  </a:moveTo>
                  <a:lnTo>
                    <a:pt x="0" y="60000"/>
                  </a:lnTo>
                  <a:lnTo>
                    <a:pt x="120000" y="60000"/>
                  </a:lnTo>
                  <a:lnTo>
                    <a:pt x="12000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42" name="Google Shape;1342;p262"/>
            <p:cNvSpPr/>
            <p:nvPr/>
          </p:nvSpPr>
          <p:spPr>
            <a:xfrm>
              <a:off x="4572000" y="652741"/>
              <a:ext cx="2694034" cy="118960"/>
            </a:xfrm>
            <a:custGeom>
              <a:avLst/>
              <a:gdLst/>
              <a:ahLst/>
              <a:cxnLst/>
              <a:rect l="l" t="t" r="r" b="b"/>
              <a:pathLst>
                <a:path w="120000" h="120000" extrusionOk="0">
                  <a:moveTo>
                    <a:pt x="0" y="0"/>
                  </a:moveTo>
                  <a:lnTo>
                    <a:pt x="0" y="60000"/>
                  </a:lnTo>
                  <a:lnTo>
                    <a:pt x="120000" y="60000"/>
                  </a:lnTo>
                  <a:lnTo>
                    <a:pt x="12000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43" name="Google Shape;1343;p262"/>
            <p:cNvSpPr/>
            <p:nvPr/>
          </p:nvSpPr>
          <p:spPr>
            <a:xfrm>
              <a:off x="4572000" y="652741"/>
              <a:ext cx="1304132" cy="118960"/>
            </a:xfrm>
            <a:custGeom>
              <a:avLst/>
              <a:gdLst/>
              <a:ahLst/>
              <a:cxnLst/>
              <a:rect l="l" t="t" r="r" b="b"/>
              <a:pathLst>
                <a:path w="120000" h="120000" extrusionOk="0">
                  <a:moveTo>
                    <a:pt x="0" y="0"/>
                  </a:moveTo>
                  <a:lnTo>
                    <a:pt x="0" y="60000"/>
                  </a:lnTo>
                  <a:lnTo>
                    <a:pt x="120000" y="60000"/>
                  </a:lnTo>
                  <a:lnTo>
                    <a:pt x="12000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44" name="Google Shape;1344;p262"/>
            <p:cNvSpPr/>
            <p:nvPr/>
          </p:nvSpPr>
          <p:spPr>
            <a:xfrm>
              <a:off x="4018562" y="1642819"/>
              <a:ext cx="130538" cy="1140785"/>
            </a:xfrm>
            <a:custGeom>
              <a:avLst/>
              <a:gdLst/>
              <a:ahLst/>
              <a:cxnLst/>
              <a:rect l="l" t="t" r="r" b="b"/>
              <a:pathLst>
                <a:path w="120000" h="120000" extrusionOk="0">
                  <a:moveTo>
                    <a:pt x="0" y="0"/>
                  </a:moveTo>
                  <a:lnTo>
                    <a:pt x="0" y="120000"/>
                  </a:lnTo>
                  <a:lnTo>
                    <a:pt x="12000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45" name="Google Shape;1345;p262"/>
            <p:cNvSpPr/>
            <p:nvPr/>
          </p:nvSpPr>
          <p:spPr>
            <a:xfrm>
              <a:off x="4018562" y="1642819"/>
              <a:ext cx="130538" cy="419915"/>
            </a:xfrm>
            <a:custGeom>
              <a:avLst/>
              <a:gdLst/>
              <a:ahLst/>
              <a:cxnLst/>
              <a:rect l="l" t="t" r="r" b="b"/>
              <a:pathLst>
                <a:path w="120000" h="120000" extrusionOk="0">
                  <a:moveTo>
                    <a:pt x="0" y="0"/>
                  </a:moveTo>
                  <a:lnTo>
                    <a:pt x="0" y="120000"/>
                  </a:lnTo>
                  <a:lnTo>
                    <a:pt x="12000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46" name="Google Shape;1346;p262"/>
            <p:cNvSpPr/>
            <p:nvPr/>
          </p:nvSpPr>
          <p:spPr>
            <a:xfrm>
              <a:off x="4440509" y="652741"/>
              <a:ext cx="91440" cy="118960"/>
            </a:xfrm>
            <a:custGeom>
              <a:avLst/>
              <a:gdLst/>
              <a:ahLst/>
              <a:cxnLst/>
              <a:rect l="l" t="t" r="r" b="b"/>
              <a:pathLst>
                <a:path w="120000" h="120000" extrusionOk="0">
                  <a:moveTo>
                    <a:pt x="172559" y="0"/>
                  </a:moveTo>
                  <a:lnTo>
                    <a:pt x="172559" y="60000"/>
                  </a:lnTo>
                  <a:lnTo>
                    <a:pt x="60000" y="60000"/>
                  </a:lnTo>
                  <a:lnTo>
                    <a:pt x="6000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47" name="Google Shape;1347;p262"/>
            <p:cNvSpPr/>
            <p:nvPr/>
          </p:nvSpPr>
          <p:spPr>
            <a:xfrm>
              <a:off x="2652707" y="1642819"/>
              <a:ext cx="91440" cy="2553066"/>
            </a:xfrm>
            <a:custGeom>
              <a:avLst/>
              <a:gdLst/>
              <a:ahLst/>
              <a:cxnLst/>
              <a:rect l="l" t="t" r="r" b="b"/>
              <a:pathLst>
                <a:path w="120000" h="120000" extrusionOk="0">
                  <a:moveTo>
                    <a:pt x="60000" y="0"/>
                  </a:moveTo>
                  <a:lnTo>
                    <a:pt x="60000" y="120000"/>
                  </a:lnTo>
                  <a:lnTo>
                    <a:pt x="13718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48" name="Google Shape;1348;p262"/>
            <p:cNvSpPr/>
            <p:nvPr/>
          </p:nvSpPr>
          <p:spPr>
            <a:xfrm>
              <a:off x="2652707" y="1642819"/>
              <a:ext cx="91440" cy="1861656"/>
            </a:xfrm>
            <a:custGeom>
              <a:avLst/>
              <a:gdLst/>
              <a:ahLst/>
              <a:cxnLst/>
              <a:rect l="l" t="t" r="r" b="b"/>
              <a:pathLst>
                <a:path w="120000" h="120000" extrusionOk="0">
                  <a:moveTo>
                    <a:pt x="60000" y="0"/>
                  </a:moveTo>
                  <a:lnTo>
                    <a:pt x="60000" y="120000"/>
                  </a:lnTo>
                  <a:lnTo>
                    <a:pt x="13718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49" name="Google Shape;1349;p262"/>
            <p:cNvSpPr/>
            <p:nvPr/>
          </p:nvSpPr>
          <p:spPr>
            <a:xfrm>
              <a:off x="2652707" y="1642819"/>
              <a:ext cx="91440" cy="1140785"/>
            </a:xfrm>
            <a:custGeom>
              <a:avLst/>
              <a:gdLst/>
              <a:ahLst/>
              <a:cxnLst/>
              <a:rect l="l" t="t" r="r" b="b"/>
              <a:pathLst>
                <a:path w="120000" h="120000" extrusionOk="0">
                  <a:moveTo>
                    <a:pt x="60000" y="0"/>
                  </a:moveTo>
                  <a:lnTo>
                    <a:pt x="60000" y="120000"/>
                  </a:lnTo>
                  <a:lnTo>
                    <a:pt x="13718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50" name="Google Shape;1350;p262"/>
            <p:cNvSpPr/>
            <p:nvPr/>
          </p:nvSpPr>
          <p:spPr>
            <a:xfrm>
              <a:off x="2652707" y="1642819"/>
              <a:ext cx="91440" cy="419915"/>
            </a:xfrm>
            <a:custGeom>
              <a:avLst/>
              <a:gdLst/>
              <a:ahLst/>
              <a:cxnLst/>
              <a:rect l="l" t="t" r="r" b="b"/>
              <a:pathLst>
                <a:path w="120000" h="120000" extrusionOk="0">
                  <a:moveTo>
                    <a:pt x="60000" y="0"/>
                  </a:moveTo>
                  <a:lnTo>
                    <a:pt x="60000" y="120000"/>
                  </a:lnTo>
                  <a:lnTo>
                    <a:pt x="137180" y="120000"/>
                  </a:lnTo>
                </a:path>
              </a:pathLst>
            </a:custGeom>
            <a:noFill/>
            <a:ln w="9525" cap="flat" cmpd="sng">
              <a:solidFill>
                <a:srgbClr val="528CBE"/>
              </a:solidFill>
              <a:prstDash val="solid"/>
              <a:round/>
              <a:headEnd type="none" w="sm" len="sm"/>
              <a:tailEnd type="none" w="sm" len="sm"/>
            </a:ln>
          </p:spPr>
          <p:txBody>
            <a:bodyPr/>
            <a:lstStyle/>
            <a:p>
              <a:endParaRPr lang="en-US"/>
            </a:p>
          </p:txBody>
        </p:sp>
        <p:sp>
          <p:nvSpPr>
            <p:cNvPr id="1351" name="Google Shape;1351;p262"/>
            <p:cNvSpPr/>
            <p:nvPr/>
          </p:nvSpPr>
          <p:spPr>
            <a:xfrm>
              <a:off x="3166094" y="652741"/>
              <a:ext cx="1405905" cy="118960"/>
            </a:xfrm>
            <a:custGeom>
              <a:avLst/>
              <a:gdLst/>
              <a:ahLst/>
              <a:cxnLst/>
              <a:rect l="l" t="t" r="r" b="b"/>
              <a:pathLst>
                <a:path w="120000" h="120000" extrusionOk="0">
                  <a:moveTo>
                    <a:pt x="120000" y="0"/>
                  </a:moveTo>
                  <a:lnTo>
                    <a:pt x="120000" y="60000"/>
                  </a:lnTo>
                  <a:lnTo>
                    <a:pt x="0" y="60000"/>
                  </a:lnTo>
                  <a:lnTo>
                    <a:pt x="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52" name="Google Shape;1352;p262"/>
            <p:cNvSpPr/>
            <p:nvPr/>
          </p:nvSpPr>
          <p:spPr>
            <a:xfrm>
              <a:off x="1877965" y="652741"/>
              <a:ext cx="2694034" cy="118960"/>
            </a:xfrm>
            <a:custGeom>
              <a:avLst/>
              <a:gdLst/>
              <a:ahLst/>
              <a:cxnLst/>
              <a:rect l="l" t="t" r="r" b="b"/>
              <a:pathLst>
                <a:path w="120000" h="120000" extrusionOk="0">
                  <a:moveTo>
                    <a:pt x="120000" y="0"/>
                  </a:moveTo>
                  <a:lnTo>
                    <a:pt x="120000" y="60000"/>
                  </a:lnTo>
                  <a:lnTo>
                    <a:pt x="0" y="60000"/>
                  </a:lnTo>
                  <a:lnTo>
                    <a:pt x="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53" name="Google Shape;1353;p262"/>
            <p:cNvSpPr/>
            <p:nvPr/>
          </p:nvSpPr>
          <p:spPr>
            <a:xfrm>
              <a:off x="589836" y="652741"/>
              <a:ext cx="3982163" cy="118960"/>
            </a:xfrm>
            <a:custGeom>
              <a:avLst/>
              <a:gdLst/>
              <a:ahLst/>
              <a:cxnLst/>
              <a:rect l="l" t="t" r="r" b="b"/>
              <a:pathLst>
                <a:path w="120000" h="120000" extrusionOk="0">
                  <a:moveTo>
                    <a:pt x="120000" y="0"/>
                  </a:moveTo>
                  <a:lnTo>
                    <a:pt x="120000" y="60000"/>
                  </a:lnTo>
                  <a:lnTo>
                    <a:pt x="0" y="60000"/>
                  </a:lnTo>
                  <a:lnTo>
                    <a:pt x="0" y="120000"/>
                  </a:lnTo>
                </a:path>
              </a:pathLst>
            </a:custGeom>
            <a:noFill/>
            <a:ln w="9525" cap="flat" cmpd="sng">
              <a:solidFill>
                <a:srgbClr val="487AA8"/>
              </a:solidFill>
              <a:prstDash val="solid"/>
              <a:round/>
              <a:headEnd type="none" w="sm" len="sm"/>
              <a:tailEnd type="none" w="sm" len="sm"/>
            </a:ln>
          </p:spPr>
          <p:txBody>
            <a:bodyPr/>
            <a:lstStyle/>
            <a:p>
              <a:endParaRPr lang="en-US"/>
            </a:p>
          </p:txBody>
        </p:sp>
        <p:sp>
          <p:nvSpPr>
            <p:cNvPr id="1354" name="Google Shape;1354;p262"/>
            <p:cNvSpPr/>
            <p:nvPr/>
          </p:nvSpPr>
          <p:spPr>
            <a:xfrm>
              <a:off x="3528526" y="50831"/>
              <a:ext cx="2086946" cy="601910"/>
            </a:xfrm>
            <a:prstGeom prst="rect">
              <a:avLst/>
            </a:prstGeom>
            <a:solidFill>
              <a:schemeClr val="dk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55" name="Google Shape;1355;p262"/>
            <p:cNvSpPr txBox="1"/>
            <p:nvPr/>
          </p:nvSpPr>
          <p:spPr>
            <a:xfrm>
              <a:off x="3528526" y="50831"/>
              <a:ext cx="2086946" cy="601910"/>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lt1"/>
                  </a:solidFill>
                  <a:latin typeface="Arial"/>
                  <a:ea typeface="Arial"/>
                  <a:cs typeface="Arial"/>
                  <a:sym typeface="Arial"/>
                </a:rPr>
                <a:t>IEEE Educational Activities Board (EAB)</a:t>
              </a:r>
              <a:endParaRPr sz="1900">
                <a:solidFill>
                  <a:srgbClr val="000000"/>
                </a:solidFill>
                <a:latin typeface="Arial"/>
                <a:ea typeface="Arial"/>
                <a:cs typeface="Arial"/>
                <a:sym typeface="Arial"/>
              </a:endParaRPr>
            </a:p>
          </p:txBody>
        </p:sp>
        <p:sp>
          <p:nvSpPr>
            <p:cNvPr id="1356" name="Google Shape;1356;p262"/>
            <p:cNvSpPr/>
            <p:nvPr/>
          </p:nvSpPr>
          <p:spPr>
            <a:xfrm>
              <a:off x="5251" y="771702"/>
              <a:ext cx="1169168" cy="871117"/>
            </a:xfrm>
            <a:prstGeom prst="rect">
              <a:avLst/>
            </a:prstGeom>
            <a:solidFill>
              <a:schemeClr val="accent2"/>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57" name="Google Shape;1357;p262"/>
            <p:cNvSpPr txBox="1"/>
            <p:nvPr/>
          </p:nvSpPr>
          <p:spPr>
            <a:xfrm>
              <a:off x="5251"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dirty="0">
                  <a:solidFill>
                    <a:schemeClr val="lt1"/>
                  </a:solidFill>
                  <a:latin typeface="Arial"/>
                  <a:ea typeface="Arial"/>
                  <a:cs typeface="Arial"/>
                  <a:sym typeface="Arial"/>
                </a:rPr>
                <a:t>Nominations &amp; Appointments Committee </a:t>
              </a:r>
              <a:br>
                <a:rPr lang="en-US" sz="1500" dirty="0">
                  <a:solidFill>
                    <a:schemeClr val="lt1"/>
                  </a:solidFill>
                  <a:latin typeface="Arial"/>
                  <a:ea typeface="Arial"/>
                  <a:cs typeface="Arial"/>
                  <a:sym typeface="Arial"/>
                </a:rPr>
              </a:br>
              <a:r>
                <a:rPr lang="en-US" sz="1500" dirty="0">
                  <a:solidFill>
                    <a:schemeClr val="lt1"/>
                  </a:solidFill>
                  <a:latin typeface="Arial"/>
                  <a:ea typeface="Arial"/>
                  <a:cs typeface="Arial"/>
                  <a:sym typeface="Arial"/>
                </a:rPr>
                <a:t>(N&amp;A)</a:t>
              </a:r>
              <a:endParaRPr sz="1900" dirty="0">
                <a:solidFill>
                  <a:srgbClr val="000000"/>
                </a:solidFill>
                <a:latin typeface="Arial"/>
                <a:ea typeface="Arial"/>
                <a:cs typeface="Arial"/>
                <a:sym typeface="Arial"/>
              </a:endParaRPr>
            </a:p>
          </p:txBody>
        </p:sp>
        <p:sp>
          <p:nvSpPr>
            <p:cNvPr id="1358" name="Google Shape;1358;p262"/>
            <p:cNvSpPr/>
            <p:nvPr/>
          </p:nvSpPr>
          <p:spPr>
            <a:xfrm>
              <a:off x="1293380" y="771702"/>
              <a:ext cx="1169168" cy="871117"/>
            </a:xfrm>
            <a:prstGeom prst="rect">
              <a:avLst/>
            </a:prstGeom>
            <a:solidFill>
              <a:schemeClr val="accent2"/>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59" name="Google Shape;1359;p262"/>
            <p:cNvSpPr txBox="1"/>
            <p:nvPr/>
          </p:nvSpPr>
          <p:spPr>
            <a:xfrm>
              <a:off x="1293380"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lt1"/>
                  </a:solidFill>
                  <a:latin typeface="Arial"/>
                  <a:ea typeface="Arial"/>
                  <a:cs typeface="Arial"/>
                  <a:sym typeface="Arial"/>
                </a:rPr>
                <a:t>Awards and Recognition Committee </a:t>
              </a:r>
              <a:br>
                <a:rPr lang="en-US" sz="1500">
                  <a:solidFill>
                    <a:schemeClr val="lt1"/>
                  </a:solidFill>
                  <a:latin typeface="Arial"/>
                  <a:ea typeface="Arial"/>
                  <a:cs typeface="Arial"/>
                  <a:sym typeface="Arial"/>
                </a:rPr>
              </a:br>
              <a:r>
                <a:rPr lang="en-US" sz="1500">
                  <a:solidFill>
                    <a:schemeClr val="lt1"/>
                  </a:solidFill>
                  <a:latin typeface="Arial"/>
                  <a:ea typeface="Arial"/>
                  <a:cs typeface="Arial"/>
                  <a:sym typeface="Arial"/>
                </a:rPr>
                <a:t>(ARC)</a:t>
              </a:r>
              <a:endParaRPr sz="1900">
                <a:solidFill>
                  <a:srgbClr val="000000"/>
                </a:solidFill>
                <a:latin typeface="Arial"/>
                <a:ea typeface="Arial"/>
                <a:cs typeface="Arial"/>
                <a:sym typeface="Arial"/>
              </a:endParaRPr>
            </a:p>
          </p:txBody>
        </p:sp>
        <p:sp>
          <p:nvSpPr>
            <p:cNvPr id="1360" name="Google Shape;1360;p262"/>
            <p:cNvSpPr/>
            <p:nvPr/>
          </p:nvSpPr>
          <p:spPr>
            <a:xfrm>
              <a:off x="2581510" y="771702"/>
              <a:ext cx="1169168" cy="871117"/>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61" name="Google Shape;1361;p262"/>
            <p:cNvSpPr txBox="1"/>
            <p:nvPr/>
          </p:nvSpPr>
          <p:spPr>
            <a:xfrm>
              <a:off x="2581510"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dk1"/>
                  </a:solidFill>
                  <a:latin typeface="Arial"/>
                  <a:ea typeface="Arial"/>
                  <a:cs typeface="Arial"/>
                  <a:sym typeface="Arial"/>
                </a:rPr>
                <a:t>University Resources Committee </a:t>
              </a:r>
              <a:br>
                <a:rPr lang="en-US" sz="1500">
                  <a:solidFill>
                    <a:schemeClr val="dk1"/>
                  </a:solidFill>
                  <a:latin typeface="Arial"/>
                  <a:ea typeface="Arial"/>
                  <a:cs typeface="Arial"/>
                  <a:sym typeface="Arial"/>
                </a:rPr>
              </a:br>
              <a:r>
                <a:rPr lang="en-US" sz="1500">
                  <a:solidFill>
                    <a:schemeClr val="dk1"/>
                  </a:solidFill>
                  <a:latin typeface="Arial"/>
                  <a:ea typeface="Arial"/>
                  <a:cs typeface="Arial"/>
                  <a:sym typeface="Arial"/>
                </a:rPr>
                <a:t>(URC)</a:t>
              </a:r>
              <a:endParaRPr sz="1900">
                <a:solidFill>
                  <a:srgbClr val="000000"/>
                </a:solidFill>
                <a:latin typeface="Arial"/>
                <a:ea typeface="Arial"/>
                <a:cs typeface="Arial"/>
                <a:sym typeface="Arial"/>
              </a:endParaRPr>
            </a:p>
          </p:txBody>
        </p:sp>
        <p:sp>
          <p:nvSpPr>
            <p:cNvPr id="1362" name="Google Shape;1362;p262"/>
            <p:cNvSpPr/>
            <p:nvPr/>
          </p:nvSpPr>
          <p:spPr>
            <a:xfrm>
              <a:off x="2757238" y="1761779"/>
              <a:ext cx="1201174" cy="601910"/>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63" name="Google Shape;1363;p262"/>
            <p:cNvSpPr txBox="1"/>
            <p:nvPr/>
          </p:nvSpPr>
          <p:spPr>
            <a:xfrm>
              <a:off x="2757238" y="1761779"/>
              <a:ext cx="1201174" cy="60191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dirty="0">
                  <a:solidFill>
                    <a:schemeClr val="dk1"/>
                  </a:solidFill>
                  <a:latin typeface="Arial"/>
                  <a:ea typeface="Arial"/>
                  <a:cs typeface="Arial"/>
                  <a:sym typeface="Arial"/>
                </a:rPr>
                <a:t>Faculty Resources Committee (FRC)</a:t>
              </a:r>
              <a:endParaRPr sz="1900" dirty="0">
                <a:solidFill>
                  <a:srgbClr val="000000"/>
                </a:solidFill>
                <a:latin typeface="Arial"/>
                <a:ea typeface="Arial"/>
                <a:cs typeface="Arial"/>
                <a:sym typeface="Arial"/>
              </a:endParaRPr>
            </a:p>
          </p:txBody>
        </p:sp>
        <p:sp>
          <p:nvSpPr>
            <p:cNvPr id="1364" name="Google Shape;1364;p262"/>
            <p:cNvSpPr/>
            <p:nvPr/>
          </p:nvSpPr>
          <p:spPr>
            <a:xfrm>
              <a:off x="2757238" y="2482649"/>
              <a:ext cx="1201174" cy="601910"/>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65" name="Google Shape;1365;p262"/>
            <p:cNvSpPr txBox="1"/>
            <p:nvPr/>
          </p:nvSpPr>
          <p:spPr>
            <a:xfrm>
              <a:off x="2757238" y="2482649"/>
              <a:ext cx="1201174" cy="60191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dirty="0">
                  <a:solidFill>
                    <a:schemeClr val="dk1"/>
                  </a:solidFill>
                  <a:latin typeface="Arial"/>
                  <a:ea typeface="Arial"/>
                  <a:cs typeface="Arial"/>
                  <a:sym typeface="Arial"/>
                </a:rPr>
                <a:t>Committee on Engineering Accreditation Activities (CEAA)</a:t>
              </a:r>
              <a:endParaRPr sz="1900" dirty="0">
                <a:solidFill>
                  <a:srgbClr val="000000"/>
                </a:solidFill>
                <a:latin typeface="Arial"/>
                <a:ea typeface="Arial"/>
                <a:cs typeface="Arial"/>
                <a:sym typeface="Arial"/>
              </a:endParaRPr>
            </a:p>
          </p:txBody>
        </p:sp>
        <p:sp>
          <p:nvSpPr>
            <p:cNvPr id="1366" name="Google Shape;1366;p262"/>
            <p:cNvSpPr/>
            <p:nvPr/>
          </p:nvSpPr>
          <p:spPr>
            <a:xfrm>
              <a:off x="2757238" y="3203520"/>
              <a:ext cx="1446691" cy="601910"/>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67" name="Google Shape;1367;p262"/>
            <p:cNvSpPr txBox="1"/>
            <p:nvPr/>
          </p:nvSpPr>
          <p:spPr>
            <a:xfrm>
              <a:off x="2757238" y="3203520"/>
              <a:ext cx="1446691" cy="60191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a:solidFill>
                    <a:schemeClr val="dk1"/>
                  </a:solidFill>
                  <a:latin typeface="Arial"/>
                  <a:ea typeface="Arial"/>
                  <a:cs typeface="Arial"/>
                  <a:sym typeface="Arial"/>
                </a:rPr>
                <a:t>Committee on Engineering Technology Accreditation Activities (CETAA)</a:t>
              </a:r>
              <a:endParaRPr sz="1900">
                <a:solidFill>
                  <a:srgbClr val="000000"/>
                </a:solidFill>
                <a:latin typeface="Arial"/>
                <a:ea typeface="Arial"/>
                <a:cs typeface="Arial"/>
                <a:sym typeface="Arial"/>
              </a:endParaRPr>
            </a:p>
          </p:txBody>
        </p:sp>
        <p:sp>
          <p:nvSpPr>
            <p:cNvPr id="1368" name="Google Shape;1368;p262"/>
            <p:cNvSpPr/>
            <p:nvPr/>
          </p:nvSpPr>
          <p:spPr>
            <a:xfrm>
              <a:off x="2757238" y="3924390"/>
              <a:ext cx="1471871" cy="542990"/>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69" name="Google Shape;1369;p262"/>
            <p:cNvSpPr txBox="1"/>
            <p:nvPr/>
          </p:nvSpPr>
          <p:spPr>
            <a:xfrm>
              <a:off x="2757238" y="3924390"/>
              <a:ext cx="1471871" cy="54299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a:solidFill>
                    <a:schemeClr val="dk1"/>
                  </a:solidFill>
                  <a:latin typeface="Arial"/>
                  <a:ea typeface="Arial"/>
                  <a:cs typeface="Arial"/>
                  <a:sym typeface="Arial"/>
                </a:rPr>
                <a:t>Engineering Projects in Community Service Committee in IEEE (EPICS)</a:t>
              </a:r>
              <a:endParaRPr sz="1900">
                <a:solidFill>
                  <a:srgbClr val="000000"/>
                </a:solidFill>
                <a:latin typeface="Arial"/>
                <a:ea typeface="Arial"/>
                <a:cs typeface="Arial"/>
                <a:sym typeface="Arial"/>
              </a:endParaRPr>
            </a:p>
          </p:txBody>
        </p:sp>
        <p:sp>
          <p:nvSpPr>
            <p:cNvPr id="1370" name="Google Shape;1370;p262"/>
            <p:cNvSpPr/>
            <p:nvPr/>
          </p:nvSpPr>
          <p:spPr>
            <a:xfrm>
              <a:off x="3901645" y="771702"/>
              <a:ext cx="1169168" cy="871117"/>
            </a:xfrm>
            <a:prstGeom prst="rect">
              <a:avLst/>
            </a:prstGeom>
            <a:solidFill>
              <a:schemeClr val="accent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71" name="Google Shape;1371;p262"/>
            <p:cNvSpPr txBox="1"/>
            <p:nvPr/>
          </p:nvSpPr>
          <p:spPr>
            <a:xfrm>
              <a:off x="3901645"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dk1"/>
                  </a:solidFill>
                  <a:latin typeface="Arial"/>
                  <a:ea typeface="Arial"/>
                  <a:cs typeface="Arial"/>
                  <a:sym typeface="Arial"/>
                </a:rPr>
                <a:t>Continuing Education Committee </a:t>
              </a:r>
              <a:br>
                <a:rPr lang="en-US" sz="1500">
                  <a:solidFill>
                    <a:schemeClr val="dk1"/>
                  </a:solidFill>
                  <a:latin typeface="Arial"/>
                  <a:ea typeface="Arial"/>
                  <a:cs typeface="Arial"/>
                  <a:sym typeface="Arial"/>
                </a:rPr>
              </a:br>
              <a:r>
                <a:rPr lang="en-US" sz="1500">
                  <a:solidFill>
                    <a:schemeClr val="dk1"/>
                  </a:solidFill>
                  <a:latin typeface="Arial"/>
                  <a:ea typeface="Arial"/>
                  <a:cs typeface="Arial"/>
                  <a:sym typeface="Arial"/>
                </a:rPr>
                <a:t>(CEC) </a:t>
              </a:r>
              <a:endParaRPr sz="1900">
                <a:solidFill>
                  <a:srgbClr val="000000"/>
                </a:solidFill>
                <a:latin typeface="Arial"/>
                <a:ea typeface="Arial"/>
                <a:cs typeface="Arial"/>
                <a:sym typeface="Arial"/>
              </a:endParaRPr>
            </a:p>
          </p:txBody>
        </p:sp>
        <p:sp>
          <p:nvSpPr>
            <p:cNvPr id="1372" name="Google Shape;1372;p262"/>
            <p:cNvSpPr/>
            <p:nvPr/>
          </p:nvSpPr>
          <p:spPr>
            <a:xfrm>
              <a:off x="4149100" y="1761779"/>
              <a:ext cx="1331923" cy="601910"/>
            </a:xfrm>
            <a:prstGeom prst="rect">
              <a:avLst/>
            </a:prstGeom>
            <a:solidFill>
              <a:schemeClr val="accent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73" name="Google Shape;1373;p262"/>
            <p:cNvSpPr txBox="1"/>
            <p:nvPr/>
          </p:nvSpPr>
          <p:spPr>
            <a:xfrm>
              <a:off x="4149100" y="1761779"/>
              <a:ext cx="1331923" cy="60191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a:solidFill>
                    <a:schemeClr val="dk1"/>
                  </a:solidFill>
                  <a:latin typeface="Arial"/>
                  <a:ea typeface="Arial"/>
                  <a:cs typeface="Arial"/>
                  <a:sym typeface="Arial"/>
                </a:rPr>
                <a:t>Credentialing Program Committee</a:t>
              </a:r>
              <a:br>
                <a:rPr lang="en-US" sz="1300">
                  <a:solidFill>
                    <a:schemeClr val="dk1"/>
                  </a:solidFill>
                  <a:latin typeface="Arial"/>
                  <a:ea typeface="Arial"/>
                  <a:cs typeface="Arial"/>
                  <a:sym typeface="Arial"/>
                </a:rPr>
              </a:br>
              <a:r>
                <a:rPr lang="en-US" sz="1300">
                  <a:solidFill>
                    <a:schemeClr val="dk1"/>
                  </a:solidFill>
                  <a:latin typeface="Arial"/>
                  <a:ea typeface="Arial"/>
                  <a:cs typeface="Arial"/>
                  <a:sym typeface="Arial"/>
                </a:rPr>
                <a:t>(CPC)</a:t>
              </a:r>
              <a:endParaRPr sz="1900">
                <a:solidFill>
                  <a:srgbClr val="000000"/>
                </a:solidFill>
                <a:latin typeface="Arial"/>
                <a:ea typeface="Arial"/>
                <a:cs typeface="Arial"/>
                <a:sym typeface="Arial"/>
              </a:endParaRPr>
            </a:p>
          </p:txBody>
        </p:sp>
        <p:sp>
          <p:nvSpPr>
            <p:cNvPr id="1374" name="Google Shape;1374;p262"/>
            <p:cNvSpPr/>
            <p:nvPr/>
          </p:nvSpPr>
          <p:spPr>
            <a:xfrm>
              <a:off x="4149100" y="2482649"/>
              <a:ext cx="1331923" cy="601910"/>
            </a:xfrm>
            <a:prstGeom prst="rect">
              <a:avLst/>
            </a:prstGeom>
            <a:solidFill>
              <a:schemeClr val="accent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75" name="Google Shape;1375;p262"/>
            <p:cNvSpPr txBox="1"/>
            <p:nvPr/>
          </p:nvSpPr>
          <p:spPr>
            <a:xfrm>
              <a:off x="4149100" y="2482649"/>
              <a:ext cx="1331923" cy="601910"/>
            </a:xfrm>
            <a:prstGeom prst="rect">
              <a:avLst/>
            </a:prstGeom>
            <a:noFill/>
            <a:ln>
              <a:noFill/>
            </a:ln>
          </p:spPr>
          <p:txBody>
            <a:bodyPr spcFirstLastPara="1" wrap="square" lIns="6350" tIns="6350" rIns="6350" bIns="6350" anchor="ctr" anchorCtr="0">
              <a:noAutofit/>
            </a:bodyPr>
            <a:lstStyle/>
            <a:p>
              <a:pPr algn="ctr">
                <a:lnSpc>
                  <a:spcPct val="90000"/>
                </a:lnSpc>
                <a:buClr>
                  <a:srgbClr val="000000"/>
                </a:buClr>
                <a:buSzPts val="1000"/>
              </a:pPr>
              <a:r>
                <a:rPr lang="en-US" sz="1300">
                  <a:solidFill>
                    <a:schemeClr val="dk1"/>
                  </a:solidFill>
                  <a:latin typeface="Arial"/>
                  <a:ea typeface="Arial"/>
                  <a:cs typeface="Arial"/>
                  <a:sym typeface="Arial"/>
                </a:rPr>
                <a:t>Educational Products Editorial Committee</a:t>
              </a:r>
              <a:br>
                <a:rPr lang="en-US" sz="1300">
                  <a:solidFill>
                    <a:schemeClr val="dk1"/>
                  </a:solidFill>
                  <a:latin typeface="Arial"/>
                  <a:ea typeface="Arial"/>
                  <a:cs typeface="Arial"/>
                  <a:sym typeface="Arial"/>
                </a:rPr>
              </a:br>
              <a:r>
                <a:rPr lang="en-US" sz="1300">
                  <a:solidFill>
                    <a:schemeClr val="dk1"/>
                  </a:solidFill>
                  <a:latin typeface="Arial"/>
                  <a:ea typeface="Arial"/>
                  <a:cs typeface="Arial"/>
                  <a:sym typeface="Arial"/>
                </a:rPr>
                <a:t>(EPEC)</a:t>
              </a:r>
              <a:endParaRPr sz="1900">
                <a:solidFill>
                  <a:srgbClr val="000000"/>
                </a:solidFill>
                <a:latin typeface="Arial"/>
                <a:ea typeface="Arial"/>
                <a:cs typeface="Arial"/>
                <a:sym typeface="Arial"/>
              </a:endParaRPr>
            </a:p>
          </p:txBody>
        </p:sp>
        <p:sp>
          <p:nvSpPr>
            <p:cNvPr id="1376" name="Google Shape;1376;p262"/>
            <p:cNvSpPr/>
            <p:nvPr/>
          </p:nvSpPr>
          <p:spPr>
            <a:xfrm>
              <a:off x="5189774" y="771702"/>
              <a:ext cx="1372715" cy="889272"/>
            </a:xfrm>
            <a:prstGeom prst="rect">
              <a:avLst/>
            </a:prstGeom>
            <a:solidFill>
              <a:schemeClr val="accent4"/>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77" name="Google Shape;1377;p262"/>
            <p:cNvSpPr txBox="1"/>
            <p:nvPr/>
          </p:nvSpPr>
          <p:spPr>
            <a:xfrm>
              <a:off x="5189774" y="771702"/>
              <a:ext cx="1372715" cy="889272"/>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dk1"/>
                  </a:solidFill>
                  <a:latin typeface="Arial"/>
                  <a:ea typeface="Arial"/>
                  <a:cs typeface="Arial"/>
                  <a:sym typeface="Arial"/>
                </a:rPr>
                <a:t>Pre-University Education Coordinating Committee</a:t>
              </a:r>
              <a:br>
                <a:rPr lang="en-US" sz="1500">
                  <a:solidFill>
                    <a:schemeClr val="dk1"/>
                  </a:solidFill>
                  <a:latin typeface="Arial"/>
                  <a:ea typeface="Arial"/>
                  <a:cs typeface="Arial"/>
                  <a:sym typeface="Arial"/>
                </a:rPr>
              </a:br>
              <a:r>
                <a:rPr lang="en-US" sz="1500">
                  <a:solidFill>
                    <a:schemeClr val="dk1"/>
                  </a:solidFill>
                  <a:latin typeface="Arial"/>
                  <a:ea typeface="Arial"/>
                  <a:cs typeface="Arial"/>
                  <a:sym typeface="Arial"/>
                </a:rPr>
                <a:t> (PECC)</a:t>
              </a:r>
              <a:endParaRPr sz="1900">
                <a:solidFill>
                  <a:srgbClr val="000000"/>
                </a:solidFill>
                <a:latin typeface="Arial"/>
                <a:ea typeface="Arial"/>
                <a:cs typeface="Arial"/>
                <a:sym typeface="Arial"/>
              </a:endParaRPr>
            </a:p>
          </p:txBody>
        </p:sp>
        <p:sp>
          <p:nvSpPr>
            <p:cNvPr id="1378" name="Google Shape;1378;p262"/>
            <p:cNvSpPr/>
            <p:nvPr/>
          </p:nvSpPr>
          <p:spPr>
            <a:xfrm>
              <a:off x="6681450" y="771702"/>
              <a:ext cx="1169168" cy="871117"/>
            </a:xfrm>
            <a:prstGeom prst="rect">
              <a:avLst/>
            </a:prstGeom>
            <a:solidFill>
              <a:schemeClr val="accent2"/>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79" name="Google Shape;1379;p262"/>
            <p:cNvSpPr txBox="1"/>
            <p:nvPr/>
          </p:nvSpPr>
          <p:spPr>
            <a:xfrm>
              <a:off x="6681450"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chemeClr val="lt1"/>
                  </a:solidFill>
                  <a:latin typeface="Arial"/>
                  <a:ea typeface="Arial"/>
                  <a:cs typeface="Arial"/>
                  <a:sym typeface="Arial"/>
                </a:rPr>
                <a:t>Sectional Education Outreach Committee (SEOC)</a:t>
              </a:r>
              <a:endParaRPr sz="1900">
                <a:solidFill>
                  <a:srgbClr val="000000"/>
                </a:solidFill>
                <a:latin typeface="Arial"/>
                <a:ea typeface="Arial"/>
                <a:cs typeface="Arial"/>
                <a:sym typeface="Arial"/>
              </a:endParaRPr>
            </a:p>
          </p:txBody>
        </p:sp>
        <p:sp>
          <p:nvSpPr>
            <p:cNvPr id="1380" name="Google Shape;1380;p262"/>
            <p:cNvSpPr/>
            <p:nvPr/>
          </p:nvSpPr>
          <p:spPr>
            <a:xfrm>
              <a:off x="7969579" y="771702"/>
              <a:ext cx="1169168" cy="871117"/>
            </a:xfrm>
            <a:prstGeom prst="rect">
              <a:avLst/>
            </a:prstGeom>
            <a:solidFill>
              <a:srgbClr val="A8D08C"/>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a:buClr>
                  <a:srgbClr val="000000"/>
                </a:buClr>
                <a:buSzPts val="1400"/>
              </a:pPr>
              <a:endParaRPr sz="1900">
                <a:solidFill>
                  <a:srgbClr val="000000"/>
                </a:solidFill>
                <a:latin typeface="Arial"/>
                <a:ea typeface="Arial"/>
                <a:cs typeface="Arial"/>
                <a:sym typeface="Arial"/>
              </a:endParaRPr>
            </a:p>
          </p:txBody>
        </p:sp>
        <p:sp>
          <p:nvSpPr>
            <p:cNvPr id="1381" name="Google Shape;1381;p262"/>
            <p:cNvSpPr txBox="1"/>
            <p:nvPr/>
          </p:nvSpPr>
          <p:spPr>
            <a:xfrm>
              <a:off x="7969579" y="771702"/>
              <a:ext cx="1169168" cy="871117"/>
            </a:xfrm>
            <a:prstGeom prst="rect">
              <a:avLst/>
            </a:prstGeom>
            <a:noFill/>
            <a:ln>
              <a:noFill/>
            </a:ln>
          </p:spPr>
          <p:txBody>
            <a:bodyPr spcFirstLastPara="1" wrap="square" lIns="6975" tIns="6975" rIns="6975" bIns="6975" anchor="ctr" anchorCtr="0">
              <a:noAutofit/>
            </a:bodyPr>
            <a:lstStyle/>
            <a:p>
              <a:pPr algn="ctr">
                <a:lnSpc>
                  <a:spcPct val="90000"/>
                </a:lnSpc>
                <a:buClr>
                  <a:srgbClr val="000000"/>
                </a:buClr>
                <a:buSzPts val="1100"/>
              </a:pPr>
              <a:r>
                <a:rPr lang="en-US" sz="1500">
                  <a:solidFill>
                    <a:srgbClr val="000000"/>
                  </a:solidFill>
                  <a:latin typeface="Arial"/>
                  <a:ea typeface="Arial"/>
                  <a:cs typeface="Arial"/>
                  <a:sym typeface="Arial"/>
                </a:rPr>
                <a:t>IEEE Eta Kappa Nu Board of Governors</a:t>
              </a:r>
              <a:endParaRPr sz="1900">
                <a:solidFill>
                  <a:srgbClr val="000000"/>
                </a:solidFill>
                <a:latin typeface="Arial"/>
                <a:ea typeface="Arial"/>
                <a:cs typeface="Arial"/>
                <a:sym typeface="Arial"/>
              </a:endParaRPr>
            </a:p>
            <a:p>
              <a:pPr algn="ctr">
                <a:lnSpc>
                  <a:spcPct val="90000"/>
                </a:lnSpc>
                <a:spcBef>
                  <a:spcPts val="513"/>
                </a:spcBef>
                <a:buClr>
                  <a:srgbClr val="000000"/>
                </a:buClr>
                <a:buSzPts val="1100"/>
              </a:pPr>
              <a:r>
                <a:rPr lang="en-US" sz="1500">
                  <a:solidFill>
                    <a:srgbClr val="000000"/>
                  </a:solidFill>
                  <a:latin typeface="Arial"/>
                  <a:ea typeface="Arial"/>
                  <a:cs typeface="Arial"/>
                  <a:sym typeface="Arial"/>
                </a:rPr>
                <a:t>(IEEE-HKN) </a:t>
              </a:r>
              <a:endParaRPr sz="1900">
                <a:solidFill>
                  <a:srgbClr val="000000"/>
                </a:solidFill>
                <a:latin typeface="Arial"/>
                <a:ea typeface="Arial"/>
                <a:cs typeface="Arial"/>
                <a:sym typeface="Arial"/>
              </a:endParaRPr>
            </a:p>
          </p:txBody>
        </p:sp>
      </p:grpSp>
      <p:sp>
        <p:nvSpPr>
          <p:cNvPr id="1382" name="Google Shape;1382;p262"/>
          <p:cNvSpPr txBox="1">
            <a:spLocks noGrp="1"/>
          </p:cNvSpPr>
          <p:nvPr>
            <p:ph type="title"/>
          </p:nvPr>
        </p:nvSpPr>
        <p:spPr>
          <a:xfrm>
            <a:off x="1158950" y="233916"/>
            <a:ext cx="10494334" cy="523252"/>
          </a:xfrm>
          <a:prstGeom prst="rect">
            <a:avLst/>
          </a:prstGeom>
          <a:noFill/>
          <a:ln>
            <a:noFill/>
          </a:ln>
        </p:spPr>
        <p:txBody>
          <a:bodyPr spcFirstLastPara="1" wrap="square" lIns="121897" tIns="60932" rIns="121897" bIns="60932" anchor="b" anchorCtr="0">
            <a:noAutofit/>
          </a:bodyPr>
          <a:lstStyle/>
          <a:p>
            <a:pPr algn="ctr">
              <a:buSzPts val="2500"/>
            </a:pPr>
            <a:r>
              <a:rPr lang="en-US" dirty="0"/>
              <a:t>IEEE Educational Activities Structure</a:t>
            </a:r>
            <a:endParaRPr dirty="0"/>
          </a:p>
        </p:txBody>
      </p:sp>
      <p:sp>
        <p:nvSpPr>
          <p:cNvPr id="2" name="Rectangle 1"/>
          <p:cNvSpPr/>
          <p:nvPr/>
        </p:nvSpPr>
        <p:spPr>
          <a:xfrm>
            <a:off x="7786258" y="3102368"/>
            <a:ext cx="4350153" cy="3211135"/>
          </a:xfrm>
          <a:prstGeom prst="rect">
            <a:avLst/>
          </a:prstGeom>
        </p:spPr>
        <p:txBody>
          <a:bodyPr wrap="square">
            <a:spAutoFit/>
          </a:bodyPr>
          <a:lstStyle/>
          <a:p>
            <a:pPr>
              <a:spcBef>
                <a:spcPts val="750"/>
              </a:spcBef>
              <a:buSzPct val="94000"/>
              <a:buFont typeface="Merriweather Sans"/>
              <a:buChar char="•"/>
            </a:pPr>
            <a:r>
              <a:rPr lang="en-US" b="1" dirty="0">
                <a:sym typeface="Calibri" pitchFamily="34" charset="0"/>
              </a:rPr>
              <a:t> </a:t>
            </a:r>
            <a:r>
              <a:rPr lang="en-US" sz="2800" b="1" dirty="0">
                <a:sym typeface="Calibri" pitchFamily="34" charset="0"/>
              </a:rPr>
              <a:t>SEOC Scope</a:t>
            </a:r>
            <a:endParaRPr lang="en-US" sz="2800" dirty="0">
              <a:sym typeface="Calibri" pitchFamily="34" charset="0"/>
            </a:endParaRPr>
          </a:p>
          <a:p>
            <a:pPr>
              <a:spcBef>
                <a:spcPts val="750"/>
              </a:spcBef>
              <a:buSzPct val="94000"/>
              <a:buFont typeface="Merriweather Sans"/>
              <a:buChar char="•"/>
            </a:pPr>
            <a:r>
              <a:rPr lang="en-US" sz="2800" dirty="0">
                <a:sym typeface="Calibri" pitchFamily="34" charset="0"/>
              </a:rPr>
              <a:t>The SEOC will have the </a:t>
            </a:r>
            <a:r>
              <a:rPr lang="en-US" sz="2800" b="1" u="sng" dirty="0">
                <a:sym typeface="Calibri" pitchFamily="34" charset="0"/>
              </a:rPr>
              <a:t>lead responsibility within EAB</a:t>
            </a:r>
            <a:r>
              <a:rPr lang="en-US" sz="2800" dirty="0">
                <a:sym typeface="Calibri" pitchFamily="34" charset="0"/>
              </a:rPr>
              <a:t> for building and maintaining strong working relationships with IEEE Regions, Sections, and Chapters.</a:t>
            </a:r>
            <a:endParaRPr lang="en-US" sz="2800" dirty="0"/>
          </a:p>
        </p:txBody>
      </p:sp>
    </p:spTree>
    <p:extLst>
      <p:ext uri="{BB962C8B-B14F-4D97-AF65-F5344CB8AC3E}">
        <p14:creationId xmlns:p14="http://schemas.microsoft.com/office/powerpoint/2010/main" val="2544339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5"/>
        <p:cNvGrpSpPr/>
        <p:nvPr/>
      </p:nvGrpSpPr>
      <p:grpSpPr>
        <a:xfrm>
          <a:off x="0" y="0"/>
          <a:ext cx="0" cy="0"/>
          <a:chOff x="0" y="0"/>
          <a:chExt cx="0" cy="0"/>
        </a:xfrm>
      </p:grpSpPr>
      <p:sp>
        <p:nvSpPr>
          <p:cNvPr id="1466" name="Google Shape;1466;g2b028f65de4_2_5"/>
          <p:cNvSpPr txBox="1">
            <a:spLocks noGrp="1"/>
          </p:cNvSpPr>
          <p:nvPr>
            <p:ph type="title"/>
          </p:nvPr>
        </p:nvSpPr>
        <p:spPr>
          <a:xfrm>
            <a:off x="152759" y="478509"/>
            <a:ext cx="10840000" cy="553200"/>
          </a:xfrm>
          <a:prstGeom prst="rect">
            <a:avLst/>
          </a:prstGeom>
          <a:noFill/>
          <a:ln>
            <a:noFill/>
          </a:ln>
        </p:spPr>
        <p:txBody>
          <a:bodyPr spcFirstLastPara="1" wrap="square" lIns="121897" tIns="60932" rIns="121897" bIns="60932" anchor="b" anchorCtr="0">
            <a:noAutofit/>
          </a:bodyPr>
          <a:lstStyle/>
          <a:p>
            <a:pPr>
              <a:buSzPts val="2500"/>
            </a:pPr>
            <a:r>
              <a:rPr lang="en-US"/>
              <a:t>Educational Activities Priorities for 2024</a:t>
            </a:r>
            <a:endParaRPr/>
          </a:p>
        </p:txBody>
      </p:sp>
      <p:sp>
        <p:nvSpPr>
          <p:cNvPr id="1467" name="Google Shape;1467;g2b028f65de4_2_5"/>
          <p:cNvSpPr txBox="1"/>
          <p:nvPr/>
        </p:nvSpPr>
        <p:spPr>
          <a:xfrm>
            <a:off x="286871" y="2495700"/>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2.</a:t>
            </a:r>
            <a:endParaRPr/>
          </a:p>
        </p:txBody>
      </p:sp>
      <p:sp>
        <p:nvSpPr>
          <p:cNvPr id="1468" name="Google Shape;1468;g2b028f65de4_2_5"/>
          <p:cNvSpPr txBox="1"/>
          <p:nvPr/>
        </p:nvSpPr>
        <p:spPr>
          <a:xfrm>
            <a:off x="286871" y="1314919"/>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1.</a:t>
            </a:r>
            <a:endParaRPr/>
          </a:p>
        </p:txBody>
      </p:sp>
      <p:pic>
        <p:nvPicPr>
          <p:cNvPr id="1469" name="Google Shape;1469;g2b028f65de4_2_5" descr="IEEE Learning Network logo"/>
          <p:cNvPicPr preferRelativeResize="0"/>
          <p:nvPr/>
        </p:nvPicPr>
        <p:blipFill rotWithShape="1">
          <a:blip r:embed="rId3" cstate="email">
            <a:alphaModFix/>
            <a:extLst>
              <a:ext uri="{28A0092B-C50C-407E-A947-70E740481C1C}">
                <a14:useLocalDpi xmlns:a14="http://schemas.microsoft.com/office/drawing/2010/main"/>
              </a:ext>
            </a:extLst>
          </a:blip>
          <a:srcRect l="5123" t="16111" r="6693" b="18263"/>
          <a:stretch/>
        </p:blipFill>
        <p:spPr>
          <a:xfrm>
            <a:off x="903293" y="1273420"/>
            <a:ext cx="2492695" cy="630321"/>
          </a:xfrm>
          <a:prstGeom prst="rect">
            <a:avLst/>
          </a:prstGeom>
          <a:noFill/>
          <a:ln>
            <a:noFill/>
          </a:ln>
        </p:spPr>
      </p:pic>
      <p:pic>
        <p:nvPicPr>
          <p:cNvPr id="1470" name="Google Shape;1470;g2b028f65de4_2_5"/>
          <p:cNvPicPr preferRelativeResize="0"/>
          <p:nvPr/>
        </p:nvPicPr>
        <p:blipFill rotWithShape="1">
          <a:blip r:embed="rId4">
            <a:alphaModFix/>
          </a:blip>
          <a:srcRect/>
          <a:stretch/>
        </p:blipFill>
        <p:spPr>
          <a:xfrm>
            <a:off x="982596" y="3603665"/>
            <a:ext cx="2447697" cy="823995"/>
          </a:xfrm>
          <a:prstGeom prst="rect">
            <a:avLst/>
          </a:prstGeom>
          <a:noFill/>
          <a:ln>
            <a:noFill/>
          </a:ln>
        </p:spPr>
      </p:pic>
      <p:sp>
        <p:nvSpPr>
          <p:cNvPr id="1471" name="Google Shape;1471;g2b028f65de4_2_5"/>
          <p:cNvSpPr txBox="1"/>
          <p:nvPr/>
        </p:nvSpPr>
        <p:spPr>
          <a:xfrm>
            <a:off x="286871" y="3815101"/>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3.</a:t>
            </a:r>
            <a:endParaRPr/>
          </a:p>
        </p:txBody>
      </p:sp>
      <p:pic>
        <p:nvPicPr>
          <p:cNvPr id="1472" name="Google Shape;1472;g2b028f65de4_2_5" descr="Image result for abet logo"/>
          <p:cNvPicPr preferRelativeResize="0"/>
          <p:nvPr/>
        </p:nvPicPr>
        <p:blipFill rotWithShape="1">
          <a:blip r:embed="rId5">
            <a:alphaModFix/>
          </a:blip>
          <a:srcRect/>
          <a:stretch/>
        </p:blipFill>
        <p:spPr>
          <a:xfrm>
            <a:off x="969973" y="4814022"/>
            <a:ext cx="905435" cy="921953"/>
          </a:xfrm>
          <a:prstGeom prst="rect">
            <a:avLst/>
          </a:prstGeom>
          <a:noFill/>
          <a:ln>
            <a:noFill/>
          </a:ln>
        </p:spPr>
      </p:pic>
      <p:sp>
        <p:nvSpPr>
          <p:cNvPr id="1473" name="Google Shape;1473;g2b028f65de4_2_5"/>
          <p:cNvSpPr txBox="1"/>
          <p:nvPr/>
        </p:nvSpPr>
        <p:spPr>
          <a:xfrm>
            <a:off x="4473136" y="1377737"/>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5.</a:t>
            </a:r>
            <a:endParaRPr/>
          </a:p>
        </p:txBody>
      </p:sp>
      <p:pic>
        <p:nvPicPr>
          <p:cNvPr id="1474" name="Google Shape;1474;g2b028f65de4_2_5"/>
          <p:cNvPicPr preferRelativeResize="0"/>
          <p:nvPr/>
        </p:nvPicPr>
        <p:blipFill rotWithShape="1">
          <a:blip r:embed="rId6">
            <a:alphaModFix/>
          </a:blip>
          <a:srcRect/>
          <a:stretch/>
        </p:blipFill>
        <p:spPr>
          <a:xfrm>
            <a:off x="8875546" y="3693767"/>
            <a:ext cx="2484713" cy="628619"/>
          </a:xfrm>
          <a:prstGeom prst="rect">
            <a:avLst/>
          </a:prstGeom>
          <a:noFill/>
          <a:ln>
            <a:noFill/>
          </a:ln>
        </p:spPr>
      </p:pic>
      <p:sp>
        <p:nvSpPr>
          <p:cNvPr id="1475" name="Google Shape;1475;g2b028f65de4_2_5"/>
          <p:cNvSpPr txBox="1"/>
          <p:nvPr/>
        </p:nvSpPr>
        <p:spPr>
          <a:xfrm>
            <a:off x="4440961" y="2620483"/>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6.</a:t>
            </a:r>
            <a:endParaRPr/>
          </a:p>
        </p:txBody>
      </p:sp>
      <p:pic>
        <p:nvPicPr>
          <p:cNvPr id="1476" name="Google Shape;1476;g2b028f65de4_2_5"/>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5039593" y="2516302"/>
            <a:ext cx="1304017" cy="1160524"/>
          </a:xfrm>
          <a:prstGeom prst="rect">
            <a:avLst/>
          </a:prstGeom>
          <a:noFill/>
          <a:ln>
            <a:noFill/>
          </a:ln>
        </p:spPr>
      </p:pic>
      <p:sp>
        <p:nvSpPr>
          <p:cNvPr id="1477" name="Google Shape;1477;g2b028f65de4_2_5"/>
          <p:cNvSpPr txBox="1"/>
          <p:nvPr/>
        </p:nvSpPr>
        <p:spPr>
          <a:xfrm>
            <a:off x="4440961" y="4054676"/>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7.</a:t>
            </a:r>
            <a:endParaRPr/>
          </a:p>
        </p:txBody>
      </p:sp>
      <p:pic>
        <p:nvPicPr>
          <p:cNvPr id="1478" name="Google Shape;1478;g2b028f65de4_2_5"/>
          <p:cNvPicPr preferRelativeResize="0"/>
          <p:nvPr/>
        </p:nvPicPr>
        <p:blipFill rotWithShape="1">
          <a:blip r:embed="rId8">
            <a:alphaModFix/>
          </a:blip>
          <a:srcRect/>
          <a:stretch/>
        </p:blipFill>
        <p:spPr>
          <a:xfrm>
            <a:off x="8931914" y="2667904"/>
            <a:ext cx="2566684" cy="435448"/>
          </a:xfrm>
          <a:prstGeom prst="rect">
            <a:avLst/>
          </a:prstGeom>
          <a:noFill/>
          <a:ln>
            <a:noFill/>
          </a:ln>
        </p:spPr>
      </p:pic>
      <p:sp>
        <p:nvSpPr>
          <p:cNvPr id="1479" name="Google Shape;1479;g2b028f65de4_2_5"/>
          <p:cNvSpPr txBox="1"/>
          <p:nvPr/>
        </p:nvSpPr>
        <p:spPr>
          <a:xfrm>
            <a:off x="4440961" y="5559105"/>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8.</a:t>
            </a:r>
            <a:endParaRPr/>
          </a:p>
        </p:txBody>
      </p:sp>
      <p:sp>
        <p:nvSpPr>
          <p:cNvPr id="1480" name="Google Shape;1480;g2b028f65de4_2_5"/>
          <p:cNvSpPr txBox="1"/>
          <p:nvPr/>
        </p:nvSpPr>
        <p:spPr>
          <a:xfrm>
            <a:off x="8132133" y="1333852"/>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9.</a:t>
            </a:r>
            <a:endParaRPr/>
          </a:p>
        </p:txBody>
      </p:sp>
      <p:sp>
        <p:nvSpPr>
          <p:cNvPr id="1481" name="Google Shape;1481;g2b028f65de4_2_5"/>
          <p:cNvSpPr txBox="1"/>
          <p:nvPr/>
        </p:nvSpPr>
        <p:spPr>
          <a:xfrm>
            <a:off x="8880692" y="4661808"/>
            <a:ext cx="2323200" cy="415442"/>
          </a:xfrm>
          <a:prstGeom prst="rect">
            <a:avLst/>
          </a:prstGeom>
          <a:noFill/>
          <a:ln>
            <a:noFill/>
          </a:ln>
        </p:spPr>
        <p:txBody>
          <a:bodyPr spcFirstLastPara="1" wrap="square" lIns="121897" tIns="60932" rIns="121897" bIns="60932" anchor="t" anchorCtr="0">
            <a:spAutoFit/>
          </a:bodyPr>
          <a:lstStyle/>
          <a:p>
            <a:pPr>
              <a:buClr>
                <a:srgbClr val="000000"/>
              </a:buClr>
              <a:buSzPts val="1400"/>
            </a:pPr>
            <a:r>
              <a:rPr lang="en-US" sz="1900">
                <a:solidFill>
                  <a:srgbClr val="000000"/>
                </a:solidFill>
                <a:latin typeface="Calibri"/>
                <a:ea typeface="Calibri"/>
                <a:cs typeface="Calibri"/>
                <a:sym typeface="Calibri"/>
              </a:rPr>
              <a:t>EAB Awards Program</a:t>
            </a:r>
            <a:endParaRPr/>
          </a:p>
        </p:txBody>
      </p:sp>
      <p:sp>
        <p:nvSpPr>
          <p:cNvPr id="1482" name="Google Shape;1482;g2b028f65de4_2_5"/>
          <p:cNvSpPr txBox="1"/>
          <p:nvPr/>
        </p:nvSpPr>
        <p:spPr>
          <a:xfrm>
            <a:off x="8102293" y="2540300"/>
            <a:ext cx="7784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10.</a:t>
            </a:r>
            <a:endParaRPr/>
          </a:p>
        </p:txBody>
      </p:sp>
      <p:sp>
        <p:nvSpPr>
          <p:cNvPr id="1483" name="Google Shape;1483;g2b028f65de4_2_5"/>
          <p:cNvSpPr txBox="1"/>
          <p:nvPr/>
        </p:nvSpPr>
        <p:spPr>
          <a:xfrm>
            <a:off x="8135859" y="3665161"/>
            <a:ext cx="7828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11.</a:t>
            </a:r>
            <a:endParaRPr/>
          </a:p>
        </p:txBody>
      </p:sp>
      <p:sp>
        <p:nvSpPr>
          <p:cNvPr id="1484" name="Google Shape;1484;g2b028f65de4_2_5"/>
          <p:cNvSpPr txBox="1"/>
          <p:nvPr/>
        </p:nvSpPr>
        <p:spPr>
          <a:xfrm>
            <a:off x="319921" y="5016724"/>
            <a:ext cx="5796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4.</a:t>
            </a:r>
            <a:endParaRPr/>
          </a:p>
        </p:txBody>
      </p:sp>
      <p:pic>
        <p:nvPicPr>
          <p:cNvPr id="1485" name="Google Shape;1485;g2b028f65de4_2_5"/>
          <p:cNvPicPr preferRelativeResize="0"/>
          <p:nvPr/>
        </p:nvPicPr>
        <p:blipFill rotWithShape="1">
          <a:blip r:embed="rId9">
            <a:alphaModFix/>
          </a:blip>
          <a:srcRect/>
          <a:stretch/>
        </p:blipFill>
        <p:spPr>
          <a:xfrm>
            <a:off x="5018870" y="3791688"/>
            <a:ext cx="2543807" cy="1201408"/>
          </a:xfrm>
          <a:prstGeom prst="rect">
            <a:avLst/>
          </a:prstGeom>
          <a:noFill/>
          <a:ln>
            <a:noFill/>
          </a:ln>
        </p:spPr>
      </p:pic>
      <p:sp>
        <p:nvSpPr>
          <p:cNvPr id="1486" name="Google Shape;1486;g2b028f65de4_2_5"/>
          <p:cNvSpPr txBox="1"/>
          <p:nvPr/>
        </p:nvSpPr>
        <p:spPr>
          <a:xfrm>
            <a:off x="8135336" y="4559797"/>
            <a:ext cx="786400" cy="615600"/>
          </a:xfrm>
          <a:prstGeom prst="rect">
            <a:avLst/>
          </a:prstGeom>
          <a:noFill/>
          <a:ln>
            <a:noFill/>
          </a:ln>
        </p:spPr>
        <p:txBody>
          <a:bodyPr spcFirstLastPara="1" wrap="square" lIns="121897" tIns="60932" rIns="121897" bIns="60932" anchor="t" anchorCtr="0">
            <a:spAutoFit/>
          </a:bodyPr>
          <a:lstStyle/>
          <a:p>
            <a:pPr>
              <a:buClr>
                <a:srgbClr val="0066A1"/>
              </a:buClr>
              <a:buSzPts val="2400"/>
            </a:pPr>
            <a:r>
              <a:rPr lang="en-US" sz="3200" b="1">
                <a:solidFill>
                  <a:srgbClr val="0066A1"/>
                </a:solidFill>
                <a:latin typeface="Calibri"/>
                <a:ea typeface="Calibri"/>
                <a:cs typeface="Calibri"/>
                <a:sym typeface="Calibri"/>
              </a:rPr>
              <a:t>12.</a:t>
            </a:r>
            <a:endParaRPr/>
          </a:p>
        </p:txBody>
      </p:sp>
      <p:pic>
        <p:nvPicPr>
          <p:cNvPr id="1487" name="Google Shape;1487;g2b028f65de4_2_5"/>
          <p:cNvPicPr preferRelativeResize="0"/>
          <p:nvPr/>
        </p:nvPicPr>
        <p:blipFill rotWithShape="1">
          <a:blip r:embed="rId10">
            <a:alphaModFix/>
          </a:blip>
          <a:srcRect/>
          <a:stretch/>
        </p:blipFill>
        <p:spPr>
          <a:xfrm>
            <a:off x="5127164" y="1101851"/>
            <a:ext cx="958128" cy="1160524"/>
          </a:xfrm>
          <a:prstGeom prst="rect">
            <a:avLst/>
          </a:prstGeom>
          <a:noFill/>
          <a:ln>
            <a:noFill/>
          </a:ln>
        </p:spPr>
      </p:pic>
      <p:sp>
        <p:nvSpPr>
          <p:cNvPr id="1488" name="Google Shape;1488;g2b028f65de4_2_5"/>
          <p:cNvSpPr txBox="1"/>
          <p:nvPr/>
        </p:nvSpPr>
        <p:spPr>
          <a:xfrm>
            <a:off x="8132133" y="5573859"/>
            <a:ext cx="786400" cy="615600"/>
          </a:xfrm>
          <a:prstGeom prst="rect">
            <a:avLst/>
          </a:prstGeom>
          <a:noFill/>
          <a:ln>
            <a:noFill/>
          </a:ln>
        </p:spPr>
        <p:txBody>
          <a:bodyPr spcFirstLastPara="1" wrap="square" lIns="121897" tIns="60932" rIns="121897" bIns="60932" anchor="t" anchorCtr="0">
            <a:spAutoFit/>
          </a:bodyPr>
          <a:lstStyle/>
          <a:p>
            <a:r>
              <a:rPr lang="en-US" sz="3200" b="1">
                <a:solidFill>
                  <a:srgbClr val="0066A1"/>
                </a:solidFill>
                <a:latin typeface="Calibri"/>
                <a:ea typeface="Calibri"/>
                <a:cs typeface="Calibri"/>
                <a:sym typeface="Calibri"/>
              </a:rPr>
              <a:t>13.</a:t>
            </a:r>
            <a:endParaRPr/>
          </a:p>
        </p:txBody>
      </p:sp>
      <p:sp>
        <p:nvSpPr>
          <p:cNvPr id="1489" name="Google Shape;1489;g2b028f65de4_2_5"/>
          <p:cNvSpPr txBox="1"/>
          <p:nvPr/>
        </p:nvSpPr>
        <p:spPr>
          <a:xfrm>
            <a:off x="9906000" y="5435772"/>
            <a:ext cx="1930400" cy="492400"/>
          </a:xfrm>
          <a:prstGeom prst="rect">
            <a:avLst/>
          </a:prstGeom>
          <a:solidFill>
            <a:schemeClr val="lt1"/>
          </a:solidFill>
          <a:ln>
            <a:noFill/>
          </a:ln>
        </p:spPr>
        <p:txBody>
          <a:bodyPr spcFirstLastPara="1" wrap="square" lIns="121897" tIns="60932" rIns="121897" bIns="60932" anchor="t" anchorCtr="0">
            <a:spAutoFit/>
          </a:bodyPr>
          <a:lstStyle/>
          <a:p>
            <a:pPr>
              <a:buClr>
                <a:schemeClr val="dk1"/>
              </a:buClr>
              <a:buSzPts val="1800"/>
            </a:pPr>
            <a:endParaRPr sz="2400">
              <a:solidFill>
                <a:srgbClr val="000000"/>
              </a:solidFill>
              <a:latin typeface="Calibri"/>
              <a:ea typeface="Calibri"/>
              <a:cs typeface="Calibri"/>
              <a:sym typeface="Calibri"/>
            </a:endParaRPr>
          </a:p>
        </p:txBody>
      </p:sp>
      <p:pic>
        <p:nvPicPr>
          <p:cNvPr id="1490" name="Google Shape;1490;g2b028f65de4_2_5"/>
          <p:cNvPicPr preferRelativeResize="0"/>
          <p:nvPr/>
        </p:nvPicPr>
        <p:blipFill rotWithShape="1">
          <a:blip r:embed="rId11">
            <a:alphaModFix/>
          </a:blip>
          <a:srcRect/>
          <a:stretch/>
        </p:blipFill>
        <p:spPr>
          <a:xfrm>
            <a:off x="8880693" y="1333852"/>
            <a:ext cx="2669129" cy="679728"/>
          </a:xfrm>
          <a:prstGeom prst="rect">
            <a:avLst/>
          </a:prstGeom>
          <a:noFill/>
          <a:ln>
            <a:noFill/>
          </a:ln>
        </p:spPr>
      </p:pic>
      <p:sp>
        <p:nvSpPr>
          <p:cNvPr id="1491" name="Google Shape;1491;g2b028f65de4_2_5"/>
          <p:cNvSpPr/>
          <p:nvPr/>
        </p:nvSpPr>
        <p:spPr>
          <a:xfrm>
            <a:off x="0" y="6576591"/>
            <a:ext cx="12192000" cy="369200"/>
          </a:xfrm>
          <a:prstGeom prst="rect">
            <a:avLst/>
          </a:prstGeom>
          <a:noFill/>
          <a:ln>
            <a:noFill/>
          </a:ln>
        </p:spPr>
        <p:txBody>
          <a:bodyPr spcFirstLastPara="1" wrap="square" lIns="121897" tIns="60932" rIns="121897" bIns="60932" anchor="t" anchorCtr="0">
            <a:noAutofit/>
          </a:bodyPr>
          <a:lstStyle/>
          <a:p>
            <a:pPr algn="ctr">
              <a:buClr>
                <a:srgbClr val="FFFFFF"/>
              </a:buClr>
              <a:buSzPts val="1200"/>
            </a:pPr>
            <a:r>
              <a:rPr lang="en-US" sz="1600">
                <a:solidFill>
                  <a:srgbClr val="FFFFFF"/>
                </a:solidFill>
                <a:latin typeface="Calibri"/>
                <a:ea typeface="Calibri"/>
                <a:cs typeface="Calibri"/>
                <a:sym typeface="Calibri"/>
              </a:rPr>
              <a:t>IEEE Proprietary</a:t>
            </a:r>
            <a:endParaRPr/>
          </a:p>
        </p:txBody>
      </p:sp>
      <p:sp>
        <p:nvSpPr>
          <p:cNvPr id="1492" name="Google Shape;1492;g2b028f65de4_2_5"/>
          <p:cNvSpPr txBox="1"/>
          <p:nvPr/>
        </p:nvSpPr>
        <p:spPr>
          <a:xfrm>
            <a:off x="8880692" y="5662592"/>
            <a:ext cx="2801600" cy="415442"/>
          </a:xfrm>
          <a:prstGeom prst="rect">
            <a:avLst/>
          </a:prstGeom>
          <a:solidFill>
            <a:schemeClr val="lt1"/>
          </a:solidFill>
          <a:ln>
            <a:noFill/>
          </a:ln>
        </p:spPr>
        <p:txBody>
          <a:bodyPr spcFirstLastPara="1" wrap="square" lIns="121897" tIns="60932" rIns="121897" bIns="60932" anchor="t" anchorCtr="0">
            <a:spAutoFit/>
          </a:bodyPr>
          <a:lstStyle/>
          <a:p>
            <a:pPr>
              <a:buClr>
                <a:srgbClr val="262626"/>
              </a:buClr>
              <a:buSzPts val="1400"/>
            </a:pPr>
            <a:r>
              <a:rPr lang="en-US" sz="1900">
                <a:solidFill>
                  <a:srgbClr val="262626"/>
                </a:solidFill>
                <a:latin typeface="Calibri"/>
                <a:ea typeface="Calibri"/>
                <a:cs typeface="Calibri"/>
                <a:sym typeface="Calibri"/>
              </a:rPr>
              <a:t>President’s Scholarship</a:t>
            </a:r>
            <a:endParaRPr/>
          </a:p>
        </p:txBody>
      </p:sp>
      <p:sp>
        <p:nvSpPr>
          <p:cNvPr id="1493" name="Google Shape;1493;g2b028f65de4_2_5"/>
          <p:cNvSpPr txBox="1"/>
          <p:nvPr/>
        </p:nvSpPr>
        <p:spPr>
          <a:xfrm>
            <a:off x="800285" y="2481011"/>
            <a:ext cx="3335600" cy="615600"/>
          </a:xfrm>
          <a:prstGeom prst="rect">
            <a:avLst/>
          </a:prstGeom>
          <a:noFill/>
          <a:ln>
            <a:noFill/>
          </a:ln>
        </p:spPr>
        <p:txBody>
          <a:bodyPr spcFirstLastPara="1" wrap="square" lIns="121897" tIns="60932" rIns="121897" bIns="60932" anchor="t" anchorCtr="0">
            <a:spAutoFit/>
          </a:bodyPr>
          <a:lstStyle/>
          <a:p>
            <a:r>
              <a:rPr lang="en-US" sz="1900" b="1">
                <a:solidFill>
                  <a:srgbClr val="E37222"/>
                </a:solidFill>
                <a:latin typeface="Calibri"/>
                <a:ea typeface="Calibri"/>
                <a:cs typeface="Calibri"/>
                <a:sym typeface="Calibri"/>
              </a:rPr>
              <a:t>Continuing Education Products </a:t>
            </a:r>
            <a:r>
              <a:rPr lang="en-US" sz="1300" i="1">
                <a:solidFill>
                  <a:srgbClr val="0066A1"/>
                </a:solidFill>
                <a:latin typeface="Calibri"/>
                <a:ea typeface="Calibri"/>
                <a:cs typeface="Calibri"/>
                <a:sym typeface="Calibri"/>
              </a:rPr>
              <a:t>including</a:t>
            </a:r>
            <a:endParaRPr/>
          </a:p>
        </p:txBody>
      </p:sp>
      <p:pic>
        <p:nvPicPr>
          <p:cNvPr id="1494" name="Google Shape;1494;g2b028f65de4_2_5"/>
          <p:cNvPicPr preferRelativeResize="0"/>
          <p:nvPr/>
        </p:nvPicPr>
        <p:blipFill rotWithShape="1">
          <a:blip r:embed="rId12" cstate="email">
            <a:alphaModFix/>
            <a:extLst>
              <a:ext uri="{28A0092B-C50C-407E-A947-70E740481C1C}">
                <a14:useLocalDpi xmlns:a14="http://schemas.microsoft.com/office/drawing/2010/main"/>
              </a:ext>
            </a:extLst>
          </a:blip>
          <a:srcRect/>
          <a:stretch/>
        </p:blipFill>
        <p:spPr>
          <a:xfrm>
            <a:off x="5098364" y="5274998"/>
            <a:ext cx="1693333" cy="1128889"/>
          </a:xfrm>
          <a:prstGeom prst="rect">
            <a:avLst/>
          </a:prstGeom>
          <a:noFill/>
          <a:ln>
            <a:noFill/>
          </a:ln>
        </p:spPr>
      </p:pic>
      <p:pic>
        <p:nvPicPr>
          <p:cNvPr id="1495" name="Google Shape;1495;g2b028f65de4_2_5"/>
          <p:cNvPicPr preferRelativeResize="0"/>
          <p:nvPr/>
        </p:nvPicPr>
        <p:blipFill>
          <a:blip r:embed="rId13" cstate="email">
            <a:alphaModFix/>
            <a:extLst>
              <a:ext uri="{28A0092B-C50C-407E-A947-70E740481C1C}">
                <a14:useLocalDpi xmlns:a14="http://schemas.microsoft.com/office/drawing/2010/main"/>
              </a:ext>
            </a:extLst>
          </a:blip>
          <a:stretch>
            <a:fillRect/>
          </a:stretch>
        </p:blipFill>
        <p:spPr>
          <a:xfrm>
            <a:off x="1589655" y="2848100"/>
            <a:ext cx="1661400" cy="369200"/>
          </a:xfrm>
          <a:prstGeom prst="rect">
            <a:avLst/>
          </a:prstGeom>
          <a:noFill/>
          <a:ln>
            <a:noFill/>
          </a:ln>
        </p:spPr>
      </p:pic>
    </p:spTree>
    <p:extLst>
      <p:ext uri="{BB962C8B-B14F-4D97-AF65-F5344CB8AC3E}">
        <p14:creationId xmlns:p14="http://schemas.microsoft.com/office/powerpoint/2010/main" val="422128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B88-F243-0967-CFD0-2F53A1CADB32}"/>
              </a:ext>
            </a:extLst>
          </p:cNvPr>
          <p:cNvSpPr>
            <a:spLocks noGrp="1"/>
          </p:cNvSpPr>
          <p:nvPr>
            <p:ph type="title"/>
          </p:nvPr>
        </p:nvSpPr>
        <p:spPr>
          <a:xfrm>
            <a:off x="848833" y="205636"/>
            <a:ext cx="9380456" cy="719396"/>
          </a:xfrm>
        </p:spPr>
        <p:txBody>
          <a:bodyPr>
            <a:normAutofit/>
          </a:bodyPr>
          <a:lstStyle/>
          <a:p>
            <a:r>
              <a:rPr lang="en-US" sz="3200" dirty="0"/>
              <a:t>EAB – PROGRAMMES &amp; FUNDING OPPORTUNITIES</a:t>
            </a:r>
          </a:p>
        </p:txBody>
      </p:sp>
      <p:pic>
        <p:nvPicPr>
          <p:cNvPr id="4" name="Google Shape;1702;p282">
            <a:hlinkClick r:id="rId2"/>
          </p:cNvPr>
          <p:cNvPicPr preferRelativeResize="0">
            <a:picLocks noGrp="1"/>
          </p:cNvPicPr>
          <p:nvPr>
            <p:ph idx="1"/>
          </p:nvPr>
        </p:nvPicPr>
        <p:blipFill rotWithShape="1">
          <a:blip r:embed="rId3" cstate="email">
            <a:alphaModFix/>
            <a:extLst>
              <a:ext uri="{28A0092B-C50C-407E-A947-70E740481C1C}">
                <a14:useLocalDpi xmlns:a14="http://schemas.microsoft.com/office/drawing/2010/main"/>
              </a:ext>
            </a:extLst>
          </a:blip>
          <a:srcRect/>
          <a:stretch/>
        </p:blipFill>
        <p:spPr>
          <a:xfrm>
            <a:off x="66709" y="1414115"/>
            <a:ext cx="1409524" cy="1200000"/>
          </a:xfrm>
          <a:prstGeom prst="rect">
            <a:avLst/>
          </a:prstGeom>
          <a:noFill/>
          <a:ln>
            <a:noFill/>
          </a:ln>
        </p:spPr>
      </p:pic>
      <p:pic>
        <p:nvPicPr>
          <p:cNvPr id="5" name="Google Shape;1469;g2b028f65de4_2_5" descr="IEEE Learning Network logo"/>
          <p:cNvPicPr preferRelativeResize="0"/>
          <p:nvPr/>
        </p:nvPicPr>
        <p:blipFill rotWithShape="1">
          <a:blip r:embed="rId4" cstate="email">
            <a:alphaModFix/>
            <a:extLst>
              <a:ext uri="{28A0092B-C50C-407E-A947-70E740481C1C}">
                <a14:useLocalDpi xmlns:a14="http://schemas.microsoft.com/office/drawing/2010/main"/>
              </a:ext>
            </a:extLst>
          </a:blip>
          <a:srcRect l="5123" t="16111" r="6693" b="18263"/>
          <a:stretch/>
        </p:blipFill>
        <p:spPr>
          <a:xfrm>
            <a:off x="66709" y="3306713"/>
            <a:ext cx="2492695" cy="630321"/>
          </a:xfrm>
          <a:prstGeom prst="rect">
            <a:avLst/>
          </a:prstGeom>
          <a:noFill/>
          <a:ln>
            <a:noFill/>
          </a:ln>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871" y="5132935"/>
            <a:ext cx="3095625"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996754" y="4984178"/>
            <a:ext cx="7525751" cy="1477328"/>
          </a:xfrm>
          <a:prstGeom prst="rect">
            <a:avLst/>
          </a:prstGeom>
        </p:spPr>
        <p:txBody>
          <a:bodyPr wrap="square">
            <a:spAutoFit/>
          </a:bodyPr>
          <a:lstStyle/>
          <a:p>
            <a:r>
              <a:rPr lang="en-US" dirty="0">
                <a:solidFill>
                  <a:srgbClr val="333333"/>
                </a:solidFill>
                <a:latin typeface="Helvetica Neue"/>
              </a:rPr>
              <a:t>Empowers students to work with local service organizations to apply technical knowledge to implement solutions for a community’s unique challenges. </a:t>
            </a:r>
          </a:p>
          <a:p>
            <a:endParaRPr lang="en-US" b="0" i="0" dirty="0">
              <a:solidFill>
                <a:srgbClr val="333333"/>
              </a:solidFill>
              <a:effectLst/>
              <a:latin typeface="Helvetica Neue"/>
            </a:endParaRPr>
          </a:p>
          <a:p>
            <a:r>
              <a:rPr lang="en-US" b="1" dirty="0">
                <a:solidFill>
                  <a:srgbClr val="333333"/>
                </a:solidFill>
                <a:latin typeface="Helvetica Neue"/>
              </a:rPr>
              <a:t>FUNDINNG:  Up to 10,000 USD  - Deadline: May , 2024</a:t>
            </a:r>
            <a:endParaRPr lang="en-US" b="1" i="0" dirty="0">
              <a:solidFill>
                <a:srgbClr val="333333"/>
              </a:solidFill>
              <a:effectLst/>
              <a:latin typeface="Helvetica Neue"/>
            </a:endParaRPr>
          </a:p>
        </p:txBody>
      </p:sp>
      <p:sp>
        <p:nvSpPr>
          <p:cNvPr id="9" name="Rectangle 8"/>
          <p:cNvSpPr/>
          <p:nvPr/>
        </p:nvSpPr>
        <p:spPr>
          <a:xfrm>
            <a:off x="3383254" y="1414115"/>
            <a:ext cx="8285649" cy="132343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cs typeface="Calibri"/>
                <a:sym typeface="Calibri"/>
              </a:rPr>
              <a:t>STEM Grant Program </a:t>
            </a:r>
            <a:r>
              <a:rPr lang="en-US" sz="2000" kern="0" dirty="0">
                <a:solidFill>
                  <a:srgbClr val="000000"/>
                </a:solidFill>
                <a:cs typeface="Calibri"/>
                <a:sym typeface="Calibri"/>
              </a:rPr>
              <a:t>- </a:t>
            </a:r>
            <a:r>
              <a:rPr kumimoji="0" lang="en-US" sz="2000" b="0" i="0" u="none" strike="noStrike" kern="0" cap="none" spc="0" normalizeH="0" baseline="0" noProof="0" dirty="0">
                <a:ln>
                  <a:noFill/>
                </a:ln>
                <a:solidFill>
                  <a:srgbClr val="000000"/>
                </a:solidFill>
                <a:effectLst/>
                <a:uLnTx/>
                <a:uFillTx/>
                <a:cs typeface="Calibri"/>
                <a:sym typeface="Calibri"/>
              </a:rPr>
              <a:t>designed to spur STEM outreach &amp; innovation </a:t>
            </a:r>
          </a:p>
          <a:p>
            <a:pPr marL="0" marR="0" lvl="0" indent="0" defTabSz="914400" eaLnBrk="1" fontAlgn="auto" latinLnBrk="0" hangingPunct="1">
              <a:lnSpc>
                <a:spcPct val="100000"/>
              </a:lnSpc>
              <a:spcBef>
                <a:spcPts val="0"/>
              </a:spcBef>
              <a:spcAft>
                <a:spcPts val="0"/>
              </a:spcAft>
              <a:buClrTx/>
              <a:buSzTx/>
              <a:buFontTx/>
              <a:buNone/>
              <a:tabLst/>
              <a:defRPr/>
            </a:pPr>
            <a:endParaRPr lang="en-US" sz="2000" kern="0" dirty="0">
              <a:solidFill>
                <a:srgbClr val="000000"/>
              </a:solidFill>
              <a:cs typeface="Calibri"/>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rgbClr val="000000"/>
                </a:solidFill>
                <a:cs typeface="Calibri"/>
                <a:sym typeface="Calibri"/>
              </a:rPr>
              <a:t>P</a:t>
            </a:r>
            <a:r>
              <a:rPr kumimoji="0" lang="en-US" sz="2000" b="0" i="0" u="none" strike="noStrike" kern="0" cap="none" spc="0" normalizeH="0" baseline="0" noProof="0" dirty="0" err="1">
                <a:ln>
                  <a:noFill/>
                </a:ln>
                <a:solidFill>
                  <a:srgbClr val="000000"/>
                </a:solidFill>
                <a:effectLst/>
                <a:uLnTx/>
                <a:uFillTx/>
                <a:cs typeface="Calibri"/>
                <a:sym typeface="Calibri"/>
              </a:rPr>
              <a:t>rovides</a:t>
            </a:r>
            <a:r>
              <a:rPr kumimoji="0" lang="en-US" sz="2000" b="0" i="0" u="none" strike="noStrike" kern="0" cap="none" spc="0" normalizeH="0" baseline="0" noProof="0" dirty="0">
                <a:ln>
                  <a:noFill/>
                </a:ln>
                <a:solidFill>
                  <a:srgbClr val="000000"/>
                </a:solidFill>
                <a:effectLst/>
                <a:uLnTx/>
                <a:uFillTx/>
                <a:cs typeface="Calibri"/>
                <a:sym typeface="Calibri"/>
              </a:rPr>
              <a:t>  funding to IEEE volunteers to develop new STEM programs or enhance existing programs.</a:t>
            </a:r>
            <a:r>
              <a:rPr kumimoji="0" lang="en-US" sz="2000" b="1" i="0" u="none" strike="noStrike" kern="0" cap="none" spc="0" normalizeH="0" baseline="0" noProof="0" dirty="0">
                <a:ln>
                  <a:noFill/>
                </a:ln>
                <a:solidFill>
                  <a:srgbClr val="000000"/>
                </a:solidFill>
                <a:effectLst/>
                <a:uLnTx/>
                <a:uFillTx/>
                <a:cs typeface="Calibri"/>
                <a:sym typeface="Calibri"/>
              </a:rPr>
              <a:t> </a:t>
            </a:r>
            <a:endParaRPr kumimoji="0" lang="en-US" sz="2000" b="0" i="0" u="none" strike="noStrike" kern="0" cap="none" spc="0" normalizeH="0" baseline="0" noProof="0" dirty="0">
              <a:ln>
                <a:noFill/>
              </a:ln>
              <a:solidFill>
                <a:sysClr val="windowText" lastClr="000000"/>
              </a:solidFill>
              <a:effectLst/>
              <a:uLnTx/>
              <a:uFillTx/>
            </a:endParaRPr>
          </a:p>
        </p:txBody>
      </p:sp>
      <p:sp>
        <p:nvSpPr>
          <p:cNvPr id="10" name="Rectangle 9"/>
          <p:cNvSpPr/>
          <p:nvPr/>
        </p:nvSpPr>
        <p:spPr>
          <a:xfrm>
            <a:off x="3383254" y="3179134"/>
            <a:ext cx="8021414" cy="2308324"/>
          </a:xfrm>
          <a:prstGeom prst="rect">
            <a:avLst/>
          </a:prstGeom>
        </p:spPr>
        <p:txBody>
          <a:bodyPr wrap="square">
            <a:spAutoFit/>
          </a:bodyPr>
          <a:lstStyle/>
          <a:p>
            <a:r>
              <a:rPr lang="en-US" sz="2400" dirty="0"/>
              <a:t>Online portal for continuing education products from many organizational units and Societies across IEEE.</a:t>
            </a:r>
          </a:p>
          <a:p>
            <a:pPr lvl="0"/>
            <a:r>
              <a:rPr lang="en-US" sz="2400" dirty="0"/>
              <a:t>Representing Regions 5, 7, 8, 9, 10 and 28 Sections </a:t>
            </a:r>
          </a:p>
          <a:p>
            <a:endParaRPr lang="en-US" sz="2400" dirty="0"/>
          </a:p>
          <a:p>
            <a:endParaRPr lang="en-US" sz="2400" dirty="0"/>
          </a:p>
          <a:p>
            <a:endParaRPr lang="en-US" sz="2400" dirty="0"/>
          </a:p>
        </p:txBody>
      </p:sp>
    </p:spTree>
    <p:extLst>
      <p:ext uri="{BB962C8B-B14F-4D97-AF65-F5344CB8AC3E}">
        <p14:creationId xmlns:p14="http://schemas.microsoft.com/office/powerpoint/2010/main" val="118503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C8DF3-9E42-58F8-B3C3-83DEE2184A08}"/>
              </a:ext>
            </a:extLst>
          </p:cNvPr>
          <p:cNvSpPr>
            <a:spLocks noGrp="1"/>
          </p:cNvSpPr>
          <p:nvPr>
            <p:ph type="title"/>
          </p:nvPr>
        </p:nvSpPr>
        <p:spPr>
          <a:xfrm>
            <a:off x="901995" y="0"/>
            <a:ext cx="9380456" cy="914400"/>
          </a:xfrm>
        </p:spPr>
        <p:txBody>
          <a:bodyPr/>
          <a:lstStyle/>
          <a:p>
            <a:r>
              <a:rPr lang="en-US" dirty="0"/>
              <a:t>AWARDS</a:t>
            </a:r>
          </a:p>
        </p:txBody>
      </p:sp>
      <p:sp>
        <p:nvSpPr>
          <p:cNvPr id="4" name="Content Placeholder 3">
            <a:extLst>
              <a:ext uri="{FF2B5EF4-FFF2-40B4-BE49-F238E27FC236}">
                <a16:creationId xmlns:a16="http://schemas.microsoft.com/office/drawing/2014/main" id="{2C747023-F776-5FED-95B4-3C94934F2A95}"/>
              </a:ext>
            </a:extLst>
          </p:cNvPr>
          <p:cNvSpPr>
            <a:spLocks noGrp="1"/>
          </p:cNvSpPr>
          <p:nvPr>
            <p:ph sz="half" idx="2"/>
          </p:nvPr>
        </p:nvSpPr>
        <p:spPr>
          <a:xfrm>
            <a:off x="6172199" y="1201480"/>
            <a:ext cx="5427921" cy="5103678"/>
          </a:xfrm>
        </p:spPr>
        <p:txBody>
          <a:bodyPr>
            <a:normAutofit lnSpcReduction="10000"/>
          </a:bodyPr>
          <a:lstStyle/>
          <a:p>
            <a:r>
              <a:rPr lang="en-US" b="1" dirty="0"/>
              <a:t>Recognize and honor major contributions</a:t>
            </a:r>
            <a:r>
              <a:rPr lang="en-US" dirty="0"/>
              <a:t> to engineering and technical education. </a:t>
            </a:r>
          </a:p>
          <a:p>
            <a:r>
              <a:rPr lang="en-US" dirty="0"/>
              <a:t>Award nominations are accepted 1 January each year. </a:t>
            </a:r>
          </a:p>
          <a:p>
            <a:r>
              <a:rPr lang="en-US" dirty="0"/>
              <a:t>The </a:t>
            </a:r>
            <a:r>
              <a:rPr lang="en-US" b="1" u="sng" dirty="0"/>
              <a:t>annual deadline </a:t>
            </a:r>
            <a:r>
              <a:rPr lang="en-US" dirty="0"/>
              <a:t>is the first Monday after 3</a:t>
            </a:r>
            <a:r>
              <a:rPr lang="en-US" u="sng" dirty="0"/>
              <a:t>0 April of that year</a:t>
            </a:r>
            <a:r>
              <a:rPr lang="en-US" dirty="0"/>
              <a:t>.</a:t>
            </a: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18978" y="1286541"/>
            <a:ext cx="6118814" cy="1754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16958" y="4805918"/>
            <a:ext cx="5858539" cy="830997"/>
          </a:xfrm>
          <a:prstGeom prst="rect">
            <a:avLst/>
          </a:prstGeom>
        </p:spPr>
        <p:txBody>
          <a:bodyPr wrap="square">
            <a:spAutoFit/>
          </a:bodyPr>
          <a:lstStyle/>
          <a:p>
            <a:r>
              <a:rPr lang="en-US" sz="4800" b="1" dirty="0">
                <a:solidFill>
                  <a:srgbClr val="002060"/>
                </a:solidFill>
              </a:rPr>
              <a:t>  REGION 3   AWARDS</a:t>
            </a:r>
          </a:p>
        </p:txBody>
      </p:sp>
    </p:spTree>
    <p:extLst>
      <p:ext uri="{BB962C8B-B14F-4D97-AF65-F5344CB8AC3E}">
        <p14:creationId xmlns:p14="http://schemas.microsoft.com/office/powerpoint/2010/main" val="233106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71614" cy="914400"/>
          </a:xfrm>
        </p:spPr>
        <p:txBody>
          <a:bodyPr/>
          <a:lstStyle/>
          <a:p>
            <a:endParaRPr lang="en-US" dirty="0"/>
          </a:p>
        </p:txBody>
      </p:sp>
      <p:sp>
        <p:nvSpPr>
          <p:cNvPr id="4" name="Content Placeholder 3"/>
          <p:cNvSpPr>
            <a:spLocks noGrp="1"/>
          </p:cNvSpPr>
          <p:nvPr>
            <p:ph sz="half" idx="2"/>
          </p:nvPr>
        </p:nvSpPr>
        <p:spPr/>
        <p:txBody>
          <a:bodyPr/>
          <a:lstStyle/>
          <a:p>
            <a:pPr marL="0" indent="0">
              <a:buNone/>
            </a:pPr>
            <a:endParaRPr lang="en-US"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59464" y="106326"/>
            <a:ext cx="8475922" cy="974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34" y="1476264"/>
            <a:ext cx="9462976"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927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861237"/>
            <a:ext cx="10515600" cy="4907588"/>
          </a:xfrm>
        </p:spPr>
        <p:txBody>
          <a:bodyPr>
            <a:normAutofit/>
          </a:bodyPr>
          <a:lstStyle/>
          <a:p>
            <a:pPr marL="914400" algn="ctr">
              <a:lnSpc>
                <a:spcPct val="70000"/>
              </a:lnSpc>
              <a:buNone/>
            </a:pPr>
            <a:r>
              <a:rPr lang="en-US" altLang="en-US" sz="6600" b="1" dirty="0">
                <a:solidFill>
                  <a:schemeClr val="hlink"/>
                </a:solidFill>
                <a:ea typeface="Calibri" pitchFamily="34" charset="0"/>
                <a:cs typeface="Times New Roman" pitchFamily="18" charset="0"/>
              </a:rPr>
              <a:t>THANK YOU</a:t>
            </a:r>
          </a:p>
          <a:p>
            <a:pPr marL="914400" algn="ctr">
              <a:lnSpc>
                <a:spcPct val="70000"/>
              </a:lnSpc>
              <a:buNone/>
            </a:pPr>
            <a:r>
              <a:rPr lang="en-US" altLang="en-US" sz="6600" b="1" dirty="0">
                <a:solidFill>
                  <a:schemeClr val="hlink"/>
                </a:solidFill>
                <a:ea typeface="Calibri" pitchFamily="34" charset="0"/>
                <a:cs typeface="Times New Roman" pitchFamily="18" charset="0"/>
              </a:rPr>
              <a:t>Q &amp; A</a:t>
            </a:r>
          </a:p>
          <a:p>
            <a:pPr marL="914400" algn="ctr">
              <a:lnSpc>
                <a:spcPct val="70000"/>
              </a:lnSpc>
              <a:buNone/>
            </a:pPr>
            <a:r>
              <a:rPr lang="en-US" altLang="en-US" sz="6600" b="1" dirty="0">
                <a:solidFill>
                  <a:schemeClr val="hlink"/>
                </a:solidFill>
                <a:ea typeface="Calibri" pitchFamily="34" charset="0"/>
                <a:cs typeface="Times New Roman" pitchFamily="18" charset="0"/>
              </a:rPr>
              <a:t>Contact: </a:t>
            </a:r>
          </a:p>
          <a:p>
            <a:pPr marL="914400" algn="ctr">
              <a:lnSpc>
                <a:spcPct val="70000"/>
              </a:lnSpc>
              <a:buNone/>
            </a:pPr>
            <a:r>
              <a:rPr lang="en-US" altLang="en-US" sz="6600" b="1" dirty="0">
                <a:solidFill>
                  <a:schemeClr val="hlink"/>
                </a:solidFill>
                <a:ea typeface="Calibri" pitchFamily="34" charset="0"/>
                <a:cs typeface="Times New Roman" pitchFamily="18" charset="0"/>
              </a:rPr>
              <a:t>Damith Wickramanayake:</a:t>
            </a:r>
          </a:p>
          <a:p>
            <a:pPr marL="914400" algn="ctr">
              <a:lnSpc>
                <a:spcPct val="70000"/>
              </a:lnSpc>
              <a:buNone/>
            </a:pPr>
            <a:r>
              <a:rPr lang="en-US" altLang="en-US" sz="6600" b="1" dirty="0">
                <a:solidFill>
                  <a:schemeClr val="hlink"/>
                </a:solidFill>
                <a:ea typeface="Calibri" pitchFamily="34" charset="0"/>
                <a:cs typeface="Times New Roman" pitchFamily="18" charset="0"/>
                <a:hlinkClick r:id="rId2"/>
              </a:rPr>
              <a:t>damithwick@ieee.org</a:t>
            </a:r>
            <a:endParaRPr lang="en-US" altLang="en-US" sz="6600" b="1" dirty="0">
              <a:solidFill>
                <a:schemeClr val="hlink"/>
              </a:solidFill>
              <a:ea typeface="Calibri" pitchFamily="34" charset="0"/>
              <a:cs typeface="Times New Roman" pitchFamily="18" charset="0"/>
            </a:endParaRPr>
          </a:p>
          <a:p>
            <a:pPr marL="0" lvl="0" indent="0" fontAlgn="base">
              <a:spcBef>
                <a:spcPts val="750"/>
              </a:spcBef>
              <a:spcAft>
                <a:spcPct val="0"/>
              </a:spcAft>
              <a:buClr>
                <a:srgbClr val="0066A1"/>
              </a:buClr>
              <a:buSzPct val="94000"/>
              <a:buNone/>
            </a:pPr>
            <a:endParaRPr lang="en-US" dirty="0"/>
          </a:p>
        </p:txBody>
      </p:sp>
    </p:spTree>
    <p:extLst>
      <p:ext uri="{BB962C8B-B14F-4D97-AF65-F5344CB8AC3E}">
        <p14:creationId xmlns:p14="http://schemas.microsoft.com/office/powerpoint/2010/main" val="3305313881"/>
      </p:ext>
    </p:extLst>
  </p:cSld>
  <p:clrMapOvr>
    <a:masterClrMapping/>
  </p:clrMapOvr>
</p:sld>
</file>

<file path=ppt/theme/theme1.xml><?xml version="1.0" encoding="utf-8"?>
<a:theme xmlns:a="http://schemas.openxmlformats.org/drawingml/2006/main" name="Office Theme">
  <a:themeElements>
    <a:clrScheme name="IEEE Bright">
      <a:dk1>
        <a:sysClr val="windowText" lastClr="000000"/>
      </a:dk1>
      <a:lt1>
        <a:sysClr val="window" lastClr="FFFFFF"/>
      </a:lt1>
      <a:dk2>
        <a:srgbClr val="44546A"/>
      </a:dk2>
      <a:lt2>
        <a:srgbClr val="E7E6E6"/>
      </a:lt2>
      <a:accent1>
        <a:srgbClr val="BA0C2F"/>
      </a:accent1>
      <a:accent2>
        <a:srgbClr val="FFA300"/>
      </a:accent2>
      <a:accent3>
        <a:srgbClr val="00843D"/>
      </a:accent3>
      <a:accent4>
        <a:srgbClr val="981D97"/>
      </a:accent4>
      <a:accent5>
        <a:srgbClr val="009CA6"/>
      </a:accent5>
      <a:accent6>
        <a:srgbClr val="00629B"/>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2024_presentation template" id="{8BCE901A-D5F4-7D4E-8543-1ADBF3A806AE}" vid="{1005ADA3-03A9-AC4D-A15A-FF945BCE6B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SEC2024_presentation template</Template>
  <TotalTime>240</TotalTime>
  <Words>578</Words>
  <Application>Microsoft Office PowerPoint</Application>
  <PresentationFormat>Widescreen</PresentationFormat>
  <Paragraphs>82</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 Neue</vt:lpstr>
      <vt:lpstr>Merriweather Sans</vt:lpstr>
      <vt:lpstr>Wingdings</vt:lpstr>
      <vt:lpstr>Office Theme</vt:lpstr>
      <vt:lpstr>REGION 3 EDUCATION ACTIVITIES</vt:lpstr>
      <vt:lpstr>Region 3 Education Activities</vt:lpstr>
      <vt:lpstr>IEEE Educational Activities Structure</vt:lpstr>
      <vt:lpstr>Educational Activities Priorities for 2024</vt:lpstr>
      <vt:lpstr>EAB – PROGRAMMES &amp; FUNDING OPPORTUNITIES</vt:lpstr>
      <vt:lpstr>AWARDS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Grigorian, Eric</dc:creator>
  <cp:lastModifiedBy>Donohoe, Pat</cp:lastModifiedBy>
  <cp:revision>19</cp:revision>
  <dcterms:created xsi:type="dcterms:W3CDTF">2024-01-28T22:59:39Z</dcterms:created>
  <dcterms:modified xsi:type="dcterms:W3CDTF">2024-03-21T00:08:25Z</dcterms:modified>
</cp:coreProperties>
</file>