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4982" r:id="rId2"/>
    <p:sldMasterId id="2147484994" r:id="rId3"/>
    <p:sldMasterId id="2147485006" r:id="rId4"/>
    <p:sldMasterId id="2147485018" r:id="rId5"/>
  </p:sldMasterIdLst>
  <p:notesMasterIdLst>
    <p:notesMasterId r:id="rId25"/>
  </p:notesMasterIdLst>
  <p:handoutMasterIdLst>
    <p:handoutMasterId r:id="rId26"/>
  </p:handoutMasterIdLst>
  <p:sldIdLst>
    <p:sldId id="256" r:id="rId6"/>
    <p:sldId id="443" r:id="rId7"/>
    <p:sldId id="259" r:id="rId8"/>
    <p:sldId id="444" r:id="rId9"/>
    <p:sldId id="445" r:id="rId10"/>
    <p:sldId id="446" r:id="rId11"/>
    <p:sldId id="447" r:id="rId12"/>
    <p:sldId id="448" r:id="rId13"/>
    <p:sldId id="449" r:id="rId14"/>
    <p:sldId id="450" r:id="rId15"/>
    <p:sldId id="451" r:id="rId16"/>
    <p:sldId id="452" r:id="rId17"/>
    <p:sldId id="471" r:id="rId18"/>
    <p:sldId id="470" r:id="rId19"/>
    <p:sldId id="467" r:id="rId20"/>
    <p:sldId id="465" r:id="rId21"/>
    <p:sldId id="473" r:id="rId22"/>
    <p:sldId id="466" r:id="rId23"/>
    <p:sldId id="468" r:id="rId24"/>
  </p:sldIdLst>
  <p:sldSz cx="9144000" cy="6858000" type="screen4x3"/>
  <p:notesSz cx="6950075" cy="9236075"/>
  <p:custDataLst>
    <p:tags r:id="rId27"/>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2C1"/>
    <a:srgbClr val="2B91D7"/>
    <a:srgbClr val="005582"/>
    <a:srgbClr val="808080"/>
    <a:srgbClr val="005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4637" autoAdjust="0"/>
  </p:normalViewPr>
  <p:slideViewPr>
    <p:cSldViewPr snapToGrid="0">
      <p:cViewPr varScale="1">
        <p:scale>
          <a:sx n="84" d="100"/>
          <a:sy n="84" d="100"/>
        </p:scale>
        <p:origin x="147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30" d="100"/>
          <a:sy n="30" d="100"/>
        </p:scale>
        <p:origin x="2160" y="4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wrap="square" lIns="90758" tIns="45380" rIns="90758" bIns="4538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wrap="square" lIns="90758" tIns="45380" rIns="90758" bIns="45380" numCol="1" anchor="t" anchorCtr="0" compatLnSpc="1">
            <a:prstTxWarp prst="textNoShape">
              <a:avLst/>
            </a:prstTxWarp>
          </a:bodyPr>
          <a:lstStyle>
            <a:lvl1pPr algn="r">
              <a:defRPr sz="1200"/>
            </a:lvl1pPr>
          </a:lstStyle>
          <a:p>
            <a:pPr>
              <a:defRPr/>
            </a:pPr>
            <a:fld id="{516C0E73-4633-4A32-867C-408DAF84057F}" type="datetime1">
              <a:rPr lang="en-US"/>
              <a:pPr>
                <a:defRPr/>
              </a:pPr>
              <a:t>3/20/2024</a:t>
            </a:fld>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wrap="square" lIns="90758" tIns="45380" rIns="90758" bIns="4538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936769" y="8772669"/>
            <a:ext cx="3011699" cy="461804"/>
          </a:xfrm>
          <a:prstGeom prst="rect">
            <a:avLst/>
          </a:prstGeom>
        </p:spPr>
        <p:txBody>
          <a:bodyPr vert="horz" wrap="square" lIns="90758" tIns="45380" rIns="90758" bIns="45380" numCol="1" anchor="b" anchorCtr="0" compatLnSpc="1">
            <a:prstTxWarp prst="textNoShape">
              <a:avLst/>
            </a:prstTxWarp>
          </a:bodyPr>
          <a:lstStyle>
            <a:lvl1pPr algn="r">
              <a:defRPr sz="1200"/>
            </a:lvl1pPr>
          </a:lstStyle>
          <a:p>
            <a:pPr>
              <a:defRPr/>
            </a:pPr>
            <a:fld id="{DC3774BC-5151-4E14-9323-9C6132742F6E}" type="slidenum">
              <a:rPr lang="en-US"/>
              <a:pPr>
                <a:defRPr/>
              </a:pPr>
              <a:t>‹#›</a:t>
            </a:fld>
            <a:endParaRPr lang="en-US"/>
          </a:p>
        </p:txBody>
      </p:sp>
    </p:spTree>
    <p:extLst>
      <p:ext uri="{BB962C8B-B14F-4D97-AF65-F5344CB8AC3E}">
        <p14:creationId xmlns:p14="http://schemas.microsoft.com/office/powerpoint/2010/main" val="6243759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wrap="square" lIns="90758" tIns="45380" rIns="90758" bIns="4538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936769" y="0"/>
            <a:ext cx="3011699" cy="461804"/>
          </a:xfrm>
          <a:prstGeom prst="rect">
            <a:avLst/>
          </a:prstGeom>
        </p:spPr>
        <p:txBody>
          <a:bodyPr vert="horz" wrap="square" lIns="90758" tIns="45380" rIns="90758" bIns="45380" numCol="1" anchor="t" anchorCtr="0" compatLnSpc="1">
            <a:prstTxWarp prst="textNoShape">
              <a:avLst/>
            </a:prstTxWarp>
          </a:bodyPr>
          <a:lstStyle>
            <a:lvl1pPr algn="r">
              <a:defRPr sz="1200"/>
            </a:lvl1pPr>
          </a:lstStyle>
          <a:p>
            <a:pPr>
              <a:defRPr/>
            </a:pPr>
            <a:fld id="{9282FC81-813E-4CC7-8AB9-08BD2A2A0B7D}" type="datetime1">
              <a:rPr lang="en-US"/>
              <a:pPr>
                <a:defRPr/>
              </a:pPr>
              <a:t>3/20/2024</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wrap="square" lIns="90758" tIns="45380" rIns="90758" bIns="4538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wrap="square" lIns="90758" tIns="45380" rIns="90758" bIns="4538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wrap="square" lIns="90758" tIns="45380" rIns="90758" bIns="4538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wrap="square" lIns="90758" tIns="45380" rIns="90758" bIns="45380" numCol="1" anchor="b" anchorCtr="0" compatLnSpc="1">
            <a:prstTxWarp prst="textNoShape">
              <a:avLst/>
            </a:prstTxWarp>
          </a:bodyPr>
          <a:lstStyle>
            <a:lvl1pPr algn="r">
              <a:defRPr sz="1200"/>
            </a:lvl1pPr>
          </a:lstStyle>
          <a:p>
            <a:pPr>
              <a:defRPr/>
            </a:pPr>
            <a:fld id="{6AFA0A7C-166C-4615-9733-3EDC3AE4FFD6}" type="slidenum">
              <a:rPr lang="en-US"/>
              <a:pPr>
                <a:defRPr/>
              </a:pPr>
              <a:t>‹#›</a:t>
            </a:fld>
            <a:endParaRPr lang="en-US"/>
          </a:p>
        </p:txBody>
      </p:sp>
    </p:spTree>
    <p:extLst>
      <p:ext uri="{BB962C8B-B14F-4D97-AF65-F5344CB8AC3E}">
        <p14:creationId xmlns:p14="http://schemas.microsoft.com/office/powerpoint/2010/main" val="220944344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spcBef>
                <a:spcPts val="0"/>
              </a:spcBef>
              <a:spcAft>
                <a:spcPts val="0"/>
              </a:spcAft>
            </a:pPr>
            <a:r>
              <a:rPr lang="en-US" sz="1800" b="1" dirty="0">
                <a:latin typeface="Arial"/>
                <a:ea typeface="Calibri"/>
                <a:cs typeface="Times New Roman"/>
              </a:rPr>
              <a:t>IT IS MY PRIVILEGE, ON BEHALF OF THE </a:t>
            </a:r>
            <a:br>
              <a:rPr lang="en-US" sz="1800" b="1" dirty="0">
                <a:latin typeface="Arial"/>
                <a:ea typeface="Calibri"/>
                <a:cs typeface="Times New Roman"/>
              </a:rPr>
            </a:br>
            <a:r>
              <a:rPr lang="en-US" sz="1800" b="1" dirty="0">
                <a:latin typeface="Arial"/>
                <a:ea typeface="Calibri"/>
                <a:cs typeface="Times New Roman"/>
              </a:rPr>
              <a:t>IEEE-Eta Kappa Nu BOARD OF GOVERNORS TO PRESIDE OVER &amp; WELCOME YOU TO THIS INDUCTION CEREMONY. </a:t>
            </a:r>
          </a:p>
          <a:p>
            <a:pPr>
              <a:lnSpc>
                <a:spcPct val="150000"/>
              </a:lnSpc>
              <a:spcBef>
                <a:spcPts val="0"/>
              </a:spcBef>
              <a:spcAft>
                <a:spcPts val="0"/>
              </a:spcAft>
            </a:pPr>
            <a:endParaRPr lang="en-US" sz="1800" b="1" dirty="0">
              <a:latin typeface="Arial"/>
              <a:ea typeface="Calibri"/>
              <a:cs typeface="Times New Roman"/>
            </a:endParaRPr>
          </a:p>
          <a:p>
            <a:pPr>
              <a:lnSpc>
                <a:spcPct val="150000"/>
              </a:lnSpc>
              <a:spcBef>
                <a:spcPts val="0"/>
              </a:spcBef>
              <a:spcAft>
                <a:spcPts val="0"/>
              </a:spcAft>
            </a:pPr>
            <a:r>
              <a:rPr lang="en-US" sz="1800" b="1" dirty="0">
                <a:latin typeface="Arial"/>
                <a:ea typeface="Calibri"/>
                <a:cs typeface="Times New Roman"/>
              </a:rPr>
              <a:t>OTHER MEMBERS OF IEEE-HKN ETA Chapter WHO WILL BE ASSISTING IN THIS CEREMONY ARE:</a:t>
            </a:r>
          </a:p>
          <a:p>
            <a:pPr marL="737411" lvl="1" indent="-283620">
              <a:lnSpc>
                <a:spcPct val="150000"/>
              </a:lnSpc>
              <a:spcBef>
                <a:spcPts val="0"/>
              </a:spcBef>
              <a:spcAft>
                <a:spcPts val="993"/>
              </a:spcAft>
              <a:buFont typeface="Arial" panose="020B0604020202020204" pitchFamily="34" charset="0"/>
              <a:buChar char="•"/>
            </a:pPr>
            <a:endParaRPr lang="en-US" sz="1800" dirty="0">
              <a:latin typeface="Arial" panose="020B0604020202020204" pitchFamily="34" charset="0"/>
              <a:ea typeface="Calibri"/>
              <a:cs typeface="Arial" panose="020B0604020202020204" pitchFamily="34" charset="0"/>
            </a:endParaRPr>
          </a:p>
          <a:p>
            <a:pPr marL="737411" lvl="1" indent="-283620">
              <a:lnSpc>
                <a:spcPct val="150000"/>
              </a:lnSpc>
              <a:spcBef>
                <a:spcPts val="0"/>
              </a:spcBef>
              <a:spcAft>
                <a:spcPts val="993"/>
              </a:spcAf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AFA0A7C-166C-4615-9733-3EDC3AE4FFD6}" type="slidenum">
              <a:rPr lang="en-US" smtClean="0"/>
              <a:pPr>
                <a:defRPr/>
              </a:pPr>
              <a:t>1</a:t>
            </a:fld>
            <a:endParaRPr lang="en-US" dirty="0"/>
          </a:p>
        </p:txBody>
      </p:sp>
    </p:spTree>
    <p:extLst>
      <p:ext uri="{BB962C8B-B14F-4D97-AF65-F5344CB8AC3E}">
        <p14:creationId xmlns:p14="http://schemas.microsoft.com/office/powerpoint/2010/main" val="2663081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800" dirty="0">
                <a:solidFill>
                  <a:srgbClr val="000000"/>
                </a:solidFill>
              </a:rPr>
              <a:t>The significant analogy drawn from it for IEEE-Eta Kappa Nu is the fact that only when the bridge is adjusted to be in perfect balance is the desired solution obtained. </a:t>
            </a:r>
          </a:p>
          <a:p>
            <a:pPr lvl="0"/>
            <a:r>
              <a:rPr lang="en-US" sz="1800" dirty="0">
                <a:solidFill>
                  <a:srgbClr val="000000"/>
                </a:solidFill>
              </a:rPr>
              <a:t>This is what we strive for as members of Eta Kappa Nu: to lead a balanced life, a life in which </a:t>
            </a:r>
            <a:r>
              <a:rPr lang="en-US" sz="1800" b="1" dirty="0">
                <a:solidFill>
                  <a:srgbClr val="000000"/>
                </a:solidFill>
              </a:rPr>
              <a:t>SCHOLARSHIP</a:t>
            </a:r>
            <a:r>
              <a:rPr lang="en-US" sz="1800" dirty="0">
                <a:solidFill>
                  <a:srgbClr val="000000"/>
                </a:solidFill>
              </a:rPr>
              <a:t>, </a:t>
            </a:r>
            <a:r>
              <a:rPr lang="en-US" sz="1800" b="1" dirty="0">
                <a:solidFill>
                  <a:srgbClr val="000000"/>
                </a:solidFill>
              </a:rPr>
              <a:t>CHARACTER</a:t>
            </a:r>
            <a:r>
              <a:rPr lang="en-US" sz="1800" dirty="0">
                <a:solidFill>
                  <a:srgbClr val="000000"/>
                </a:solidFill>
              </a:rPr>
              <a:t>, and </a:t>
            </a:r>
            <a:r>
              <a:rPr lang="en-US" sz="1800" b="1" dirty="0">
                <a:solidFill>
                  <a:srgbClr val="000000"/>
                </a:solidFill>
              </a:rPr>
              <a:t>ATTITUDE </a:t>
            </a:r>
            <a:r>
              <a:rPr lang="en-US" sz="1800" dirty="0">
                <a:solidFill>
                  <a:srgbClr val="000000"/>
                </a:solidFill>
              </a:rPr>
              <a:t>are jointly developed. When these three are properly balanced in the Wheatstone bridge, then the unknown, </a:t>
            </a:r>
            <a:r>
              <a:rPr lang="en-US" sz="1800" b="1" dirty="0">
                <a:solidFill>
                  <a:srgbClr val="000000"/>
                </a:solidFill>
              </a:rPr>
              <a:t>SUCCESS</a:t>
            </a:r>
            <a:r>
              <a:rPr lang="en-US" sz="1800" dirty="0">
                <a:solidFill>
                  <a:srgbClr val="000000"/>
                </a:solidFill>
              </a:rPr>
              <a:t>, is determined. </a:t>
            </a:r>
          </a:p>
          <a:p>
            <a:pPr lvl="0"/>
            <a:r>
              <a:rPr lang="en-US" sz="1800" dirty="0">
                <a:solidFill>
                  <a:srgbClr val="000000"/>
                </a:solidFill>
              </a:rPr>
              <a:t>Remember then, when you look at the IEEE-Eta Kappa Nu emblem, that the </a:t>
            </a:r>
            <a:r>
              <a:rPr lang="en-US" sz="1800" b="1" dirty="0">
                <a:solidFill>
                  <a:srgbClr val="000000"/>
                </a:solidFill>
              </a:rPr>
              <a:t>Wheatstone bridge is symbolic of a balanced person</a:t>
            </a:r>
            <a:r>
              <a:rPr lang="en-US" sz="1800" dirty="0">
                <a:solidFill>
                  <a:srgbClr val="000000"/>
                </a:solidFill>
              </a:rPr>
              <a:t>. </a:t>
            </a:r>
            <a:endParaRPr lang="en-US" sz="1800" dirty="0">
              <a:solidFill>
                <a:prstClr val="black"/>
              </a:solidFill>
            </a:endParaRPr>
          </a:p>
          <a:p>
            <a:endParaRPr lang="en-US" sz="1600" dirty="0"/>
          </a:p>
        </p:txBody>
      </p:sp>
      <p:sp>
        <p:nvSpPr>
          <p:cNvPr id="4" name="Slide Number Placeholder 3"/>
          <p:cNvSpPr>
            <a:spLocks noGrp="1"/>
          </p:cNvSpPr>
          <p:nvPr>
            <p:ph type="sldNum" sz="quarter" idx="10"/>
          </p:nvPr>
        </p:nvSpPr>
        <p:spPr/>
        <p:txBody>
          <a:bodyPr/>
          <a:lstStyle/>
          <a:p>
            <a:fld id="{7695B790-4C0A-491D-A5BD-CEA295C60F7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56871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5B790-4C0A-491D-A5BD-CEA295C60F7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1319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a:solidFill>
                  <a:srgbClr val="000000"/>
                </a:solidFill>
                <a:latin typeface="Arial"/>
              </a:rPr>
              <a:t>In early Greece there was a philosopher, a “scientist” in our day, who discovered that if </a:t>
            </a:r>
            <a:r>
              <a:rPr lang="en-US" sz="1400" b="1" dirty="0">
                <a:solidFill>
                  <a:srgbClr val="000000"/>
                </a:solidFill>
                <a:latin typeface="Arial"/>
              </a:rPr>
              <a:t>a piece of amber was rubbed with a cloth the philosopher experienced a phenomenon that could not be explained. We know this “phenomenon” as static electricity. </a:t>
            </a:r>
          </a:p>
          <a:p>
            <a:endParaRPr lang="en-US" sz="1400" dirty="0">
              <a:latin typeface="Arial"/>
            </a:endParaRPr>
          </a:p>
          <a:p>
            <a:r>
              <a:rPr lang="en-US" sz="1400" b="1" dirty="0">
                <a:latin typeface="Arial"/>
              </a:rPr>
              <a:t>The Greek name for amber is “</a:t>
            </a:r>
            <a:r>
              <a:rPr lang="en-US" sz="1400" b="1" dirty="0" err="1">
                <a:latin typeface="Arial"/>
              </a:rPr>
              <a:t>elektron</a:t>
            </a:r>
            <a:r>
              <a:rPr lang="en-US" sz="1400" b="1" dirty="0">
                <a:latin typeface="Arial"/>
              </a:rPr>
              <a:t>.” Written using early forms of the Greek letters we obtain</a:t>
            </a:r>
            <a:r>
              <a:rPr lang="en-US" sz="1400" dirty="0">
                <a:latin typeface="Arial"/>
              </a:rPr>
              <a:t>: </a:t>
            </a:r>
          </a:p>
          <a:p>
            <a:pPr algn="ctr"/>
            <a:r>
              <a:rPr lang="el-GR" sz="1400" dirty="0">
                <a:latin typeface="Arial"/>
              </a:rPr>
              <a:t>Η Λ Ε Κ Τ Ρ Ο Ν </a:t>
            </a:r>
          </a:p>
          <a:p>
            <a:pPr algn="ctr"/>
            <a:r>
              <a:rPr lang="fi-FI" sz="1400" dirty="0">
                <a:latin typeface="Arial"/>
              </a:rPr>
              <a:t>Eta Lambda Epsilon Kappa Tau Rho Omicron Nu </a:t>
            </a:r>
          </a:p>
          <a:p>
            <a:endParaRPr lang="en-US" sz="1400" dirty="0">
              <a:latin typeface="Arial"/>
            </a:endParaRPr>
          </a:p>
          <a:p>
            <a:r>
              <a:rPr lang="en-US" sz="1400" b="1" dirty="0">
                <a:latin typeface="Arial"/>
              </a:rPr>
              <a:t>From this word the English language derives the word "electricity.” From this name we have further derived the words electron and electronic. And from this name our organization derives its name. </a:t>
            </a:r>
            <a:r>
              <a:rPr lang="en-US" sz="1400" dirty="0">
                <a:latin typeface="Arial"/>
              </a:rPr>
              <a:t>We use the first, the fourth, and the last letters, namely, </a:t>
            </a:r>
          </a:p>
          <a:p>
            <a:pPr algn="ctr"/>
            <a:r>
              <a:rPr lang="en-US" sz="1400" dirty="0">
                <a:latin typeface="Arial"/>
              </a:rPr>
              <a:t>Eta Kappa Nu </a:t>
            </a:r>
          </a:p>
          <a:p>
            <a:pPr algn="ctr"/>
            <a:r>
              <a:rPr lang="en-US" sz="1400" dirty="0">
                <a:latin typeface="Arial"/>
              </a:rPr>
              <a:t>H K N </a:t>
            </a:r>
            <a:endParaRPr lang="en-US" sz="1400" dirty="0"/>
          </a:p>
        </p:txBody>
      </p:sp>
      <p:sp>
        <p:nvSpPr>
          <p:cNvPr id="4" name="Slide Number Placeholder 3"/>
          <p:cNvSpPr>
            <a:spLocks noGrp="1"/>
          </p:cNvSpPr>
          <p:nvPr>
            <p:ph type="sldNum" sz="quarter" idx="10"/>
          </p:nvPr>
        </p:nvSpPr>
        <p:spPr/>
        <p:txBody>
          <a:bodyPr/>
          <a:lstStyle/>
          <a:p>
            <a:fld id="{7695B790-4C0A-491D-A5BD-CEA295C60F7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9900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sz="1800" b="1" dirty="0"/>
          </a:p>
        </p:txBody>
      </p:sp>
      <p:sp>
        <p:nvSpPr>
          <p:cNvPr id="4" name="Slide Number Placeholder 3"/>
          <p:cNvSpPr>
            <a:spLocks noGrp="1"/>
          </p:cNvSpPr>
          <p:nvPr>
            <p:ph type="sldNum" sz="quarter" idx="10"/>
          </p:nvPr>
        </p:nvSpPr>
        <p:spPr/>
        <p:txBody>
          <a:bodyPr/>
          <a:lstStyle/>
          <a:p>
            <a:fld id="{4647405F-2805-4513-A137-2A04047B9D0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853371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3200" dirty="0"/>
              <a:t>The Whitestone bridge symbol with the Greek letters H K  N in the center is the historic and generally recognized Emblem of Eta Kappa Nu.</a:t>
            </a:r>
          </a:p>
          <a:p>
            <a:r>
              <a:rPr lang="en-US" sz="3200" dirty="0"/>
              <a:t>It is this Emblem that is going to be presented to the inductees once they are inducted.</a:t>
            </a:r>
          </a:p>
          <a:p>
            <a:endParaRPr lang="en-US" sz="3200" dirty="0"/>
          </a:p>
          <a:p>
            <a:r>
              <a:rPr lang="en-US" sz="3200" dirty="0"/>
              <a:t> </a:t>
            </a:r>
          </a:p>
        </p:txBody>
      </p:sp>
      <p:sp>
        <p:nvSpPr>
          <p:cNvPr id="4" name="Slide Number Placeholder 3"/>
          <p:cNvSpPr>
            <a:spLocks noGrp="1"/>
          </p:cNvSpPr>
          <p:nvPr>
            <p:ph type="sldNum" sz="quarter" idx="10"/>
          </p:nvPr>
        </p:nvSpPr>
        <p:spPr/>
        <p:txBody>
          <a:bodyPr/>
          <a:lstStyle/>
          <a:p>
            <a:pPr>
              <a:defRPr/>
            </a:pPr>
            <a:fld id="{6AFA0A7C-166C-4615-9733-3EDC3AE4FFD6}" type="slidenum">
              <a:rPr lang="en-US" smtClean="0"/>
              <a:pPr>
                <a:defRPr/>
              </a:pPr>
              <a:t>14</a:t>
            </a:fld>
            <a:endParaRPr lang="en-US"/>
          </a:p>
        </p:txBody>
      </p:sp>
    </p:spTree>
    <p:extLst>
      <p:ext uri="{BB962C8B-B14F-4D97-AF65-F5344CB8AC3E}">
        <p14:creationId xmlns:p14="http://schemas.microsoft.com/office/powerpoint/2010/main" val="720517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200" dirty="0"/>
              <a:t>We have 5 people for Induction:   </a:t>
            </a:r>
          </a:p>
          <a:p>
            <a:endParaRPr lang="en-US" sz="3200" dirty="0"/>
          </a:p>
          <a:p>
            <a:endParaRPr lang="en-US" sz="3200" dirty="0"/>
          </a:p>
        </p:txBody>
      </p:sp>
      <p:sp>
        <p:nvSpPr>
          <p:cNvPr id="4" name="Slide Number Placeholder 3"/>
          <p:cNvSpPr>
            <a:spLocks noGrp="1"/>
          </p:cNvSpPr>
          <p:nvPr>
            <p:ph type="sldNum" sz="quarter" idx="10"/>
          </p:nvPr>
        </p:nvSpPr>
        <p:spPr/>
        <p:txBody>
          <a:bodyPr/>
          <a:lstStyle/>
          <a:p>
            <a:pPr>
              <a:defRPr/>
            </a:pPr>
            <a:fld id="{6AFA0A7C-166C-4615-9733-3EDC3AE4FFD6}" type="slidenum">
              <a:rPr lang="en-US" smtClean="0"/>
              <a:pPr>
                <a:defRPr/>
              </a:pPr>
              <a:t>15</a:t>
            </a:fld>
            <a:endParaRPr lang="en-US"/>
          </a:p>
        </p:txBody>
      </p:sp>
    </p:spTree>
    <p:extLst>
      <p:ext uri="{BB962C8B-B14F-4D97-AF65-F5344CB8AC3E}">
        <p14:creationId xmlns:p14="http://schemas.microsoft.com/office/powerpoint/2010/main" val="4286199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F5F090A-39B0-417B-8713-50EAFB507898}" type="slidenum">
              <a:rPr lang="en-US">
                <a:solidFill>
                  <a:srgbClr val="000000"/>
                </a:solidFill>
              </a:rPr>
              <a:pPr/>
              <a:t>16</a:t>
            </a:fld>
            <a:endParaRPr lang="en-US" dirty="0">
              <a:solidFill>
                <a:srgbClr val="000000"/>
              </a:solidFill>
            </a:endParaRPr>
          </a:p>
        </p:txBody>
      </p:sp>
      <p:sp>
        <p:nvSpPr>
          <p:cNvPr id="221186" name="Rectangle 2"/>
          <p:cNvSpPr>
            <a:spLocks noGrp="1" noRot="1" noChangeAspect="1" noChangeArrowheads="1" noTextEdit="1"/>
          </p:cNvSpPr>
          <p:nvPr>
            <p:ph type="sldImg"/>
          </p:nvPr>
        </p:nvSpPr>
        <p:spPr>
          <a:xfrm>
            <a:off x="1166813" y="692150"/>
            <a:ext cx="4616450" cy="3463925"/>
          </a:xfrm>
        </p:spPr>
      </p:sp>
      <p:sp>
        <p:nvSpPr>
          <p:cNvPr id="221187" name="Rectangle 3"/>
          <p:cNvSpPr>
            <a:spLocks noGrp="1" noChangeArrowheads="1"/>
          </p:cNvSpPr>
          <p:nvPr>
            <p:ph type="body" idx="1"/>
          </p:nvPr>
        </p:nvSpPr>
        <p:spPr bwMode="auto">
          <a:xfrm>
            <a:off x="926042" y="4387138"/>
            <a:ext cx="5097995" cy="4156234"/>
          </a:xfrm>
          <a:prstGeom prst="rect">
            <a:avLst/>
          </a:prstGeom>
          <a:solidFill>
            <a:srgbClr val="FFFFFF"/>
          </a:solidFill>
          <a:ln>
            <a:solidFill>
              <a:srgbClr val="000000"/>
            </a:solidFill>
            <a:miter lim="800000"/>
            <a:headEnd/>
            <a:tailEnd/>
          </a:ln>
        </p:spPr>
        <p:txBody>
          <a:bodyPr>
            <a:noAutofit/>
          </a:bodyPr>
          <a:lstStyle/>
          <a:p>
            <a:r>
              <a:rPr lang="en-US" sz="1600" b="1" dirty="0">
                <a:solidFill>
                  <a:srgbClr val="000000"/>
                </a:solidFill>
                <a:latin typeface="Arial"/>
              </a:rPr>
              <a:t>Candidate(s) </a:t>
            </a:r>
            <a:r>
              <a:rPr lang="en-US" sz="1600" b="1" i="1" dirty="0">
                <a:solidFill>
                  <a:srgbClr val="000000"/>
                </a:solidFill>
                <a:latin typeface="Arial"/>
              </a:rPr>
              <a:t>I now ask you to </a:t>
            </a:r>
            <a:r>
              <a:rPr lang="en-US" sz="1600" i="1" dirty="0">
                <a:solidFill>
                  <a:srgbClr val="FF0000"/>
                </a:solidFill>
                <a:latin typeface="Arial"/>
              </a:rPr>
              <a:t>&lt;raise your right hand and answer “I do” &gt; </a:t>
            </a:r>
            <a:r>
              <a:rPr lang="en-US" sz="1600" b="1" i="1" dirty="0">
                <a:latin typeface="Arial"/>
              </a:rPr>
              <a:t>as a </a:t>
            </a:r>
            <a:r>
              <a:rPr lang="en-US" sz="1600" b="1" i="1" dirty="0">
                <a:solidFill>
                  <a:srgbClr val="000000"/>
                </a:solidFill>
                <a:latin typeface="Arial"/>
              </a:rPr>
              <a:t>promise that, to the best of your ability, you will:  (they can answer as a group)</a:t>
            </a:r>
          </a:p>
          <a:p>
            <a:pPr algn="ctr"/>
            <a:r>
              <a:rPr lang="en-US" sz="1600" b="1" dirty="0">
                <a:solidFill>
                  <a:srgbClr val="FF0000"/>
                </a:solidFill>
                <a:latin typeface="Arial"/>
              </a:rPr>
              <a:t>ASK EACH QUESTION ON SLIDE &amp; INDUCTEE(S) ANSWER “I do”</a:t>
            </a:r>
          </a:p>
          <a:p>
            <a:pPr algn="ctr"/>
            <a:r>
              <a:rPr lang="en-US" sz="1600" b="1" dirty="0">
                <a:solidFill>
                  <a:srgbClr val="FF0000"/>
                </a:solidFill>
                <a:latin typeface="Arial"/>
              </a:rPr>
              <a:t>Do you promise to:  Continue to develop your intelligence and common sense in theory and in your practice as a professional?</a:t>
            </a:r>
          </a:p>
          <a:p>
            <a:pPr algn="ctr"/>
            <a:r>
              <a:rPr lang="en-US" sz="1600" b="1" dirty="0">
                <a:solidFill>
                  <a:srgbClr val="FF0000"/>
                </a:solidFill>
                <a:latin typeface="Arial"/>
              </a:rPr>
              <a:t>Continue to develop your character in positive ways: always practice honesty and ethical behavior?</a:t>
            </a:r>
          </a:p>
          <a:p>
            <a:pPr algn="ctr"/>
            <a:r>
              <a:rPr lang="en-US" sz="1600" b="1" dirty="0">
                <a:solidFill>
                  <a:srgbClr val="FF0000"/>
                </a:solidFill>
                <a:latin typeface="Arial"/>
              </a:rPr>
              <a:t>Continue to develop your positive attitude about life and always be congenial tolerant, tactful and respectful?</a:t>
            </a:r>
          </a:p>
          <a:p>
            <a:pPr lvl="0"/>
            <a:r>
              <a:rPr lang="en-US" sz="1600" b="1" dirty="0">
                <a:solidFill>
                  <a:srgbClr val="FF0000"/>
                </a:solidFill>
                <a:latin typeface="Arial"/>
              </a:rPr>
              <a:t> </a:t>
            </a:r>
            <a:endParaRPr lang="en-US" sz="1400" b="1" dirty="0">
              <a:solidFill>
                <a:srgbClr val="FF0000"/>
              </a:solidFill>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F5F090A-39B0-417B-8713-50EAFB507898}" type="slidenum">
              <a:rPr lang="en-US">
                <a:solidFill>
                  <a:srgbClr val="000000"/>
                </a:solidFill>
              </a:rPr>
              <a:pPr/>
              <a:t>17</a:t>
            </a:fld>
            <a:endParaRPr lang="en-US" dirty="0">
              <a:solidFill>
                <a:srgbClr val="000000"/>
              </a:solidFill>
            </a:endParaRPr>
          </a:p>
        </p:txBody>
      </p:sp>
      <p:sp>
        <p:nvSpPr>
          <p:cNvPr id="221186" name="Rectangle 2"/>
          <p:cNvSpPr>
            <a:spLocks noGrp="1" noRot="1" noChangeAspect="1" noChangeArrowheads="1" noTextEdit="1"/>
          </p:cNvSpPr>
          <p:nvPr>
            <p:ph type="sldImg"/>
          </p:nvPr>
        </p:nvSpPr>
        <p:spPr>
          <a:xfrm>
            <a:off x="1166813" y="692150"/>
            <a:ext cx="4616450" cy="3463925"/>
          </a:xfrm>
        </p:spPr>
      </p:sp>
      <p:sp>
        <p:nvSpPr>
          <p:cNvPr id="221187" name="Rectangle 3"/>
          <p:cNvSpPr>
            <a:spLocks noGrp="1" noChangeArrowheads="1"/>
          </p:cNvSpPr>
          <p:nvPr>
            <p:ph type="body" idx="1"/>
          </p:nvPr>
        </p:nvSpPr>
        <p:spPr bwMode="auto">
          <a:xfrm>
            <a:off x="926042" y="4387138"/>
            <a:ext cx="5097995" cy="4156234"/>
          </a:xfrm>
          <a:prstGeom prst="rect">
            <a:avLst/>
          </a:prstGeom>
          <a:solidFill>
            <a:srgbClr val="FFFFFF"/>
          </a:solidFill>
          <a:ln>
            <a:solidFill>
              <a:srgbClr val="000000"/>
            </a:solidFill>
            <a:miter lim="800000"/>
            <a:headEnd/>
            <a:tailEnd/>
          </a:ln>
        </p:spPr>
        <p:txBody>
          <a:bodyPr>
            <a:noAutofit/>
          </a:bodyPr>
          <a:lstStyle/>
          <a:p>
            <a:pPr defTabSz="453792">
              <a:defRPr/>
            </a:pPr>
            <a:r>
              <a:rPr lang="en-US" sz="1600" dirty="0">
                <a:latin typeface="Arial" panose="020B0604020202020204" pitchFamily="34" charset="0"/>
              </a:rPr>
              <a:t>Now that you have signified your willingness to foster our three central ideals, I will administer the binding pledge that is required of every member of IEEE-Eta Kappa Nu. Please, hold up your right hand, and repeat after me: </a:t>
            </a:r>
            <a:endParaRPr lang="en-US" sz="1600" dirty="0"/>
          </a:p>
          <a:p>
            <a:endParaRPr lang="en-US" altLang="en-US" sz="1600" dirty="0"/>
          </a:p>
        </p:txBody>
      </p:sp>
    </p:spTree>
    <p:extLst>
      <p:ext uri="{BB962C8B-B14F-4D97-AF65-F5344CB8AC3E}">
        <p14:creationId xmlns:p14="http://schemas.microsoft.com/office/powerpoint/2010/main" val="2194554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F5F090A-39B0-417B-8713-50EAFB507898}" type="slidenum">
              <a:rPr lang="en-US">
                <a:solidFill>
                  <a:srgbClr val="000000"/>
                </a:solidFill>
              </a:rPr>
              <a:pPr/>
              <a:t>18</a:t>
            </a:fld>
            <a:endParaRPr lang="en-US" dirty="0">
              <a:solidFill>
                <a:srgbClr val="000000"/>
              </a:solidFill>
            </a:endParaRPr>
          </a:p>
        </p:txBody>
      </p:sp>
      <p:sp>
        <p:nvSpPr>
          <p:cNvPr id="221186" name="Rectangle 2"/>
          <p:cNvSpPr>
            <a:spLocks noGrp="1" noRot="1" noChangeAspect="1" noChangeArrowheads="1" noTextEdit="1"/>
          </p:cNvSpPr>
          <p:nvPr>
            <p:ph type="sldImg"/>
          </p:nvPr>
        </p:nvSpPr>
        <p:spPr>
          <a:xfrm>
            <a:off x="1166813" y="692150"/>
            <a:ext cx="4616450" cy="3463925"/>
          </a:xfrm>
        </p:spPr>
      </p:sp>
      <p:sp>
        <p:nvSpPr>
          <p:cNvPr id="221187" name="Rectangle 3"/>
          <p:cNvSpPr>
            <a:spLocks noGrp="1" noChangeArrowheads="1"/>
          </p:cNvSpPr>
          <p:nvPr>
            <p:ph type="body" idx="1"/>
          </p:nvPr>
        </p:nvSpPr>
        <p:spPr bwMode="auto">
          <a:xfrm>
            <a:off x="956424" y="4387138"/>
            <a:ext cx="5097995" cy="4156234"/>
          </a:xfrm>
          <a:prstGeom prst="rect">
            <a:avLst/>
          </a:prstGeom>
          <a:solidFill>
            <a:srgbClr val="FFFFFF"/>
          </a:solidFill>
          <a:ln>
            <a:solidFill>
              <a:srgbClr val="000000"/>
            </a:solidFill>
            <a:miter lim="800000"/>
            <a:headEnd/>
            <a:tailEnd/>
          </a:ln>
        </p:spPr>
        <p:txBody>
          <a:bodyPr>
            <a:normAutofit lnSpcReduction="10000"/>
          </a:bodyPr>
          <a:lstStyle/>
          <a:p>
            <a:r>
              <a:rPr lang="en-US" sz="1600" b="1" dirty="0">
                <a:solidFill>
                  <a:srgbClr val="000000"/>
                </a:solidFill>
                <a:latin typeface="Arial"/>
              </a:rPr>
              <a:t>By virtue of the authority vested in me as</a:t>
            </a:r>
            <a:r>
              <a:rPr lang="en-US" sz="1600" dirty="0">
                <a:solidFill>
                  <a:srgbClr val="000000"/>
                </a:solidFill>
                <a:latin typeface="Arial"/>
              </a:rPr>
              <a:t> </a:t>
            </a:r>
            <a:r>
              <a:rPr lang="en-US" sz="1600" dirty="0">
                <a:solidFill>
                  <a:srgbClr val="FF0000"/>
                </a:solidFill>
                <a:latin typeface="Arial"/>
              </a:rPr>
              <a:t>President </a:t>
            </a:r>
            <a:r>
              <a:rPr lang="en-US" sz="1600" dirty="0">
                <a:solidFill>
                  <a:srgbClr val="000000"/>
                </a:solidFill>
                <a:latin typeface="Arial"/>
              </a:rPr>
              <a:t>of the Eta Chapter of IEEE-Eta Kappa Nu, </a:t>
            </a:r>
            <a:r>
              <a:rPr lang="en-US" sz="1600" b="1" dirty="0">
                <a:solidFill>
                  <a:srgbClr val="000000"/>
                </a:solidFill>
                <a:latin typeface="Arial"/>
              </a:rPr>
              <a:t>I declare you duly inducted members of our organization.</a:t>
            </a:r>
            <a:r>
              <a:rPr lang="en-US" sz="1600" dirty="0">
                <a:solidFill>
                  <a:srgbClr val="000000"/>
                </a:solidFill>
                <a:latin typeface="Arial"/>
              </a:rPr>
              <a:t> </a:t>
            </a:r>
          </a:p>
          <a:p>
            <a:r>
              <a:rPr lang="en-US" sz="1600" dirty="0">
                <a:solidFill>
                  <a:srgbClr val="000000"/>
                </a:solidFill>
                <a:latin typeface="Arial"/>
              </a:rPr>
              <a:t>In token of your membership you have received a certificate that bears the seal of IEEE-Eta Kappa Nu and the signatures of the proper officers testifying to your induction into this honor society. </a:t>
            </a:r>
          </a:p>
          <a:p>
            <a:endParaRPr lang="en-US" sz="1600" dirty="0">
              <a:solidFill>
                <a:srgbClr val="000000"/>
              </a:solidFill>
              <a:latin typeface="Arial"/>
            </a:endParaRPr>
          </a:p>
          <a:p>
            <a:r>
              <a:rPr lang="en-US" sz="1800" cap="small" dirty="0">
                <a:solidFill>
                  <a:srgbClr val="000000"/>
                </a:solidFill>
                <a:latin typeface="Arial"/>
              </a:rPr>
              <a:t>Members of IEEE-Eta Kappa Nu remember well what has transpired here this </a:t>
            </a:r>
            <a:r>
              <a:rPr lang="en-US" sz="1800" cap="small" dirty="0">
                <a:solidFill>
                  <a:srgbClr val="FF0000"/>
                </a:solidFill>
                <a:latin typeface="Arial"/>
              </a:rPr>
              <a:t>&lt;fill in as appropriate – morning, afternoon or evening&gt; </a:t>
            </a:r>
            <a:r>
              <a:rPr lang="en-US" sz="1800" cap="small" dirty="0">
                <a:solidFill>
                  <a:srgbClr val="000000"/>
                </a:solidFill>
                <a:latin typeface="Arial"/>
              </a:rPr>
              <a:t>and see that it is faithfully transmitted to future generations of members at Eta Chapter and within the entire IEEE-HKN community worldwide. </a:t>
            </a:r>
            <a:endParaRPr lang="en-US" altLang="en-US" sz="1800" cap="small"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3200" b="1" cap="all" dirty="0"/>
              <a:t>Please continue to stand to the side while others received their certificates &amp; pins</a:t>
            </a:r>
          </a:p>
          <a:p>
            <a:endParaRPr lang="en-US" sz="3200" dirty="0"/>
          </a:p>
          <a:p>
            <a:r>
              <a:rPr lang="en-US" sz="3200" dirty="0"/>
              <a:t>HAND EACH INDIVIDUAL SIGNS THE LOG </a:t>
            </a:r>
            <a:r>
              <a:rPr lang="en-US" sz="3200" dirty="0">
                <a:solidFill>
                  <a:srgbClr val="FF0000"/>
                </a:solidFill>
              </a:rPr>
              <a:t>&lt;after shakes their hand&gt; </a:t>
            </a:r>
            <a:r>
              <a:rPr lang="en-US" sz="3200" dirty="0"/>
              <a:t>and then they receive THEIR CERTIFICATE </a:t>
            </a:r>
            <a:r>
              <a:rPr lang="en-US" sz="3200" dirty="0">
                <a:solidFill>
                  <a:srgbClr val="FF0000"/>
                </a:solidFill>
              </a:rPr>
              <a:t>&lt; presents &amp; shakes their hand&gt; </a:t>
            </a:r>
            <a:r>
              <a:rPr lang="en-US" sz="3200" dirty="0"/>
              <a:t>&amp; PIN </a:t>
            </a:r>
            <a:r>
              <a:rPr lang="en-US" sz="3200" dirty="0">
                <a:solidFill>
                  <a:srgbClr val="FF0000"/>
                </a:solidFill>
              </a:rPr>
              <a:t>&lt; presents &amp; shakes their hand&gt; </a:t>
            </a:r>
          </a:p>
          <a:p>
            <a:endParaRPr lang="en-US" sz="3200" dirty="0">
              <a:solidFill>
                <a:srgbClr val="FF0000"/>
              </a:solidFill>
            </a:endParaRPr>
          </a:p>
        </p:txBody>
      </p:sp>
      <p:sp>
        <p:nvSpPr>
          <p:cNvPr id="4" name="Slide Number Placeholder 3"/>
          <p:cNvSpPr>
            <a:spLocks noGrp="1"/>
          </p:cNvSpPr>
          <p:nvPr>
            <p:ph type="sldNum" sz="quarter" idx="10"/>
          </p:nvPr>
        </p:nvSpPr>
        <p:spPr/>
        <p:txBody>
          <a:bodyPr/>
          <a:lstStyle/>
          <a:p>
            <a:pPr>
              <a:defRPr/>
            </a:pPr>
            <a:fld id="{6AFA0A7C-166C-4615-9733-3EDC3AE4FFD6}" type="slidenum">
              <a:rPr lang="en-US" smtClean="0"/>
              <a:pPr>
                <a:defRPr/>
              </a:pPr>
              <a:t>19</a:t>
            </a:fld>
            <a:endParaRPr lang="en-US"/>
          </a:p>
        </p:txBody>
      </p:sp>
    </p:spTree>
    <p:extLst>
      <p:ext uri="{BB962C8B-B14F-4D97-AF65-F5344CB8AC3E}">
        <p14:creationId xmlns:p14="http://schemas.microsoft.com/office/powerpoint/2010/main" val="306664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F5F090A-39B0-417B-8713-50EAFB507898}" type="slidenum">
              <a:rPr lang="en-US">
                <a:solidFill>
                  <a:srgbClr val="000000"/>
                </a:solidFill>
              </a:rPr>
              <a:pPr/>
              <a:t>2</a:t>
            </a:fld>
            <a:endParaRPr lang="en-US" dirty="0">
              <a:solidFill>
                <a:srgbClr val="000000"/>
              </a:solidFill>
            </a:endParaRPr>
          </a:p>
        </p:txBody>
      </p:sp>
      <p:sp>
        <p:nvSpPr>
          <p:cNvPr id="221186" name="Rectangle 2"/>
          <p:cNvSpPr>
            <a:spLocks noGrp="1" noRot="1" noChangeAspect="1" noChangeArrowheads="1" noTextEdit="1"/>
          </p:cNvSpPr>
          <p:nvPr>
            <p:ph type="sldImg"/>
          </p:nvPr>
        </p:nvSpPr>
        <p:spPr>
          <a:xfrm>
            <a:off x="1166813" y="692150"/>
            <a:ext cx="4616450" cy="3463925"/>
          </a:xfrm>
        </p:spPr>
      </p:sp>
      <p:sp>
        <p:nvSpPr>
          <p:cNvPr id="221187" name="Rectangle 3"/>
          <p:cNvSpPr>
            <a:spLocks noGrp="1" noChangeArrowheads="1"/>
          </p:cNvSpPr>
          <p:nvPr>
            <p:ph type="body" idx="1"/>
          </p:nvPr>
        </p:nvSpPr>
        <p:spPr bwMode="auto">
          <a:xfrm>
            <a:off x="926042" y="4387138"/>
            <a:ext cx="5097995" cy="4156234"/>
          </a:xfrm>
          <a:prstGeom prst="rect">
            <a:avLst/>
          </a:prstGeom>
          <a:solidFill>
            <a:srgbClr val="FFFFFF"/>
          </a:solidFill>
          <a:ln>
            <a:solidFill>
              <a:srgbClr val="000000"/>
            </a:solidFill>
            <a:miter lim="800000"/>
            <a:headEnd/>
            <a:tailEnd/>
          </a:ln>
        </p:spPr>
        <p:txBody>
          <a:bodyPr>
            <a:normAutofit/>
          </a:bodyPr>
          <a:lstStyle/>
          <a:p>
            <a:pPr>
              <a:lnSpc>
                <a:spcPct val="150000"/>
              </a:lnSpc>
              <a:spcBef>
                <a:spcPts val="0"/>
              </a:spcBef>
              <a:spcAft>
                <a:spcPts val="0"/>
              </a:spcAft>
            </a:pPr>
            <a:r>
              <a:rPr lang="en-US" sz="1400" b="1" dirty="0">
                <a:latin typeface="Arial"/>
                <a:ea typeface="Calibri"/>
                <a:cs typeface="Times New Roman"/>
              </a:rPr>
              <a:t>THIS CEREMONY PRESENTS AN OPPORTUNITY FOR US TO RECALL THAT THE PURPOSE OF IEEE-HKN IS </a:t>
            </a:r>
            <a:r>
              <a:rPr lang="en-US" sz="1400" b="1" cap="all" dirty="0">
                <a:latin typeface="Arial"/>
                <a:ea typeface="Calibri"/>
                <a:cs typeface="Times New Roman"/>
              </a:rPr>
              <a:t>To encourage excellence in education and professional practice by:  </a:t>
            </a:r>
          </a:p>
          <a:p>
            <a:pPr>
              <a:lnSpc>
                <a:spcPct val="150000"/>
              </a:lnSpc>
              <a:spcBef>
                <a:spcPts val="0"/>
              </a:spcBef>
              <a:spcAft>
                <a:spcPts val="0"/>
              </a:spcAft>
            </a:pPr>
            <a:r>
              <a:rPr lang="en-US" sz="1400" dirty="0">
                <a:latin typeface="Arial"/>
                <a:ea typeface="Calibri"/>
                <a:cs typeface="Times New Roman"/>
              </a:rPr>
              <a:t>Recognizing in a fitting manner those who have conferred honor upon engineering education by </a:t>
            </a:r>
            <a:r>
              <a:rPr lang="en-US" sz="1400" u="sng" dirty="0">
                <a:latin typeface="Arial"/>
                <a:ea typeface="Calibri"/>
                <a:cs typeface="Times New Roman"/>
              </a:rPr>
              <a:t>distinguished scholarship,</a:t>
            </a:r>
            <a:r>
              <a:rPr lang="en-US" sz="1400" dirty="0">
                <a:latin typeface="Arial"/>
                <a:ea typeface="Calibri"/>
                <a:cs typeface="Times New Roman"/>
              </a:rPr>
              <a:t> </a:t>
            </a:r>
            <a:r>
              <a:rPr lang="en-US" sz="1400" u="sng" dirty="0">
                <a:latin typeface="Arial"/>
                <a:ea typeface="Calibri"/>
                <a:cs typeface="Times New Roman"/>
              </a:rPr>
              <a:t>activities</a:t>
            </a:r>
            <a:r>
              <a:rPr lang="en-US" sz="1400" dirty="0">
                <a:latin typeface="Arial"/>
                <a:ea typeface="Calibri"/>
                <a:cs typeface="Times New Roman"/>
              </a:rPr>
              <a:t>, </a:t>
            </a:r>
            <a:r>
              <a:rPr lang="en-US" sz="1400" u="sng" dirty="0">
                <a:latin typeface="Arial"/>
                <a:ea typeface="Calibri"/>
                <a:cs typeface="Times New Roman"/>
              </a:rPr>
              <a:t>leadership and exemplary character </a:t>
            </a:r>
            <a:r>
              <a:rPr lang="en-US" sz="1400" dirty="0">
                <a:latin typeface="Arial"/>
                <a:ea typeface="Calibri"/>
                <a:cs typeface="Times New Roman"/>
              </a:rPr>
              <a:t>as students in electrical or computer engineering, or by their at</a:t>
            </a:r>
          </a:p>
          <a:p>
            <a:pPr>
              <a:lnSpc>
                <a:spcPct val="150000"/>
              </a:lnSpc>
              <a:spcBef>
                <a:spcPts val="0"/>
              </a:spcBef>
              <a:spcAft>
                <a:spcPts val="0"/>
              </a:spcAft>
            </a:pPr>
            <a:r>
              <a:rPr lang="en-US" sz="1400" dirty="0">
                <a:latin typeface="Arial"/>
                <a:ea typeface="Calibri"/>
                <a:cs typeface="Times New Roman"/>
              </a:rPr>
              <a:t>attainments in the IEEE technical fields of interest.</a:t>
            </a:r>
          </a:p>
          <a:p>
            <a:pPr>
              <a:lnSpc>
                <a:spcPct val="150000"/>
              </a:lnSpc>
              <a:spcBef>
                <a:spcPts val="0"/>
              </a:spcBef>
              <a:spcAft>
                <a:spcPts val="0"/>
              </a:spcAft>
            </a:pPr>
            <a:endParaRPr lang="en-US" sz="1400" dirty="0">
              <a:latin typeface="Arial"/>
              <a:ea typeface="Calibri"/>
              <a:cs typeface="Times New Roman"/>
            </a:endParaRPr>
          </a:p>
          <a:p>
            <a:pPr>
              <a:lnSpc>
                <a:spcPct val="150000"/>
              </a:lnSpc>
              <a:spcBef>
                <a:spcPts val="0"/>
              </a:spcBef>
              <a:spcAft>
                <a:spcPts val="0"/>
              </a:spcAft>
            </a:pPr>
            <a:r>
              <a:rPr lang="en-US" sz="1400" b="1" cap="all" dirty="0">
                <a:latin typeface="Arial"/>
                <a:ea typeface="Calibri"/>
                <a:cs typeface="Times New Roman"/>
              </a:rPr>
              <a:t>AND FOR INDUCTEES TO TAKE A PLEDGE OF Acceptance of the Principles of IEEE-HKN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66179" lvl="1" defTabSz="907583" eaLnBrk="1" hangingPunct="1">
              <a:lnSpc>
                <a:spcPct val="150000"/>
              </a:lnSpc>
              <a:spcBef>
                <a:spcPct val="20000"/>
              </a:spcBef>
              <a:buClr>
                <a:srgbClr val="808080"/>
              </a:buClr>
              <a:buSzPct val="80000"/>
            </a:pPr>
            <a:r>
              <a:rPr lang="en-US" sz="1400" b="1" kern="0" cap="all" dirty="0">
                <a:solidFill>
                  <a:srgbClr val="000000"/>
                </a:solidFill>
                <a:latin typeface="Verdana"/>
              </a:rPr>
              <a:t>Over the years, IEEE-HKN has inducted over 200,000 members</a:t>
            </a:r>
          </a:p>
          <a:p>
            <a:pPr marL="349798" lvl="1" indent="-283620" defTabSz="907583" eaLnBrk="1" hangingPunct="1">
              <a:lnSpc>
                <a:spcPct val="150000"/>
              </a:lnSpc>
              <a:spcBef>
                <a:spcPct val="20000"/>
              </a:spcBef>
              <a:buClr>
                <a:srgbClr val="808080"/>
              </a:buClr>
              <a:buSzPct val="80000"/>
              <a:buFont typeface="Arial" panose="020B0604020202020204" pitchFamily="34" charset="0"/>
              <a:buChar char="•"/>
            </a:pPr>
            <a:r>
              <a:rPr lang="en-US" sz="1400" b="1" kern="0" cap="all" dirty="0">
                <a:solidFill>
                  <a:srgbClr val="000000"/>
                </a:solidFill>
                <a:latin typeface="Verdana"/>
              </a:rPr>
              <a:t>IEEE-HKN has established 269 chapters, including 27 chapters outside of the US since the merger with IEEE, and inducts approximately 2,700 students each year.  All IEEE-HKN student are IEEE members</a:t>
            </a:r>
            <a:br>
              <a:rPr lang="en-US" sz="1400" b="1" kern="0" cap="all" dirty="0">
                <a:solidFill>
                  <a:srgbClr val="000000"/>
                </a:solidFill>
                <a:latin typeface="Verdana"/>
              </a:rPr>
            </a:br>
            <a:r>
              <a:rPr lang="en-US" sz="1400" b="1" kern="0" cap="all" dirty="0">
                <a:solidFill>
                  <a:srgbClr val="000000"/>
                </a:solidFill>
                <a:latin typeface="Verdana"/>
              </a:rPr>
              <a:t>In </a:t>
            </a:r>
            <a:r>
              <a:rPr lang="en-US" sz="1400" b="1" kern="0" cap="all" dirty="0">
                <a:solidFill>
                  <a:srgbClr val="FF0000"/>
                </a:solidFill>
                <a:latin typeface="Verdana"/>
              </a:rPr>
              <a:t>2023 </a:t>
            </a:r>
            <a:r>
              <a:rPr lang="en-US" sz="1400" b="1" kern="0" cap="all" dirty="0">
                <a:solidFill>
                  <a:srgbClr val="000000"/>
                </a:solidFill>
                <a:latin typeface="Verdana"/>
              </a:rPr>
              <a:t>there are more than </a:t>
            </a:r>
            <a:r>
              <a:rPr lang="en-US" sz="1400" b="1" kern="0" cap="all" dirty="0">
                <a:solidFill>
                  <a:srgbClr val="FF0000"/>
                </a:solidFill>
                <a:latin typeface="Verdana"/>
              </a:rPr>
              <a:t>9,000</a:t>
            </a:r>
            <a:r>
              <a:rPr lang="en-US" sz="1400" b="1" kern="0" cap="all" dirty="0">
                <a:solidFill>
                  <a:srgbClr val="000000"/>
                </a:solidFill>
                <a:latin typeface="Verdana"/>
              </a:rPr>
              <a:t> IEEE-HKN active members within the various IEEE member grades from Student through Fellow </a:t>
            </a:r>
            <a:br>
              <a:rPr lang="en-US" sz="1400" b="1" kern="0" cap="all" dirty="0">
                <a:solidFill>
                  <a:srgbClr val="000000"/>
                </a:solidFill>
                <a:latin typeface="Verdana"/>
              </a:rPr>
            </a:br>
            <a:endParaRPr lang="en-US" kern="0" dirty="0">
              <a:solidFill>
                <a:srgbClr val="000000"/>
              </a:solidFill>
              <a:latin typeface="Verdana"/>
            </a:endParaRPr>
          </a:p>
        </p:txBody>
      </p:sp>
      <p:sp>
        <p:nvSpPr>
          <p:cNvPr id="4" name="Slide Number Placeholder 3"/>
          <p:cNvSpPr>
            <a:spLocks noGrp="1"/>
          </p:cNvSpPr>
          <p:nvPr>
            <p:ph type="sldNum" sz="quarter" idx="10"/>
          </p:nvPr>
        </p:nvSpPr>
        <p:spPr/>
        <p:txBody>
          <a:bodyPr/>
          <a:lstStyle/>
          <a:p>
            <a:pPr>
              <a:defRPr/>
            </a:pPr>
            <a:fld id="{6AFA0A7C-166C-4615-9733-3EDC3AE4FFD6}" type="slidenum">
              <a:rPr lang="en-US" smtClean="0"/>
              <a:pPr>
                <a:defRPr/>
              </a:pPr>
              <a:t>3</a:t>
            </a:fld>
            <a:endParaRPr lang="en-US"/>
          </a:p>
        </p:txBody>
      </p:sp>
    </p:spTree>
    <p:extLst>
      <p:ext uri="{BB962C8B-B14F-4D97-AF65-F5344CB8AC3E}">
        <p14:creationId xmlns:p14="http://schemas.microsoft.com/office/powerpoint/2010/main" val="327815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F5F090A-39B0-417B-8713-50EAFB507898}" type="slidenum">
              <a:rPr lang="en-US">
                <a:solidFill>
                  <a:srgbClr val="000000"/>
                </a:solidFill>
              </a:rPr>
              <a:pPr/>
              <a:t>4</a:t>
            </a:fld>
            <a:endParaRPr lang="en-US" dirty="0">
              <a:solidFill>
                <a:srgbClr val="000000"/>
              </a:solidFill>
            </a:endParaRPr>
          </a:p>
        </p:txBody>
      </p:sp>
      <p:sp>
        <p:nvSpPr>
          <p:cNvPr id="221186" name="Rectangle 2"/>
          <p:cNvSpPr>
            <a:spLocks noGrp="1" noRot="1" noChangeAspect="1" noChangeArrowheads="1" noTextEdit="1"/>
          </p:cNvSpPr>
          <p:nvPr>
            <p:ph type="sldImg"/>
          </p:nvPr>
        </p:nvSpPr>
        <p:spPr>
          <a:xfrm>
            <a:off x="1166813" y="692150"/>
            <a:ext cx="4616450" cy="3463925"/>
          </a:xfrm>
        </p:spPr>
      </p:sp>
      <p:sp>
        <p:nvSpPr>
          <p:cNvPr id="221187" name="Rectangle 3"/>
          <p:cNvSpPr>
            <a:spLocks noGrp="1" noChangeArrowheads="1"/>
          </p:cNvSpPr>
          <p:nvPr>
            <p:ph type="body" idx="1"/>
          </p:nvPr>
        </p:nvSpPr>
        <p:spPr bwMode="auto">
          <a:xfrm>
            <a:off x="926042" y="4387138"/>
            <a:ext cx="5097995" cy="4156234"/>
          </a:xfrm>
          <a:prstGeom prst="rect">
            <a:avLst/>
          </a:prstGeom>
          <a:solidFill>
            <a:srgbClr val="FFFFFF"/>
          </a:solidFill>
          <a:ln>
            <a:solidFill>
              <a:srgbClr val="000000"/>
            </a:solidFill>
            <a:miter lim="800000"/>
            <a:headEnd/>
            <a:tailEnd/>
          </a:ln>
        </p:spPr>
        <p:txBody>
          <a:bodyPr>
            <a:normAutofit fontScale="92500" lnSpcReduction="20000"/>
          </a:bodyPr>
          <a:lstStyle/>
          <a:p>
            <a:r>
              <a:rPr lang="en-US" altLang="en-US" sz="2000" b="1" cap="small" dirty="0"/>
              <a:t>In addition to IEEE membership</a:t>
            </a:r>
          </a:p>
          <a:p>
            <a:endParaRPr lang="en-US" altLang="en-US" sz="2000" b="1" cap="small" dirty="0"/>
          </a:p>
          <a:p>
            <a:r>
              <a:rPr lang="en-US" altLang="en-US" sz="2000" b="1" cap="small" dirty="0"/>
              <a:t>Eligibility For Undergraduate or Graduate Student Candidates</a:t>
            </a:r>
            <a:r>
              <a:rPr lang="en-US" altLang="en-US" sz="2000" cap="small" dirty="0"/>
              <a:t> includes their academic standing within a degree program recognized by IEEE-HKN Board of Governors as defined in the IEEE-HKN Operations Manual and identified by their current University as being included within the preview of their IEEE-HKN Campus Chapter.</a:t>
            </a:r>
          </a:p>
          <a:p>
            <a:endParaRPr lang="en-US" altLang="en-US" sz="2000" b="1" cap="small" dirty="0"/>
          </a:p>
          <a:p>
            <a:r>
              <a:rPr lang="en-US" altLang="en-US" sz="2000" b="1" cap="small" dirty="0"/>
              <a:t>Eligibility For Non-Student Candidates (professionals including faculty) </a:t>
            </a:r>
            <a:r>
              <a:rPr lang="en-US" altLang="en-US" sz="2000" cap="small" dirty="0"/>
              <a:t>includes their  achievements and meritorious work in an area that falls within one of the IEEE-designated technical Fields of Interest</a:t>
            </a:r>
          </a:p>
          <a:p>
            <a:endParaRPr lang="en-US" altLang="en-US" sz="2000" cap="smal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b="1" cap="small" dirty="0"/>
              <a:t>This is the Eta Kappa Nu Coat of Arms.</a:t>
            </a:r>
          </a:p>
          <a:p>
            <a:endParaRPr lang="en-US" sz="2800" b="1" cap="small" dirty="0"/>
          </a:p>
          <a:p>
            <a:r>
              <a:rPr lang="en-US" sz="2800" b="1" cap="small" dirty="0"/>
              <a:t>I going to take a few minutes to explain the significance of its symbolism.</a:t>
            </a:r>
          </a:p>
        </p:txBody>
      </p:sp>
      <p:sp>
        <p:nvSpPr>
          <p:cNvPr id="4" name="Slide Number Placeholder 3"/>
          <p:cNvSpPr>
            <a:spLocks noGrp="1"/>
          </p:cNvSpPr>
          <p:nvPr>
            <p:ph type="sldNum" sz="quarter" idx="10"/>
          </p:nvPr>
        </p:nvSpPr>
        <p:spPr/>
        <p:txBody>
          <a:bodyPr/>
          <a:lstStyle/>
          <a:p>
            <a:fld id="{4647405F-2805-4513-A137-2A04047B9D0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85337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600" b="1" dirty="0"/>
              <a:t>The Wand of Mercury</a:t>
            </a:r>
          </a:p>
          <a:p>
            <a:endParaRPr lang="en-US" sz="1600" dirty="0"/>
          </a:p>
          <a:p>
            <a:r>
              <a:rPr lang="en-US" sz="1600" dirty="0">
                <a:solidFill>
                  <a:srgbClr val="000000"/>
                </a:solidFill>
              </a:rPr>
              <a:t>The Caduceus (pronounced </a:t>
            </a:r>
            <a:r>
              <a:rPr lang="en-US" sz="1600" dirty="0" err="1">
                <a:solidFill>
                  <a:srgbClr val="000000"/>
                </a:solidFill>
              </a:rPr>
              <a:t>ka</a:t>
            </a:r>
            <a:r>
              <a:rPr lang="en-US" sz="1600" dirty="0">
                <a:solidFill>
                  <a:srgbClr val="000000"/>
                </a:solidFill>
              </a:rPr>
              <a:t>-du’-se-us), wand of Mercury, who was the messenger of Jupiter, was preferred by our founder, Maurice Carr, as the symbol for IEEE-Eta Kappa Nu. But another and older profession already had selected this symbol.</a:t>
            </a:r>
          </a:p>
          <a:p>
            <a:endParaRPr lang="en-US" sz="1600" dirty="0">
              <a:solidFill>
                <a:srgbClr val="000000"/>
              </a:solidFill>
            </a:endParaRPr>
          </a:p>
          <a:p>
            <a:r>
              <a:rPr lang="en-US" sz="1600" dirty="0"/>
              <a:t>Therefore, </a:t>
            </a:r>
            <a:r>
              <a:rPr lang="en-US" sz="1600" b="1" dirty="0"/>
              <a:t>upon the honor point of the shield is placed the Caduceus as a memorial to him who founded this organization, in which so many now enjoy membership. Its field is scarlet, symbolizing the zeal with which Maurice Carr projected his idea</a:t>
            </a:r>
            <a:r>
              <a:rPr lang="en-US" sz="1600" dirty="0"/>
              <a:t>. </a:t>
            </a:r>
          </a:p>
        </p:txBody>
      </p:sp>
      <p:sp>
        <p:nvSpPr>
          <p:cNvPr id="4" name="Slide Number Placeholder 3"/>
          <p:cNvSpPr>
            <a:spLocks noGrp="1"/>
          </p:cNvSpPr>
          <p:nvPr>
            <p:ph type="sldNum" sz="quarter" idx="10"/>
          </p:nvPr>
        </p:nvSpPr>
        <p:spPr/>
        <p:txBody>
          <a:bodyPr/>
          <a:lstStyle/>
          <a:p>
            <a:fld id="{4647405F-2805-4513-A137-2A04047B9D0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42492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800" b="1" dirty="0"/>
              <a:t>10 Founding Members</a:t>
            </a:r>
          </a:p>
          <a:p>
            <a:endParaRPr lang="en-US" sz="1800" dirty="0"/>
          </a:p>
          <a:p>
            <a:r>
              <a:rPr lang="en-US" sz="1800" dirty="0">
                <a:solidFill>
                  <a:srgbClr val="000000"/>
                </a:solidFill>
              </a:rPr>
              <a:t>The mighty hand of Jupiter was selected as being </a:t>
            </a:r>
            <a:r>
              <a:rPr lang="en-US" sz="1800" b="1" dirty="0">
                <a:solidFill>
                  <a:srgbClr val="000000"/>
                </a:solidFill>
              </a:rPr>
              <a:t>symbolic of the founding chapter with a blade of lightning for each of the ten founder members. The field is blue, typifying the loyalty with which they performed their task. </a:t>
            </a:r>
            <a:endParaRPr lang="en-US" sz="1800" b="1" dirty="0"/>
          </a:p>
        </p:txBody>
      </p:sp>
      <p:sp>
        <p:nvSpPr>
          <p:cNvPr id="4" name="Slide Number Placeholder 3"/>
          <p:cNvSpPr>
            <a:spLocks noGrp="1"/>
          </p:cNvSpPr>
          <p:nvPr>
            <p:ph type="sldNum" sz="quarter" idx="10"/>
          </p:nvPr>
        </p:nvSpPr>
        <p:spPr/>
        <p:txBody>
          <a:bodyPr/>
          <a:lstStyle/>
          <a:p>
            <a:fld id="{4647405F-2805-4513-A137-2A04047B9D0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10997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2000" b="1" dirty="0"/>
              <a:t>3 cubes of magnetite</a:t>
            </a:r>
          </a:p>
          <a:p>
            <a:endParaRPr lang="en-US" sz="2000" dirty="0"/>
          </a:p>
          <a:p>
            <a:r>
              <a:rPr lang="en-US" sz="2000" dirty="0">
                <a:solidFill>
                  <a:srgbClr val="000000"/>
                </a:solidFill>
              </a:rPr>
              <a:t>The band of silver has been charged with three cubes of magnetite to represent and thus </a:t>
            </a:r>
            <a:r>
              <a:rPr lang="en-US" sz="2000" b="1" dirty="0">
                <a:solidFill>
                  <a:srgbClr val="000000"/>
                </a:solidFill>
              </a:rPr>
              <a:t>remind you of our three central ideals</a:t>
            </a:r>
            <a:r>
              <a:rPr lang="en-US" sz="2000" dirty="0">
                <a:solidFill>
                  <a:srgbClr val="000000"/>
                </a:solidFill>
              </a:rPr>
              <a:t>. </a:t>
            </a:r>
            <a:endParaRPr lang="en-US" sz="2000" dirty="0"/>
          </a:p>
        </p:txBody>
      </p:sp>
      <p:sp>
        <p:nvSpPr>
          <p:cNvPr id="4" name="Slide Number Placeholder 3"/>
          <p:cNvSpPr>
            <a:spLocks noGrp="1"/>
          </p:cNvSpPr>
          <p:nvPr>
            <p:ph type="sldNum" sz="quarter" idx="10"/>
          </p:nvPr>
        </p:nvSpPr>
        <p:spPr/>
        <p:txBody>
          <a:bodyPr/>
          <a:lstStyle/>
          <a:p>
            <a:fld id="{4647405F-2805-4513-A137-2A04047B9D0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11265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gn="ctr"/>
            <a:r>
              <a:rPr lang="en-US" sz="1800" b="1" dirty="0"/>
              <a:t>Wheatstone bridge</a:t>
            </a:r>
            <a:endParaRPr lang="en-US" sz="1800" dirty="0"/>
          </a:p>
          <a:p>
            <a:r>
              <a:rPr lang="en-US" sz="1800" dirty="0">
                <a:solidFill>
                  <a:srgbClr val="000000"/>
                </a:solidFill>
              </a:rPr>
              <a:t>The shield is crested with a Wheatstone bridge with the </a:t>
            </a:r>
            <a:r>
              <a:rPr lang="en-US" sz="1800" b="1" dirty="0">
                <a:solidFill>
                  <a:srgbClr val="000000"/>
                </a:solidFill>
              </a:rPr>
              <a:t>IEEE-Eta Kappa Nu colors of scarlet and navy blue </a:t>
            </a:r>
            <a:r>
              <a:rPr lang="en-US" sz="1800" dirty="0">
                <a:solidFill>
                  <a:srgbClr val="000000"/>
                </a:solidFill>
              </a:rPr>
              <a:t>entwined beneath. </a:t>
            </a:r>
          </a:p>
          <a:p>
            <a:r>
              <a:rPr lang="en-US" sz="1800" dirty="0">
                <a:solidFill>
                  <a:srgbClr val="000000"/>
                </a:solidFill>
              </a:rPr>
              <a:t>At the </a:t>
            </a:r>
            <a:r>
              <a:rPr lang="en-US" sz="1800" b="1" dirty="0">
                <a:solidFill>
                  <a:srgbClr val="000000"/>
                </a:solidFill>
              </a:rPr>
              <a:t>center of the bridge is the galvanometer that senses when balance is achieved</a:t>
            </a:r>
            <a:r>
              <a:rPr lang="en-US" sz="1800" dirty="0">
                <a:solidFill>
                  <a:srgbClr val="000000"/>
                </a:solidFill>
              </a:rPr>
              <a:t>. It bears the early Greek form of the letters Eta, Kappa, Nu. </a:t>
            </a:r>
          </a:p>
          <a:p>
            <a:r>
              <a:rPr lang="en-US" sz="1800" b="1" dirty="0">
                <a:solidFill>
                  <a:srgbClr val="000000"/>
                </a:solidFill>
              </a:rPr>
              <a:t>The Wheatstone bridge is our emblem</a:t>
            </a:r>
            <a:r>
              <a:rPr lang="en-US" sz="1800" dirty="0">
                <a:solidFill>
                  <a:srgbClr val="000000"/>
                </a:solidFill>
              </a:rPr>
              <a:t>. Though simple, the bridge is a precision electrical instrument capable of determining the value of an unknown element when knowing the values of the three other bridge elements. </a:t>
            </a:r>
          </a:p>
        </p:txBody>
      </p:sp>
      <p:sp>
        <p:nvSpPr>
          <p:cNvPr id="4" name="Slide Number Placeholder 3"/>
          <p:cNvSpPr>
            <a:spLocks noGrp="1"/>
          </p:cNvSpPr>
          <p:nvPr>
            <p:ph type="sldNum" sz="quarter" idx="10"/>
          </p:nvPr>
        </p:nvSpPr>
        <p:spPr/>
        <p:txBody>
          <a:bodyPr/>
          <a:lstStyle/>
          <a:p>
            <a:fld id="{4647405F-2805-4513-A137-2A04047B9D0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5869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4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1271588"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a:t>Click to edit Master subtitle style</a:t>
            </a:r>
            <a:endParaRPr lang="en-US" dirty="0"/>
          </a:p>
        </p:txBody>
      </p:sp>
      <p:pic>
        <p:nvPicPr>
          <p:cNvPr id="2051" name="Picture 3" descr="P:\LOGOS\HKNcrest (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5955436" y="3831220"/>
            <a:ext cx="1811777" cy="293612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LOGOS\ieee_tagline_black.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998998"/>
            <a:ext cx="1365250" cy="768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P:\LOGOS\HKN Log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42298" y="6026347"/>
            <a:ext cx="997527" cy="705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4618924" cy="55221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4194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r>
              <a:rPr lang="en-US" dirty="0"/>
              <a:t>2013 IEEE-USA Annual Meeting – 3 August 2013</a:t>
            </a:r>
          </a:p>
        </p:txBody>
      </p:sp>
      <p:sp>
        <p:nvSpPr>
          <p:cNvPr id="6" name="Slide Number Placeholder 10"/>
          <p:cNvSpPr>
            <a:spLocks noGrp="1"/>
          </p:cNvSpPr>
          <p:nvPr>
            <p:ph type="sldNum" sz="quarter" idx="11"/>
          </p:nvPr>
        </p:nvSpPr>
        <p:spPr/>
        <p:txBody>
          <a:bodyPr/>
          <a:lstStyle>
            <a:lvl1pPr>
              <a:defRPr/>
            </a:lvl1pPr>
          </a:lstStyle>
          <a:p>
            <a:pPr>
              <a:defRPr/>
            </a:pPr>
            <a:fld id="{9DF0F2B3-6852-4407-9CAA-AFABF32A063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736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r>
              <a:rPr lang="en-US" dirty="0"/>
              <a:t>2013 IEEE-USA Annual Meeting – 3 August 2013</a:t>
            </a:r>
          </a:p>
        </p:txBody>
      </p:sp>
      <p:sp>
        <p:nvSpPr>
          <p:cNvPr id="6" name="Slide Number Placeholder 10"/>
          <p:cNvSpPr>
            <a:spLocks noGrp="1"/>
          </p:cNvSpPr>
          <p:nvPr>
            <p:ph type="sldNum" sz="quarter" idx="11"/>
          </p:nvPr>
        </p:nvSpPr>
        <p:spPr>
          <a:xfrm>
            <a:off x="2410692" y="6172059"/>
            <a:ext cx="685800" cy="365125"/>
          </a:xfrm>
        </p:spPr>
        <p:txBody>
          <a:bodyPr/>
          <a:lstStyle>
            <a:lvl1pPr>
              <a:defRPr/>
            </a:lvl1pPr>
          </a:lstStyle>
          <a:p>
            <a:pPr>
              <a:defRPr/>
            </a:pPr>
            <a:fld id="{DECD1379-5F37-4863-8352-64FABA620DA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r>
              <a:rPr lang="en-US" dirty="0"/>
              <a:t>2013 IEEE-USA Annual Meeting – 3 August 2013</a:t>
            </a:r>
          </a:p>
        </p:txBody>
      </p:sp>
      <p:sp>
        <p:nvSpPr>
          <p:cNvPr id="5" name="Slide Number Placeholder 10"/>
          <p:cNvSpPr>
            <a:spLocks noGrp="1"/>
          </p:cNvSpPr>
          <p:nvPr>
            <p:ph type="sldNum" sz="quarter" idx="11"/>
          </p:nvPr>
        </p:nvSpPr>
        <p:spPr/>
        <p:txBody>
          <a:bodyPr/>
          <a:lstStyle>
            <a:lvl1pPr>
              <a:defRPr/>
            </a:lvl1pPr>
          </a:lstStyle>
          <a:p>
            <a:pPr>
              <a:defRPr/>
            </a:pPr>
            <a:fld id="{89484324-9E97-43D2-BAE8-6C2FBCD060C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96346" y="455221"/>
            <a:ext cx="1488869" cy="54230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5631" y="490846"/>
            <a:ext cx="6042066" cy="5375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dirty="0"/>
              <a:t>2013 IEEE-USA Annual Meeting – 3 August 2013</a:t>
            </a:r>
          </a:p>
        </p:txBody>
      </p:sp>
      <p:sp>
        <p:nvSpPr>
          <p:cNvPr id="5" name="Slide Number Placeholder 10"/>
          <p:cNvSpPr>
            <a:spLocks noGrp="1"/>
          </p:cNvSpPr>
          <p:nvPr>
            <p:ph type="sldNum" sz="quarter" idx="11"/>
          </p:nvPr>
        </p:nvSpPr>
        <p:spPr/>
        <p:txBody>
          <a:bodyPr/>
          <a:lstStyle>
            <a:lvl1pPr>
              <a:defRPr/>
            </a:lvl1pPr>
          </a:lstStyle>
          <a:p>
            <a:pPr>
              <a:defRPr/>
            </a:pPr>
            <a:fld id="{963AA549-DAEA-445D-8DC7-903CFD24253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52524" y="609600"/>
            <a:ext cx="7458323" cy="1143000"/>
          </a:xfrm>
        </p:spPr>
        <p:txBody>
          <a:bodyPr/>
          <a:lstStyle/>
          <a:p>
            <a:r>
              <a:rPr lang="en-US"/>
              <a:t>Click to edit Master title style</a:t>
            </a:r>
          </a:p>
        </p:txBody>
      </p:sp>
      <p:sp>
        <p:nvSpPr>
          <p:cNvPr id="3" name="Text Placeholder 2"/>
          <p:cNvSpPr>
            <a:spLocks noGrp="1"/>
          </p:cNvSpPr>
          <p:nvPr>
            <p:ph type="body" sz="half" idx="1"/>
          </p:nvPr>
        </p:nvSpPr>
        <p:spPr>
          <a:xfrm>
            <a:off x="676275" y="200025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6775" y="2000250"/>
            <a:ext cx="3517199"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76775" y="4133850"/>
            <a:ext cx="3493448"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9"/>
          <p:cNvSpPr>
            <a:spLocks noGrp="1"/>
          </p:cNvSpPr>
          <p:nvPr>
            <p:ph type="dt" sz="half" idx="10"/>
          </p:nvPr>
        </p:nvSpPr>
        <p:spPr>
          <a:xfrm>
            <a:off x="3178629" y="6160324"/>
            <a:ext cx="4078698" cy="365125"/>
          </a:xfrm>
        </p:spPr>
        <p:txBody>
          <a:bodyPr/>
          <a:lstStyle>
            <a:lvl1pPr>
              <a:defRPr/>
            </a:lvl1pPr>
          </a:lstStyle>
          <a:p>
            <a:pPr>
              <a:defRPr/>
            </a:pPr>
            <a:r>
              <a:rPr lang="en-US" dirty="0"/>
              <a:t>2013 IEEE-USA Annual Meeting – 3 August 2013</a:t>
            </a:r>
          </a:p>
        </p:txBody>
      </p:sp>
      <p:sp>
        <p:nvSpPr>
          <p:cNvPr id="8" name="Slide Number Placeholder 10"/>
          <p:cNvSpPr>
            <a:spLocks noGrp="1"/>
          </p:cNvSpPr>
          <p:nvPr>
            <p:ph type="sldNum" sz="quarter" idx="11"/>
          </p:nvPr>
        </p:nvSpPr>
        <p:spPr>
          <a:xfrm>
            <a:off x="2434441" y="6171304"/>
            <a:ext cx="685800" cy="365125"/>
          </a:xfrm>
        </p:spPr>
        <p:txBody>
          <a:bodyPr/>
          <a:lstStyle>
            <a:lvl1pPr>
              <a:defRPr/>
            </a:lvl1pPr>
          </a:lstStyle>
          <a:p>
            <a:pPr>
              <a:defRPr/>
            </a:pPr>
            <a:fld id="{963AA549-DAEA-445D-8DC7-903CFD24253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6750" y="590550"/>
            <a:ext cx="7491598" cy="1143000"/>
          </a:xfrm>
        </p:spPr>
        <p:txBody>
          <a:bodyPr/>
          <a:lstStyle/>
          <a:p>
            <a:r>
              <a:rPr lang="en-US"/>
              <a:t>Click to edit Master title style</a:t>
            </a:r>
            <a:endParaRPr lang="en-US" dirty="0"/>
          </a:p>
        </p:txBody>
      </p:sp>
      <p:sp>
        <p:nvSpPr>
          <p:cNvPr id="3" name="Content Placeholder 2"/>
          <p:cNvSpPr>
            <a:spLocks noGrp="1"/>
          </p:cNvSpPr>
          <p:nvPr>
            <p:ph sz="quarter" idx="1"/>
          </p:nvPr>
        </p:nvSpPr>
        <p:spPr>
          <a:xfrm>
            <a:off x="609600" y="19812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10100" y="1981200"/>
            <a:ext cx="3607625"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41148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10100" y="4114800"/>
            <a:ext cx="3607625"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a:xfrm>
            <a:off x="3178629" y="6160324"/>
            <a:ext cx="4078698" cy="365125"/>
          </a:xfrm>
        </p:spPr>
        <p:txBody>
          <a:bodyPr/>
          <a:lstStyle>
            <a:lvl1pPr>
              <a:defRPr/>
            </a:lvl1pPr>
          </a:lstStyle>
          <a:p>
            <a:pPr>
              <a:defRPr/>
            </a:pPr>
            <a:r>
              <a:rPr lang="en-US" dirty="0"/>
              <a:t>2013 IEEE-USA Annual Meeting – 3 August 2013</a:t>
            </a:r>
          </a:p>
        </p:txBody>
      </p:sp>
      <p:sp>
        <p:nvSpPr>
          <p:cNvPr id="8" name="Slide Number Placeholder 10"/>
          <p:cNvSpPr>
            <a:spLocks noGrp="1"/>
          </p:cNvSpPr>
          <p:nvPr>
            <p:ph type="sldNum" sz="quarter" idx="11"/>
          </p:nvPr>
        </p:nvSpPr>
        <p:spPr>
          <a:xfrm>
            <a:off x="2434441" y="6171304"/>
            <a:ext cx="685800" cy="365125"/>
          </a:xfrm>
        </p:spPr>
        <p:txBody>
          <a:bodyPr/>
          <a:lstStyle>
            <a:lvl1pPr>
              <a:defRPr/>
            </a:lvl1pPr>
          </a:lstStyle>
          <a:p>
            <a:pPr>
              <a:defRPr/>
            </a:pPr>
            <a:fld id="{963AA549-DAEA-445D-8DC7-903CFD24253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0550"/>
            <a:ext cx="7460673"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98120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95825" y="1981200"/>
            <a:ext cx="3510024"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95825" y="4114800"/>
            <a:ext cx="35219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9"/>
          <p:cNvSpPr>
            <a:spLocks noGrp="1"/>
          </p:cNvSpPr>
          <p:nvPr>
            <p:ph type="dt" sz="half" idx="10"/>
          </p:nvPr>
        </p:nvSpPr>
        <p:spPr>
          <a:xfrm>
            <a:off x="3178629" y="6160324"/>
            <a:ext cx="4078698" cy="365125"/>
          </a:xfrm>
        </p:spPr>
        <p:txBody>
          <a:bodyPr/>
          <a:lstStyle>
            <a:lvl1pPr>
              <a:defRPr/>
            </a:lvl1pPr>
          </a:lstStyle>
          <a:p>
            <a:pPr>
              <a:defRPr/>
            </a:pPr>
            <a:r>
              <a:rPr lang="en-US" dirty="0"/>
              <a:t>2013 IEEE-USA Annual Meeting – 3 August 2013</a:t>
            </a:r>
          </a:p>
        </p:txBody>
      </p:sp>
      <p:sp>
        <p:nvSpPr>
          <p:cNvPr id="7" name="Slide Number Placeholder 10"/>
          <p:cNvSpPr>
            <a:spLocks noGrp="1"/>
          </p:cNvSpPr>
          <p:nvPr>
            <p:ph type="sldNum" sz="quarter" idx="11"/>
          </p:nvPr>
        </p:nvSpPr>
        <p:spPr>
          <a:xfrm>
            <a:off x="2434441" y="6171304"/>
            <a:ext cx="685800" cy="365125"/>
          </a:xfrm>
        </p:spPr>
        <p:txBody>
          <a:bodyPr/>
          <a:lstStyle>
            <a:lvl1pPr>
              <a:defRPr/>
            </a:lvl1pPr>
          </a:lstStyle>
          <a:p>
            <a:pPr>
              <a:defRPr/>
            </a:pPr>
            <a:fld id="{963AA549-DAEA-445D-8DC7-903CFD24253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470198"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98120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0100" y="1981200"/>
            <a:ext cx="36195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a:xfrm>
            <a:off x="3178629" y="6160324"/>
            <a:ext cx="4078698" cy="365125"/>
          </a:xfrm>
        </p:spPr>
        <p:txBody>
          <a:bodyPr/>
          <a:lstStyle>
            <a:lvl1pPr>
              <a:defRPr/>
            </a:lvl1pPr>
          </a:lstStyle>
          <a:p>
            <a:pPr>
              <a:defRPr/>
            </a:pPr>
            <a:r>
              <a:rPr lang="en-US" dirty="0"/>
              <a:t>2013 IEEE-USA Annual Meeting – 3 August 2013</a:t>
            </a:r>
          </a:p>
        </p:txBody>
      </p:sp>
      <p:sp>
        <p:nvSpPr>
          <p:cNvPr id="6" name="Slide Number Placeholder 10"/>
          <p:cNvSpPr>
            <a:spLocks noGrp="1"/>
          </p:cNvSpPr>
          <p:nvPr>
            <p:ph type="sldNum" sz="quarter" idx="11"/>
          </p:nvPr>
        </p:nvSpPr>
        <p:spPr>
          <a:xfrm>
            <a:off x="2434441" y="6171304"/>
            <a:ext cx="685800" cy="365125"/>
          </a:xfrm>
        </p:spPr>
        <p:txBody>
          <a:bodyPr/>
          <a:lstStyle>
            <a:lvl1pPr>
              <a:defRPr/>
            </a:lvl1pPr>
          </a:lstStyle>
          <a:p>
            <a:pPr>
              <a:defRPr/>
            </a:pPr>
            <a:fld id="{963AA549-DAEA-445D-8DC7-903CFD24253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4341" y="2438400"/>
            <a:ext cx="7543800" cy="2152650"/>
          </a:xfrm>
        </p:spPr>
        <p:txBody>
          <a:bodyPr>
            <a:noAutofit/>
          </a:bodyPr>
          <a:lstStyle>
            <a:lvl1pPr>
              <a:defRPr sz="6000">
                <a:solidFill>
                  <a:schemeClr val="tx1"/>
                </a:solidFill>
              </a:defRPr>
            </a:lvl1pPr>
          </a:lstStyle>
          <a:p>
            <a:r>
              <a:rPr lang="en-US" dirty="0"/>
              <a:t>Click to edit Master </a:t>
            </a:r>
            <a:r>
              <a:rPr lang="en-US" dirty="0" err="1"/>
              <a:t>ttle</a:t>
            </a:r>
            <a:r>
              <a:rPr lang="en-US" dirty="0"/>
              <a:t> style</a:t>
            </a:r>
          </a:p>
        </p:txBody>
      </p:sp>
      <p:sp>
        <p:nvSpPr>
          <p:cNvPr id="3" name="Subtitle 2"/>
          <p:cNvSpPr>
            <a:spLocks noGrp="1"/>
          </p:cNvSpPr>
          <p:nvPr>
            <p:ph type="subTitle" idx="1"/>
          </p:nvPr>
        </p:nvSpPr>
        <p:spPr>
          <a:xfrm>
            <a:off x="2248235" y="4648200"/>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354AB8B7-E71F-4A92-BAC5-762723499E90}"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pic>
        <p:nvPicPr>
          <p:cNvPr id="9" name="Picture 3" descr="key"/>
          <p:cNvPicPr>
            <a:picLocks noChangeAspect="1" noChangeArrowheads="1"/>
          </p:cNvPicPr>
          <p:nvPr userDrawn="1"/>
        </p:nvPicPr>
        <p:blipFill>
          <a:blip r:embed="rId2" cstate="print"/>
          <a:srcRect/>
          <a:stretch>
            <a:fillRect/>
          </a:stretch>
        </p:blipFill>
        <p:spPr bwMode="auto">
          <a:xfrm>
            <a:off x="204954" y="152400"/>
            <a:ext cx="2065693" cy="2442703"/>
          </a:xfrm>
          <a:prstGeom prst="rect">
            <a:avLst/>
          </a:prstGeom>
          <a:noFill/>
        </p:spPr>
      </p:pic>
    </p:spTree>
    <p:extLst>
      <p:ext uri="{BB962C8B-B14F-4D97-AF65-F5344CB8AC3E}">
        <p14:creationId xmlns:p14="http://schemas.microsoft.com/office/powerpoint/2010/main" val="3361015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E4D03D6F-9BB6-4C32-B27C-99B4CEAB6F07}"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pic>
        <p:nvPicPr>
          <p:cNvPr id="7" name="Picture 3" descr="key"/>
          <p:cNvPicPr>
            <a:picLocks noChangeAspect="1" noChangeArrowheads="1"/>
          </p:cNvPicPr>
          <p:nvPr userDrawn="1"/>
        </p:nvPicPr>
        <p:blipFill>
          <a:blip r:embed="rId2" cstate="print"/>
          <a:srcRect/>
          <a:stretch>
            <a:fillRect/>
          </a:stretch>
        </p:blipFill>
        <p:spPr bwMode="auto">
          <a:xfrm>
            <a:off x="228601" y="304800"/>
            <a:ext cx="1371599" cy="1621929"/>
          </a:xfrm>
          <a:prstGeom prst="rect">
            <a:avLst/>
          </a:prstGeom>
          <a:noFill/>
        </p:spPr>
      </p:pic>
    </p:spTree>
    <p:extLst>
      <p:ext uri="{BB962C8B-B14F-4D97-AF65-F5344CB8AC3E}">
        <p14:creationId xmlns:p14="http://schemas.microsoft.com/office/powerpoint/2010/main" val="249199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r>
              <a:rPr lang="en-US" dirty="0"/>
              <a:t>2013 IEEE-HKN Student Leadership Conference - 16 March 2013</a:t>
            </a:r>
          </a:p>
        </p:txBody>
      </p:sp>
      <p:sp>
        <p:nvSpPr>
          <p:cNvPr id="5" name="Slide Number Placeholder 10"/>
          <p:cNvSpPr>
            <a:spLocks noGrp="1"/>
          </p:cNvSpPr>
          <p:nvPr>
            <p:ph type="sldNum" sz="quarter" idx="11"/>
          </p:nvPr>
        </p:nvSpPr>
        <p:spPr/>
        <p:txBody>
          <a:bodyPr/>
          <a:lstStyle>
            <a:lvl1pPr>
              <a:defRPr/>
            </a:lvl1pPr>
          </a:lstStyle>
          <a:p>
            <a:pPr>
              <a:defRPr/>
            </a:pPr>
            <a:fld id="{9C5B7E3F-9B88-48D5-8E26-9FAD877ECA3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99B9A213-7980-40D1-BF4B-20DBF5059320}"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endParaRPr>
          </a:p>
        </p:txBody>
      </p:sp>
      <p:sp>
        <p:nvSpPr>
          <p:cNvPr id="4" name="Title 3"/>
          <p:cNvSpPr>
            <a:spLocks noGrp="1"/>
          </p:cNvSpPr>
          <p:nvPr>
            <p:ph type="title"/>
          </p:nvPr>
        </p:nvSpPr>
        <p:spPr>
          <a:xfrm>
            <a:off x="2590800" y="19812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pic>
        <p:nvPicPr>
          <p:cNvPr id="9" name="Picture 3" descr="key"/>
          <p:cNvPicPr>
            <a:picLocks noChangeAspect="1" noChangeArrowheads="1"/>
          </p:cNvPicPr>
          <p:nvPr userDrawn="1"/>
        </p:nvPicPr>
        <p:blipFill>
          <a:blip r:embed="rId2" cstate="print"/>
          <a:srcRect/>
          <a:stretch>
            <a:fillRect/>
          </a:stretch>
        </p:blipFill>
        <p:spPr bwMode="auto">
          <a:xfrm>
            <a:off x="305473" y="381001"/>
            <a:ext cx="1523327" cy="1801349"/>
          </a:xfrm>
          <a:prstGeom prst="rect">
            <a:avLst/>
          </a:prstGeom>
          <a:noFill/>
        </p:spPr>
      </p:pic>
    </p:spTree>
    <p:extLst>
      <p:ext uri="{BB962C8B-B14F-4D97-AF65-F5344CB8AC3E}">
        <p14:creationId xmlns:p14="http://schemas.microsoft.com/office/powerpoint/2010/main" val="2744792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BE3986D-8925-466A-B890-BBDD64851C3D}"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endParaRP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9876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6EE8E675-6B54-4613-B7E6-A982175331CD}"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994200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FB0EFE5E-C699-4FB9-AE32-5CD4A6CFE25F}"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570761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21E534-D3B1-4C4F-A1E5-ECDF57F63CAA}"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090935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8000" dirty="0">
                <a:solidFill>
                  <a:prstClr val="white"/>
                </a:solidFill>
                <a:effectLst>
                  <a:outerShdw blurRad="38100" dist="38100" dir="2700000" algn="tl">
                    <a:srgbClr val="000000">
                      <a:alpha val="43137"/>
                    </a:srgbClr>
                  </a:outerShdw>
                </a:effectLst>
                <a:latin typeface="Palatino Linotype"/>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A5B9BEE4-CD7B-4573-ADCC-D5AF8DDDF10D}"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94592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8D26B242-CE5B-450F-917F-BC9DDC143FD5}"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237727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9E0EA-9111-42C7-9D32-07B6482F5EA1}"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1303207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A1BBF4-7AED-47FF-B689-D29FDA5F823B}"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1782655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4341" y="2438400"/>
            <a:ext cx="7543800" cy="2152650"/>
          </a:xfrm>
        </p:spPr>
        <p:txBody>
          <a:bodyPr>
            <a:noAutofit/>
          </a:bodyPr>
          <a:lstStyle>
            <a:lvl1pPr>
              <a:defRPr sz="6000">
                <a:solidFill>
                  <a:schemeClr val="tx1"/>
                </a:solidFill>
              </a:defRPr>
            </a:lvl1pPr>
          </a:lstStyle>
          <a:p>
            <a:r>
              <a:rPr lang="en-US" dirty="0"/>
              <a:t>Click to edit Master </a:t>
            </a:r>
            <a:r>
              <a:rPr lang="en-US" dirty="0" err="1"/>
              <a:t>ttle</a:t>
            </a:r>
            <a:r>
              <a:rPr lang="en-US" dirty="0"/>
              <a:t> style</a:t>
            </a:r>
          </a:p>
        </p:txBody>
      </p:sp>
      <p:sp>
        <p:nvSpPr>
          <p:cNvPr id="3" name="Subtitle 2"/>
          <p:cNvSpPr>
            <a:spLocks noGrp="1"/>
          </p:cNvSpPr>
          <p:nvPr>
            <p:ph type="subTitle" idx="1"/>
          </p:nvPr>
        </p:nvSpPr>
        <p:spPr>
          <a:xfrm>
            <a:off x="2248235" y="4648200"/>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354AB8B7-E71F-4A92-BAC5-762723499E90}"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pic>
        <p:nvPicPr>
          <p:cNvPr id="9" name="Picture 3" descr="key"/>
          <p:cNvPicPr>
            <a:picLocks noChangeAspect="1" noChangeArrowheads="1"/>
          </p:cNvPicPr>
          <p:nvPr userDrawn="1"/>
        </p:nvPicPr>
        <p:blipFill>
          <a:blip r:embed="rId2" cstate="print"/>
          <a:srcRect/>
          <a:stretch>
            <a:fillRect/>
          </a:stretch>
        </p:blipFill>
        <p:spPr bwMode="auto">
          <a:xfrm>
            <a:off x="204954" y="152400"/>
            <a:ext cx="2065693" cy="2442703"/>
          </a:xfrm>
          <a:prstGeom prst="rect">
            <a:avLst/>
          </a:prstGeom>
          <a:noFill/>
        </p:spPr>
      </p:pic>
    </p:spTree>
    <p:extLst>
      <p:ext uri="{BB962C8B-B14F-4D97-AF65-F5344CB8AC3E}">
        <p14:creationId xmlns:p14="http://schemas.microsoft.com/office/powerpoint/2010/main" val="34467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dirty="0"/>
              <a:t>2013 IEEE-HKN Student Leadership Conference - 16 March 2013</a:t>
            </a:r>
          </a:p>
        </p:txBody>
      </p:sp>
      <p:sp>
        <p:nvSpPr>
          <p:cNvPr id="4" name="Slide Number Placeholder 3"/>
          <p:cNvSpPr>
            <a:spLocks noGrp="1"/>
          </p:cNvSpPr>
          <p:nvPr>
            <p:ph type="sldNum" sz="quarter" idx="11"/>
          </p:nvPr>
        </p:nvSpPr>
        <p:spPr/>
        <p:txBody>
          <a:bodyPr/>
          <a:lstStyle/>
          <a:p>
            <a:pPr>
              <a:defRPr/>
            </a:pPr>
            <a:fld id="{4E6D5DBE-EFAA-4A8B-A872-9615D54C93B8}" type="slidenum">
              <a:rPr lang="en-US" smtClean="0"/>
              <a:pPr>
                <a:defRPr/>
              </a:pPr>
              <a:t>‹#›</a:t>
            </a:fld>
            <a:endParaRPr lang="en-US"/>
          </a:p>
        </p:txBody>
      </p:sp>
    </p:spTree>
    <p:extLst>
      <p:ext uri="{BB962C8B-B14F-4D97-AF65-F5344CB8AC3E}">
        <p14:creationId xmlns:p14="http://schemas.microsoft.com/office/powerpoint/2010/main" val="2401935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E4D03D6F-9BB6-4C32-B27C-99B4CEAB6F07}"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pic>
        <p:nvPicPr>
          <p:cNvPr id="7" name="Picture 3" descr="key"/>
          <p:cNvPicPr>
            <a:picLocks noChangeAspect="1" noChangeArrowheads="1"/>
          </p:cNvPicPr>
          <p:nvPr userDrawn="1"/>
        </p:nvPicPr>
        <p:blipFill>
          <a:blip r:embed="rId2" cstate="print"/>
          <a:srcRect/>
          <a:stretch>
            <a:fillRect/>
          </a:stretch>
        </p:blipFill>
        <p:spPr bwMode="auto">
          <a:xfrm>
            <a:off x="228601" y="304800"/>
            <a:ext cx="1371599" cy="1621929"/>
          </a:xfrm>
          <a:prstGeom prst="rect">
            <a:avLst/>
          </a:prstGeom>
          <a:noFill/>
        </p:spPr>
      </p:pic>
    </p:spTree>
    <p:extLst>
      <p:ext uri="{BB962C8B-B14F-4D97-AF65-F5344CB8AC3E}">
        <p14:creationId xmlns:p14="http://schemas.microsoft.com/office/powerpoint/2010/main" val="2169105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99B9A213-7980-40D1-BF4B-20DBF5059320}"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endParaRPr>
          </a:p>
        </p:txBody>
      </p:sp>
      <p:sp>
        <p:nvSpPr>
          <p:cNvPr id="4" name="Title 3"/>
          <p:cNvSpPr>
            <a:spLocks noGrp="1"/>
          </p:cNvSpPr>
          <p:nvPr>
            <p:ph type="title"/>
          </p:nvPr>
        </p:nvSpPr>
        <p:spPr>
          <a:xfrm>
            <a:off x="2590800" y="19812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pic>
        <p:nvPicPr>
          <p:cNvPr id="9" name="Picture 3" descr="key"/>
          <p:cNvPicPr>
            <a:picLocks noChangeAspect="1" noChangeArrowheads="1"/>
          </p:cNvPicPr>
          <p:nvPr userDrawn="1"/>
        </p:nvPicPr>
        <p:blipFill>
          <a:blip r:embed="rId2" cstate="print"/>
          <a:srcRect/>
          <a:stretch>
            <a:fillRect/>
          </a:stretch>
        </p:blipFill>
        <p:spPr bwMode="auto">
          <a:xfrm>
            <a:off x="305473" y="381001"/>
            <a:ext cx="1523327" cy="1801349"/>
          </a:xfrm>
          <a:prstGeom prst="rect">
            <a:avLst/>
          </a:prstGeom>
          <a:noFill/>
        </p:spPr>
      </p:pic>
    </p:spTree>
    <p:extLst>
      <p:ext uri="{BB962C8B-B14F-4D97-AF65-F5344CB8AC3E}">
        <p14:creationId xmlns:p14="http://schemas.microsoft.com/office/powerpoint/2010/main" val="2098943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BE3986D-8925-466A-B890-BBDD64851C3D}"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endParaRP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8430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6EE8E675-6B54-4613-B7E6-A982175331CD}"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789583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FB0EFE5E-C699-4FB9-AE32-5CD4A6CFE25F}"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60783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21E534-D3B1-4C4F-A1E5-ECDF57F63CAA}"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4204641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8000" dirty="0">
                <a:solidFill>
                  <a:prstClr val="white"/>
                </a:solidFill>
                <a:effectLst>
                  <a:outerShdw blurRad="38100" dist="38100" dir="2700000" algn="tl">
                    <a:srgbClr val="000000">
                      <a:alpha val="43137"/>
                    </a:srgbClr>
                  </a:outerShdw>
                </a:effectLst>
                <a:latin typeface="Palatino Linotype"/>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A5B9BEE4-CD7B-4573-ADCC-D5AF8DDDF10D}"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89171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8D26B242-CE5B-450F-917F-BC9DDC143FD5}"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246438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9E0EA-9111-42C7-9D32-07B6482F5EA1}"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473418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A1BBF4-7AED-47FF-B689-D29FDA5F823B}"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18996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r>
              <a:rPr lang="en-US" dirty="0"/>
              <a:t>2013 IEEE-HKN Student Leadership Conference - 16 March 2013</a:t>
            </a:r>
          </a:p>
          <a:p>
            <a:pPr>
              <a:defRPr/>
            </a:pP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C09CE8EE-53C0-48AF-A972-25840848B2D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4341" y="2438400"/>
            <a:ext cx="7543800" cy="2152650"/>
          </a:xfrm>
        </p:spPr>
        <p:txBody>
          <a:bodyPr>
            <a:noAutofit/>
          </a:bodyPr>
          <a:lstStyle>
            <a:lvl1pPr>
              <a:defRPr sz="6000">
                <a:solidFill>
                  <a:schemeClr val="tx1"/>
                </a:solidFill>
              </a:defRPr>
            </a:lvl1pPr>
          </a:lstStyle>
          <a:p>
            <a:r>
              <a:rPr lang="en-US" dirty="0"/>
              <a:t>Click to edit Master </a:t>
            </a:r>
            <a:r>
              <a:rPr lang="en-US" dirty="0" err="1"/>
              <a:t>ttle</a:t>
            </a:r>
            <a:r>
              <a:rPr lang="en-US" dirty="0"/>
              <a:t> style</a:t>
            </a:r>
          </a:p>
        </p:txBody>
      </p:sp>
      <p:sp>
        <p:nvSpPr>
          <p:cNvPr id="3" name="Subtitle 2"/>
          <p:cNvSpPr>
            <a:spLocks noGrp="1"/>
          </p:cNvSpPr>
          <p:nvPr>
            <p:ph type="subTitle" idx="1"/>
          </p:nvPr>
        </p:nvSpPr>
        <p:spPr>
          <a:xfrm>
            <a:off x="2248235" y="4648200"/>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354AB8B7-E71F-4A92-BAC5-762723499E90}"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pic>
        <p:nvPicPr>
          <p:cNvPr id="9" name="Picture 3" descr="key"/>
          <p:cNvPicPr>
            <a:picLocks noChangeAspect="1" noChangeArrowheads="1"/>
          </p:cNvPicPr>
          <p:nvPr userDrawn="1"/>
        </p:nvPicPr>
        <p:blipFill>
          <a:blip r:embed="rId2" cstate="print"/>
          <a:srcRect/>
          <a:stretch>
            <a:fillRect/>
          </a:stretch>
        </p:blipFill>
        <p:spPr bwMode="auto">
          <a:xfrm>
            <a:off x="204954" y="152400"/>
            <a:ext cx="2065693" cy="2442703"/>
          </a:xfrm>
          <a:prstGeom prst="rect">
            <a:avLst/>
          </a:prstGeom>
          <a:noFill/>
        </p:spPr>
      </p:pic>
    </p:spTree>
    <p:extLst>
      <p:ext uri="{BB962C8B-B14F-4D97-AF65-F5344CB8AC3E}">
        <p14:creationId xmlns:p14="http://schemas.microsoft.com/office/powerpoint/2010/main" val="3904975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E4D03D6F-9BB6-4C32-B27C-99B4CEAB6F07}"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pic>
        <p:nvPicPr>
          <p:cNvPr id="7" name="Picture 3" descr="key"/>
          <p:cNvPicPr>
            <a:picLocks noChangeAspect="1" noChangeArrowheads="1"/>
          </p:cNvPicPr>
          <p:nvPr userDrawn="1"/>
        </p:nvPicPr>
        <p:blipFill>
          <a:blip r:embed="rId2" cstate="print"/>
          <a:srcRect/>
          <a:stretch>
            <a:fillRect/>
          </a:stretch>
        </p:blipFill>
        <p:spPr bwMode="auto">
          <a:xfrm>
            <a:off x="228601" y="304800"/>
            <a:ext cx="1371599" cy="1621929"/>
          </a:xfrm>
          <a:prstGeom prst="rect">
            <a:avLst/>
          </a:prstGeom>
          <a:noFill/>
        </p:spPr>
      </p:pic>
    </p:spTree>
    <p:extLst>
      <p:ext uri="{BB962C8B-B14F-4D97-AF65-F5344CB8AC3E}">
        <p14:creationId xmlns:p14="http://schemas.microsoft.com/office/powerpoint/2010/main" val="258003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99B9A213-7980-40D1-BF4B-20DBF5059320}"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endParaRPr>
          </a:p>
        </p:txBody>
      </p:sp>
      <p:sp>
        <p:nvSpPr>
          <p:cNvPr id="4" name="Title 3"/>
          <p:cNvSpPr>
            <a:spLocks noGrp="1"/>
          </p:cNvSpPr>
          <p:nvPr>
            <p:ph type="title"/>
          </p:nvPr>
        </p:nvSpPr>
        <p:spPr>
          <a:xfrm>
            <a:off x="2590800" y="19812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pic>
        <p:nvPicPr>
          <p:cNvPr id="9" name="Picture 3" descr="key"/>
          <p:cNvPicPr>
            <a:picLocks noChangeAspect="1" noChangeArrowheads="1"/>
          </p:cNvPicPr>
          <p:nvPr userDrawn="1"/>
        </p:nvPicPr>
        <p:blipFill>
          <a:blip r:embed="rId2" cstate="print"/>
          <a:srcRect/>
          <a:stretch>
            <a:fillRect/>
          </a:stretch>
        </p:blipFill>
        <p:spPr bwMode="auto">
          <a:xfrm>
            <a:off x="305473" y="381001"/>
            <a:ext cx="1523327" cy="1801349"/>
          </a:xfrm>
          <a:prstGeom prst="rect">
            <a:avLst/>
          </a:prstGeom>
          <a:noFill/>
        </p:spPr>
      </p:pic>
    </p:spTree>
    <p:extLst>
      <p:ext uri="{BB962C8B-B14F-4D97-AF65-F5344CB8AC3E}">
        <p14:creationId xmlns:p14="http://schemas.microsoft.com/office/powerpoint/2010/main" val="907747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BE3986D-8925-466A-B890-BBDD64851C3D}"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endParaRP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5767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6EE8E675-6B54-4613-B7E6-A982175331CD}"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1715519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FB0EFE5E-C699-4FB9-AE32-5CD4A6CFE25F}"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241001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21E534-D3B1-4C4F-A1E5-ECDF57F63CAA}"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635441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8000" dirty="0">
                <a:solidFill>
                  <a:prstClr val="white"/>
                </a:solidFill>
                <a:effectLst>
                  <a:outerShdw blurRad="38100" dist="38100" dir="2700000" algn="tl">
                    <a:srgbClr val="000000">
                      <a:alpha val="43137"/>
                    </a:srgbClr>
                  </a:outerShdw>
                </a:effectLst>
                <a:latin typeface="Palatino Linotype"/>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A5B9BEE4-CD7B-4573-ADCC-D5AF8DDDF10D}"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5545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8D26B242-CE5B-450F-917F-BC9DDC143FD5}"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8135791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9E0EA-9111-42C7-9D32-07B6482F5EA1}"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343131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55850"/>
            <a:ext cx="7772400" cy="1362075"/>
          </a:xfrm>
        </p:spPr>
        <p:txBody>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4213185"/>
            <a:ext cx="7772400" cy="74078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9"/>
          <p:cNvSpPr>
            <a:spLocks noGrp="1"/>
          </p:cNvSpPr>
          <p:nvPr>
            <p:ph type="dt" sz="half" idx="10"/>
          </p:nvPr>
        </p:nvSpPr>
        <p:spPr/>
        <p:txBody>
          <a:bodyPr/>
          <a:lstStyle>
            <a:lvl1pPr>
              <a:defRPr/>
            </a:lvl1pPr>
          </a:lstStyle>
          <a:p>
            <a:pPr>
              <a:defRPr/>
            </a:pPr>
            <a:r>
              <a:rPr lang="en-US" dirty="0"/>
              <a:t>2013 IEEE-HKN Student Leadership Conference - 16 March 2013</a:t>
            </a:r>
          </a:p>
        </p:txBody>
      </p:sp>
      <p:sp>
        <p:nvSpPr>
          <p:cNvPr id="5" name="Slide Number Placeholder 10"/>
          <p:cNvSpPr>
            <a:spLocks noGrp="1"/>
          </p:cNvSpPr>
          <p:nvPr>
            <p:ph type="sldNum" sz="quarter" idx="11"/>
          </p:nvPr>
        </p:nvSpPr>
        <p:spPr/>
        <p:txBody>
          <a:bodyPr/>
          <a:lstStyle>
            <a:lvl1pPr>
              <a:defRPr/>
            </a:lvl1pPr>
          </a:lstStyle>
          <a:p>
            <a:pPr>
              <a:defRPr/>
            </a:pPr>
            <a:fld id="{928212D0-FB43-48E4-98DA-25591027414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A1BBF4-7AED-47FF-B689-D29FDA5F823B}"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11057172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64341" y="2438400"/>
            <a:ext cx="7543800" cy="2152650"/>
          </a:xfrm>
        </p:spPr>
        <p:txBody>
          <a:bodyPr>
            <a:noAutofit/>
          </a:bodyPr>
          <a:lstStyle>
            <a:lvl1pPr>
              <a:defRPr sz="6000">
                <a:solidFill>
                  <a:schemeClr val="tx1"/>
                </a:solidFill>
              </a:defRPr>
            </a:lvl1pPr>
          </a:lstStyle>
          <a:p>
            <a:r>
              <a:rPr lang="en-US" dirty="0"/>
              <a:t>Click to edit Master </a:t>
            </a:r>
            <a:r>
              <a:rPr lang="en-US" dirty="0" err="1"/>
              <a:t>ttle</a:t>
            </a:r>
            <a:r>
              <a:rPr lang="en-US" dirty="0"/>
              <a:t> style</a:t>
            </a:r>
          </a:p>
        </p:txBody>
      </p:sp>
      <p:sp>
        <p:nvSpPr>
          <p:cNvPr id="3" name="Subtitle 2"/>
          <p:cNvSpPr>
            <a:spLocks noGrp="1"/>
          </p:cNvSpPr>
          <p:nvPr>
            <p:ph type="subTitle" idx="1"/>
          </p:nvPr>
        </p:nvSpPr>
        <p:spPr>
          <a:xfrm>
            <a:off x="2248235" y="4648200"/>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354AB8B7-E71F-4A92-BAC5-762723499E90}"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pic>
        <p:nvPicPr>
          <p:cNvPr id="9" name="Picture 3" descr="key"/>
          <p:cNvPicPr>
            <a:picLocks noChangeAspect="1" noChangeArrowheads="1"/>
          </p:cNvPicPr>
          <p:nvPr userDrawn="1"/>
        </p:nvPicPr>
        <p:blipFill>
          <a:blip r:embed="rId2" cstate="print"/>
          <a:srcRect/>
          <a:stretch>
            <a:fillRect/>
          </a:stretch>
        </p:blipFill>
        <p:spPr bwMode="auto">
          <a:xfrm>
            <a:off x="204954" y="152400"/>
            <a:ext cx="2065693" cy="2442703"/>
          </a:xfrm>
          <a:prstGeom prst="rect">
            <a:avLst/>
          </a:prstGeom>
          <a:noFill/>
        </p:spPr>
      </p:pic>
    </p:spTree>
    <p:extLst>
      <p:ext uri="{BB962C8B-B14F-4D97-AF65-F5344CB8AC3E}">
        <p14:creationId xmlns:p14="http://schemas.microsoft.com/office/powerpoint/2010/main" val="2320014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E4D03D6F-9BB6-4C32-B27C-99B4CEAB6F07}"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pic>
        <p:nvPicPr>
          <p:cNvPr id="7" name="Picture 3" descr="key"/>
          <p:cNvPicPr>
            <a:picLocks noChangeAspect="1" noChangeArrowheads="1"/>
          </p:cNvPicPr>
          <p:nvPr userDrawn="1"/>
        </p:nvPicPr>
        <p:blipFill>
          <a:blip r:embed="rId2" cstate="print"/>
          <a:srcRect/>
          <a:stretch>
            <a:fillRect/>
          </a:stretch>
        </p:blipFill>
        <p:spPr bwMode="auto">
          <a:xfrm>
            <a:off x="228601" y="304800"/>
            <a:ext cx="1371599" cy="1621929"/>
          </a:xfrm>
          <a:prstGeom prst="rect">
            <a:avLst/>
          </a:prstGeom>
          <a:noFill/>
        </p:spPr>
      </p:pic>
    </p:spTree>
    <p:extLst>
      <p:ext uri="{BB962C8B-B14F-4D97-AF65-F5344CB8AC3E}">
        <p14:creationId xmlns:p14="http://schemas.microsoft.com/office/powerpoint/2010/main" val="26301339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99B9A213-7980-40D1-BF4B-20DBF5059320}"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3" name="Slide Number Placeholder 12"/>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endParaRPr>
          </a:p>
        </p:txBody>
      </p:sp>
      <p:sp>
        <p:nvSpPr>
          <p:cNvPr id="4" name="Title 3"/>
          <p:cNvSpPr>
            <a:spLocks noGrp="1"/>
          </p:cNvSpPr>
          <p:nvPr>
            <p:ph type="title"/>
          </p:nvPr>
        </p:nvSpPr>
        <p:spPr>
          <a:xfrm>
            <a:off x="2590800" y="19812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pic>
        <p:nvPicPr>
          <p:cNvPr id="9" name="Picture 3" descr="key"/>
          <p:cNvPicPr>
            <a:picLocks noChangeAspect="1" noChangeArrowheads="1"/>
          </p:cNvPicPr>
          <p:nvPr userDrawn="1"/>
        </p:nvPicPr>
        <p:blipFill>
          <a:blip r:embed="rId2" cstate="print"/>
          <a:srcRect/>
          <a:stretch>
            <a:fillRect/>
          </a:stretch>
        </p:blipFill>
        <p:spPr bwMode="auto">
          <a:xfrm>
            <a:off x="305473" y="381001"/>
            <a:ext cx="1523327" cy="1801349"/>
          </a:xfrm>
          <a:prstGeom prst="rect">
            <a:avLst/>
          </a:prstGeom>
          <a:noFill/>
        </p:spPr>
      </p:pic>
    </p:spTree>
    <p:extLst>
      <p:ext uri="{BB962C8B-B14F-4D97-AF65-F5344CB8AC3E}">
        <p14:creationId xmlns:p14="http://schemas.microsoft.com/office/powerpoint/2010/main" val="23364249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BE3986D-8925-466A-B890-BBDD64851C3D}"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endParaRP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8173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6EE8E675-6B54-4613-B7E6-A982175331CD}"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1511563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FB0EFE5E-C699-4FB9-AE32-5CD4A6CFE25F}"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8" name="Slide Number Placeholder 7"/>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9" name="Footer Placeholder 8"/>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532444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21E534-D3B1-4C4F-A1E5-ECDF57F63CAA}"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6" name="Slide Number Placeholder 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7" name="Footer Placeholder 6"/>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2279165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8000" dirty="0">
                <a:solidFill>
                  <a:prstClr val="white"/>
                </a:solidFill>
                <a:effectLst>
                  <a:outerShdw blurRad="38100" dist="38100" dir="2700000" algn="tl">
                    <a:srgbClr val="000000">
                      <a:alpha val="43137"/>
                    </a:srgbClr>
                  </a:outerShdw>
                </a:effectLst>
                <a:latin typeface="Palatino Linotype"/>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A5B9BEE4-CD7B-4573-ADCC-D5AF8DDDF10D}"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48968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pPr eaLnBrk="1" fontAlgn="auto" hangingPunct="1">
              <a:spcBef>
                <a:spcPts val="0"/>
              </a:spcBef>
              <a:spcAft>
                <a:spcPts val="0"/>
              </a:spcAft>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8D26B242-CE5B-450F-917F-BC9DDC143FD5}"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14" name="Slide Number Placeholder 13"/>
          <p:cNvSpPr>
            <a:spLocks noGrp="1"/>
          </p:cNvSpPr>
          <p:nvPr>
            <p:ph type="sldNum" sz="quarter" idx="11"/>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dirty="0">
              <a:solidFill>
                <a:prstClr val="white">
                  <a:alpha val="60000"/>
                </a:prstClr>
              </a:solidFill>
            </a:endParaRPr>
          </a:p>
        </p:txBody>
      </p:sp>
    </p:spTree>
    <p:extLst>
      <p:ext uri="{BB962C8B-B14F-4D97-AF65-F5344CB8AC3E}">
        <p14:creationId xmlns:p14="http://schemas.microsoft.com/office/powerpoint/2010/main" val="357831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r>
              <a:rPr lang="en-US" dirty="0"/>
              <a:t>2013 IEEE-HKN Student Leadership Conference - 16 March 2013</a:t>
            </a:r>
          </a:p>
        </p:txBody>
      </p:sp>
      <p:sp>
        <p:nvSpPr>
          <p:cNvPr id="6" name="Slide Number Placeholder 10"/>
          <p:cNvSpPr>
            <a:spLocks noGrp="1"/>
          </p:cNvSpPr>
          <p:nvPr>
            <p:ph type="sldNum" sz="quarter" idx="11"/>
          </p:nvPr>
        </p:nvSpPr>
        <p:spPr/>
        <p:txBody>
          <a:bodyPr/>
          <a:lstStyle>
            <a:lvl1pPr>
              <a:defRPr/>
            </a:lvl1pPr>
          </a:lstStyle>
          <a:p>
            <a:pPr>
              <a:defRPr/>
            </a:pPr>
            <a:fld id="{79015E1E-40D7-4849-93AD-25B821B4CE3B}"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9E0EA-9111-42C7-9D32-07B6482F5EA1}"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22215045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A1BBF4-7AED-47FF-B689-D29FDA5F823B}" type="datetime2">
              <a:rPr lang="en-US" smtClean="0">
                <a:solidFill>
                  <a:prstClr val="white">
                    <a:alpha val="60000"/>
                  </a:prstClr>
                </a:solidFill>
              </a:rPr>
              <a:pPr/>
              <a:t>Wednesday, March 20, 2024</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18119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r>
              <a:rPr lang="en-US" dirty="0"/>
              <a:t>2013 IEEE-HKN Student Leadership Conference - 16 March 2013</a:t>
            </a:r>
          </a:p>
        </p:txBody>
      </p:sp>
      <p:sp>
        <p:nvSpPr>
          <p:cNvPr id="8" name="Slide Number Placeholder 10"/>
          <p:cNvSpPr>
            <a:spLocks noGrp="1"/>
          </p:cNvSpPr>
          <p:nvPr>
            <p:ph type="sldNum" sz="quarter" idx="11"/>
          </p:nvPr>
        </p:nvSpPr>
        <p:spPr/>
        <p:txBody>
          <a:bodyPr/>
          <a:lstStyle>
            <a:lvl1pPr>
              <a:defRPr/>
            </a:lvl1pPr>
          </a:lstStyle>
          <a:p>
            <a:pPr>
              <a:defRPr/>
            </a:pPr>
            <a:fld id="{ADDFD537-63CD-4DB1-8D76-13AAB8FD93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r>
              <a:rPr lang="en-US" dirty="0"/>
              <a:t>2013 IEEE-HKN Student Leadership Conference - 16 March 2013</a:t>
            </a:r>
          </a:p>
        </p:txBody>
      </p:sp>
      <p:sp>
        <p:nvSpPr>
          <p:cNvPr id="4" name="Slide Number Placeholder 10"/>
          <p:cNvSpPr>
            <a:spLocks noGrp="1"/>
          </p:cNvSpPr>
          <p:nvPr>
            <p:ph type="sldNum" sz="quarter" idx="11"/>
          </p:nvPr>
        </p:nvSpPr>
        <p:spPr/>
        <p:txBody>
          <a:bodyPr/>
          <a:lstStyle>
            <a:lvl1pPr>
              <a:defRPr/>
            </a:lvl1pPr>
          </a:lstStyle>
          <a:p>
            <a:pPr>
              <a:defRPr/>
            </a:pPr>
            <a:fld id="{75DA2494-195B-43F4-8BB5-51554A35C64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dirty="0"/>
              <a:t>2013 IEEE-USA Annual Meeting – 3 August 2013</a:t>
            </a:r>
          </a:p>
        </p:txBody>
      </p:sp>
      <p:sp>
        <p:nvSpPr>
          <p:cNvPr id="3" name="Slide Number Placeholder 10"/>
          <p:cNvSpPr>
            <a:spLocks noGrp="1"/>
          </p:cNvSpPr>
          <p:nvPr>
            <p:ph type="sldNum" sz="quarter" idx="11"/>
          </p:nvPr>
        </p:nvSpPr>
        <p:spPr/>
        <p:txBody>
          <a:bodyPr/>
          <a:lstStyle>
            <a:lvl1pPr>
              <a:defRPr/>
            </a:lvl1pPr>
          </a:lstStyle>
          <a:p>
            <a:pPr>
              <a:defRPr/>
            </a:pPr>
            <a:fld id="{D80EFFB8-EDE4-4BB3-80B4-0BE9FAC7C5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3152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808912" cy="39089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2"/>
          </p:nvPr>
        </p:nvSpPr>
        <p:spPr>
          <a:xfrm>
            <a:off x="3178629" y="6160324"/>
            <a:ext cx="4078698"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pPr>
              <a:defRPr/>
            </a:pPr>
            <a:r>
              <a:rPr lang="en-US" dirty="0"/>
              <a:t>2013 IEEE-HKN Student Leadership Conference - 16 March 2013</a:t>
            </a:r>
          </a:p>
        </p:txBody>
      </p:sp>
      <p:sp>
        <p:nvSpPr>
          <p:cNvPr id="11" name="Slide Number Placeholder 10"/>
          <p:cNvSpPr>
            <a:spLocks noGrp="1"/>
          </p:cNvSpPr>
          <p:nvPr>
            <p:ph type="sldNum" sz="quarter" idx="4"/>
          </p:nvPr>
        </p:nvSpPr>
        <p:spPr>
          <a:xfrm>
            <a:off x="2434441" y="6171304"/>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pPr>
              <a:defRPr/>
            </a:pPr>
            <a:fld id="{4E6D5DBE-EFAA-4A8B-A872-9615D54C93B8}" type="slidenum">
              <a:rPr lang="en-US"/>
              <a:pPr>
                <a:defRPr/>
              </a:pPr>
              <a:t>‹#›</a:t>
            </a:fld>
            <a:endParaRPr lang="en-US" dirty="0"/>
          </a:p>
        </p:txBody>
      </p:sp>
      <p:pic>
        <p:nvPicPr>
          <p:cNvPr id="1028" name="Picture 4" descr="P:\LOGOS\HKNcrest (2).jp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8156575" y="149225"/>
            <a:ext cx="9874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P:\LOGOS\ieee_tagline_black.jpg"/>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0" y="5848279"/>
            <a:ext cx="1222746" cy="6881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LOGOS\HKN Logo.jpg"/>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8146473" y="5760122"/>
            <a:ext cx="997527" cy="70581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971" r:id="rId1"/>
    <p:sldLayoutId id="2147484960" r:id="rId2"/>
    <p:sldLayoutId id="2147484979" r:id="rId3"/>
    <p:sldLayoutId id="2147484961" r:id="rId4"/>
    <p:sldLayoutId id="2147484962" r:id="rId5"/>
    <p:sldLayoutId id="2147484963" r:id="rId6"/>
    <p:sldLayoutId id="2147484964" r:id="rId7"/>
    <p:sldLayoutId id="2147484965" r:id="rId8"/>
    <p:sldLayoutId id="2147484966" r:id="rId9"/>
    <p:sldLayoutId id="2147484967" r:id="rId10"/>
    <p:sldLayoutId id="2147484968" r:id="rId11"/>
    <p:sldLayoutId id="2147484969" r:id="rId12"/>
    <p:sldLayoutId id="2147484970" r:id="rId13"/>
    <p:sldLayoutId id="2147484972" r:id="rId14"/>
    <p:sldLayoutId id="2147484973" r:id="rId15"/>
    <p:sldLayoutId id="2147484974" r:id="rId16"/>
    <p:sldLayoutId id="2147484975" r:id="rId17"/>
  </p:sldLayoutIdLst>
  <p:hf hdr="0" ftr="0"/>
  <p:txStyles>
    <p:titleStyle>
      <a:lvl1pPr algn="l" rtl="0" eaLnBrk="1" fontAlgn="base" hangingPunct="1">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1" fontAlgn="base" hangingPunct="1">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1" fontAlgn="base" hangingPunct="1">
        <a:spcBef>
          <a:spcPct val="20000"/>
        </a:spcBef>
        <a:spcAft>
          <a:spcPct val="0"/>
        </a:spcAft>
        <a:buClr>
          <a:schemeClr val="bg2"/>
        </a:buClr>
        <a:buSzPct val="80000"/>
        <a:buBlip>
          <a:blip r:embed="rId23"/>
        </a:buBlip>
        <a:defRPr sz="28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lr>
          <a:srgbClr val="595959"/>
        </a:buClr>
        <a:buChar char="–"/>
        <a:defRPr sz="26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lr>
          <a:srgbClr val="595959"/>
        </a:buClr>
        <a:buFont typeface="Wingdings" pitchFamily="-112" charset="2"/>
        <a:buChar char="§"/>
        <a:defRPr sz="22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lr>
          <a:srgbClr val="595959"/>
        </a:buClr>
        <a:buChar char="–"/>
        <a:defRPr sz="20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lr>
          <a:srgbClr val="595959"/>
        </a:buClr>
        <a:buFont typeface="Wingdings" pitchFamily="-112" charset="2"/>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eaLnBrk="1" fontAlgn="auto" hangingPunct="1">
              <a:spcBef>
                <a:spcPts val="0"/>
              </a:spcBef>
              <a:spcAft>
                <a:spcPts val="0"/>
              </a:spcAft>
            </a:pPr>
            <a:fld id="{7DCE1EC7-3A7D-419F-93D2-3C9947DA9906}" type="datetime2">
              <a:rPr lang="en-US" smtClean="0">
                <a:solidFill>
                  <a:prstClr val="white">
                    <a:alpha val="60000"/>
                  </a:prstClr>
                </a:solidFill>
                <a:latin typeface="Palatino Linotype"/>
              </a:rPr>
              <a:pPr eaLnBrk="1" fontAlgn="auto" hangingPunct="1">
                <a:spcBef>
                  <a:spcPts val="0"/>
                </a:spcBef>
                <a:spcAft>
                  <a:spcPts val="0"/>
                </a:spcAft>
              </a:pPr>
              <a:t>Wednesday, March 20, 2024</a:t>
            </a:fld>
            <a:endParaRPr lang="en-US" dirty="0">
              <a:solidFill>
                <a:prstClr val="white">
                  <a:alpha val="60000"/>
                </a:prstClr>
              </a:solidFill>
              <a:latin typeface="Palatino Linotype"/>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eaLnBrk="1" fontAlgn="auto" hangingPunct="1">
              <a:spcBef>
                <a:spcPts val="0"/>
              </a:spcBef>
              <a:spcAft>
                <a:spcPts val="0"/>
              </a:spcAft>
            </a:pPr>
            <a:endParaRPr lang="en-US" dirty="0">
              <a:solidFill>
                <a:prstClr val="white">
                  <a:alpha val="60000"/>
                </a:prstClr>
              </a:solidFill>
              <a:latin typeface="Palatino Linotype"/>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eaLnBrk="1" fontAlgn="auto" hangingPunct="1">
              <a:spcBef>
                <a:spcPts val="0"/>
              </a:spcBef>
              <a:spcAft>
                <a:spcPts val="0"/>
              </a:spcAft>
            </a:pPr>
            <a:fld id="{1789C0F2-17E0-497A-9BBE-0C73201AAFE3}" type="slidenum">
              <a:rPr lang="en-US" smtClean="0">
                <a:solidFill>
                  <a:prstClr val="white">
                    <a:alpha val="60000"/>
                  </a:prstClr>
                </a:solidFill>
                <a:latin typeface="Palatino Linotype"/>
              </a:rPr>
              <a:pPr eaLnBrk="1" fontAlgn="auto" hangingPunct="1">
                <a:spcBef>
                  <a:spcPts val="0"/>
                </a:spcBef>
                <a:spcAft>
                  <a:spcPts val="0"/>
                </a:spcAft>
              </a:pPr>
              <a:t>‹#›</a:t>
            </a:fld>
            <a:endParaRPr lang="en-US" dirty="0">
              <a:solidFill>
                <a:prstClr val="white">
                  <a:alpha val="60000"/>
                </a:prstClr>
              </a:solidFill>
              <a:latin typeface="Palatino Linotype"/>
            </a:endParaRPr>
          </a:p>
        </p:txBody>
      </p:sp>
    </p:spTree>
    <p:extLst>
      <p:ext uri="{BB962C8B-B14F-4D97-AF65-F5344CB8AC3E}">
        <p14:creationId xmlns:p14="http://schemas.microsoft.com/office/powerpoint/2010/main" val="930281972"/>
      </p:ext>
    </p:extLst>
  </p:cSld>
  <p:clrMap bg1="dk1" tx1="lt1" bg2="dk2" tx2="lt2" accent1="accent1" accent2="accent2" accent3="accent3" accent4="accent4" accent5="accent5" accent6="accent6" hlink="hlink" folHlink="folHlink"/>
  <p:sldLayoutIdLst>
    <p:sldLayoutId id="2147484983" r:id="rId1"/>
    <p:sldLayoutId id="2147484984" r:id="rId2"/>
    <p:sldLayoutId id="2147484985" r:id="rId3"/>
    <p:sldLayoutId id="2147484986" r:id="rId4"/>
    <p:sldLayoutId id="2147484987" r:id="rId5"/>
    <p:sldLayoutId id="2147484988" r:id="rId6"/>
    <p:sldLayoutId id="2147484989" r:id="rId7"/>
    <p:sldLayoutId id="2147484990" r:id="rId8"/>
    <p:sldLayoutId id="2147484991" r:id="rId9"/>
    <p:sldLayoutId id="2147484992" r:id="rId10"/>
    <p:sldLayoutId id="2147484993"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eaLnBrk="1" fontAlgn="auto" hangingPunct="1">
              <a:spcBef>
                <a:spcPts val="0"/>
              </a:spcBef>
              <a:spcAft>
                <a:spcPts val="0"/>
              </a:spcAft>
            </a:pPr>
            <a:fld id="{7DCE1EC7-3A7D-419F-93D2-3C9947DA9906}" type="datetime2">
              <a:rPr lang="en-US" smtClean="0">
                <a:solidFill>
                  <a:prstClr val="white">
                    <a:alpha val="60000"/>
                  </a:prstClr>
                </a:solidFill>
                <a:latin typeface="Palatino Linotype"/>
              </a:rPr>
              <a:pPr eaLnBrk="1" fontAlgn="auto" hangingPunct="1">
                <a:spcBef>
                  <a:spcPts val="0"/>
                </a:spcBef>
                <a:spcAft>
                  <a:spcPts val="0"/>
                </a:spcAft>
              </a:pPr>
              <a:t>Wednesday, March 20, 2024</a:t>
            </a:fld>
            <a:endParaRPr lang="en-US" dirty="0">
              <a:solidFill>
                <a:prstClr val="white">
                  <a:alpha val="60000"/>
                </a:prstClr>
              </a:solidFill>
              <a:latin typeface="Palatino Linotype"/>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eaLnBrk="1" fontAlgn="auto" hangingPunct="1">
              <a:spcBef>
                <a:spcPts val="0"/>
              </a:spcBef>
              <a:spcAft>
                <a:spcPts val="0"/>
              </a:spcAft>
            </a:pPr>
            <a:endParaRPr lang="en-US" dirty="0">
              <a:solidFill>
                <a:prstClr val="white">
                  <a:alpha val="60000"/>
                </a:prstClr>
              </a:solidFill>
              <a:latin typeface="Palatino Linotype"/>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eaLnBrk="1" fontAlgn="auto" hangingPunct="1">
              <a:spcBef>
                <a:spcPts val="0"/>
              </a:spcBef>
              <a:spcAft>
                <a:spcPts val="0"/>
              </a:spcAft>
            </a:pPr>
            <a:fld id="{1789C0F2-17E0-497A-9BBE-0C73201AAFE3}" type="slidenum">
              <a:rPr lang="en-US" smtClean="0">
                <a:solidFill>
                  <a:prstClr val="white">
                    <a:alpha val="60000"/>
                  </a:prstClr>
                </a:solidFill>
                <a:latin typeface="Palatino Linotype"/>
              </a:rPr>
              <a:pPr eaLnBrk="1" fontAlgn="auto" hangingPunct="1">
                <a:spcBef>
                  <a:spcPts val="0"/>
                </a:spcBef>
                <a:spcAft>
                  <a:spcPts val="0"/>
                </a:spcAft>
              </a:pPr>
              <a:t>‹#›</a:t>
            </a:fld>
            <a:endParaRPr lang="en-US" dirty="0">
              <a:solidFill>
                <a:prstClr val="white">
                  <a:alpha val="60000"/>
                </a:prstClr>
              </a:solidFill>
              <a:latin typeface="Palatino Linotype"/>
            </a:endParaRPr>
          </a:p>
        </p:txBody>
      </p:sp>
    </p:spTree>
    <p:extLst>
      <p:ext uri="{BB962C8B-B14F-4D97-AF65-F5344CB8AC3E}">
        <p14:creationId xmlns:p14="http://schemas.microsoft.com/office/powerpoint/2010/main" val="2580801706"/>
      </p:ext>
    </p:extLst>
  </p:cSld>
  <p:clrMap bg1="dk1" tx1="lt1" bg2="dk2" tx2="lt2" accent1="accent1" accent2="accent2" accent3="accent3" accent4="accent4" accent5="accent5" accent6="accent6" hlink="hlink" folHlink="folHlink"/>
  <p:sldLayoutIdLst>
    <p:sldLayoutId id="2147484995" r:id="rId1"/>
    <p:sldLayoutId id="2147484996" r:id="rId2"/>
    <p:sldLayoutId id="2147484997" r:id="rId3"/>
    <p:sldLayoutId id="2147484998" r:id="rId4"/>
    <p:sldLayoutId id="2147484999" r:id="rId5"/>
    <p:sldLayoutId id="2147485000" r:id="rId6"/>
    <p:sldLayoutId id="2147485001" r:id="rId7"/>
    <p:sldLayoutId id="2147485002" r:id="rId8"/>
    <p:sldLayoutId id="2147485003" r:id="rId9"/>
    <p:sldLayoutId id="2147485004" r:id="rId10"/>
    <p:sldLayoutId id="2147485005"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eaLnBrk="1" fontAlgn="auto" hangingPunct="1">
              <a:spcBef>
                <a:spcPts val="0"/>
              </a:spcBef>
              <a:spcAft>
                <a:spcPts val="0"/>
              </a:spcAft>
            </a:pPr>
            <a:fld id="{7DCE1EC7-3A7D-419F-93D2-3C9947DA9906}" type="datetime2">
              <a:rPr lang="en-US" smtClean="0">
                <a:solidFill>
                  <a:prstClr val="white">
                    <a:alpha val="60000"/>
                  </a:prstClr>
                </a:solidFill>
                <a:latin typeface="Palatino Linotype"/>
              </a:rPr>
              <a:pPr eaLnBrk="1" fontAlgn="auto" hangingPunct="1">
                <a:spcBef>
                  <a:spcPts val="0"/>
                </a:spcBef>
                <a:spcAft>
                  <a:spcPts val="0"/>
                </a:spcAft>
              </a:pPr>
              <a:t>Wednesday, March 20, 2024</a:t>
            </a:fld>
            <a:endParaRPr lang="en-US" dirty="0">
              <a:solidFill>
                <a:prstClr val="white">
                  <a:alpha val="60000"/>
                </a:prstClr>
              </a:solidFill>
              <a:latin typeface="Palatino Linotype"/>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eaLnBrk="1" fontAlgn="auto" hangingPunct="1">
              <a:spcBef>
                <a:spcPts val="0"/>
              </a:spcBef>
              <a:spcAft>
                <a:spcPts val="0"/>
              </a:spcAft>
            </a:pPr>
            <a:endParaRPr lang="en-US" dirty="0">
              <a:solidFill>
                <a:prstClr val="white">
                  <a:alpha val="60000"/>
                </a:prstClr>
              </a:solidFill>
              <a:latin typeface="Palatino Linotype"/>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eaLnBrk="1" fontAlgn="auto" hangingPunct="1">
              <a:spcBef>
                <a:spcPts val="0"/>
              </a:spcBef>
              <a:spcAft>
                <a:spcPts val="0"/>
              </a:spcAft>
            </a:pPr>
            <a:fld id="{1789C0F2-17E0-497A-9BBE-0C73201AAFE3}" type="slidenum">
              <a:rPr lang="en-US" smtClean="0">
                <a:solidFill>
                  <a:prstClr val="white">
                    <a:alpha val="60000"/>
                  </a:prstClr>
                </a:solidFill>
                <a:latin typeface="Palatino Linotype"/>
              </a:rPr>
              <a:pPr eaLnBrk="1" fontAlgn="auto" hangingPunct="1">
                <a:spcBef>
                  <a:spcPts val="0"/>
                </a:spcBef>
                <a:spcAft>
                  <a:spcPts val="0"/>
                </a:spcAft>
              </a:pPr>
              <a:t>‹#›</a:t>
            </a:fld>
            <a:endParaRPr lang="en-US" dirty="0">
              <a:solidFill>
                <a:prstClr val="white">
                  <a:alpha val="60000"/>
                </a:prstClr>
              </a:solidFill>
              <a:latin typeface="Palatino Linotype"/>
            </a:endParaRPr>
          </a:p>
        </p:txBody>
      </p:sp>
    </p:spTree>
    <p:extLst>
      <p:ext uri="{BB962C8B-B14F-4D97-AF65-F5344CB8AC3E}">
        <p14:creationId xmlns:p14="http://schemas.microsoft.com/office/powerpoint/2010/main" val="2769133657"/>
      </p:ext>
    </p:extLst>
  </p:cSld>
  <p:clrMap bg1="dk1" tx1="lt1" bg2="dk2" tx2="lt2" accent1="accent1" accent2="accent2" accent3="accent3" accent4="accent4" accent5="accent5" accent6="accent6" hlink="hlink" folHlink="folHlink"/>
  <p:sldLayoutIdLst>
    <p:sldLayoutId id="2147485007" r:id="rId1"/>
    <p:sldLayoutId id="2147485008" r:id="rId2"/>
    <p:sldLayoutId id="2147485009" r:id="rId3"/>
    <p:sldLayoutId id="2147485010" r:id="rId4"/>
    <p:sldLayoutId id="2147485011" r:id="rId5"/>
    <p:sldLayoutId id="2147485012" r:id="rId6"/>
    <p:sldLayoutId id="2147485013" r:id="rId7"/>
    <p:sldLayoutId id="2147485014" r:id="rId8"/>
    <p:sldLayoutId id="2147485015" r:id="rId9"/>
    <p:sldLayoutId id="2147485016" r:id="rId10"/>
    <p:sldLayoutId id="2147485017"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eaLnBrk="1" fontAlgn="auto" hangingPunct="1">
              <a:spcBef>
                <a:spcPts val="0"/>
              </a:spcBef>
              <a:spcAft>
                <a:spcPts val="0"/>
              </a:spcAft>
            </a:pPr>
            <a:fld id="{7DCE1EC7-3A7D-419F-93D2-3C9947DA9906}" type="datetime2">
              <a:rPr lang="en-US" smtClean="0">
                <a:solidFill>
                  <a:prstClr val="white">
                    <a:alpha val="60000"/>
                  </a:prstClr>
                </a:solidFill>
                <a:latin typeface="Palatino Linotype"/>
              </a:rPr>
              <a:pPr eaLnBrk="1" fontAlgn="auto" hangingPunct="1">
                <a:spcBef>
                  <a:spcPts val="0"/>
                </a:spcBef>
                <a:spcAft>
                  <a:spcPts val="0"/>
                </a:spcAft>
              </a:pPr>
              <a:t>Wednesday, March 20, 2024</a:t>
            </a:fld>
            <a:endParaRPr lang="en-US" dirty="0">
              <a:solidFill>
                <a:prstClr val="white">
                  <a:alpha val="60000"/>
                </a:prstClr>
              </a:solidFill>
              <a:latin typeface="Palatino Linotype"/>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eaLnBrk="1" fontAlgn="auto" hangingPunct="1">
              <a:spcBef>
                <a:spcPts val="0"/>
              </a:spcBef>
              <a:spcAft>
                <a:spcPts val="0"/>
              </a:spcAft>
            </a:pPr>
            <a:endParaRPr lang="en-US" dirty="0">
              <a:solidFill>
                <a:prstClr val="white">
                  <a:alpha val="60000"/>
                </a:prstClr>
              </a:solidFill>
              <a:latin typeface="Palatino Linotype"/>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eaLnBrk="1" fontAlgn="auto" hangingPunct="1">
              <a:spcBef>
                <a:spcPts val="0"/>
              </a:spcBef>
              <a:spcAft>
                <a:spcPts val="0"/>
              </a:spcAft>
            </a:pPr>
            <a:fld id="{1789C0F2-17E0-497A-9BBE-0C73201AAFE3}" type="slidenum">
              <a:rPr lang="en-US" smtClean="0">
                <a:solidFill>
                  <a:prstClr val="white">
                    <a:alpha val="60000"/>
                  </a:prstClr>
                </a:solidFill>
                <a:latin typeface="Palatino Linotype"/>
              </a:rPr>
              <a:pPr eaLnBrk="1" fontAlgn="auto" hangingPunct="1">
                <a:spcBef>
                  <a:spcPts val="0"/>
                </a:spcBef>
                <a:spcAft>
                  <a:spcPts val="0"/>
                </a:spcAft>
              </a:pPr>
              <a:t>‹#›</a:t>
            </a:fld>
            <a:endParaRPr lang="en-US" dirty="0">
              <a:solidFill>
                <a:prstClr val="white">
                  <a:alpha val="60000"/>
                </a:prstClr>
              </a:solidFill>
              <a:latin typeface="Palatino Linotype"/>
            </a:endParaRPr>
          </a:p>
        </p:txBody>
      </p:sp>
    </p:spTree>
    <p:extLst>
      <p:ext uri="{BB962C8B-B14F-4D97-AF65-F5344CB8AC3E}">
        <p14:creationId xmlns:p14="http://schemas.microsoft.com/office/powerpoint/2010/main" val="1664469293"/>
      </p:ext>
    </p:extLst>
  </p:cSld>
  <p:clrMap bg1="dk1" tx1="lt1" bg2="dk2" tx2="lt2" accent1="accent1" accent2="accent2" accent3="accent3" accent4="accent4" accent5="accent5" accent6="accent6" hlink="hlink" folHlink="folHlink"/>
  <p:sldLayoutIdLst>
    <p:sldLayoutId id="2147485019" r:id="rId1"/>
    <p:sldLayoutId id="2147485020" r:id="rId2"/>
    <p:sldLayoutId id="2147485021" r:id="rId3"/>
    <p:sldLayoutId id="2147485022" r:id="rId4"/>
    <p:sldLayoutId id="2147485023" r:id="rId5"/>
    <p:sldLayoutId id="2147485024" r:id="rId6"/>
    <p:sldLayoutId id="2147485025" r:id="rId7"/>
    <p:sldLayoutId id="2147485026" r:id="rId8"/>
    <p:sldLayoutId id="2147485027" r:id="rId9"/>
    <p:sldLayoutId id="2147485028" r:id="rId10"/>
    <p:sldLayoutId id="2147485029"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400" y="822325"/>
            <a:ext cx="7797800" cy="1143000"/>
          </a:xfrm>
        </p:spPr>
        <p:txBody>
          <a:bodyPr/>
          <a:lstStyle/>
          <a:p>
            <a:r>
              <a:rPr lang="en-US" sz="4800" i="1" dirty="0"/>
              <a:t>Professional Member</a:t>
            </a:r>
            <a:br>
              <a:rPr lang="en-US" sz="4800" i="1" dirty="0"/>
            </a:br>
            <a:r>
              <a:rPr lang="en-US" sz="4800" i="1" dirty="0"/>
              <a:t>Induction Ceremony </a:t>
            </a:r>
            <a:r>
              <a:rPr lang="en-US" sz="4000" i="1" dirty="0"/>
              <a:t>for</a:t>
            </a:r>
            <a:br>
              <a:rPr lang="en-US" sz="4800" i="1" dirty="0"/>
            </a:br>
            <a:r>
              <a:rPr lang="en-US" sz="4800" i="1" dirty="0"/>
              <a:t>IEEE-HKN Eta Chapter</a:t>
            </a:r>
            <a:br>
              <a:rPr lang="en-US" sz="4800" i="1" dirty="0"/>
            </a:br>
            <a:endParaRPr lang="en-US" sz="4800" i="1" dirty="0"/>
          </a:p>
        </p:txBody>
      </p:sp>
      <p:sp>
        <p:nvSpPr>
          <p:cNvPr id="3" name="Subtitle 2"/>
          <p:cNvSpPr>
            <a:spLocks noGrp="1"/>
          </p:cNvSpPr>
          <p:nvPr>
            <p:ph type="subTitle" idx="1"/>
          </p:nvPr>
        </p:nvSpPr>
        <p:spPr>
          <a:xfrm>
            <a:off x="947495" y="4008685"/>
            <a:ext cx="5499603" cy="1752600"/>
          </a:xfrm>
        </p:spPr>
        <p:txBody>
          <a:bodyPr/>
          <a:lstStyle/>
          <a:p>
            <a:r>
              <a:rPr lang="en-US" dirty="0"/>
              <a:t>2022 IEEE-HKN President</a:t>
            </a:r>
          </a:p>
          <a:p>
            <a:r>
              <a:rPr lang="en-US" dirty="0"/>
              <a:t>James M. Conrad</a:t>
            </a:r>
          </a:p>
          <a:p>
            <a:endParaRPr lang="en-US" dirty="0"/>
          </a:p>
          <a:p>
            <a:r>
              <a:rPr lang="en-US" dirty="0"/>
              <a:t>March 24, 2024</a:t>
            </a:r>
          </a:p>
          <a:p>
            <a:r>
              <a:rPr lang="en-US" dirty="0" err="1"/>
              <a:t>SoutheastCon</a:t>
            </a:r>
            <a:r>
              <a:rPr lang="en-US" dirty="0"/>
              <a:t>  Region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solidFill>
            <a:srgbClr val="002060"/>
          </a:solidFill>
          <a:ln w="9525">
            <a:solidFill>
              <a:schemeClr val="tx1"/>
            </a:solidFill>
            <a:miter lim="800000"/>
            <a:headEnd/>
            <a:tailEnd/>
          </a:ln>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pic>
        <p:nvPicPr>
          <p:cNvPr id="9219" name="Picture 3" descr="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9" y="836613"/>
            <a:ext cx="765492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2" name="Group 4"/>
          <p:cNvGrpSpPr>
            <a:grpSpLocks/>
          </p:cNvGrpSpPr>
          <p:nvPr/>
        </p:nvGrpSpPr>
        <p:grpSpPr bwMode="auto">
          <a:xfrm>
            <a:off x="3162300" y="6281738"/>
            <a:ext cx="2984500" cy="411162"/>
            <a:chOff x="2148" y="3957"/>
            <a:chExt cx="1585" cy="259"/>
          </a:xfrm>
        </p:grpSpPr>
        <p:sp>
          <p:nvSpPr>
            <p:cNvPr id="7190" name="AutoShape 5"/>
            <p:cNvSpPr>
              <a:spLocks noChangeArrowheads="1"/>
            </p:cNvSpPr>
            <p:nvPr/>
          </p:nvSpPr>
          <p:spPr bwMode="auto">
            <a:xfrm>
              <a:off x="2148" y="3976"/>
              <a:ext cx="1579" cy="240"/>
            </a:xfrm>
            <a:prstGeom prst="roundRect">
              <a:avLst>
                <a:gd name="adj" fmla="val 47500"/>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7191" name="AutoShape 6"/>
            <p:cNvSpPr>
              <a:spLocks noChangeArrowheads="1"/>
            </p:cNvSpPr>
            <p:nvPr/>
          </p:nvSpPr>
          <p:spPr bwMode="auto">
            <a:xfrm>
              <a:off x="2154" y="3957"/>
              <a:ext cx="1579" cy="240"/>
            </a:xfrm>
            <a:prstGeom prst="roundRect">
              <a:avLst>
                <a:gd name="adj" fmla="val 47500"/>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grpSp>
      <p:sp>
        <p:nvSpPr>
          <p:cNvPr id="7173" name="Text Box 7"/>
          <p:cNvSpPr txBox="1">
            <a:spLocks noChangeArrowheads="1"/>
          </p:cNvSpPr>
          <p:nvPr/>
        </p:nvSpPr>
        <p:spPr bwMode="auto">
          <a:xfrm>
            <a:off x="3195639" y="6273801"/>
            <a:ext cx="294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1800" b="1" dirty="0">
                <a:solidFill>
                  <a:prstClr val="white"/>
                </a:solidFill>
                <a:latin typeface="Bookman Old Style" pitchFamily="18" charset="0"/>
              </a:rPr>
              <a:t>The Wheatstone Bridge</a:t>
            </a:r>
          </a:p>
        </p:txBody>
      </p:sp>
      <p:grpSp>
        <p:nvGrpSpPr>
          <p:cNvPr id="7174" name="Group 8"/>
          <p:cNvGrpSpPr>
            <a:grpSpLocks/>
          </p:cNvGrpSpPr>
          <p:nvPr/>
        </p:nvGrpSpPr>
        <p:grpSpPr bwMode="auto">
          <a:xfrm>
            <a:off x="1370013" y="1571625"/>
            <a:ext cx="6637337" cy="2857500"/>
            <a:chOff x="863" y="990"/>
            <a:chExt cx="4181" cy="1800"/>
          </a:xfrm>
        </p:grpSpPr>
        <p:sp>
          <p:nvSpPr>
            <p:cNvPr id="7175" name="Freeform 9"/>
            <p:cNvSpPr>
              <a:spLocks/>
            </p:cNvSpPr>
            <p:nvPr/>
          </p:nvSpPr>
          <p:spPr bwMode="auto">
            <a:xfrm rot="-1689901">
              <a:off x="1271" y="1348"/>
              <a:ext cx="1828" cy="179"/>
            </a:xfrm>
            <a:custGeom>
              <a:avLst/>
              <a:gdLst>
                <a:gd name="T0" fmla="*/ 0 w 1287"/>
                <a:gd name="T1" fmla="*/ 81 h 120"/>
                <a:gd name="T2" fmla="*/ 383 w 1287"/>
                <a:gd name="T3" fmla="*/ 81 h 120"/>
                <a:gd name="T4" fmla="*/ 452 w 1287"/>
                <a:gd name="T5" fmla="*/ 179 h 120"/>
                <a:gd name="T6" fmla="*/ 537 w 1287"/>
                <a:gd name="T7" fmla="*/ 4 h 120"/>
                <a:gd name="T8" fmla="*/ 618 w 1287"/>
                <a:gd name="T9" fmla="*/ 179 h 120"/>
                <a:gd name="T10" fmla="*/ 703 w 1287"/>
                <a:gd name="T11" fmla="*/ 4 h 120"/>
                <a:gd name="T12" fmla="*/ 784 w 1287"/>
                <a:gd name="T13" fmla="*/ 179 h 120"/>
                <a:gd name="T14" fmla="*/ 874 w 1287"/>
                <a:gd name="T15" fmla="*/ 0 h 120"/>
                <a:gd name="T16" fmla="*/ 954 w 1287"/>
                <a:gd name="T17" fmla="*/ 179 h 120"/>
                <a:gd name="T18" fmla="*/ 1035 w 1287"/>
                <a:gd name="T19" fmla="*/ 0 h 120"/>
                <a:gd name="T20" fmla="*/ 1116 w 1287"/>
                <a:gd name="T21" fmla="*/ 179 h 120"/>
                <a:gd name="T22" fmla="*/ 1202 w 1287"/>
                <a:gd name="T23" fmla="*/ 4 h 120"/>
                <a:gd name="T24" fmla="*/ 1244 w 1287"/>
                <a:gd name="T25" fmla="*/ 94 h 120"/>
                <a:gd name="T26" fmla="*/ 1828 w 1287"/>
                <a:gd name="T27" fmla="*/ 94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87"/>
                <a:gd name="T43" fmla="*/ 0 h 120"/>
                <a:gd name="T44" fmla="*/ 1287 w 1287"/>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87" h="120">
                  <a:moveTo>
                    <a:pt x="0" y="54"/>
                  </a:moveTo>
                  <a:lnTo>
                    <a:pt x="270" y="54"/>
                  </a:lnTo>
                  <a:lnTo>
                    <a:pt x="318" y="120"/>
                  </a:lnTo>
                  <a:lnTo>
                    <a:pt x="378" y="3"/>
                  </a:lnTo>
                  <a:lnTo>
                    <a:pt x="435" y="120"/>
                  </a:lnTo>
                  <a:lnTo>
                    <a:pt x="495" y="3"/>
                  </a:lnTo>
                  <a:lnTo>
                    <a:pt x="552" y="120"/>
                  </a:lnTo>
                  <a:lnTo>
                    <a:pt x="615" y="0"/>
                  </a:lnTo>
                  <a:lnTo>
                    <a:pt x="672" y="120"/>
                  </a:lnTo>
                  <a:lnTo>
                    <a:pt x="729" y="0"/>
                  </a:lnTo>
                  <a:lnTo>
                    <a:pt x="786" y="120"/>
                  </a:lnTo>
                  <a:lnTo>
                    <a:pt x="846" y="3"/>
                  </a:lnTo>
                  <a:lnTo>
                    <a:pt x="876" y="63"/>
                  </a:lnTo>
                  <a:lnTo>
                    <a:pt x="1287" y="63"/>
                  </a:lnTo>
                </a:path>
              </a:pathLst>
            </a:cu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7176" name="Freeform 10"/>
            <p:cNvSpPr>
              <a:spLocks/>
            </p:cNvSpPr>
            <p:nvPr/>
          </p:nvSpPr>
          <p:spPr bwMode="auto">
            <a:xfrm rot="9019851">
              <a:off x="2839" y="2208"/>
              <a:ext cx="1816" cy="179"/>
            </a:xfrm>
            <a:custGeom>
              <a:avLst/>
              <a:gdLst>
                <a:gd name="T0" fmla="*/ 0 w 1287"/>
                <a:gd name="T1" fmla="*/ 81 h 120"/>
                <a:gd name="T2" fmla="*/ 381 w 1287"/>
                <a:gd name="T3" fmla="*/ 81 h 120"/>
                <a:gd name="T4" fmla="*/ 449 w 1287"/>
                <a:gd name="T5" fmla="*/ 179 h 120"/>
                <a:gd name="T6" fmla="*/ 533 w 1287"/>
                <a:gd name="T7" fmla="*/ 4 h 120"/>
                <a:gd name="T8" fmla="*/ 614 w 1287"/>
                <a:gd name="T9" fmla="*/ 179 h 120"/>
                <a:gd name="T10" fmla="*/ 698 w 1287"/>
                <a:gd name="T11" fmla="*/ 4 h 120"/>
                <a:gd name="T12" fmla="*/ 779 w 1287"/>
                <a:gd name="T13" fmla="*/ 179 h 120"/>
                <a:gd name="T14" fmla="*/ 868 w 1287"/>
                <a:gd name="T15" fmla="*/ 0 h 120"/>
                <a:gd name="T16" fmla="*/ 948 w 1287"/>
                <a:gd name="T17" fmla="*/ 179 h 120"/>
                <a:gd name="T18" fmla="*/ 1029 w 1287"/>
                <a:gd name="T19" fmla="*/ 0 h 120"/>
                <a:gd name="T20" fmla="*/ 1109 w 1287"/>
                <a:gd name="T21" fmla="*/ 179 h 120"/>
                <a:gd name="T22" fmla="*/ 1194 w 1287"/>
                <a:gd name="T23" fmla="*/ 4 h 120"/>
                <a:gd name="T24" fmla="*/ 1236 w 1287"/>
                <a:gd name="T25" fmla="*/ 94 h 120"/>
                <a:gd name="T26" fmla="*/ 1816 w 1287"/>
                <a:gd name="T27" fmla="*/ 94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87"/>
                <a:gd name="T43" fmla="*/ 0 h 120"/>
                <a:gd name="T44" fmla="*/ 1287 w 1287"/>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87" h="120">
                  <a:moveTo>
                    <a:pt x="0" y="54"/>
                  </a:moveTo>
                  <a:lnTo>
                    <a:pt x="270" y="54"/>
                  </a:lnTo>
                  <a:lnTo>
                    <a:pt x="318" y="120"/>
                  </a:lnTo>
                  <a:lnTo>
                    <a:pt x="378" y="3"/>
                  </a:lnTo>
                  <a:lnTo>
                    <a:pt x="435" y="120"/>
                  </a:lnTo>
                  <a:lnTo>
                    <a:pt x="495" y="3"/>
                  </a:lnTo>
                  <a:lnTo>
                    <a:pt x="552" y="120"/>
                  </a:lnTo>
                  <a:lnTo>
                    <a:pt x="615" y="0"/>
                  </a:lnTo>
                  <a:lnTo>
                    <a:pt x="672" y="120"/>
                  </a:lnTo>
                  <a:lnTo>
                    <a:pt x="729" y="0"/>
                  </a:lnTo>
                  <a:lnTo>
                    <a:pt x="786" y="120"/>
                  </a:lnTo>
                  <a:lnTo>
                    <a:pt x="846" y="3"/>
                  </a:lnTo>
                  <a:lnTo>
                    <a:pt x="876" y="63"/>
                  </a:lnTo>
                  <a:lnTo>
                    <a:pt x="1287" y="63"/>
                  </a:lnTo>
                </a:path>
              </a:pathLst>
            </a:cu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7177" name="Freeform 11"/>
            <p:cNvSpPr>
              <a:spLocks/>
            </p:cNvSpPr>
            <p:nvPr/>
          </p:nvSpPr>
          <p:spPr bwMode="auto">
            <a:xfrm rot="1751901">
              <a:off x="1269" y="2217"/>
              <a:ext cx="1825" cy="179"/>
            </a:xfrm>
            <a:custGeom>
              <a:avLst/>
              <a:gdLst>
                <a:gd name="T0" fmla="*/ 0 w 1287"/>
                <a:gd name="T1" fmla="*/ 81 h 120"/>
                <a:gd name="T2" fmla="*/ 383 w 1287"/>
                <a:gd name="T3" fmla="*/ 81 h 120"/>
                <a:gd name="T4" fmla="*/ 451 w 1287"/>
                <a:gd name="T5" fmla="*/ 179 h 120"/>
                <a:gd name="T6" fmla="*/ 536 w 1287"/>
                <a:gd name="T7" fmla="*/ 4 h 120"/>
                <a:gd name="T8" fmla="*/ 617 w 1287"/>
                <a:gd name="T9" fmla="*/ 179 h 120"/>
                <a:gd name="T10" fmla="*/ 702 w 1287"/>
                <a:gd name="T11" fmla="*/ 4 h 120"/>
                <a:gd name="T12" fmla="*/ 783 w 1287"/>
                <a:gd name="T13" fmla="*/ 179 h 120"/>
                <a:gd name="T14" fmla="*/ 872 w 1287"/>
                <a:gd name="T15" fmla="*/ 0 h 120"/>
                <a:gd name="T16" fmla="*/ 953 w 1287"/>
                <a:gd name="T17" fmla="*/ 179 h 120"/>
                <a:gd name="T18" fmla="*/ 1034 w 1287"/>
                <a:gd name="T19" fmla="*/ 0 h 120"/>
                <a:gd name="T20" fmla="*/ 1115 w 1287"/>
                <a:gd name="T21" fmla="*/ 179 h 120"/>
                <a:gd name="T22" fmla="*/ 1200 w 1287"/>
                <a:gd name="T23" fmla="*/ 4 h 120"/>
                <a:gd name="T24" fmla="*/ 1242 w 1287"/>
                <a:gd name="T25" fmla="*/ 94 h 120"/>
                <a:gd name="T26" fmla="*/ 1825 w 1287"/>
                <a:gd name="T27" fmla="*/ 94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87"/>
                <a:gd name="T43" fmla="*/ 0 h 120"/>
                <a:gd name="T44" fmla="*/ 1287 w 1287"/>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87" h="120">
                  <a:moveTo>
                    <a:pt x="0" y="54"/>
                  </a:moveTo>
                  <a:lnTo>
                    <a:pt x="270" y="54"/>
                  </a:lnTo>
                  <a:lnTo>
                    <a:pt x="318" y="120"/>
                  </a:lnTo>
                  <a:lnTo>
                    <a:pt x="378" y="3"/>
                  </a:lnTo>
                  <a:lnTo>
                    <a:pt x="435" y="120"/>
                  </a:lnTo>
                  <a:lnTo>
                    <a:pt x="495" y="3"/>
                  </a:lnTo>
                  <a:lnTo>
                    <a:pt x="552" y="120"/>
                  </a:lnTo>
                  <a:lnTo>
                    <a:pt x="615" y="0"/>
                  </a:lnTo>
                  <a:lnTo>
                    <a:pt x="672" y="120"/>
                  </a:lnTo>
                  <a:lnTo>
                    <a:pt x="729" y="0"/>
                  </a:lnTo>
                  <a:lnTo>
                    <a:pt x="786" y="120"/>
                  </a:lnTo>
                  <a:lnTo>
                    <a:pt x="846" y="3"/>
                  </a:lnTo>
                  <a:lnTo>
                    <a:pt x="876" y="63"/>
                  </a:lnTo>
                  <a:lnTo>
                    <a:pt x="1287" y="63"/>
                  </a:lnTo>
                </a:path>
              </a:pathLst>
            </a:cu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7178" name="Freeform 12"/>
            <p:cNvSpPr>
              <a:spLocks/>
            </p:cNvSpPr>
            <p:nvPr/>
          </p:nvSpPr>
          <p:spPr bwMode="auto">
            <a:xfrm rot="-9103214">
              <a:off x="2845" y="1361"/>
              <a:ext cx="1825" cy="179"/>
            </a:xfrm>
            <a:custGeom>
              <a:avLst/>
              <a:gdLst>
                <a:gd name="T0" fmla="*/ 0 w 1287"/>
                <a:gd name="T1" fmla="*/ 81 h 120"/>
                <a:gd name="T2" fmla="*/ 383 w 1287"/>
                <a:gd name="T3" fmla="*/ 81 h 120"/>
                <a:gd name="T4" fmla="*/ 451 w 1287"/>
                <a:gd name="T5" fmla="*/ 179 h 120"/>
                <a:gd name="T6" fmla="*/ 536 w 1287"/>
                <a:gd name="T7" fmla="*/ 4 h 120"/>
                <a:gd name="T8" fmla="*/ 617 w 1287"/>
                <a:gd name="T9" fmla="*/ 179 h 120"/>
                <a:gd name="T10" fmla="*/ 702 w 1287"/>
                <a:gd name="T11" fmla="*/ 4 h 120"/>
                <a:gd name="T12" fmla="*/ 783 w 1287"/>
                <a:gd name="T13" fmla="*/ 179 h 120"/>
                <a:gd name="T14" fmla="*/ 872 w 1287"/>
                <a:gd name="T15" fmla="*/ 0 h 120"/>
                <a:gd name="T16" fmla="*/ 953 w 1287"/>
                <a:gd name="T17" fmla="*/ 179 h 120"/>
                <a:gd name="T18" fmla="*/ 1034 w 1287"/>
                <a:gd name="T19" fmla="*/ 0 h 120"/>
                <a:gd name="T20" fmla="*/ 1115 w 1287"/>
                <a:gd name="T21" fmla="*/ 179 h 120"/>
                <a:gd name="T22" fmla="*/ 1200 w 1287"/>
                <a:gd name="T23" fmla="*/ 4 h 120"/>
                <a:gd name="T24" fmla="*/ 1242 w 1287"/>
                <a:gd name="T25" fmla="*/ 94 h 120"/>
                <a:gd name="T26" fmla="*/ 1825 w 1287"/>
                <a:gd name="T27" fmla="*/ 94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87"/>
                <a:gd name="T43" fmla="*/ 0 h 120"/>
                <a:gd name="T44" fmla="*/ 1287 w 1287"/>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87" h="120">
                  <a:moveTo>
                    <a:pt x="0" y="54"/>
                  </a:moveTo>
                  <a:lnTo>
                    <a:pt x="270" y="54"/>
                  </a:lnTo>
                  <a:lnTo>
                    <a:pt x="318" y="120"/>
                  </a:lnTo>
                  <a:lnTo>
                    <a:pt x="378" y="3"/>
                  </a:lnTo>
                  <a:lnTo>
                    <a:pt x="435" y="120"/>
                  </a:lnTo>
                  <a:lnTo>
                    <a:pt x="495" y="3"/>
                  </a:lnTo>
                  <a:lnTo>
                    <a:pt x="552" y="120"/>
                  </a:lnTo>
                  <a:lnTo>
                    <a:pt x="615" y="0"/>
                  </a:lnTo>
                  <a:lnTo>
                    <a:pt x="672" y="120"/>
                  </a:lnTo>
                  <a:lnTo>
                    <a:pt x="729" y="0"/>
                  </a:lnTo>
                  <a:lnTo>
                    <a:pt x="786" y="120"/>
                  </a:lnTo>
                  <a:lnTo>
                    <a:pt x="846" y="3"/>
                  </a:lnTo>
                  <a:lnTo>
                    <a:pt x="876" y="63"/>
                  </a:lnTo>
                  <a:lnTo>
                    <a:pt x="1287" y="63"/>
                  </a:lnTo>
                </a:path>
              </a:pathLst>
            </a:cu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7179" name="Oval 13"/>
            <p:cNvSpPr>
              <a:spLocks noChangeArrowheads="1"/>
            </p:cNvSpPr>
            <p:nvPr/>
          </p:nvSpPr>
          <p:spPr bwMode="auto">
            <a:xfrm>
              <a:off x="2638" y="1537"/>
              <a:ext cx="707" cy="715"/>
            </a:xfrm>
            <a:prstGeom prst="ellipse">
              <a:avLst/>
            </a:prstGeom>
            <a:noFill/>
            <a:ln w="5715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7180" name="Line 14"/>
            <p:cNvSpPr>
              <a:spLocks noChangeShapeType="1"/>
            </p:cNvSpPr>
            <p:nvPr/>
          </p:nvSpPr>
          <p:spPr bwMode="auto">
            <a:xfrm>
              <a:off x="2663" y="2022"/>
              <a:ext cx="657"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7181" name="Line 15"/>
            <p:cNvSpPr>
              <a:spLocks noChangeShapeType="1"/>
            </p:cNvSpPr>
            <p:nvPr/>
          </p:nvSpPr>
          <p:spPr bwMode="auto">
            <a:xfrm flipH="1" flipV="1">
              <a:off x="2803" y="1742"/>
              <a:ext cx="197" cy="28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7182" name="Line 16"/>
            <p:cNvSpPr>
              <a:spLocks noChangeShapeType="1"/>
            </p:cNvSpPr>
            <p:nvPr/>
          </p:nvSpPr>
          <p:spPr bwMode="auto">
            <a:xfrm>
              <a:off x="2983" y="1019"/>
              <a:ext cx="0" cy="51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7183" name="Line 17"/>
            <p:cNvSpPr>
              <a:spLocks noChangeShapeType="1"/>
            </p:cNvSpPr>
            <p:nvPr/>
          </p:nvSpPr>
          <p:spPr bwMode="auto">
            <a:xfrm flipV="1">
              <a:off x="2975" y="2252"/>
              <a:ext cx="0" cy="493"/>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7184" name="Line 18"/>
            <p:cNvSpPr>
              <a:spLocks noChangeShapeType="1"/>
            </p:cNvSpPr>
            <p:nvPr/>
          </p:nvSpPr>
          <p:spPr bwMode="auto">
            <a:xfrm>
              <a:off x="863" y="1857"/>
              <a:ext cx="526"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7185" name="Line 19"/>
            <p:cNvSpPr>
              <a:spLocks noChangeShapeType="1"/>
            </p:cNvSpPr>
            <p:nvPr/>
          </p:nvSpPr>
          <p:spPr bwMode="auto">
            <a:xfrm>
              <a:off x="4518" y="1871"/>
              <a:ext cx="526"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7186" name="Oval 20"/>
            <p:cNvSpPr>
              <a:spLocks noChangeArrowheads="1"/>
            </p:cNvSpPr>
            <p:nvPr/>
          </p:nvSpPr>
          <p:spPr bwMode="auto">
            <a:xfrm>
              <a:off x="1348" y="1816"/>
              <a:ext cx="81" cy="90"/>
            </a:xfrm>
            <a:prstGeom prst="ellipse">
              <a:avLst/>
            </a:prstGeom>
            <a:solidFill>
              <a:srgbClr val="FFCC00"/>
            </a:solidFill>
            <a:ln w="9525">
              <a:solidFill>
                <a:srgbClr val="FFCC00"/>
              </a:solidFill>
              <a:round/>
              <a:headEnd/>
              <a:tailEnd/>
            </a:ln>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7187" name="Oval 21"/>
            <p:cNvSpPr>
              <a:spLocks noChangeArrowheads="1"/>
            </p:cNvSpPr>
            <p:nvPr/>
          </p:nvSpPr>
          <p:spPr bwMode="auto">
            <a:xfrm>
              <a:off x="2932" y="990"/>
              <a:ext cx="98" cy="90"/>
            </a:xfrm>
            <a:prstGeom prst="ellipse">
              <a:avLst/>
            </a:prstGeom>
            <a:solidFill>
              <a:srgbClr val="FFCC00"/>
            </a:solidFill>
            <a:ln w="9525">
              <a:solidFill>
                <a:srgbClr val="FFCC00"/>
              </a:solidFill>
              <a:round/>
              <a:headEnd/>
              <a:tailEnd/>
            </a:ln>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7188" name="Oval 22"/>
            <p:cNvSpPr>
              <a:spLocks noChangeArrowheads="1"/>
            </p:cNvSpPr>
            <p:nvPr/>
          </p:nvSpPr>
          <p:spPr bwMode="auto">
            <a:xfrm>
              <a:off x="2929" y="2701"/>
              <a:ext cx="98" cy="89"/>
            </a:xfrm>
            <a:prstGeom prst="ellipse">
              <a:avLst/>
            </a:prstGeom>
            <a:solidFill>
              <a:srgbClr val="FFCC00"/>
            </a:solidFill>
            <a:ln w="9525">
              <a:solidFill>
                <a:srgbClr val="FFCC00"/>
              </a:solidFill>
              <a:round/>
              <a:headEnd/>
              <a:tailEnd/>
            </a:ln>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7189" name="Oval 23"/>
            <p:cNvSpPr>
              <a:spLocks noChangeArrowheads="1"/>
            </p:cNvSpPr>
            <p:nvPr/>
          </p:nvSpPr>
          <p:spPr bwMode="auto">
            <a:xfrm>
              <a:off x="4484" y="1821"/>
              <a:ext cx="74" cy="90"/>
            </a:xfrm>
            <a:prstGeom prst="ellipse">
              <a:avLst/>
            </a:prstGeom>
            <a:solidFill>
              <a:srgbClr val="FFCC00"/>
            </a:solidFill>
            <a:ln w="9525">
              <a:solidFill>
                <a:srgbClr val="FFCC00"/>
              </a:solidFill>
              <a:round/>
              <a:headEnd/>
              <a:tailEnd/>
            </a:ln>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grpSp>
    </p:spTree>
    <p:extLst>
      <p:ext uri="{BB962C8B-B14F-4D97-AF65-F5344CB8AC3E}">
        <p14:creationId xmlns:p14="http://schemas.microsoft.com/office/powerpoint/2010/main" val="3255083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ssolve">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858000"/>
          </a:xfrm>
          <a:prstGeom prst="rect">
            <a:avLst/>
          </a:prstGeom>
          <a:solidFill>
            <a:srgbClr val="002060"/>
          </a:solidFill>
          <a:ln w="9525">
            <a:solidFill>
              <a:schemeClr val="tx1"/>
            </a:solidFill>
            <a:miter lim="800000"/>
            <a:headEnd/>
            <a:tailEnd/>
          </a:ln>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pic>
        <p:nvPicPr>
          <p:cNvPr id="8195" name="Picture 3" descr="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9" y="836613"/>
            <a:ext cx="765492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6" name="Group 4"/>
          <p:cNvGrpSpPr>
            <a:grpSpLocks/>
          </p:cNvGrpSpPr>
          <p:nvPr/>
        </p:nvGrpSpPr>
        <p:grpSpPr bwMode="auto">
          <a:xfrm>
            <a:off x="3162300" y="6281738"/>
            <a:ext cx="2984500" cy="411162"/>
            <a:chOff x="2148" y="3957"/>
            <a:chExt cx="1585" cy="259"/>
          </a:xfrm>
        </p:grpSpPr>
        <p:sp>
          <p:nvSpPr>
            <p:cNvPr id="8198" name="AutoShape 5"/>
            <p:cNvSpPr>
              <a:spLocks noChangeArrowheads="1"/>
            </p:cNvSpPr>
            <p:nvPr/>
          </p:nvSpPr>
          <p:spPr bwMode="auto">
            <a:xfrm>
              <a:off x="2148" y="3976"/>
              <a:ext cx="1579" cy="240"/>
            </a:xfrm>
            <a:prstGeom prst="roundRect">
              <a:avLst>
                <a:gd name="adj" fmla="val 47500"/>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8199" name="AutoShape 6"/>
            <p:cNvSpPr>
              <a:spLocks noChangeArrowheads="1"/>
            </p:cNvSpPr>
            <p:nvPr/>
          </p:nvSpPr>
          <p:spPr bwMode="auto">
            <a:xfrm>
              <a:off x="2154" y="3957"/>
              <a:ext cx="1579" cy="240"/>
            </a:xfrm>
            <a:prstGeom prst="roundRect">
              <a:avLst>
                <a:gd name="adj" fmla="val 47500"/>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grpSp>
      <p:sp>
        <p:nvSpPr>
          <p:cNvPr id="8197" name="Text Box 7"/>
          <p:cNvSpPr txBox="1">
            <a:spLocks noChangeArrowheads="1"/>
          </p:cNvSpPr>
          <p:nvPr/>
        </p:nvSpPr>
        <p:spPr bwMode="auto">
          <a:xfrm>
            <a:off x="3195639" y="6273801"/>
            <a:ext cx="294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1800" b="1" dirty="0">
                <a:solidFill>
                  <a:prstClr val="white"/>
                </a:solidFill>
                <a:latin typeface="Bookman Old Style" pitchFamily="18" charset="0"/>
              </a:rPr>
              <a:t>The Wheatstone Bridge</a:t>
            </a:r>
          </a:p>
        </p:txBody>
      </p:sp>
    </p:spTree>
    <p:extLst>
      <p:ext uri="{BB962C8B-B14F-4D97-AF65-F5344CB8AC3E}">
        <p14:creationId xmlns:p14="http://schemas.microsoft.com/office/powerpoint/2010/main" val="3878161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solidFill>
            <a:schemeClr val="tx2">
              <a:lumMod val="25000"/>
            </a:schemeClr>
          </a:solidFill>
          <a:ln w="9525">
            <a:solidFill>
              <a:schemeClr val="tx1"/>
            </a:solidFill>
            <a:miter lim="800000"/>
            <a:headEnd/>
            <a:tailEnd/>
          </a:ln>
        </p:spPr>
        <p:txBody>
          <a:bodyPr wrap="none" lIns="91430" tIns="45716" rIns="91430" bIns="45716" anchor="ctr"/>
          <a:lstStyle/>
          <a:p>
            <a:pPr algn="ctr" eaLnBrk="1" fontAlgn="auto" hangingPunct="1">
              <a:spcBef>
                <a:spcPts val="0"/>
              </a:spcBef>
              <a:spcAft>
                <a:spcPts val="0"/>
              </a:spcAft>
            </a:pPr>
            <a:endParaRPr lang="en-US" sz="1800" dirty="0">
              <a:solidFill>
                <a:prstClr val="white"/>
              </a:solidFill>
              <a:latin typeface="Palatino Linotype"/>
            </a:endParaRPr>
          </a:p>
        </p:txBody>
      </p:sp>
      <p:pic>
        <p:nvPicPr>
          <p:cNvPr id="9219" name="Picture 4" descr="ribb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4" y="2120901"/>
            <a:ext cx="8589962"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7"/>
          <p:cNvSpPr txBox="1">
            <a:spLocks noChangeArrowheads="1"/>
          </p:cNvSpPr>
          <p:nvPr/>
        </p:nvSpPr>
        <p:spPr bwMode="auto">
          <a:xfrm>
            <a:off x="1135063" y="269875"/>
            <a:ext cx="691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3600" b="1" dirty="0">
                <a:solidFill>
                  <a:srgbClr val="FFCC00"/>
                </a:solidFill>
                <a:latin typeface="Symbol" pitchFamily="18" charset="2"/>
              </a:rPr>
              <a:t>H</a:t>
            </a:r>
            <a:r>
              <a:rPr lang="en-US" sz="3600" b="1" dirty="0">
                <a:solidFill>
                  <a:prstClr val="black"/>
                </a:solidFill>
                <a:latin typeface="Symbol" pitchFamily="18" charset="2"/>
              </a:rPr>
              <a:t>	</a:t>
            </a:r>
            <a:r>
              <a:rPr lang="en-US" sz="3600" b="1" dirty="0">
                <a:solidFill>
                  <a:prstClr val="white"/>
                </a:solidFill>
                <a:latin typeface="Symbol" pitchFamily="18" charset="2"/>
              </a:rPr>
              <a:t>L	E</a:t>
            </a:r>
            <a:r>
              <a:rPr lang="en-US" sz="3600" b="1" dirty="0">
                <a:solidFill>
                  <a:prstClr val="black"/>
                </a:solidFill>
                <a:latin typeface="Symbol" pitchFamily="18" charset="2"/>
              </a:rPr>
              <a:t>	</a:t>
            </a:r>
            <a:r>
              <a:rPr lang="en-US" sz="3600" b="1" dirty="0">
                <a:solidFill>
                  <a:srgbClr val="FFCC00"/>
                </a:solidFill>
                <a:latin typeface="Symbol" pitchFamily="18" charset="2"/>
              </a:rPr>
              <a:t>K</a:t>
            </a:r>
            <a:r>
              <a:rPr lang="en-US" sz="3600" b="1" dirty="0">
                <a:solidFill>
                  <a:prstClr val="black"/>
                </a:solidFill>
                <a:latin typeface="Symbol" pitchFamily="18" charset="2"/>
              </a:rPr>
              <a:t>	</a:t>
            </a:r>
            <a:r>
              <a:rPr lang="en-US" sz="3600" b="1" dirty="0">
                <a:solidFill>
                  <a:prstClr val="white"/>
                </a:solidFill>
                <a:latin typeface="Symbol" pitchFamily="18" charset="2"/>
              </a:rPr>
              <a:t>T	R	O</a:t>
            </a:r>
            <a:r>
              <a:rPr lang="en-US" sz="3600" b="1" dirty="0">
                <a:solidFill>
                  <a:prstClr val="black"/>
                </a:solidFill>
                <a:latin typeface="Symbol" pitchFamily="18" charset="2"/>
              </a:rPr>
              <a:t>	</a:t>
            </a:r>
            <a:r>
              <a:rPr lang="en-US" sz="3600" b="1" dirty="0">
                <a:solidFill>
                  <a:srgbClr val="FFCC00"/>
                </a:solidFill>
                <a:latin typeface="Symbol" pitchFamily="18" charset="2"/>
              </a:rPr>
              <a:t>N</a:t>
            </a:r>
            <a:endParaRPr lang="en-US" sz="3600" b="1" dirty="0">
              <a:solidFill>
                <a:prstClr val="black"/>
              </a:solidFill>
              <a:latin typeface="Symbol" pitchFamily="18" charset="2"/>
            </a:endParaRPr>
          </a:p>
        </p:txBody>
      </p:sp>
      <p:sp>
        <p:nvSpPr>
          <p:cNvPr id="9221" name="Text Box 8"/>
          <p:cNvSpPr txBox="1">
            <a:spLocks noChangeArrowheads="1"/>
          </p:cNvSpPr>
          <p:nvPr/>
        </p:nvSpPr>
        <p:spPr bwMode="auto">
          <a:xfrm>
            <a:off x="1095375" y="850900"/>
            <a:ext cx="565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2000" b="1" dirty="0">
                <a:solidFill>
                  <a:srgbClr val="FFCC00"/>
                </a:solidFill>
              </a:rPr>
              <a:t>Eta</a:t>
            </a:r>
          </a:p>
        </p:txBody>
      </p:sp>
      <p:sp>
        <p:nvSpPr>
          <p:cNvPr id="9222" name="Text Box 9"/>
          <p:cNvSpPr txBox="1">
            <a:spLocks noChangeArrowheads="1"/>
          </p:cNvSpPr>
          <p:nvPr/>
        </p:nvSpPr>
        <p:spPr bwMode="auto">
          <a:xfrm>
            <a:off x="1651001" y="850900"/>
            <a:ext cx="1101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2000" b="1" dirty="0">
                <a:solidFill>
                  <a:prstClr val="white"/>
                </a:solidFill>
              </a:rPr>
              <a:t>Lambda</a:t>
            </a:r>
          </a:p>
        </p:txBody>
      </p:sp>
      <p:sp>
        <p:nvSpPr>
          <p:cNvPr id="9223" name="Text Box 10"/>
          <p:cNvSpPr txBox="1">
            <a:spLocks noChangeArrowheads="1"/>
          </p:cNvSpPr>
          <p:nvPr/>
        </p:nvSpPr>
        <p:spPr bwMode="auto">
          <a:xfrm>
            <a:off x="2757489" y="850900"/>
            <a:ext cx="1001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2000" b="1" dirty="0">
                <a:solidFill>
                  <a:prstClr val="white"/>
                </a:solidFill>
              </a:rPr>
              <a:t>Epsilon</a:t>
            </a:r>
          </a:p>
        </p:txBody>
      </p:sp>
      <p:sp>
        <p:nvSpPr>
          <p:cNvPr id="9224" name="Text Box 11"/>
          <p:cNvSpPr txBox="1">
            <a:spLocks noChangeArrowheads="1"/>
          </p:cNvSpPr>
          <p:nvPr/>
        </p:nvSpPr>
        <p:spPr bwMode="auto">
          <a:xfrm>
            <a:off x="3770314" y="850900"/>
            <a:ext cx="91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2000" b="1" dirty="0">
                <a:solidFill>
                  <a:srgbClr val="FFCC00"/>
                </a:solidFill>
              </a:rPr>
              <a:t>Kappa</a:t>
            </a:r>
          </a:p>
        </p:txBody>
      </p:sp>
      <p:sp>
        <p:nvSpPr>
          <p:cNvPr id="9225" name="Text Box 12"/>
          <p:cNvSpPr txBox="1">
            <a:spLocks noChangeArrowheads="1"/>
          </p:cNvSpPr>
          <p:nvPr/>
        </p:nvSpPr>
        <p:spPr bwMode="auto">
          <a:xfrm>
            <a:off x="4694238" y="850900"/>
            <a:ext cx="622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2000" b="1" dirty="0">
                <a:solidFill>
                  <a:prstClr val="white"/>
                </a:solidFill>
              </a:rPr>
              <a:t>Tau</a:t>
            </a:r>
          </a:p>
        </p:txBody>
      </p:sp>
      <p:sp>
        <p:nvSpPr>
          <p:cNvPr id="9226" name="Text Box 13"/>
          <p:cNvSpPr txBox="1">
            <a:spLocks noChangeArrowheads="1"/>
          </p:cNvSpPr>
          <p:nvPr/>
        </p:nvSpPr>
        <p:spPr bwMode="auto">
          <a:xfrm>
            <a:off x="5602289" y="850900"/>
            <a:ext cx="636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2000" b="1" dirty="0">
                <a:solidFill>
                  <a:prstClr val="white"/>
                </a:solidFill>
              </a:rPr>
              <a:t>Rho</a:t>
            </a:r>
          </a:p>
        </p:txBody>
      </p:sp>
      <p:sp>
        <p:nvSpPr>
          <p:cNvPr id="9227" name="Text Box 14"/>
          <p:cNvSpPr txBox="1">
            <a:spLocks noChangeArrowheads="1"/>
          </p:cNvSpPr>
          <p:nvPr/>
        </p:nvSpPr>
        <p:spPr bwMode="auto">
          <a:xfrm>
            <a:off x="6340475" y="850900"/>
            <a:ext cx="1155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2000" b="1" dirty="0">
                <a:solidFill>
                  <a:prstClr val="white"/>
                </a:solidFill>
              </a:rPr>
              <a:t>Omicron</a:t>
            </a:r>
          </a:p>
        </p:txBody>
      </p:sp>
      <p:sp>
        <p:nvSpPr>
          <p:cNvPr id="9228" name="Text Box 16"/>
          <p:cNvSpPr txBox="1">
            <a:spLocks noChangeArrowheads="1"/>
          </p:cNvSpPr>
          <p:nvPr/>
        </p:nvSpPr>
        <p:spPr bwMode="auto">
          <a:xfrm>
            <a:off x="7572375" y="850900"/>
            <a:ext cx="509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2000" b="1" dirty="0">
                <a:solidFill>
                  <a:srgbClr val="FFCC00"/>
                </a:solidFill>
              </a:rPr>
              <a:t>Nu</a:t>
            </a:r>
          </a:p>
        </p:txBody>
      </p:sp>
      <p:sp>
        <p:nvSpPr>
          <p:cNvPr id="9229" name="AutoShape 17"/>
          <p:cNvSpPr>
            <a:spLocks noChangeArrowheads="1"/>
          </p:cNvSpPr>
          <p:nvPr/>
        </p:nvSpPr>
        <p:spPr bwMode="auto">
          <a:xfrm>
            <a:off x="3409951" y="6311900"/>
            <a:ext cx="2506663" cy="381000"/>
          </a:xfrm>
          <a:prstGeom prst="roundRect">
            <a:avLst>
              <a:gd name="adj" fmla="val 47500"/>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9230" name="AutoShape 18"/>
          <p:cNvSpPr>
            <a:spLocks noChangeArrowheads="1"/>
          </p:cNvSpPr>
          <p:nvPr/>
        </p:nvSpPr>
        <p:spPr bwMode="auto">
          <a:xfrm>
            <a:off x="3419475" y="6281738"/>
            <a:ext cx="2506663" cy="381000"/>
          </a:xfrm>
          <a:prstGeom prst="roundRect">
            <a:avLst>
              <a:gd name="adj" fmla="val 47500"/>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9231" name="Text Box 19"/>
          <p:cNvSpPr txBox="1">
            <a:spLocks noChangeArrowheads="1"/>
          </p:cNvSpPr>
          <p:nvPr/>
        </p:nvSpPr>
        <p:spPr bwMode="auto">
          <a:xfrm>
            <a:off x="3887789" y="6272213"/>
            <a:ext cx="1541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1800" b="1" dirty="0">
                <a:solidFill>
                  <a:prstClr val="white"/>
                </a:solidFill>
                <a:latin typeface="Bookman Old Style" pitchFamily="18" charset="0"/>
              </a:rPr>
              <a:t>The Ribbon</a:t>
            </a:r>
          </a:p>
        </p:txBody>
      </p:sp>
    </p:spTree>
    <p:extLst>
      <p:ext uri="{BB962C8B-B14F-4D97-AF65-F5344CB8AC3E}">
        <p14:creationId xmlns:p14="http://schemas.microsoft.com/office/powerpoint/2010/main" val="857383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6858000"/>
          </a:xfrm>
          <a:prstGeom prst="rect">
            <a:avLst/>
          </a:prstGeom>
          <a:solidFill>
            <a:srgbClr val="002060"/>
          </a:solidFill>
          <a:ln w="9525">
            <a:solidFill>
              <a:schemeClr val="tx1"/>
            </a:solidFill>
            <a:miter lim="800000"/>
            <a:headEnd/>
            <a:tailEnd/>
          </a:ln>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pic>
        <p:nvPicPr>
          <p:cNvPr id="2051" name="Picture 2" descr="hkn_shiel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323" y="26188"/>
            <a:ext cx="4576884" cy="597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55983" y="6192456"/>
            <a:ext cx="4823565" cy="461665"/>
          </a:xfrm>
          <a:prstGeom prst="rect">
            <a:avLst/>
          </a:prstGeom>
          <a:noFill/>
        </p:spPr>
        <p:txBody>
          <a:bodyPr wrap="none" rtlCol="0">
            <a:spAutoFit/>
          </a:bodyPr>
          <a:lstStyle/>
          <a:p>
            <a:r>
              <a:rPr lang="en-US" b="1" dirty="0">
                <a:solidFill>
                  <a:prstClr val="white"/>
                </a:solidFill>
              </a:rPr>
              <a:t>The Eta Kappa Nu Coat of Arms</a:t>
            </a:r>
          </a:p>
        </p:txBody>
      </p:sp>
    </p:spTree>
    <p:extLst>
      <p:ext uri="{BB962C8B-B14F-4D97-AF65-F5344CB8AC3E}">
        <p14:creationId xmlns:p14="http://schemas.microsoft.com/office/powerpoint/2010/main" val="53298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27" y="801425"/>
            <a:ext cx="7428746" cy="5255150"/>
          </a:xfrm>
          <a:prstGeom prst="rect">
            <a:avLst/>
          </a:prstGeom>
        </p:spPr>
      </p:pic>
      <p:sp>
        <p:nvSpPr>
          <p:cNvPr id="3" name="TextBox 2"/>
          <p:cNvSpPr txBox="1"/>
          <p:nvPr/>
        </p:nvSpPr>
        <p:spPr>
          <a:xfrm>
            <a:off x="857627" y="6056575"/>
            <a:ext cx="7428746" cy="461665"/>
          </a:xfrm>
          <a:prstGeom prst="rect">
            <a:avLst/>
          </a:prstGeom>
          <a:noFill/>
        </p:spPr>
        <p:txBody>
          <a:bodyPr wrap="square" rtlCol="0">
            <a:spAutoFit/>
          </a:bodyPr>
          <a:lstStyle/>
          <a:p>
            <a:r>
              <a:rPr lang="en-US" dirty="0"/>
              <a:t>The Generally Recognized Emblem of Eta Kappa Nu</a:t>
            </a:r>
          </a:p>
        </p:txBody>
      </p:sp>
    </p:spTree>
    <p:extLst>
      <p:ext uri="{BB962C8B-B14F-4D97-AF65-F5344CB8AC3E}">
        <p14:creationId xmlns:p14="http://schemas.microsoft.com/office/powerpoint/2010/main" val="410212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EBA48D-F8FA-3865-A4BE-EA6B23CA66CD}"/>
              </a:ext>
            </a:extLst>
          </p:cNvPr>
          <p:cNvSpPr txBox="1"/>
          <p:nvPr/>
        </p:nvSpPr>
        <p:spPr>
          <a:xfrm>
            <a:off x="1318042" y="1506853"/>
            <a:ext cx="6651180" cy="769441"/>
          </a:xfrm>
          <a:prstGeom prst="rect">
            <a:avLst/>
          </a:prstGeom>
          <a:noFill/>
        </p:spPr>
        <p:txBody>
          <a:bodyPr wrap="none" rtlCol="0">
            <a:spAutoFit/>
          </a:bodyPr>
          <a:lstStyle/>
          <a:p>
            <a:r>
              <a:rPr lang="en-US" sz="4400" dirty="0"/>
              <a:t>Candidates For Induction:</a:t>
            </a:r>
          </a:p>
        </p:txBody>
      </p:sp>
      <p:pic>
        <p:nvPicPr>
          <p:cNvPr id="5" name="Picture 4" descr="A picture containing symbol, font, graphics, logo&#10;&#10;Description automatically generated">
            <a:extLst>
              <a:ext uri="{FF2B5EF4-FFF2-40B4-BE49-F238E27FC236}">
                <a16:creationId xmlns:a16="http://schemas.microsoft.com/office/drawing/2014/main" id="{13993DAD-610B-2847-7DE5-D33DDE075B94}"/>
              </a:ext>
            </a:extLst>
          </p:cNvPr>
          <p:cNvPicPr>
            <a:picLocks noChangeAspect="1"/>
          </p:cNvPicPr>
          <p:nvPr/>
        </p:nvPicPr>
        <p:blipFill>
          <a:blip r:embed="rId3"/>
          <a:stretch>
            <a:fillRect/>
          </a:stretch>
        </p:blipFill>
        <p:spPr>
          <a:xfrm>
            <a:off x="3654924" y="97361"/>
            <a:ext cx="1834152" cy="1258687"/>
          </a:xfrm>
          <a:prstGeom prst="rect">
            <a:avLst/>
          </a:prstGeom>
        </p:spPr>
      </p:pic>
      <p:sp>
        <p:nvSpPr>
          <p:cNvPr id="14" name="Content Placeholder 13">
            <a:extLst>
              <a:ext uri="{FF2B5EF4-FFF2-40B4-BE49-F238E27FC236}">
                <a16:creationId xmlns:a16="http://schemas.microsoft.com/office/drawing/2014/main" id="{CD05D227-1371-C40E-9866-DEE9E20D3603}"/>
              </a:ext>
            </a:extLst>
          </p:cNvPr>
          <p:cNvSpPr>
            <a:spLocks noGrp="1"/>
          </p:cNvSpPr>
          <p:nvPr>
            <p:ph sz="quarter" idx="13"/>
          </p:nvPr>
        </p:nvSpPr>
        <p:spPr>
          <a:xfrm>
            <a:off x="1458856" y="2537836"/>
            <a:ext cx="10284506" cy="3907352"/>
          </a:xfrm>
        </p:spPr>
        <p:txBody>
          <a:bodyPr numCol="2">
            <a:normAutofit/>
          </a:bodyPr>
          <a:lstStyle/>
          <a:p>
            <a:pPr marL="18288" indent="0" algn="ctr">
              <a:buNone/>
            </a:pPr>
            <a:r>
              <a:rPr lang="en-US" sz="3200" dirty="0"/>
              <a:t>Masood Ejaz </a:t>
            </a:r>
          </a:p>
          <a:p>
            <a:pPr marL="18288" indent="0" algn="ctr">
              <a:buNone/>
            </a:pPr>
            <a:r>
              <a:rPr lang="en-US" sz="3200" dirty="0"/>
              <a:t>Arup Kumar Ghosh</a:t>
            </a:r>
          </a:p>
          <a:p>
            <a:pPr marL="18288" indent="0" algn="ctr">
              <a:buNone/>
            </a:pPr>
            <a:r>
              <a:rPr lang="en-US" sz="3200" dirty="0"/>
              <a:t> Bailey Heyman</a:t>
            </a:r>
          </a:p>
          <a:p>
            <a:pPr marL="18288" indent="0" algn="ctr">
              <a:buNone/>
            </a:pPr>
            <a:r>
              <a:rPr lang="en-US" sz="3200" dirty="0"/>
              <a:t> Brian Page</a:t>
            </a:r>
          </a:p>
          <a:p>
            <a:pPr marL="18288" indent="0" algn="ctr">
              <a:buNone/>
            </a:pPr>
            <a:r>
              <a:rPr lang="en-US" sz="3200" dirty="0"/>
              <a:t> Daniel Smith</a:t>
            </a:r>
          </a:p>
        </p:txBody>
      </p:sp>
    </p:spTree>
    <p:extLst>
      <p:ext uri="{BB962C8B-B14F-4D97-AF65-F5344CB8AC3E}">
        <p14:creationId xmlns:p14="http://schemas.microsoft.com/office/powerpoint/2010/main" val="398176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type="body" idx="1"/>
          </p:nvPr>
        </p:nvSpPr>
        <p:spPr>
          <a:xfrm>
            <a:off x="533400" y="1981200"/>
            <a:ext cx="8414946" cy="4343295"/>
          </a:xfrm>
        </p:spPr>
        <p:txBody>
          <a:bodyPr>
            <a:normAutofit fontScale="92500" lnSpcReduction="10000"/>
          </a:bodyPr>
          <a:lstStyle/>
          <a:p>
            <a:pPr>
              <a:spcAft>
                <a:spcPts val="600"/>
              </a:spcAft>
              <a:buNone/>
            </a:pPr>
            <a:r>
              <a:rPr lang="en-US" altLang="en-US" sz="2800" b="1" dirty="0">
                <a:solidFill>
                  <a:schemeClr val="hlink"/>
                </a:solidFill>
                <a:latin typeface="+mj-lt"/>
              </a:rPr>
              <a:t>	</a:t>
            </a:r>
            <a:r>
              <a:rPr lang="en-US" altLang="en-US" sz="2800" b="1" dirty="0">
                <a:latin typeface="+mj-lt"/>
              </a:rPr>
              <a:t>Do you promise to:	</a:t>
            </a:r>
          </a:p>
          <a:p>
            <a:pPr>
              <a:buFont typeface="Wingdings" panose="05000000000000000000" pitchFamily="2" charset="2"/>
              <a:buChar char="Ø"/>
            </a:pPr>
            <a:r>
              <a:rPr lang="en-US" altLang="en-US" sz="2800" b="1" dirty="0">
                <a:latin typeface="+mj-lt"/>
              </a:rPr>
              <a:t>Continue to develop your intelligence and common sense in theory and in your practice as a professional?</a:t>
            </a:r>
          </a:p>
          <a:p>
            <a:pPr>
              <a:buFont typeface="Wingdings" panose="05000000000000000000" pitchFamily="2" charset="2"/>
              <a:buChar char="Ø"/>
            </a:pPr>
            <a:r>
              <a:rPr lang="en-US" altLang="en-US" sz="2800" b="1" dirty="0">
                <a:latin typeface="+mj-lt"/>
              </a:rPr>
              <a:t>Continue to develop your character in positive ways: always practice honesty and ethical behavior, develop good judgment, always work hard, and never slide along the path of least resistance?</a:t>
            </a:r>
          </a:p>
          <a:p>
            <a:pPr>
              <a:buFont typeface="Wingdings" panose="05000000000000000000" pitchFamily="2" charset="2"/>
              <a:buChar char="Ø"/>
            </a:pPr>
            <a:r>
              <a:rPr lang="en-US" altLang="en-US" sz="2800" b="1" dirty="0">
                <a:latin typeface="+mj-lt"/>
              </a:rPr>
              <a:t>Continue to develop your positive attitude about life: always be congenial, tolerant, tactful, and respectful?</a:t>
            </a:r>
          </a:p>
        </p:txBody>
      </p:sp>
      <p:sp>
        <p:nvSpPr>
          <p:cNvPr id="220164" name="Rectangle 4"/>
          <p:cNvSpPr>
            <a:spLocks noGrp="1" noChangeArrowheads="1"/>
          </p:cNvSpPr>
          <p:nvPr>
            <p:ph type="title"/>
          </p:nvPr>
        </p:nvSpPr>
        <p:spPr>
          <a:xfrm>
            <a:off x="1676400" y="381000"/>
            <a:ext cx="6602767" cy="1142472"/>
          </a:xfrm>
        </p:spPr>
        <p:txBody>
          <a:bodyPr/>
          <a:lstStyle/>
          <a:p>
            <a:pPr algn="ctr"/>
            <a:r>
              <a:rPr lang="en-US" altLang="en-US" sz="3600" b="1" dirty="0"/>
              <a:t>Acceptance of the</a:t>
            </a:r>
            <a:br>
              <a:rPr lang="en-US" altLang="en-US" sz="3600" b="1" dirty="0"/>
            </a:br>
            <a:r>
              <a:rPr lang="en-US" altLang="en-US" sz="3600" b="1" dirty="0"/>
              <a:t>Principles of IEEE-HKN</a:t>
            </a:r>
          </a:p>
        </p:txBody>
      </p:sp>
    </p:spTree>
    <p:extLst>
      <p:ext uri="{BB962C8B-B14F-4D97-AF65-F5344CB8AC3E}">
        <p14:creationId xmlns:p14="http://schemas.microsoft.com/office/powerpoint/2010/main" val="3713520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type="body" idx="1"/>
          </p:nvPr>
        </p:nvSpPr>
        <p:spPr>
          <a:xfrm>
            <a:off x="533400" y="1981200"/>
            <a:ext cx="8414946" cy="4343295"/>
          </a:xfrm>
        </p:spPr>
        <p:txBody>
          <a:bodyPr>
            <a:normAutofit/>
          </a:bodyPr>
          <a:lstStyle/>
          <a:p>
            <a:pPr>
              <a:spcAft>
                <a:spcPts val="600"/>
              </a:spcAft>
              <a:buNone/>
            </a:pPr>
            <a:r>
              <a:rPr lang="en-US" altLang="en-US" sz="2800" b="1" dirty="0">
                <a:solidFill>
                  <a:schemeClr val="hlink"/>
                </a:solidFill>
                <a:latin typeface="+mj-lt"/>
              </a:rPr>
              <a:t>	</a:t>
            </a:r>
            <a:r>
              <a:rPr lang="en-US" sz="2800" b="0" i="1" u="none" strike="noStrike" dirty="0">
                <a:effectLst/>
                <a:latin typeface="Arial" panose="020B0604020202020204" pitchFamily="34" charset="0"/>
              </a:rPr>
              <a:t>"I sincerely promise that I will live up to . . . in word and in deed . . . the principles for which IEEE-Eta Kappa Nu stands. . . To the members now and to those to come after . . . I bind myself to the faithful observance of these promises. . . I give my solemn word of honor." </a:t>
            </a:r>
            <a:endParaRPr lang="en-US" sz="2800" b="0" i="1" dirty="0">
              <a:effectLst/>
            </a:endParaRPr>
          </a:p>
          <a:p>
            <a:pPr>
              <a:spcAft>
                <a:spcPts val="600"/>
              </a:spcAft>
              <a:buNone/>
            </a:pPr>
            <a:endParaRPr lang="en-US" altLang="en-US" sz="2800" b="1" dirty="0">
              <a:latin typeface="+mj-lt"/>
            </a:endParaRPr>
          </a:p>
        </p:txBody>
      </p:sp>
      <p:sp>
        <p:nvSpPr>
          <p:cNvPr id="220164" name="Rectangle 4"/>
          <p:cNvSpPr>
            <a:spLocks noGrp="1" noChangeArrowheads="1"/>
          </p:cNvSpPr>
          <p:nvPr>
            <p:ph type="title"/>
          </p:nvPr>
        </p:nvSpPr>
        <p:spPr>
          <a:xfrm>
            <a:off x="1676400" y="381000"/>
            <a:ext cx="6602767" cy="1142472"/>
          </a:xfrm>
        </p:spPr>
        <p:txBody>
          <a:bodyPr/>
          <a:lstStyle/>
          <a:p>
            <a:pPr algn="ctr"/>
            <a:r>
              <a:rPr lang="en-US" altLang="en-US" sz="3600" b="1" dirty="0"/>
              <a:t>The Promise of </a:t>
            </a:r>
            <a:br>
              <a:rPr lang="en-US" altLang="en-US" sz="3600" b="1" dirty="0"/>
            </a:br>
            <a:r>
              <a:rPr lang="en-US" altLang="en-US" sz="3600" b="1" dirty="0"/>
              <a:t>IEEE-Eta Kappa Nu</a:t>
            </a:r>
          </a:p>
        </p:txBody>
      </p:sp>
    </p:spTree>
    <p:extLst>
      <p:ext uri="{BB962C8B-B14F-4D97-AF65-F5344CB8AC3E}">
        <p14:creationId xmlns:p14="http://schemas.microsoft.com/office/powerpoint/2010/main" val="2483731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type="body" idx="4294967295"/>
          </p:nvPr>
        </p:nvSpPr>
        <p:spPr>
          <a:xfrm>
            <a:off x="358273" y="1334942"/>
            <a:ext cx="8415337" cy="4343400"/>
          </a:xfrm>
        </p:spPr>
        <p:txBody>
          <a:bodyPr>
            <a:normAutofit fontScale="55000" lnSpcReduction="20000"/>
          </a:bodyPr>
          <a:lstStyle/>
          <a:p>
            <a:pPr marL="0" indent="0" algn="ctr">
              <a:lnSpc>
                <a:spcPct val="134000"/>
              </a:lnSpc>
              <a:spcBef>
                <a:spcPts val="600"/>
              </a:spcBef>
              <a:spcAft>
                <a:spcPts val="600"/>
              </a:spcAft>
              <a:buNone/>
            </a:pPr>
            <a:r>
              <a:rPr lang="en-US" altLang="en-US" sz="4400" b="1" dirty="0">
                <a:latin typeface="+mj-lt"/>
              </a:rPr>
              <a:t>By virtue of the authority vested in me &amp;</a:t>
            </a:r>
          </a:p>
          <a:p>
            <a:pPr marL="0" indent="0" algn="ctr">
              <a:lnSpc>
                <a:spcPct val="134000"/>
              </a:lnSpc>
              <a:spcBef>
                <a:spcPts val="600"/>
              </a:spcBef>
              <a:spcAft>
                <a:spcPts val="600"/>
              </a:spcAft>
              <a:buNone/>
            </a:pPr>
            <a:r>
              <a:rPr lang="en-US" altLang="en-US" sz="4400" b="1" dirty="0">
                <a:latin typeface="+mj-lt"/>
              </a:rPr>
              <a:t>On behalf of the</a:t>
            </a:r>
          </a:p>
          <a:p>
            <a:pPr marL="0" indent="0" algn="ctr">
              <a:lnSpc>
                <a:spcPct val="134000"/>
              </a:lnSpc>
              <a:spcBef>
                <a:spcPts val="600"/>
              </a:spcBef>
              <a:spcAft>
                <a:spcPts val="600"/>
              </a:spcAft>
              <a:buNone/>
            </a:pPr>
            <a:r>
              <a:rPr lang="en-US" altLang="en-US" sz="4400" b="1" dirty="0">
                <a:latin typeface="+mj-lt"/>
              </a:rPr>
              <a:t>IEEE-HKN Board of Governors </a:t>
            </a:r>
            <a:br>
              <a:rPr lang="en-US" altLang="en-US" sz="4400" b="1" dirty="0">
                <a:latin typeface="+mj-lt"/>
              </a:rPr>
            </a:br>
            <a:r>
              <a:rPr lang="en-US" altLang="en-US" sz="4400" b="1" dirty="0">
                <a:latin typeface="+mj-lt"/>
              </a:rPr>
              <a:t>I declare these professionals</a:t>
            </a:r>
            <a:br>
              <a:rPr lang="en-US" altLang="en-US" sz="4400" b="1" dirty="0">
                <a:latin typeface="+mj-lt"/>
              </a:rPr>
            </a:br>
            <a:r>
              <a:rPr lang="en-US" altLang="en-US" sz="4400" b="1" dirty="0">
                <a:latin typeface="+mj-lt"/>
              </a:rPr>
              <a:t>duly inducted as a Member</a:t>
            </a:r>
            <a:br>
              <a:rPr lang="en-US" altLang="en-US" sz="4400" b="1" dirty="0">
                <a:latin typeface="+mj-lt"/>
              </a:rPr>
            </a:br>
            <a:r>
              <a:rPr lang="en-US" altLang="en-US" sz="4400" b="1" dirty="0">
                <a:latin typeface="+mj-lt"/>
              </a:rPr>
              <a:t> of IEEE Eta Kappa Nu</a:t>
            </a:r>
          </a:p>
          <a:p>
            <a:pPr marL="0" indent="0" algn="ctr">
              <a:lnSpc>
                <a:spcPct val="134000"/>
              </a:lnSpc>
              <a:spcBef>
                <a:spcPts val="600"/>
              </a:spcBef>
              <a:spcAft>
                <a:spcPts val="600"/>
              </a:spcAft>
              <a:buNone/>
            </a:pPr>
            <a:r>
              <a:rPr lang="en-US" altLang="en-US" sz="3200" b="1" dirty="0">
                <a:latin typeface="+mj-lt"/>
              </a:rPr>
              <a:t>and the</a:t>
            </a:r>
          </a:p>
          <a:p>
            <a:pPr marL="0" indent="0" algn="ctr">
              <a:lnSpc>
                <a:spcPct val="134000"/>
              </a:lnSpc>
              <a:spcBef>
                <a:spcPts val="600"/>
              </a:spcBef>
              <a:spcAft>
                <a:spcPts val="600"/>
              </a:spcAft>
              <a:buNone/>
            </a:pPr>
            <a:r>
              <a:rPr lang="en-US" altLang="en-US" sz="4800" b="1" dirty="0">
                <a:solidFill>
                  <a:srgbClr val="FFFF00"/>
                </a:solidFill>
                <a:latin typeface="+mj-lt"/>
              </a:rPr>
              <a:t>IEEE-HKN Eta Chapter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271" y="419928"/>
            <a:ext cx="4681341" cy="902133"/>
          </a:xfrm>
          <a:prstGeom prst="rect">
            <a:avLst/>
          </a:prstGeom>
        </p:spPr>
      </p:pic>
      <p:sp>
        <p:nvSpPr>
          <p:cNvPr id="3" name="TextBox 2"/>
          <p:cNvSpPr txBox="1"/>
          <p:nvPr/>
        </p:nvSpPr>
        <p:spPr>
          <a:xfrm>
            <a:off x="0" y="5590567"/>
            <a:ext cx="9144000" cy="1200329"/>
          </a:xfrm>
          <a:prstGeom prst="rect">
            <a:avLst/>
          </a:prstGeom>
          <a:noFill/>
        </p:spPr>
        <p:txBody>
          <a:bodyPr wrap="square" rtlCol="0">
            <a:spAutoFit/>
          </a:bodyPr>
          <a:lstStyle/>
          <a:p>
            <a:pPr algn="ctr"/>
            <a:r>
              <a:rPr lang="en-US" dirty="0"/>
              <a:t>All members of IEEE-HKN please stand and join me in congratulating &amp; welcoming these new IEEE-HKN Members into the life-long community of distinguished Eta Kappa </a:t>
            </a:r>
            <a:r>
              <a:rPr lang="en-US"/>
              <a:t>Nu Inductees.</a:t>
            </a:r>
            <a:endParaRPr lang="en-US" dirty="0"/>
          </a:p>
        </p:txBody>
      </p:sp>
    </p:spTree>
    <p:extLst>
      <p:ext uri="{BB962C8B-B14F-4D97-AF65-F5344CB8AC3E}">
        <p14:creationId xmlns:p14="http://schemas.microsoft.com/office/powerpoint/2010/main" val="359404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58263" y="426817"/>
            <a:ext cx="7543800" cy="6004367"/>
          </a:xfrm>
        </p:spPr>
        <p:txBody>
          <a:bodyPr/>
          <a:lstStyle/>
          <a:p>
            <a:r>
              <a:rPr lang="en-US" sz="4800" dirty="0"/>
              <a:t>In the order in which you were called please come forward to sign the induction log for the </a:t>
            </a:r>
            <a:br>
              <a:rPr lang="en-US" sz="4800" dirty="0"/>
            </a:br>
            <a:r>
              <a:rPr lang="en-US" sz="4800" dirty="0"/>
              <a:t>IEEE-HKN Eta Chapter as a confirmation of  your acceptance of the Principles of IEEE-HKN</a:t>
            </a:r>
          </a:p>
        </p:txBody>
      </p:sp>
    </p:spTree>
    <p:extLst>
      <p:ext uri="{BB962C8B-B14F-4D97-AF65-F5344CB8AC3E}">
        <p14:creationId xmlns:p14="http://schemas.microsoft.com/office/powerpoint/2010/main" val="3874690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type="body" idx="1"/>
          </p:nvPr>
        </p:nvSpPr>
        <p:spPr>
          <a:xfrm>
            <a:off x="990599" y="1783466"/>
            <a:ext cx="7620000" cy="4343295"/>
          </a:xfrm>
        </p:spPr>
        <p:txBody>
          <a:bodyPr>
            <a:noAutofit/>
          </a:bodyPr>
          <a:lstStyle/>
          <a:p>
            <a:pPr>
              <a:buNone/>
            </a:pPr>
            <a:r>
              <a:rPr lang="en-US" altLang="en-US" sz="2800" dirty="0">
                <a:latin typeface="+mj-lt"/>
              </a:rPr>
              <a:t>	To encourage excellence in education and professional practice by:  </a:t>
            </a:r>
          </a:p>
          <a:p>
            <a:pPr>
              <a:buNone/>
            </a:pPr>
            <a:endParaRPr lang="en-US" altLang="en-US" sz="2800" dirty="0">
              <a:latin typeface="+mj-lt"/>
            </a:endParaRPr>
          </a:p>
          <a:p>
            <a:pPr marL="349250" indent="-1588">
              <a:buNone/>
            </a:pPr>
            <a:r>
              <a:rPr lang="en-US" altLang="en-US" sz="2800" dirty="0">
                <a:latin typeface="+mj-lt"/>
              </a:rPr>
              <a:t>Recognizing in a fitting manner those who have conferred honor upon engineering education by distinguished scholarship, activities, leadership and exemplary character as students in electrical or computer engineering, or by their attainments in the IEEE technical fields of interest.</a:t>
            </a:r>
          </a:p>
        </p:txBody>
      </p:sp>
      <p:sp>
        <p:nvSpPr>
          <p:cNvPr id="220164" name="Rectangle 4"/>
          <p:cNvSpPr>
            <a:spLocks noGrp="1" noChangeArrowheads="1"/>
          </p:cNvSpPr>
          <p:nvPr>
            <p:ph type="title"/>
          </p:nvPr>
        </p:nvSpPr>
        <p:spPr>
          <a:xfrm>
            <a:off x="1804527" y="439830"/>
            <a:ext cx="6602767" cy="760508"/>
          </a:xfrm>
        </p:spPr>
        <p:txBody>
          <a:bodyPr/>
          <a:lstStyle/>
          <a:p>
            <a:r>
              <a:rPr lang="en-US" altLang="en-US" sz="3600" b="1" dirty="0"/>
              <a:t>Purpose of IEEE-HKN</a:t>
            </a:r>
          </a:p>
        </p:txBody>
      </p:sp>
    </p:spTree>
    <p:extLst>
      <p:ext uri="{BB962C8B-B14F-4D97-AF65-F5344CB8AC3E}">
        <p14:creationId xmlns:p14="http://schemas.microsoft.com/office/powerpoint/2010/main" val="148080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51" y="320231"/>
            <a:ext cx="7315200" cy="1143000"/>
          </a:xfrm>
        </p:spPr>
        <p:txBody>
          <a:bodyPr/>
          <a:lstStyle/>
          <a:p>
            <a:r>
              <a:rPr lang="en-US" dirty="0"/>
              <a:t>History of the Honor Society</a:t>
            </a:r>
            <a:br>
              <a:rPr lang="en-US" dirty="0"/>
            </a:br>
            <a:endParaRPr lang="en-US" dirty="0"/>
          </a:p>
        </p:txBody>
      </p:sp>
      <p:sp>
        <p:nvSpPr>
          <p:cNvPr id="3" name="Content Placeholder 2"/>
          <p:cNvSpPr>
            <a:spLocks noGrp="1"/>
          </p:cNvSpPr>
          <p:nvPr>
            <p:ph idx="1"/>
          </p:nvPr>
        </p:nvSpPr>
        <p:spPr>
          <a:xfrm>
            <a:off x="442732" y="916333"/>
            <a:ext cx="8215132" cy="4789984"/>
          </a:xfrm>
        </p:spPr>
        <p:txBody>
          <a:bodyPr/>
          <a:lstStyle/>
          <a:p>
            <a:r>
              <a:rPr lang="en-US" sz="2000" b="1" dirty="0"/>
              <a:t>In 1904, the honor society was founded</a:t>
            </a:r>
            <a:br>
              <a:rPr lang="en-US" sz="2000" b="1" dirty="0"/>
            </a:br>
            <a:r>
              <a:rPr lang="en-US" sz="2000" b="1" dirty="0"/>
              <a:t>by Maurice L. Carr </a:t>
            </a:r>
            <a:r>
              <a:rPr lang="sv-SE" sz="2000" b="1" dirty="0"/>
              <a:t>as Eta Kappa Nu (HKN) </a:t>
            </a:r>
            <a:br>
              <a:rPr lang="sv-SE" sz="2000" b="1" dirty="0"/>
            </a:br>
            <a:r>
              <a:rPr lang="en-US" sz="2000" b="1" dirty="0"/>
              <a:t>at the University of Illinois (the Alpha Chapter) </a:t>
            </a:r>
          </a:p>
          <a:p>
            <a:pPr lvl="1"/>
            <a:r>
              <a:rPr lang="en-US" sz="1800" dirty="0"/>
              <a:t>Membership for both students and professionals is by an individual’s qualification, election, and induction.</a:t>
            </a:r>
          </a:p>
          <a:p>
            <a:pPr lvl="1"/>
            <a:r>
              <a:rPr lang="en-US" sz="1800" dirty="0"/>
              <a:t>There are 2 membership categories: </a:t>
            </a:r>
            <a:br>
              <a:rPr lang="en-US" sz="1800" dirty="0"/>
            </a:br>
            <a:r>
              <a:rPr lang="en-US" sz="1800" b="1" i="1" dirty="0"/>
              <a:t>Member</a:t>
            </a:r>
            <a:r>
              <a:rPr lang="en-US" sz="1800" dirty="0"/>
              <a:t> and </a:t>
            </a:r>
            <a:r>
              <a:rPr lang="en-US" sz="1800" b="1" i="1" dirty="0"/>
              <a:t>Eminent Member</a:t>
            </a:r>
            <a:r>
              <a:rPr lang="en-US" sz="1800" dirty="0"/>
              <a:t> </a:t>
            </a:r>
          </a:p>
          <a:p>
            <a:pPr lvl="1"/>
            <a:r>
              <a:rPr lang="en-US" sz="1800" dirty="0"/>
              <a:t>There are 3 Chapter types: </a:t>
            </a:r>
            <a:r>
              <a:rPr lang="en-US" sz="1800" b="1" dirty="0"/>
              <a:t>University Campus</a:t>
            </a:r>
            <a:r>
              <a:rPr lang="en-US" sz="1800" dirty="0"/>
              <a:t>, </a:t>
            </a:r>
            <a:r>
              <a:rPr lang="en-US" sz="1800" b="1" dirty="0"/>
              <a:t>Alumni</a:t>
            </a:r>
            <a:r>
              <a:rPr lang="en-US" sz="1800" dirty="0"/>
              <a:t>, and the honor society’s Board of Governors </a:t>
            </a:r>
            <a:r>
              <a:rPr lang="en-US" sz="1800" b="1" dirty="0"/>
              <a:t>Eta Chapter</a:t>
            </a:r>
          </a:p>
          <a:p>
            <a:r>
              <a:rPr lang="en-US" sz="2000" b="1" dirty="0"/>
              <a:t>In 2010, HKN merged with IEEE to become an organization unit of IEEE now known as </a:t>
            </a:r>
            <a:br>
              <a:rPr lang="en-US" sz="2000" b="1" dirty="0"/>
            </a:br>
            <a:r>
              <a:rPr lang="en-US" sz="2000" b="1" dirty="0"/>
              <a:t>IEEE-HKN</a:t>
            </a:r>
          </a:p>
          <a:p>
            <a:pPr marL="741363" lvl="1" indent="-404813">
              <a:buClr>
                <a:srgbClr val="000000">
                  <a:lumMod val="65000"/>
                  <a:lumOff val="35000"/>
                </a:srgbClr>
              </a:buClr>
            </a:pPr>
            <a:r>
              <a:rPr lang="en-US" sz="1800" dirty="0">
                <a:solidFill>
                  <a:srgbClr val="000000"/>
                </a:solidFill>
              </a:rPr>
              <a:t>Membership categories &amp; Chapter types remained the same</a:t>
            </a:r>
          </a:p>
          <a:p>
            <a:pPr marL="741363" lvl="1" indent="-404813">
              <a:buClr>
                <a:srgbClr val="000000">
                  <a:lumMod val="65000"/>
                  <a:lumOff val="35000"/>
                </a:srgbClr>
              </a:buClr>
            </a:pPr>
            <a:r>
              <a:rPr lang="en-US" sz="1800" dirty="0">
                <a:solidFill>
                  <a:srgbClr val="000000"/>
                </a:solidFill>
              </a:rPr>
              <a:t>Eligibility expanded to include:</a:t>
            </a:r>
          </a:p>
          <a:p>
            <a:pPr marL="1141413" lvl="2" indent="-404813">
              <a:buClr>
                <a:srgbClr val="000000">
                  <a:lumMod val="65000"/>
                  <a:lumOff val="35000"/>
                </a:srgbClr>
              </a:buClr>
            </a:pPr>
            <a:r>
              <a:rPr lang="en-US" sz="1800" dirty="0">
                <a:solidFill>
                  <a:srgbClr val="000000"/>
                </a:solidFill>
              </a:rPr>
              <a:t>Induction of individuals with distinguished student or professional record within the IEEE-designated technical Fields of Interests</a:t>
            </a:r>
          </a:p>
          <a:p>
            <a:pPr marL="1141413" lvl="2" indent="-404813">
              <a:buClr>
                <a:srgbClr val="000000">
                  <a:lumMod val="65000"/>
                  <a:lumOff val="35000"/>
                </a:srgbClr>
              </a:buClr>
            </a:pPr>
            <a:r>
              <a:rPr lang="en-US" sz="1800" dirty="0">
                <a:solidFill>
                  <a:srgbClr val="000000"/>
                </a:solidFill>
              </a:rPr>
              <a:t>University Campus and Alumni Chapters worldwide</a:t>
            </a:r>
            <a:r>
              <a:rPr lang="en-US" sz="1800" dirty="0"/>
              <a:t> </a:t>
            </a:r>
          </a:p>
        </p:txBody>
      </p:sp>
    </p:spTree>
    <p:extLst>
      <p:ext uri="{BB962C8B-B14F-4D97-AF65-F5344CB8AC3E}">
        <p14:creationId xmlns:p14="http://schemas.microsoft.com/office/powerpoint/2010/main" val="1703937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type="body" idx="1"/>
          </p:nvPr>
        </p:nvSpPr>
        <p:spPr>
          <a:xfrm>
            <a:off x="609600" y="1676400"/>
            <a:ext cx="8186346" cy="4343295"/>
          </a:xfrm>
        </p:spPr>
        <p:txBody>
          <a:bodyPr>
            <a:normAutofit fontScale="92500" lnSpcReduction="10000"/>
          </a:bodyPr>
          <a:lstStyle/>
          <a:p>
            <a:pPr>
              <a:buNone/>
            </a:pPr>
            <a:r>
              <a:rPr lang="en-US" altLang="en-US" sz="2800" b="1" dirty="0">
                <a:solidFill>
                  <a:schemeClr val="hlink"/>
                </a:solidFill>
                <a:latin typeface="+mj-lt"/>
              </a:rPr>
              <a:t>			</a:t>
            </a:r>
          </a:p>
          <a:p>
            <a:pPr marL="514350" indent="-514350">
              <a:buFont typeface="+mj-lt"/>
              <a:buAutoNum type="arabicPeriod"/>
            </a:pPr>
            <a:r>
              <a:rPr lang="en-US" altLang="en-US" sz="2800" b="1" dirty="0">
                <a:solidFill>
                  <a:srgbClr val="FFC000"/>
                </a:solidFill>
                <a:latin typeface="+mj-lt"/>
              </a:rPr>
              <a:t>Scholarship: </a:t>
            </a:r>
            <a:r>
              <a:rPr lang="en-US" altLang="en-US" sz="2800" b="1" dirty="0">
                <a:latin typeface="+mj-lt"/>
              </a:rPr>
              <a:t> Outstanding traditional academic abilities, as well as a good supply of common sense to make use of the knowledge, information, and ideas they may acquire. </a:t>
            </a:r>
          </a:p>
          <a:p>
            <a:pPr marL="514350" indent="-514350">
              <a:buFont typeface="+mj-lt"/>
              <a:buAutoNum type="arabicPeriod"/>
            </a:pPr>
            <a:r>
              <a:rPr lang="en-US" altLang="en-US" sz="2800" b="1" dirty="0">
                <a:solidFill>
                  <a:srgbClr val="FFC000"/>
                </a:solidFill>
                <a:latin typeface="+mj-lt"/>
              </a:rPr>
              <a:t>Character:</a:t>
            </a:r>
            <a:r>
              <a:rPr lang="en-US" altLang="en-US" sz="2800" b="1" dirty="0">
                <a:latin typeface="+mj-lt"/>
              </a:rPr>
              <a:t>  Be of unimpeachable character, have sound judgment, and possess the capacity and willingness for hard work. </a:t>
            </a:r>
          </a:p>
          <a:p>
            <a:pPr marL="514350" indent="-514350">
              <a:buFont typeface="+mj-lt"/>
              <a:buAutoNum type="arabicPeriod"/>
            </a:pPr>
            <a:r>
              <a:rPr lang="en-US" altLang="en-US" sz="2800" b="1" dirty="0">
                <a:solidFill>
                  <a:srgbClr val="FFC000"/>
                </a:solidFill>
                <a:latin typeface="+mj-lt"/>
              </a:rPr>
              <a:t>Attitude:</a:t>
            </a:r>
            <a:r>
              <a:rPr lang="en-US" altLang="en-US" sz="2800" b="1" dirty="0">
                <a:latin typeface="+mj-lt"/>
              </a:rPr>
              <a:t>  A positive outlook on life, a congenial nature, and the adaptability for working in harmony with all sorts of people. </a:t>
            </a:r>
          </a:p>
        </p:txBody>
      </p:sp>
      <p:sp>
        <p:nvSpPr>
          <p:cNvPr id="220164" name="Rectangle 4"/>
          <p:cNvSpPr>
            <a:spLocks noGrp="1" noChangeArrowheads="1"/>
          </p:cNvSpPr>
          <p:nvPr>
            <p:ph type="title"/>
          </p:nvPr>
        </p:nvSpPr>
        <p:spPr>
          <a:xfrm>
            <a:off x="1981200" y="304800"/>
            <a:ext cx="6602767" cy="1142472"/>
          </a:xfrm>
        </p:spPr>
        <p:txBody>
          <a:bodyPr/>
          <a:lstStyle/>
          <a:p>
            <a:r>
              <a:rPr lang="en-US" altLang="en-US" sz="3600" b="1" dirty="0"/>
              <a:t>Qualifications for </a:t>
            </a:r>
            <a:br>
              <a:rPr lang="en-US" altLang="en-US" sz="3600" b="1" dirty="0"/>
            </a:br>
            <a:r>
              <a:rPr lang="en-US" altLang="en-US" sz="3600" b="1" dirty="0"/>
              <a:t>IEEE-HKN Membership</a:t>
            </a:r>
          </a:p>
        </p:txBody>
      </p:sp>
    </p:spTree>
    <p:extLst>
      <p:ext uri="{BB962C8B-B14F-4D97-AF65-F5344CB8AC3E}">
        <p14:creationId xmlns:p14="http://schemas.microsoft.com/office/powerpoint/2010/main" val="355763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6858000"/>
          </a:xfrm>
          <a:prstGeom prst="rect">
            <a:avLst/>
          </a:prstGeom>
          <a:solidFill>
            <a:srgbClr val="002060"/>
          </a:solidFill>
          <a:ln w="9525">
            <a:solidFill>
              <a:schemeClr val="tx1"/>
            </a:solidFill>
            <a:miter lim="800000"/>
            <a:headEnd/>
            <a:tailEnd/>
          </a:ln>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pic>
        <p:nvPicPr>
          <p:cNvPr id="2051" name="Picture 2" descr="hkn_shield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323" y="26188"/>
            <a:ext cx="4576884" cy="597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55983" y="6192456"/>
            <a:ext cx="4823565" cy="461665"/>
          </a:xfrm>
          <a:prstGeom prst="rect">
            <a:avLst/>
          </a:prstGeom>
          <a:noFill/>
        </p:spPr>
        <p:txBody>
          <a:bodyPr wrap="none" rtlCol="0">
            <a:spAutoFit/>
          </a:bodyPr>
          <a:lstStyle/>
          <a:p>
            <a:r>
              <a:rPr lang="en-US" b="1" dirty="0"/>
              <a:t>The Eta Kappa Nu Coat of Arms</a:t>
            </a:r>
          </a:p>
        </p:txBody>
      </p:sp>
    </p:spTree>
    <p:extLst>
      <p:ext uri="{BB962C8B-B14F-4D97-AF65-F5344CB8AC3E}">
        <p14:creationId xmlns:p14="http://schemas.microsoft.com/office/powerpoint/2010/main" val="1635474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858000"/>
          </a:xfrm>
          <a:prstGeom prst="rect">
            <a:avLst/>
          </a:prstGeom>
          <a:solidFill>
            <a:srgbClr val="002060"/>
          </a:solidFill>
          <a:ln w="9525">
            <a:solidFill>
              <a:schemeClr val="tx1"/>
            </a:solidFill>
            <a:miter lim="800000"/>
            <a:headEnd/>
            <a:tailEnd/>
          </a:ln>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pic>
        <p:nvPicPr>
          <p:cNvPr id="3075" name="Picture 4" descr="caduc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852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AutoShape 5"/>
          <p:cNvSpPr>
            <a:spLocks noChangeArrowheads="1"/>
          </p:cNvSpPr>
          <p:nvPr/>
        </p:nvSpPr>
        <p:spPr bwMode="auto">
          <a:xfrm>
            <a:off x="3617914" y="6311900"/>
            <a:ext cx="1893887" cy="381000"/>
          </a:xfrm>
          <a:prstGeom prst="roundRect">
            <a:avLst>
              <a:gd name="adj" fmla="val 47500"/>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3077" name="Text Box 6"/>
          <p:cNvSpPr txBox="1">
            <a:spLocks noChangeArrowheads="1"/>
          </p:cNvSpPr>
          <p:nvPr/>
        </p:nvSpPr>
        <p:spPr bwMode="auto">
          <a:xfrm>
            <a:off x="3638550" y="6321426"/>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1800" b="1" dirty="0">
                <a:solidFill>
                  <a:prstClr val="white"/>
                </a:solidFill>
                <a:latin typeface="Bookman Old Style" pitchFamily="18" charset="0"/>
              </a:rPr>
              <a:t>The Caduceus</a:t>
            </a:r>
          </a:p>
        </p:txBody>
      </p:sp>
    </p:spTree>
    <p:extLst>
      <p:ext uri="{BB962C8B-B14F-4D97-AF65-F5344CB8AC3E}">
        <p14:creationId xmlns:p14="http://schemas.microsoft.com/office/powerpoint/2010/main" val="149043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rgbClr val="002060"/>
          </a:solidFill>
          <a:ln w="9525">
            <a:solidFill>
              <a:schemeClr val="tx1"/>
            </a:solidFill>
            <a:miter lim="800000"/>
            <a:headEnd/>
            <a:tailEnd/>
          </a:ln>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pic>
        <p:nvPicPr>
          <p:cNvPr id="4099" name="Picture 4" descr="jupi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050" y="0"/>
            <a:ext cx="585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AutoShape 5"/>
          <p:cNvSpPr>
            <a:spLocks noChangeArrowheads="1"/>
          </p:cNvSpPr>
          <p:nvPr/>
        </p:nvSpPr>
        <p:spPr bwMode="auto">
          <a:xfrm>
            <a:off x="3346451" y="6215064"/>
            <a:ext cx="2506663" cy="458787"/>
          </a:xfrm>
          <a:prstGeom prst="roundRect">
            <a:avLst>
              <a:gd name="adj" fmla="val 47500"/>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4101" name="Text Box 6"/>
          <p:cNvSpPr txBox="1">
            <a:spLocks noChangeArrowheads="1"/>
          </p:cNvSpPr>
          <p:nvPr/>
        </p:nvSpPr>
        <p:spPr bwMode="auto">
          <a:xfrm>
            <a:off x="3313114" y="6243638"/>
            <a:ext cx="2586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1800" b="1" dirty="0">
                <a:solidFill>
                  <a:prstClr val="white"/>
                </a:solidFill>
                <a:latin typeface="Bookman Old Style" pitchFamily="18" charset="0"/>
              </a:rPr>
              <a:t>The Hand of Jupiter</a:t>
            </a:r>
          </a:p>
        </p:txBody>
      </p:sp>
    </p:spTree>
    <p:extLst>
      <p:ext uri="{BB962C8B-B14F-4D97-AF65-F5344CB8AC3E}">
        <p14:creationId xmlns:p14="http://schemas.microsoft.com/office/powerpoint/2010/main" val="178464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solidFill>
            <a:srgbClr val="002060"/>
          </a:solidFill>
          <a:ln w="9525">
            <a:solidFill>
              <a:schemeClr val="tx1"/>
            </a:solidFill>
            <a:miter lim="800000"/>
            <a:headEnd/>
            <a:tailEnd/>
          </a:ln>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pic>
        <p:nvPicPr>
          <p:cNvPr id="5123" name="Picture 4" descr="sil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88" y="0"/>
            <a:ext cx="6067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5"/>
          <p:cNvSpPr>
            <a:spLocks noChangeArrowheads="1"/>
          </p:cNvSpPr>
          <p:nvPr/>
        </p:nvSpPr>
        <p:spPr bwMode="auto">
          <a:xfrm>
            <a:off x="1198564" y="1058863"/>
            <a:ext cx="5416550" cy="5799137"/>
          </a:xfrm>
          <a:prstGeom prst="rtTriangle">
            <a:avLst/>
          </a:prstGeom>
          <a:solidFill>
            <a:schemeClr val="tx1"/>
          </a:solidFill>
          <a:ln w="9525">
            <a:solidFill>
              <a:schemeClr val="tx1"/>
            </a:solidFill>
            <a:miter lim="800000"/>
            <a:headEnd/>
            <a:tailEnd/>
          </a:ln>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5125" name="AutoShape 6"/>
          <p:cNvSpPr>
            <a:spLocks noChangeArrowheads="1"/>
          </p:cNvSpPr>
          <p:nvPr/>
        </p:nvSpPr>
        <p:spPr bwMode="auto">
          <a:xfrm flipH="1" flipV="1">
            <a:off x="2601913" y="0"/>
            <a:ext cx="5678487" cy="5748338"/>
          </a:xfrm>
          <a:prstGeom prst="rtTriangle">
            <a:avLst/>
          </a:prstGeom>
          <a:solidFill>
            <a:schemeClr val="tx1"/>
          </a:solidFill>
          <a:ln w="9525">
            <a:solidFill>
              <a:schemeClr val="tx1"/>
            </a:solidFill>
            <a:miter lim="800000"/>
            <a:headEnd/>
            <a:tailEnd/>
          </a:ln>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5126" name="AutoShape 7"/>
          <p:cNvSpPr>
            <a:spLocks noChangeArrowheads="1"/>
          </p:cNvSpPr>
          <p:nvPr/>
        </p:nvSpPr>
        <p:spPr bwMode="auto">
          <a:xfrm rot="16200000" flipH="1" flipV="1">
            <a:off x="1195389" y="3175"/>
            <a:ext cx="2324100" cy="2317750"/>
          </a:xfrm>
          <a:prstGeom prst="rtTriangle">
            <a:avLst/>
          </a:prstGeom>
          <a:solidFill>
            <a:schemeClr val="tx1"/>
          </a:solidFill>
          <a:ln w="9525">
            <a:solidFill>
              <a:schemeClr val="tx1"/>
            </a:solidFill>
            <a:miter lim="800000"/>
            <a:headEnd/>
            <a:tailEnd/>
          </a:ln>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5127" name="AutoShape 8"/>
          <p:cNvSpPr>
            <a:spLocks noChangeArrowheads="1"/>
          </p:cNvSpPr>
          <p:nvPr/>
        </p:nvSpPr>
        <p:spPr bwMode="auto">
          <a:xfrm rot="5400000" flipH="1" flipV="1">
            <a:off x="5855097" y="4418410"/>
            <a:ext cx="2899569" cy="1979612"/>
          </a:xfrm>
          <a:prstGeom prst="rtTriangle">
            <a:avLst/>
          </a:prstGeom>
          <a:solidFill>
            <a:schemeClr val="tx1"/>
          </a:solidFill>
          <a:ln w="9525">
            <a:solidFill>
              <a:schemeClr val="tx1"/>
            </a:solidFill>
            <a:miter lim="800000"/>
            <a:headEnd/>
            <a:tailEnd/>
          </a:ln>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5128" name="AutoShape 9"/>
          <p:cNvSpPr>
            <a:spLocks noChangeArrowheads="1"/>
          </p:cNvSpPr>
          <p:nvPr/>
        </p:nvSpPr>
        <p:spPr bwMode="auto">
          <a:xfrm>
            <a:off x="3240088" y="6311900"/>
            <a:ext cx="2506662" cy="381000"/>
          </a:xfrm>
          <a:prstGeom prst="roundRect">
            <a:avLst>
              <a:gd name="adj" fmla="val 47500"/>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5129" name="AutoShape 11"/>
          <p:cNvSpPr>
            <a:spLocks noChangeArrowheads="1"/>
          </p:cNvSpPr>
          <p:nvPr/>
        </p:nvSpPr>
        <p:spPr bwMode="auto">
          <a:xfrm>
            <a:off x="3249614" y="6281738"/>
            <a:ext cx="2506662" cy="381000"/>
          </a:xfrm>
          <a:prstGeom prst="roundRect">
            <a:avLst>
              <a:gd name="adj" fmla="val 47500"/>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5130" name="Text Box 10"/>
          <p:cNvSpPr txBox="1">
            <a:spLocks noChangeArrowheads="1"/>
          </p:cNvSpPr>
          <p:nvPr/>
        </p:nvSpPr>
        <p:spPr bwMode="auto">
          <a:xfrm>
            <a:off x="3313114" y="6272213"/>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1800" b="1" dirty="0">
                <a:solidFill>
                  <a:prstClr val="white"/>
                </a:solidFill>
                <a:latin typeface="Bookman Old Style" pitchFamily="18" charset="0"/>
              </a:rPr>
              <a:t>The Band of Silver</a:t>
            </a:r>
          </a:p>
        </p:txBody>
      </p:sp>
    </p:spTree>
    <p:extLst>
      <p:ext uri="{BB962C8B-B14F-4D97-AF65-F5344CB8AC3E}">
        <p14:creationId xmlns:p14="http://schemas.microsoft.com/office/powerpoint/2010/main" val="291225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solidFill>
            <a:srgbClr val="002060"/>
          </a:solidFill>
          <a:ln w="9525">
            <a:solidFill>
              <a:schemeClr val="tx1"/>
            </a:solidFill>
            <a:miter lim="800000"/>
            <a:headEnd/>
            <a:tailEnd/>
          </a:ln>
        </p:spPr>
        <p:txBody>
          <a:bodyPr wrap="none" lIns="91430" tIns="45716" rIns="91430" bIns="45716" anchor="ctr"/>
          <a:lstStyle/>
          <a:p>
            <a:pPr eaLnBrk="1" fontAlgn="auto" hangingPunct="1">
              <a:spcBef>
                <a:spcPts val="0"/>
              </a:spcBef>
              <a:spcAft>
                <a:spcPts val="0"/>
              </a:spcAft>
            </a:pPr>
            <a:endParaRPr lang="en-US" sz="1800" dirty="0">
              <a:solidFill>
                <a:prstClr val="white"/>
              </a:solidFill>
              <a:latin typeface="Palatino Linotype"/>
            </a:endParaRPr>
          </a:p>
        </p:txBody>
      </p:sp>
      <p:grpSp>
        <p:nvGrpSpPr>
          <p:cNvPr id="6147" name="Group 8"/>
          <p:cNvGrpSpPr>
            <a:grpSpLocks/>
          </p:cNvGrpSpPr>
          <p:nvPr/>
        </p:nvGrpSpPr>
        <p:grpSpPr bwMode="auto">
          <a:xfrm>
            <a:off x="3162300" y="6281738"/>
            <a:ext cx="2984500" cy="411162"/>
            <a:chOff x="2148" y="3957"/>
            <a:chExt cx="1585" cy="259"/>
          </a:xfrm>
        </p:grpSpPr>
        <p:sp>
          <p:nvSpPr>
            <p:cNvPr id="6165" name="AutoShape 5"/>
            <p:cNvSpPr>
              <a:spLocks noChangeArrowheads="1"/>
            </p:cNvSpPr>
            <p:nvPr/>
          </p:nvSpPr>
          <p:spPr bwMode="auto">
            <a:xfrm>
              <a:off x="2148" y="3976"/>
              <a:ext cx="1579" cy="240"/>
            </a:xfrm>
            <a:prstGeom prst="roundRect">
              <a:avLst>
                <a:gd name="adj" fmla="val 47500"/>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6166" name="AutoShape 6"/>
            <p:cNvSpPr>
              <a:spLocks noChangeArrowheads="1"/>
            </p:cNvSpPr>
            <p:nvPr/>
          </p:nvSpPr>
          <p:spPr bwMode="auto">
            <a:xfrm>
              <a:off x="2154" y="3957"/>
              <a:ext cx="1579" cy="240"/>
            </a:xfrm>
            <a:prstGeom prst="roundRect">
              <a:avLst>
                <a:gd name="adj" fmla="val 47500"/>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grpSp>
      <p:sp>
        <p:nvSpPr>
          <p:cNvPr id="6148" name="Text Box 7"/>
          <p:cNvSpPr txBox="1">
            <a:spLocks noChangeArrowheads="1"/>
          </p:cNvSpPr>
          <p:nvPr/>
        </p:nvSpPr>
        <p:spPr bwMode="auto">
          <a:xfrm>
            <a:off x="3195639" y="6273801"/>
            <a:ext cx="294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ts val="0"/>
              </a:spcBef>
              <a:spcAft>
                <a:spcPts val="0"/>
              </a:spcAft>
            </a:pPr>
            <a:r>
              <a:rPr lang="en-US" sz="1800" b="1" dirty="0">
                <a:solidFill>
                  <a:prstClr val="white"/>
                </a:solidFill>
                <a:latin typeface="Bookman Old Style" pitchFamily="18" charset="0"/>
              </a:rPr>
              <a:t>The Wheatstone Bridge</a:t>
            </a:r>
          </a:p>
        </p:txBody>
      </p:sp>
      <p:grpSp>
        <p:nvGrpSpPr>
          <p:cNvPr id="6149" name="Group 32"/>
          <p:cNvGrpSpPr>
            <a:grpSpLocks/>
          </p:cNvGrpSpPr>
          <p:nvPr/>
        </p:nvGrpSpPr>
        <p:grpSpPr bwMode="auto">
          <a:xfrm>
            <a:off x="1370013" y="1571625"/>
            <a:ext cx="6637337" cy="2857500"/>
            <a:chOff x="863" y="990"/>
            <a:chExt cx="4181" cy="1800"/>
          </a:xfrm>
        </p:grpSpPr>
        <p:sp>
          <p:nvSpPr>
            <p:cNvPr id="6150" name="Freeform 15"/>
            <p:cNvSpPr>
              <a:spLocks/>
            </p:cNvSpPr>
            <p:nvPr/>
          </p:nvSpPr>
          <p:spPr bwMode="auto">
            <a:xfrm rot="-1689901">
              <a:off x="1271" y="1348"/>
              <a:ext cx="1828" cy="179"/>
            </a:xfrm>
            <a:custGeom>
              <a:avLst/>
              <a:gdLst>
                <a:gd name="T0" fmla="*/ 0 w 1287"/>
                <a:gd name="T1" fmla="*/ 81 h 120"/>
                <a:gd name="T2" fmla="*/ 383 w 1287"/>
                <a:gd name="T3" fmla="*/ 81 h 120"/>
                <a:gd name="T4" fmla="*/ 452 w 1287"/>
                <a:gd name="T5" fmla="*/ 179 h 120"/>
                <a:gd name="T6" fmla="*/ 537 w 1287"/>
                <a:gd name="T7" fmla="*/ 4 h 120"/>
                <a:gd name="T8" fmla="*/ 618 w 1287"/>
                <a:gd name="T9" fmla="*/ 179 h 120"/>
                <a:gd name="T10" fmla="*/ 703 w 1287"/>
                <a:gd name="T11" fmla="*/ 4 h 120"/>
                <a:gd name="T12" fmla="*/ 784 w 1287"/>
                <a:gd name="T13" fmla="*/ 179 h 120"/>
                <a:gd name="T14" fmla="*/ 874 w 1287"/>
                <a:gd name="T15" fmla="*/ 0 h 120"/>
                <a:gd name="T16" fmla="*/ 954 w 1287"/>
                <a:gd name="T17" fmla="*/ 179 h 120"/>
                <a:gd name="T18" fmla="*/ 1035 w 1287"/>
                <a:gd name="T19" fmla="*/ 0 h 120"/>
                <a:gd name="T20" fmla="*/ 1116 w 1287"/>
                <a:gd name="T21" fmla="*/ 179 h 120"/>
                <a:gd name="T22" fmla="*/ 1202 w 1287"/>
                <a:gd name="T23" fmla="*/ 4 h 120"/>
                <a:gd name="T24" fmla="*/ 1244 w 1287"/>
                <a:gd name="T25" fmla="*/ 94 h 120"/>
                <a:gd name="T26" fmla="*/ 1828 w 1287"/>
                <a:gd name="T27" fmla="*/ 94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87"/>
                <a:gd name="T43" fmla="*/ 0 h 120"/>
                <a:gd name="T44" fmla="*/ 1287 w 1287"/>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87" h="120">
                  <a:moveTo>
                    <a:pt x="0" y="54"/>
                  </a:moveTo>
                  <a:lnTo>
                    <a:pt x="270" y="54"/>
                  </a:lnTo>
                  <a:lnTo>
                    <a:pt x="318" y="120"/>
                  </a:lnTo>
                  <a:lnTo>
                    <a:pt x="378" y="3"/>
                  </a:lnTo>
                  <a:lnTo>
                    <a:pt x="435" y="120"/>
                  </a:lnTo>
                  <a:lnTo>
                    <a:pt x="495" y="3"/>
                  </a:lnTo>
                  <a:lnTo>
                    <a:pt x="552" y="120"/>
                  </a:lnTo>
                  <a:lnTo>
                    <a:pt x="615" y="0"/>
                  </a:lnTo>
                  <a:lnTo>
                    <a:pt x="672" y="120"/>
                  </a:lnTo>
                  <a:lnTo>
                    <a:pt x="729" y="0"/>
                  </a:lnTo>
                  <a:lnTo>
                    <a:pt x="786" y="120"/>
                  </a:lnTo>
                  <a:lnTo>
                    <a:pt x="846" y="3"/>
                  </a:lnTo>
                  <a:lnTo>
                    <a:pt x="876" y="63"/>
                  </a:lnTo>
                  <a:lnTo>
                    <a:pt x="1287" y="63"/>
                  </a:lnTo>
                </a:path>
              </a:pathLst>
            </a:cu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6151" name="Freeform 18"/>
            <p:cNvSpPr>
              <a:spLocks/>
            </p:cNvSpPr>
            <p:nvPr/>
          </p:nvSpPr>
          <p:spPr bwMode="auto">
            <a:xfrm rot="9019851">
              <a:off x="2839" y="2208"/>
              <a:ext cx="1816" cy="179"/>
            </a:xfrm>
            <a:custGeom>
              <a:avLst/>
              <a:gdLst>
                <a:gd name="T0" fmla="*/ 0 w 1287"/>
                <a:gd name="T1" fmla="*/ 81 h 120"/>
                <a:gd name="T2" fmla="*/ 381 w 1287"/>
                <a:gd name="T3" fmla="*/ 81 h 120"/>
                <a:gd name="T4" fmla="*/ 449 w 1287"/>
                <a:gd name="T5" fmla="*/ 179 h 120"/>
                <a:gd name="T6" fmla="*/ 533 w 1287"/>
                <a:gd name="T7" fmla="*/ 4 h 120"/>
                <a:gd name="T8" fmla="*/ 614 w 1287"/>
                <a:gd name="T9" fmla="*/ 179 h 120"/>
                <a:gd name="T10" fmla="*/ 698 w 1287"/>
                <a:gd name="T11" fmla="*/ 4 h 120"/>
                <a:gd name="T12" fmla="*/ 779 w 1287"/>
                <a:gd name="T13" fmla="*/ 179 h 120"/>
                <a:gd name="T14" fmla="*/ 868 w 1287"/>
                <a:gd name="T15" fmla="*/ 0 h 120"/>
                <a:gd name="T16" fmla="*/ 948 w 1287"/>
                <a:gd name="T17" fmla="*/ 179 h 120"/>
                <a:gd name="T18" fmla="*/ 1029 w 1287"/>
                <a:gd name="T19" fmla="*/ 0 h 120"/>
                <a:gd name="T20" fmla="*/ 1109 w 1287"/>
                <a:gd name="T21" fmla="*/ 179 h 120"/>
                <a:gd name="T22" fmla="*/ 1194 w 1287"/>
                <a:gd name="T23" fmla="*/ 4 h 120"/>
                <a:gd name="T24" fmla="*/ 1236 w 1287"/>
                <a:gd name="T25" fmla="*/ 94 h 120"/>
                <a:gd name="T26" fmla="*/ 1816 w 1287"/>
                <a:gd name="T27" fmla="*/ 94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87"/>
                <a:gd name="T43" fmla="*/ 0 h 120"/>
                <a:gd name="T44" fmla="*/ 1287 w 1287"/>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87" h="120">
                  <a:moveTo>
                    <a:pt x="0" y="54"/>
                  </a:moveTo>
                  <a:lnTo>
                    <a:pt x="270" y="54"/>
                  </a:lnTo>
                  <a:lnTo>
                    <a:pt x="318" y="120"/>
                  </a:lnTo>
                  <a:lnTo>
                    <a:pt x="378" y="3"/>
                  </a:lnTo>
                  <a:lnTo>
                    <a:pt x="435" y="120"/>
                  </a:lnTo>
                  <a:lnTo>
                    <a:pt x="495" y="3"/>
                  </a:lnTo>
                  <a:lnTo>
                    <a:pt x="552" y="120"/>
                  </a:lnTo>
                  <a:lnTo>
                    <a:pt x="615" y="0"/>
                  </a:lnTo>
                  <a:lnTo>
                    <a:pt x="672" y="120"/>
                  </a:lnTo>
                  <a:lnTo>
                    <a:pt x="729" y="0"/>
                  </a:lnTo>
                  <a:lnTo>
                    <a:pt x="786" y="120"/>
                  </a:lnTo>
                  <a:lnTo>
                    <a:pt x="846" y="3"/>
                  </a:lnTo>
                  <a:lnTo>
                    <a:pt x="876" y="63"/>
                  </a:lnTo>
                  <a:lnTo>
                    <a:pt x="1287" y="63"/>
                  </a:lnTo>
                </a:path>
              </a:pathLst>
            </a:cu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6152" name="Freeform 19"/>
            <p:cNvSpPr>
              <a:spLocks/>
            </p:cNvSpPr>
            <p:nvPr/>
          </p:nvSpPr>
          <p:spPr bwMode="auto">
            <a:xfrm rot="1751901">
              <a:off x="1269" y="2217"/>
              <a:ext cx="1825" cy="179"/>
            </a:xfrm>
            <a:custGeom>
              <a:avLst/>
              <a:gdLst>
                <a:gd name="T0" fmla="*/ 0 w 1287"/>
                <a:gd name="T1" fmla="*/ 81 h 120"/>
                <a:gd name="T2" fmla="*/ 383 w 1287"/>
                <a:gd name="T3" fmla="*/ 81 h 120"/>
                <a:gd name="T4" fmla="*/ 451 w 1287"/>
                <a:gd name="T5" fmla="*/ 179 h 120"/>
                <a:gd name="T6" fmla="*/ 536 w 1287"/>
                <a:gd name="T7" fmla="*/ 4 h 120"/>
                <a:gd name="T8" fmla="*/ 617 w 1287"/>
                <a:gd name="T9" fmla="*/ 179 h 120"/>
                <a:gd name="T10" fmla="*/ 702 w 1287"/>
                <a:gd name="T11" fmla="*/ 4 h 120"/>
                <a:gd name="T12" fmla="*/ 783 w 1287"/>
                <a:gd name="T13" fmla="*/ 179 h 120"/>
                <a:gd name="T14" fmla="*/ 872 w 1287"/>
                <a:gd name="T15" fmla="*/ 0 h 120"/>
                <a:gd name="T16" fmla="*/ 953 w 1287"/>
                <a:gd name="T17" fmla="*/ 179 h 120"/>
                <a:gd name="T18" fmla="*/ 1034 w 1287"/>
                <a:gd name="T19" fmla="*/ 0 h 120"/>
                <a:gd name="T20" fmla="*/ 1115 w 1287"/>
                <a:gd name="T21" fmla="*/ 179 h 120"/>
                <a:gd name="T22" fmla="*/ 1200 w 1287"/>
                <a:gd name="T23" fmla="*/ 4 h 120"/>
                <a:gd name="T24" fmla="*/ 1242 w 1287"/>
                <a:gd name="T25" fmla="*/ 94 h 120"/>
                <a:gd name="T26" fmla="*/ 1825 w 1287"/>
                <a:gd name="T27" fmla="*/ 94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87"/>
                <a:gd name="T43" fmla="*/ 0 h 120"/>
                <a:gd name="T44" fmla="*/ 1287 w 1287"/>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87" h="120">
                  <a:moveTo>
                    <a:pt x="0" y="54"/>
                  </a:moveTo>
                  <a:lnTo>
                    <a:pt x="270" y="54"/>
                  </a:lnTo>
                  <a:lnTo>
                    <a:pt x="318" y="120"/>
                  </a:lnTo>
                  <a:lnTo>
                    <a:pt x="378" y="3"/>
                  </a:lnTo>
                  <a:lnTo>
                    <a:pt x="435" y="120"/>
                  </a:lnTo>
                  <a:lnTo>
                    <a:pt x="495" y="3"/>
                  </a:lnTo>
                  <a:lnTo>
                    <a:pt x="552" y="120"/>
                  </a:lnTo>
                  <a:lnTo>
                    <a:pt x="615" y="0"/>
                  </a:lnTo>
                  <a:lnTo>
                    <a:pt x="672" y="120"/>
                  </a:lnTo>
                  <a:lnTo>
                    <a:pt x="729" y="0"/>
                  </a:lnTo>
                  <a:lnTo>
                    <a:pt x="786" y="120"/>
                  </a:lnTo>
                  <a:lnTo>
                    <a:pt x="846" y="3"/>
                  </a:lnTo>
                  <a:lnTo>
                    <a:pt x="876" y="63"/>
                  </a:lnTo>
                  <a:lnTo>
                    <a:pt x="1287" y="63"/>
                  </a:lnTo>
                </a:path>
              </a:pathLst>
            </a:cu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6153" name="Freeform 20"/>
            <p:cNvSpPr>
              <a:spLocks/>
            </p:cNvSpPr>
            <p:nvPr/>
          </p:nvSpPr>
          <p:spPr bwMode="auto">
            <a:xfrm rot="-9103214">
              <a:off x="2845" y="1361"/>
              <a:ext cx="1825" cy="179"/>
            </a:xfrm>
            <a:custGeom>
              <a:avLst/>
              <a:gdLst>
                <a:gd name="T0" fmla="*/ 0 w 1287"/>
                <a:gd name="T1" fmla="*/ 81 h 120"/>
                <a:gd name="T2" fmla="*/ 383 w 1287"/>
                <a:gd name="T3" fmla="*/ 81 h 120"/>
                <a:gd name="T4" fmla="*/ 451 w 1287"/>
                <a:gd name="T5" fmla="*/ 179 h 120"/>
                <a:gd name="T6" fmla="*/ 536 w 1287"/>
                <a:gd name="T7" fmla="*/ 4 h 120"/>
                <a:gd name="T8" fmla="*/ 617 w 1287"/>
                <a:gd name="T9" fmla="*/ 179 h 120"/>
                <a:gd name="T10" fmla="*/ 702 w 1287"/>
                <a:gd name="T11" fmla="*/ 4 h 120"/>
                <a:gd name="T12" fmla="*/ 783 w 1287"/>
                <a:gd name="T13" fmla="*/ 179 h 120"/>
                <a:gd name="T14" fmla="*/ 872 w 1287"/>
                <a:gd name="T15" fmla="*/ 0 h 120"/>
                <a:gd name="T16" fmla="*/ 953 w 1287"/>
                <a:gd name="T17" fmla="*/ 179 h 120"/>
                <a:gd name="T18" fmla="*/ 1034 w 1287"/>
                <a:gd name="T19" fmla="*/ 0 h 120"/>
                <a:gd name="T20" fmla="*/ 1115 w 1287"/>
                <a:gd name="T21" fmla="*/ 179 h 120"/>
                <a:gd name="T22" fmla="*/ 1200 w 1287"/>
                <a:gd name="T23" fmla="*/ 4 h 120"/>
                <a:gd name="T24" fmla="*/ 1242 w 1287"/>
                <a:gd name="T25" fmla="*/ 94 h 120"/>
                <a:gd name="T26" fmla="*/ 1825 w 1287"/>
                <a:gd name="T27" fmla="*/ 94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87"/>
                <a:gd name="T43" fmla="*/ 0 h 120"/>
                <a:gd name="T44" fmla="*/ 1287 w 1287"/>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87" h="120">
                  <a:moveTo>
                    <a:pt x="0" y="54"/>
                  </a:moveTo>
                  <a:lnTo>
                    <a:pt x="270" y="54"/>
                  </a:lnTo>
                  <a:lnTo>
                    <a:pt x="318" y="120"/>
                  </a:lnTo>
                  <a:lnTo>
                    <a:pt x="378" y="3"/>
                  </a:lnTo>
                  <a:lnTo>
                    <a:pt x="435" y="120"/>
                  </a:lnTo>
                  <a:lnTo>
                    <a:pt x="495" y="3"/>
                  </a:lnTo>
                  <a:lnTo>
                    <a:pt x="552" y="120"/>
                  </a:lnTo>
                  <a:lnTo>
                    <a:pt x="615" y="0"/>
                  </a:lnTo>
                  <a:lnTo>
                    <a:pt x="672" y="120"/>
                  </a:lnTo>
                  <a:lnTo>
                    <a:pt x="729" y="0"/>
                  </a:lnTo>
                  <a:lnTo>
                    <a:pt x="786" y="120"/>
                  </a:lnTo>
                  <a:lnTo>
                    <a:pt x="846" y="3"/>
                  </a:lnTo>
                  <a:lnTo>
                    <a:pt x="876" y="63"/>
                  </a:lnTo>
                  <a:lnTo>
                    <a:pt x="1287" y="63"/>
                  </a:lnTo>
                </a:path>
              </a:pathLst>
            </a:cu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6154" name="Oval 21"/>
            <p:cNvSpPr>
              <a:spLocks noChangeArrowheads="1"/>
            </p:cNvSpPr>
            <p:nvPr/>
          </p:nvSpPr>
          <p:spPr bwMode="auto">
            <a:xfrm>
              <a:off x="2638" y="1537"/>
              <a:ext cx="707" cy="715"/>
            </a:xfrm>
            <a:prstGeom prst="ellipse">
              <a:avLst/>
            </a:prstGeom>
            <a:noFill/>
            <a:ln w="5715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6155" name="Line 22"/>
            <p:cNvSpPr>
              <a:spLocks noChangeShapeType="1"/>
            </p:cNvSpPr>
            <p:nvPr/>
          </p:nvSpPr>
          <p:spPr bwMode="auto">
            <a:xfrm>
              <a:off x="2663" y="2022"/>
              <a:ext cx="657"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6156" name="Line 23"/>
            <p:cNvSpPr>
              <a:spLocks noChangeShapeType="1"/>
            </p:cNvSpPr>
            <p:nvPr/>
          </p:nvSpPr>
          <p:spPr bwMode="auto">
            <a:xfrm flipH="1" flipV="1">
              <a:off x="2803" y="1742"/>
              <a:ext cx="197" cy="28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6157" name="Line 24"/>
            <p:cNvSpPr>
              <a:spLocks noChangeShapeType="1"/>
            </p:cNvSpPr>
            <p:nvPr/>
          </p:nvSpPr>
          <p:spPr bwMode="auto">
            <a:xfrm>
              <a:off x="2983" y="1019"/>
              <a:ext cx="0" cy="51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6158" name="Line 25"/>
            <p:cNvSpPr>
              <a:spLocks noChangeShapeType="1"/>
            </p:cNvSpPr>
            <p:nvPr/>
          </p:nvSpPr>
          <p:spPr bwMode="auto">
            <a:xfrm flipV="1">
              <a:off x="2975" y="2252"/>
              <a:ext cx="0" cy="493"/>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6159" name="Line 26"/>
            <p:cNvSpPr>
              <a:spLocks noChangeShapeType="1"/>
            </p:cNvSpPr>
            <p:nvPr/>
          </p:nvSpPr>
          <p:spPr bwMode="auto">
            <a:xfrm>
              <a:off x="863" y="1857"/>
              <a:ext cx="526"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6160" name="Line 27"/>
            <p:cNvSpPr>
              <a:spLocks noChangeShapeType="1"/>
            </p:cNvSpPr>
            <p:nvPr/>
          </p:nvSpPr>
          <p:spPr bwMode="auto">
            <a:xfrm>
              <a:off x="4518" y="1871"/>
              <a:ext cx="526"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6161" name="Oval 28"/>
            <p:cNvSpPr>
              <a:spLocks noChangeArrowheads="1"/>
            </p:cNvSpPr>
            <p:nvPr/>
          </p:nvSpPr>
          <p:spPr bwMode="auto">
            <a:xfrm>
              <a:off x="1348" y="1816"/>
              <a:ext cx="81" cy="90"/>
            </a:xfrm>
            <a:prstGeom prst="ellipse">
              <a:avLst/>
            </a:prstGeom>
            <a:solidFill>
              <a:srgbClr val="FFCC00"/>
            </a:solidFill>
            <a:ln w="9525">
              <a:solidFill>
                <a:srgbClr val="FFCC00"/>
              </a:solidFill>
              <a:round/>
              <a:headEnd/>
              <a:tailEnd/>
            </a:ln>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6162" name="Oval 29"/>
            <p:cNvSpPr>
              <a:spLocks noChangeArrowheads="1"/>
            </p:cNvSpPr>
            <p:nvPr/>
          </p:nvSpPr>
          <p:spPr bwMode="auto">
            <a:xfrm>
              <a:off x="2932" y="990"/>
              <a:ext cx="98" cy="90"/>
            </a:xfrm>
            <a:prstGeom prst="ellipse">
              <a:avLst/>
            </a:prstGeom>
            <a:solidFill>
              <a:srgbClr val="FFCC00"/>
            </a:solidFill>
            <a:ln w="9525">
              <a:solidFill>
                <a:srgbClr val="FFCC00"/>
              </a:solidFill>
              <a:round/>
              <a:headEnd/>
              <a:tailEnd/>
            </a:ln>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6163" name="Oval 30"/>
            <p:cNvSpPr>
              <a:spLocks noChangeArrowheads="1"/>
            </p:cNvSpPr>
            <p:nvPr/>
          </p:nvSpPr>
          <p:spPr bwMode="auto">
            <a:xfrm>
              <a:off x="2929" y="2701"/>
              <a:ext cx="98" cy="89"/>
            </a:xfrm>
            <a:prstGeom prst="ellipse">
              <a:avLst/>
            </a:prstGeom>
            <a:solidFill>
              <a:srgbClr val="FFCC00"/>
            </a:solidFill>
            <a:ln w="9525">
              <a:solidFill>
                <a:srgbClr val="FFCC00"/>
              </a:solidFill>
              <a:round/>
              <a:headEnd/>
              <a:tailEnd/>
            </a:ln>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sp>
          <p:nvSpPr>
            <p:cNvPr id="6164" name="Oval 31"/>
            <p:cNvSpPr>
              <a:spLocks noChangeArrowheads="1"/>
            </p:cNvSpPr>
            <p:nvPr/>
          </p:nvSpPr>
          <p:spPr bwMode="auto">
            <a:xfrm>
              <a:off x="4484" y="1821"/>
              <a:ext cx="74" cy="90"/>
            </a:xfrm>
            <a:prstGeom prst="ellipse">
              <a:avLst/>
            </a:prstGeom>
            <a:solidFill>
              <a:srgbClr val="FFCC00"/>
            </a:solidFill>
            <a:ln w="9525">
              <a:solidFill>
                <a:srgbClr val="FFCC00"/>
              </a:solidFill>
              <a:round/>
              <a:headEnd/>
              <a:tailEnd/>
            </a:ln>
          </p:spPr>
          <p:txBody>
            <a:bodyPr wrap="none" anchor="ctr"/>
            <a:lstStyle/>
            <a:p>
              <a:pPr eaLnBrk="1" fontAlgn="auto" hangingPunct="1">
                <a:spcBef>
                  <a:spcPts val="0"/>
                </a:spcBef>
                <a:spcAft>
                  <a:spcPts val="0"/>
                </a:spcAft>
              </a:pPr>
              <a:endParaRPr lang="en-US" sz="1800" dirty="0">
                <a:solidFill>
                  <a:prstClr val="white"/>
                </a:solidFill>
                <a:latin typeface="Palatino Linotype"/>
              </a:endParaRPr>
            </a:p>
          </p:txBody>
        </p:sp>
      </p:grpSp>
    </p:spTree>
    <p:extLst>
      <p:ext uri="{BB962C8B-B14F-4D97-AF65-F5344CB8AC3E}">
        <p14:creationId xmlns:p14="http://schemas.microsoft.com/office/powerpoint/2010/main" val="3189190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ieee_corporate_template_1">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1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2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3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ieee_corporate_template_1</Template>
  <TotalTime>1658</TotalTime>
  <Words>1850</Words>
  <Application>Microsoft Office PowerPoint</Application>
  <PresentationFormat>On-screen Show (4:3)</PresentationFormat>
  <Paragraphs>147</Paragraphs>
  <Slides>19</Slides>
  <Notes>19</Notes>
  <HiddenSlides>1</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19</vt:i4>
      </vt:variant>
    </vt:vector>
  </HeadingPairs>
  <TitlesOfParts>
    <vt:vector size="31" baseType="lpstr">
      <vt:lpstr>Arial</vt:lpstr>
      <vt:lpstr>Bookman Old Style</vt:lpstr>
      <vt:lpstr>Calibri</vt:lpstr>
      <vt:lpstr>Palatino Linotype</vt:lpstr>
      <vt:lpstr>Symbol</vt:lpstr>
      <vt:lpstr>Verdana</vt:lpstr>
      <vt:lpstr>Wingdings</vt:lpstr>
      <vt:lpstr>ieee_corporate_template_1</vt:lpstr>
      <vt:lpstr>Elemental</vt:lpstr>
      <vt:lpstr>1_Elemental</vt:lpstr>
      <vt:lpstr>2_Elemental</vt:lpstr>
      <vt:lpstr>3_Elemental</vt:lpstr>
      <vt:lpstr>Professional Member Induction Ceremony for IEEE-HKN Eta Chapter </vt:lpstr>
      <vt:lpstr>Purpose of IEEE-HKN</vt:lpstr>
      <vt:lpstr>History of the Honor Society </vt:lpstr>
      <vt:lpstr>Qualifications for  IEEE-HKN Membership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Acceptance of the Principles of IEEE-HKN</vt:lpstr>
      <vt:lpstr>The Promise of  IEEE-Eta Kappa Nu</vt:lpstr>
      <vt:lpstr>PowerPoint Presentation</vt:lpstr>
      <vt:lpstr>In the order in which you were called please come forward to sign the induction log for the  IEEE-HKN Eta Chapter as a confirmation of  your acceptance of the Principles of IEEE-HKN</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sstrock</dc:creator>
  <cp:lastModifiedBy>Donohoe, Pat</cp:lastModifiedBy>
  <cp:revision>161</cp:revision>
  <cp:lastPrinted>2024-03-20T19:09:18Z</cp:lastPrinted>
  <dcterms:created xsi:type="dcterms:W3CDTF">2010-02-03T12:59:58Z</dcterms:created>
  <dcterms:modified xsi:type="dcterms:W3CDTF">2024-03-21T00:22:20Z</dcterms:modified>
</cp:coreProperties>
</file>