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82" y="4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Columbia Section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423254"/>
          </a:xfrm>
        </p:spPr>
        <p:txBody>
          <a:bodyPr>
            <a:normAutofit/>
          </a:bodyPr>
          <a:lstStyle/>
          <a:p>
            <a:r>
              <a:rPr lang="en-US" sz="4000" b="1" dirty="0"/>
              <a:t>Section Chair Report</a:t>
            </a:r>
          </a:p>
          <a:p>
            <a:r>
              <a:rPr lang="en-US" sz="4000" b="1" dirty="0"/>
              <a:t>Lightning Round</a:t>
            </a:r>
          </a:p>
          <a:p>
            <a:endParaRPr lang="en-US" sz="4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EEE752-F78F-66B0-B072-824E9C5EBD19}"/>
              </a:ext>
            </a:extLst>
          </p:cNvPr>
          <p:cNvSpPr txBox="1"/>
          <p:nvPr/>
        </p:nvSpPr>
        <p:spPr>
          <a:xfrm>
            <a:off x="3040185" y="5072185"/>
            <a:ext cx="6775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Angelo Ferraro, Chair</a:t>
            </a:r>
          </a:p>
          <a:p>
            <a:pPr algn="ctr"/>
            <a:r>
              <a:rPr lang="en-US" dirty="0"/>
              <a:t>Michael J. </a:t>
            </a:r>
            <a:r>
              <a:rPr lang="en-US" dirty="0" err="1"/>
              <a:t>Birochak</a:t>
            </a:r>
            <a:r>
              <a:rPr lang="en-US" dirty="0"/>
              <a:t>, Vice-Chair</a:t>
            </a:r>
          </a:p>
          <a:p>
            <a:pPr algn="ctr"/>
            <a:r>
              <a:rPr lang="en-US" dirty="0"/>
              <a:t>Stephen Morris, Secretary/Treasurer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BA22B0-EBC5-4B9B-8255-C812F523AEE7}"/>
              </a:ext>
            </a:extLst>
          </p:cNvPr>
          <p:cNvSpPr txBox="1">
            <a:spLocks/>
          </p:cNvSpPr>
          <p:nvPr/>
        </p:nvSpPr>
        <p:spPr>
          <a:xfrm>
            <a:off x="838199" y="311640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62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Section Columbia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8D9C75-3DEC-4313-87D0-8A4D6F24D83C}"/>
              </a:ext>
            </a:extLst>
          </p:cNvPr>
          <p:cNvSpPr txBox="1">
            <a:spLocks/>
          </p:cNvSpPr>
          <p:nvPr/>
        </p:nvSpPr>
        <p:spPr>
          <a:xfrm>
            <a:off x="838200" y="1371601"/>
            <a:ext cx="5181600" cy="23209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Goal:</a:t>
            </a:r>
          </a:p>
          <a:p>
            <a:r>
              <a:rPr lang="en-US" sz="2600" dirty="0"/>
              <a:t>SSIT Society Chapter Creation</a:t>
            </a:r>
          </a:p>
          <a:p>
            <a:r>
              <a:rPr lang="en-US" sz="2600" dirty="0"/>
              <a:t>Stimulate Member Volunteerism,</a:t>
            </a:r>
          </a:p>
          <a:p>
            <a:r>
              <a:rPr lang="en-US" sz="2600" dirty="0"/>
              <a:t>Continued Senior Member Roundup</a:t>
            </a:r>
          </a:p>
          <a:p>
            <a:r>
              <a:rPr lang="en-US" sz="2600" dirty="0"/>
              <a:t>Establish Webmaster team to integrate the Section, Chapter and Branch websites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7B75830-87E0-48FE-AE02-76602BFE3CEA}"/>
              </a:ext>
            </a:extLst>
          </p:cNvPr>
          <p:cNvSpPr txBox="1">
            <a:spLocks/>
          </p:cNvSpPr>
          <p:nvPr/>
        </p:nvSpPr>
        <p:spPr>
          <a:xfrm>
            <a:off x="6172199" y="1351982"/>
            <a:ext cx="5457091" cy="23405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Milestones</a:t>
            </a:r>
            <a:endParaRPr lang="en-US" sz="2800" dirty="0"/>
          </a:p>
          <a:p>
            <a:r>
              <a:rPr lang="en-US" sz="2200" dirty="0"/>
              <a:t>Re-invigorated PELS Student Branch</a:t>
            </a:r>
          </a:p>
          <a:p>
            <a:r>
              <a:rPr lang="en-US" sz="2200" dirty="0"/>
              <a:t>Top 10 </a:t>
            </a:r>
            <a:r>
              <a:rPr lang="en-US" sz="2200"/>
              <a:t>in Senior </a:t>
            </a:r>
            <a:r>
              <a:rPr lang="en-US" sz="2200" dirty="0"/>
              <a:t>Member Elevation</a:t>
            </a:r>
          </a:p>
          <a:p>
            <a:r>
              <a:rPr lang="en-US" sz="2200" dirty="0"/>
              <a:t>Joint AI Roundtable with Long Island Section</a:t>
            </a:r>
          </a:p>
          <a:p>
            <a:r>
              <a:rPr lang="en-US" sz="2200" dirty="0"/>
              <a:t>LMAG milestone by past Chair Dr. Bozinovski</a:t>
            </a:r>
            <a:endParaRPr lang="en-US" sz="28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270D46-DEF5-4C0C-9F7F-148ACB201F82}"/>
              </a:ext>
            </a:extLst>
          </p:cNvPr>
          <p:cNvSpPr txBox="1">
            <a:spLocks/>
          </p:cNvSpPr>
          <p:nvPr/>
        </p:nvSpPr>
        <p:spPr>
          <a:xfrm>
            <a:off x="4047067" y="64310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2024, Atlanta, GA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EEB896-D150-467A-B610-3CE7174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483" y="6356350"/>
            <a:ext cx="1973316" cy="365125"/>
          </a:xfrm>
        </p:spPr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C8CABB-BB6F-4D28-BAA6-CB554BCE03CA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Obstacles:</a:t>
            </a:r>
          </a:p>
          <a:p>
            <a:pPr lvl="1"/>
            <a:r>
              <a:rPr lang="en-US" sz="2400" dirty="0"/>
              <a:t>Lingering membership malaise and volunteer motivation and participation.</a:t>
            </a:r>
          </a:p>
          <a:p>
            <a:pPr lvl="1"/>
            <a:r>
              <a:rPr lang="en-US" sz="2400" dirty="0"/>
              <a:t>Balancing Executive Committee professional responsibility with section activities.</a:t>
            </a:r>
          </a:p>
          <a:p>
            <a:pPr lvl="1"/>
            <a:r>
              <a:rPr lang="en-US" sz="2400" dirty="0"/>
              <a:t>Balancing academic vs practicing engineering member perspectives and interests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8BB045-CAF3-48B8-B1C3-BB82DA61BE49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35A69F-0556-4C2D-A15A-7A435C94E244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41</TotalTime>
  <Words>116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IEEE Columbia Section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6</cp:revision>
  <dcterms:created xsi:type="dcterms:W3CDTF">2024-01-28T22:59:39Z</dcterms:created>
  <dcterms:modified xsi:type="dcterms:W3CDTF">2024-03-24T02:41:40Z</dcterms:modified>
</cp:coreProperties>
</file>